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3D4A9-77CD-4AE8-B9A1-74CFAF9C31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B113C3-F063-4796-B4EB-E4FEA958AE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130DAB-7F04-4635-95E1-6E49988B08D0}"/>
              </a:ext>
            </a:extLst>
          </p:cNvPr>
          <p:cNvSpPr>
            <a:spLocks noGrp="1"/>
          </p:cNvSpPr>
          <p:nvPr>
            <p:ph type="dt" sz="half" idx="10"/>
          </p:nvPr>
        </p:nvSpPr>
        <p:spPr/>
        <p:txBody>
          <a:bodyPr/>
          <a:lstStyle/>
          <a:p>
            <a:fld id="{000105B0-89B0-4B6B-A3B9-8766FBF8C409}" type="datetimeFigureOut">
              <a:rPr lang="en-IN" smtClean="0"/>
              <a:t>2024-02-14</a:t>
            </a:fld>
            <a:endParaRPr lang="en-IN"/>
          </a:p>
        </p:txBody>
      </p:sp>
      <p:sp>
        <p:nvSpPr>
          <p:cNvPr id="5" name="Footer Placeholder 4">
            <a:extLst>
              <a:ext uri="{FF2B5EF4-FFF2-40B4-BE49-F238E27FC236}">
                <a16:creationId xmlns:a16="http://schemas.microsoft.com/office/drawing/2014/main" id="{094BD104-1688-4733-961F-06BCE0DED7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D0CD13-B671-4656-9AE8-9C10D319835D}"/>
              </a:ext>
            </a:extLst>
          </p:cNvPr>
          <p:cNvSpPr>
            <a:spLocks noGrp="1"/>
          </p:cNvSpPr>
          <p:nvPr>
            <p:ph type="sldNum" sz="quarter" idx="12"/>
          </p:nvPr>
        </p:nvSpPr>
        <p:spPr/>
        <p:txBody>
          <a:bodyPr/>
          <a:lstStyle/>
          <a:p>
            <a:fld id="{FA3F01AE-B256-4690-A1EC-1085759B5E04}" type="slidenum">
              <a:rPr lang="en-IN" smtClean="0"/>
              <a:t>‹#›</a:t>
            </a:fld>
            <a:endParaRPr lang="en-IN"/>
          </a:p>
        </p:txBody>
      </p:sp>
    </p:spTree>
    <p:extLst>
      <p:ext uri="{BB962C8B-B14F-4D97-AF65-F5344CB8AC3E}">
        <p14:creationId xmlns:p14="http://schemas.microsoft.com/office/powerpoint/2010/main" val="226087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9D207-8645-4BF9-A18C-698835B742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6F9C35-5D55-40CA-9C73-3277B90F5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3CE22E-E084-455B-8862-DEB31E5C8993}"/>
              </a:ext>
            </a:extLst>
          </p:cNvPr>
          <p:cNvSpPr>
            <a:spLocks noGrp="1"/>
          </p:cNvSpPr>
          <p:nvPr>
            <p:ph type="dt" sz="half" idx="10"/>
          </p:nvPr>
        </p:nvSpPr>
        <p:spPr/>
        <p:txBody>
          <a:bodyPr/>
          <a:lstStyle/>
          <a:p>
            <a:fld id="{000105B0-89B0-4B6B-A3B9-8766FBF8C409}" type="datetimeFigureOut">
              <a:rPr lang="en-IN" smtClean="0"/>
              <a:t>2024-02-14</a:t>
            </a:fld>
            <a:endParaRPr lang="en-IN"/>
          </a:p>
        </p:txBody>
      </p:sp>
      <p:sp>
        <p:nvSpPr>
          <p:cNvPr id="5" name="Footer Placeholder 4">
            <a:extLst>
              <a:ext uri="{FF2B5EF4-FFF2-40B4-BE49-F238E27FC236}">
                <a16:creationId xmlns:a16="http://schemas.microsoft.com/office/drawing/2014/main" id="{19B5C255-F5FA-47B7-8CAC-8D5831E710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F4E579-BB94-4343-A2BE-7977394363E6}"/>
              </a:ext>
            </a:extLst>
          </p:cNvPr>
          <p:cNvSpPr>
            <a:spLocks noGrp="1"/>
          </p:cNvSpPr>
          <p:nvPr>
            <p:ph type="sldNum" sz="quarter" idx="12"/>
          </p:nvPr>
        </p:nvSpPr>
        <p:spPr/>
        <p:txBody>
          <a:bodyPr/>
          <a:lstStyle/>
          <a:p>
            <a:fld id="{FA3F01AE-B256-4690-A1EC-1085759B5E04}" type="slidenum">
              <a:rPr lang="en-IN" smtClean="0"/>
              <a:t>‹#›</a:t>
            </a:fld>
            <a:endParaRPr lang="en-IN"/>
          </a:p>
        </p:txBody>
      </p:sp>
    </p:spTree>
    <p:extLst>
      <p:ext uri="{BB962C8B-B14F-4D97-AF65-F5344CB8AC3E}">
        <p14:creationId xmlns:p14="http://schemas.microsoft.com/office/powerpoint/2010/main" val="364971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FD498C-1E63-4400-8974-450F45D7A3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AE6D5F-20B3-46F8-9A32-1278958355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CCBD88-0432-4654-82B7-0B9CB2F56A31}"/>
              </a:ext>
            </a:extLst>
          </p:cNvPr>
          <p:cNvSpPr>
            <a:spLocks noGrp="1"/>
          </p:cNvSpPr>
          <p:nvPr>
            <p:ph type="dt" sz="half" idx="10"/>
          </p:nvPr>
        </p:nvSpPr>
        <p:spPr/>
        <p:txBody>
          <a:bodyPr/>
          <a:lstStyle/>
          <a:p>
            <a:fld id="{000105B0-89B0-4B6B-A3B9-8766FBF8C409}" type="datetimeFigureOut">
              <a:rPr lang="en-IN" smtClean="0"/>
              <a:t>2024-02-14</a:t>
            </a:fld>
            <a:endParaRPr lang="en-IN"/>
          </a:p>
        </p:txBody>
      </p:sp>
      <p:sp>
        <p:nvSpPr>
          <p:cNvPr id="5" name="Footer Placeholder 4">
            <a:extLst>
              <a:ext uri="{FF2B5EF4-FFF2-40B4-BE49-F238E27FC236}">
                <a16:creationId xmlns:a16="http://schemas.microsoft.com/office/drawing/2014/main" id="{1A0B03D6-730C-4082-BFF6-63E761B05C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C8A654-AC36-4B29-8D9C-8A791B728DE6}"/>
              </a:ext>
            </a:extLst>
          </p:cNvPr>
          <p:cNvSpPr>
            <a:spLocks noGrp="1"/>
          </p:cNvSpPr>
          <p:nvPr>
            <p:ph type="sldNum" sz="quarter" idx="12"/>
          </p:nvPr>
        </p:nvSpPr>
        <p:spPr/>
        <p:txBody>
          <a:bodyPr/>
          <a:lstStyle/>
          <a:p>
            <a:fld id="{FA3F01AE-B256-4690-A1EC-1085759B5E04}" type="slidenum">
              <a:rPr lang="en-IN" smtClean="0"/>
              <a:t>‹#›</a:t>
            </a:fld>
            <a:endParaRPr lang="en-IN"/>
          </a:p>
        </p:txBody>
      </p:sp>
    </p:spTree>
    <p:extLst>
      <p:ext uri="{BB962C8B-B14F-4D97-AF65-F5344CB8AC3E}">
        <p14:creationId xmlns:p14="http://schemas.microsoft.com/office/powerpoint/2010/main" val="2326072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4E4E-032F-4F1A-9166-832DF22473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6B1B8D-6383-48C1-B255-ACE7791C59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D0221C-507A-490A-B526-C4F0604AA356}"/>
              </a:ext>
            </a:extLst>
          </p:cNvPr>
          <p:cNvSpPr>
            <a:spLocks noGrp="1"/>
          </p:cNvSpPr>
          <p:nvPr>
            <p:ph type="dt" sz="half" idx="10"/>
          </p:nvPr>
        </p:nvSpPr>
        <p:spPr/>
        <p:txBody>
          <a:bodyPr/>
          <a:lstStyle/>
          <a:p>
            <a:fld id="{000105B0-89B0-4B6B-A3B9-8766FBF8C409}" type="datetimeFigureOut">
              <a:rPr lang="en-IN" smtClean="0"/>
              <a:t>2024-02-14</a:t>
            </a:fld>
            <a:endParaRPr lang="en-IN"/>
          </a:p>
        </p:txBody>
      </p:sp>
      <p:sp>
        <p:nvSpPr>
          <p:cNvPr id="5" name="Footer Placeholder 4">
            <a:extLst>
              <a:ext uri="{FF2B5EF4-FFF2-40B4-BE49-F238E27FC236}">
                <a16:creationId xmlns:a16="http://schemas.microsoft.com/office/drawing/2014/main" id="{8A9A371A-35CA-4F1C-BCE1-96BA091BA5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DDD320-410B-48DE-9FBF-7E7408DE33F8}"/>
              </a:ext>
            </a:extLst>
          </p:cNvPr>
          <p:cNvSpPr>
            <a:spLocks noGrp="1"/>
          </p:cNvSpPr>
          <p:nvPr>
            <p:ph type="sldNum" sz="quarter" idx="12"/>
          </p:nvPr>
        </p:nvSpPr>
        <p:spPr/>
        <p:txBody>
          <a:bodyPr/>
          <a:lstStyle/>
          <a:p>
            <a:fld id="{FA3F01AE-B256-4690-A1EC-1085759B5E04}" type="slidenum">
              <a:rPr lang="en-IN" smtClean="0"/>
              <a:t>‹#›</a:t>
            </a:fld>
            <a:endParaRPr lang="en-IN"/>
          </a:p>
        </p:txBody>
      </p:sp>
    </p:spTree>
    <p:extLst>
      <p:ext uri="{BB962C8B-B14F-4D97-AF65-F5344CB8AC3E}">
        <p14:creationId xmlns:p14="http://schemas.microsoft.com/office/powerpoint/2010/main" val="3925021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449C-AD79-4882-9DC7-9FF45EBFD9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3EC785-1DFB-4092-9C99-56F77B23A4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9496FD-7846-48CF-8B2D-C752FDEDE888}"/>
              </a:ext>
            </a:extLst>
          </p:cNvPr>
          <p:cNvSpPr>
            <a:spLocks noGrp="1"/>
          </p:cNvSpPr>
          <p:nvPr>
            <p:ph type="dt" sz="half" idx="10"/>
          </p:nvPr>
        </p:nvSpPr>
        <p:spPr/>
        <p:txBody>
          <a:bodyPr/>
          <a:lstStyle/>
          <a:p>
            <a:fld id="{000105B0-89B0-4B6B-A3B9-8766FBF8C409}" type="datetimeFigureOut">
              <a:rPr lang="en-IN" smtClean="0"/>
              <a:t>2024-02-14</a:t>
            </a:fld>
            <a:endParaRPr lang="en-IN"/>
          </a:p>
        </p:txBody>
      </p:sp>
      <p:sp>
        <p:nvSpPr>
          <p:cNvPr id="5" name="Footer Placeholder 4">
            <a:extLst>
              <a:ext uri="{FF2B5EF4-FFF2-40B4-BE49-F238E27FC236}">
                <a16:creationId xmlns:a16="http://schemas.microsoft.com/office/drawing/2014/main" id="{13F19649-9294-4907-8882-DEABBD1D09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FE0E03-17FD-4880-87C2-BBEE48205A9B}"/>
              </a:ext>
            </a:extLst>
          </p:cNvPr>
          <p:cNvSpPr>
            <a:spLocks noGrp="1"/>
          </p:cNvSpPr>
          <p:nvPr>
            <p:ph type="sldNum" sz="quarter" idx="12"/>
          </p:nvPr>
        </p:nvSpPr>
        <p:spPr/>
        <p:txBody>
          <a:bodyPr/>
          <a:lstStyle/>
          <a:p>
            <a:fld id="{FA3F01AE-B256-4690-A1EC-1085759B5E04}" type="slidenum">
              <a:rPr lang="en-IN" smtClean="0"/>
              <a:t>‹#›</a:t>
            </a:fld>
            <a:endParaRPr lang="en-IN"/>
          </a:p>
        </p:txBody>
      </p:sp>
    </p:spTree>
    <p:extLst>
      <p:ext uri="{BB962C8B-B14F-4D97-AF65-F5344CB8AC3E}">
        <p14:creationId xmlns:p14="http://schemas.microsoft.com/office/powerpoint/2010/main" val="2194233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38C4-D037-438E-9A79-7AC181F81A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710F89-AEF9-461B-B658-26F9D5247C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D0B14E-E12D-4E87-A1A6-7E152CF16A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9C2518-82B8-4367-B286-545E10012C02}"/>
              </a:ext>
            </a:extLst>
          </p:cNvPr>
          <p:cNvSpPr>
            <a:spLocks noGrp="1"/>
          </p:cNvSpPr>
          <p:nvPr>
            <p:ph type="dt" sz="half" idx="10"/>
          </p:nvPr>
        </p:nvSpPr>
        <p:spPr/>
        <p:txBody>
          <a:bodyPr/>
          <a:lstStyle/>
          <a:p>
            <a:fld id="{000105B0-89B0-4B6B-A3B9-8766FBF8C409}" type="datetimeFigureOut">
              <a:rPr lang="en-IN" smtClean="0"/>
              <a:t>2024-02-14</a:t>
            </a:fld>
            <a:endParaRPr lang="en-IN"/>
          </a:p>
        </p:txBody>
      </p:sp>
      <p:sp>
        <p:nvSpPr>
          <p:cNvPr id="6" name="Footer Placeholder 5">
            <a:extLst>
              <a:ext uri="{FF2B5EF4-FFF2-40B4-BE49-F238E27FC236}">
                <a16:creationId xmlns:a16="http://schemas.microsoft.com/office/drawing/2014/main" id="{5F63A408-5780-4447-A386-7D49C23972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CCF9CC-9A41-4D5C-AB89-91BCBC1C3707}"/>
              </a:ext>
            </a:extLst>
          </p:cNvPr>
          <p:cNvSpPr>
            <a:spLocks noGrp="1"/>
          </p:cNvSpPr>
          <p:nvPr>
            <p:ph type="sldNum" sz="quarter" idx="12"/>
          </p:nvPr>
        </p:nvSpPr>
        <p:spPr/>
        <p:txBody>
          <a:bodyPr/>
          <a:lstStyle/>
          <a:p>
            <a:fld id="{FA3F01AE-B256-4690-A1EC-1085759B5E04}" type="slidenum">
              <a:rPr lang="en-IN" smtClean="0"/>
              <a:t>‹#›</a:t>
            </a:fld>
            <a:endParaRPr lang="en-IN"/>
          </a:p>
        </p:txBody>
      </p:sp>
    </p:spTree>
    <p:extLst>
      <p:ext uri="{BB962C8B-B14F-4D97-AF65-F5344CB8AC3E}">
        <p14:creationId xmlns:p14="http://schemas.microsoft.com/office/powerpoint/2010/main" val="345685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79BB5-AE29-4817-B6E1-718089B3F1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3296A6-EBD3-4EC7-82DA-3EDF4DC3C6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BB915E-AA06-4421-8274-F674C8606A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A66C5D-F632-496A-92FF-E07FAB5DE0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7B2556-442F-44AB-9D5E-1C3FB02925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A5EB21-E4A0-4472-BE1D-33A82EDFDDC1}"/>
              </a:ext>
            </a:extLst>
          </p:cNvPr>
          <p:cNvSpPr>
            <a:spLocks noGrp="1"/>
          </p:cNvSpPr>
          <p:nvPr>
            <p:ph type="dt" sz="half" idx="10"/>
          </p:nvPr>
        </p:nvSpPr>
        <p:spPr/>
        <p:txBody>
          <a:bodyPr/>
          <a:lstStyle/>
          <a:p>
            <a:fld id="{000105B0-89B0-4B6B-A3B9-8766FBF8C409}" type="datetimeFigureOut">
              <a:rPr lang="en-IN" smtClean="0"/>
              <a:t>2024-02-14</a:t>
            </a:fld>
            <a:endParaRPr lang="en-IN"/>
          </a:p>
        </p:txBody>
      </p:sp>
      <p:sp>
        <p:nvSpPr>
          <p:cNvPr id="8" name="Footer Placeholder 7">
            <a:extLst>
              <a:ext uri="{FF2B5EF4-FFF2-40B4-BE49-F238E27FC236}">
                <a16:creationId xmlns:a16="http://schemas.microsoft.com/office/drawing/2014/main" id="{25ADFF3F-8F5F-4365-8DEF-1A4225AC9B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896E33-CD4C-4D78-B40B-A81D068B90E7}"/>
              </a:ext>
            </a:extLst>
          </p:cNvPr>
          <p:cNvSpPr>
            <a:spLocks noGrp="1"/>
          </p:cNvSpPr>
          <p:nvPr>
            <p:ph type="sldNum" sz="quarter" idx="12"/>
          </p:nvPr>
        </p:nvSpPr>
        <p:spPr/>
        <p:txBody>
          <a:bodyPr/>
          <a:lstStyle/>
          <a:p>
            <a:fld id="{FA3F01AE-B256-4690-A1EC-1085759B5E04}" type="slidenum">
              <a:rPr lang="en-IN" smtClean="0"/>
              <a:t>‹#›</a:t>
            </a:fld>
            <a:endParaRPr lang="en-IN"/>
          </a:p>
        </p:txBody>
      </p:sp>
    </p:spTree>
    <p:extLst>
      <p:ext uri="{BB962C8B-B14F-4D97-AF65-F5344CB8AC3E}">
        <p14:creationId xmlns:p14="http://schemas.microsoft.com/office/powerpoint/2010/main" val="2230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C3EE8-7295-414F-A3A5-999939CD7A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7955CA-5177-4143-A48E-F05351749D2C}"/>
              </a:ext>
            </a:extLst>
          </p:cNvPr>
          <p:cNvSpPr>
            <a:spLocks noGrp="1"/>
          </p:cNvSpPr>
          <p:nvPr>
            <p:ph type="dt" sz="half" idx="10"/>
          </p:nvPr>
        </p:nvSpPr>
        <p:spPr/>
        <p:txBody>
          <a:bodyPr/>
          <a:lstStyle/>
          <a:p>
            <a:fld id="{000105B0-89B0-4B6B-A3B9-8766FBF8C409}" type="datetimeFigureOut">
              <a:rPr lang="en-IN" smtClean="0"/>
              <a:t>2024-02-14</a:t>
            </a:fld>
            <a:endParaRPr lang="en-IN"/>
          </a:p>
        </p:txBody>
      </p:sp>
      <p:sp>
        <p:nvSpPr>
          <p:cNvPr id="4" name="Footer Placeholder 3">
            <a:extLst>
              <a:ext uri="{FF2B5EF4-FFF2-40B4-BE49-F238E27FC236}">
                <a16:creationId xmlns:a16="http://schemas.microsoft.com/office/drawing/2014/main" id="{7AD20D14-BC38-4021-810F-AC76180C74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0D8B89-1D0F-4712-A843-5A488820C15E}"/>
              </a:ext>
            </a:extLst>
          </p:cNvPr>
          <p:cNvSpPr>
            <a:spLocks noGrp="1"/>
          </p:cNvSpPr>
          <p:nvPr>
            <p:ph type="sldNum" sz="quarter" idx="12"/>
          </p:nvPr>
        </p:nvSpPr>
        <p:spPr/>
        <p:txBody>
          <a:bodyPr/>
          <a:lstStyle/>
          <a:p>
            <a:fld id="{FA3F01AE-B256-4690-A1EC-1085759B5E04}" type="slidenum">
              <a:rPr lang="en-IN" smtClean="0"/>
              <a:t>‹#›</a:t>
            </a:fld>
            <a:endParaRPr lang="en-IN"/>
          </a:p>
        </p:txBody>
      </p:sp>
    </p:spTree>
    <p:extLst>
      <p:ext uri="{BB962C8B-B14F-4D97-AF65-F5344CB8AC3E}">
        <p14:creationId xmlns:p14="http://schemas.microsoft.com/office/powerpoint/2010/main" val="1382843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5FEB2C-DB36-4E8C-BFA5-0A0C1B55E54E}"/>
              </a:ext>
            </a:extLst>
          </p:cNvPr>
          <p:cNvSpPr>
            <a:spLocks noGrp="1"/>
          </p:cNvSpPr>
          <p:nvPr>
            <p:ph type="dt" sz="half" idx="10"/>
          </p:nvPr>
        </p:nvSpPr>
        <p:spPr/>
        <p:txBody>
          <a:bodyPr/>
          <a:lstStyle/>
          <a:p>
            <a:fld id="{000105B0-89B0-4B6B-A3B9-8766FBF8C409}" type="datetimeFigureOut">
              <a:rPr lang="en-IN" smtClean="0"/>
              <a:t>2024-02-14</a:t>
            </a:fld>
            <a:endParaRPr lang="en-IN"/>
          </a:p>
        </p:txBody>
      </p:sp>
      <p:sp>
        <p:nvSpPr>
          <p:cNvPr id="3" name="Footer Placeholder 2">
            <a:extLst>
              <a:ext uri="{FF2B5EF4-FFF2-40B4-BE49-F238E27FC236}">
                <a16:creationId xmlns:a16="http://schemas.microsoft.com/office/drawing/2014/main" id="{E43203F8-CF66-4918-A5E7-C1C6AFB203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72BF9C-6F03-46C0-966C-6D16F58F1C65}"/>
              </a:ext>
            </a:extLst>
          </p:cNvPr>
          <p:cNvSpPr>
            <a:spLocks noGrp="1"/>
          </p:cNvSpPr>
          <p:nvPr>
            <p:ph type="sldNum" sz="quarter" idx="12"/>
          </p:nvPr>
        </p:nvSpPr>
        <p:spPr/>
        <p:txBody>
          <a:bodyPr/>
          <a:lstStyle/>
          <a:p>
            <a:fld id="{FA3F01AE-B256-4690-A1EC-1085759B5E04}" type="slidenum">
              <a:rPr lang="en-IN" smtClean="0"/>
              <a:t>‹#›</a:t>
            </a:fld>
            <a:endParaRPr lang="en-IN"/>
          </a:p>
        </p:txBody>
      </p:sp>
    </p:spTree>
    <p:extLst>
      <p:ext uri="{BB962C8B-B14F-4D97-AF65-F5344CB8AC3E}">
        <p14:creationId xmlns:p14="http://schemas.microsoft.com/office/powerpoint/2010/main" val="3920793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0A7E-C56A-4346-998E-CCDEA0DBE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22F253-832A-414F-8BC9-4169D0E3EF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9155C3-86B6-4556-BD58-48679E86D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3E6369-D53E-4BDB-8048-7BA91A65B8B5}"/>
              </a:ext>
            </a:extLst>
          </p:cNvPr>
          <p:cNvSpPr>
            <a:spLocks noGrp="1"/>
          </p:cNvSpPr>
          <p:nvPr>
            <p:ph type="dt" sz="half" idx="10"/>
          </p:nvPr>
        </p:nvSpPr>
        <p:spPr/>
        <p:txBody>
          <a:bodyPr/>
          <a:lstStyle/>
          <a:p>
            <a:fld id="{000105B0-89B0-4B6B-A3B9-8766FBF8C409}" type="datetimeFigureOut">
              <a:rPr lang="en-IN" smtClean="0"/>
              <a:t>2024-02-14</a:t>
            </a:fld>
            <a:endParaRPr lang="en-IN"/>
          </a:p>
        </p:txBody>
      </p:sp>
      <p:sp>
        <p:nvSpPr>
          <p:cNvPr id="6" name="Footer Placeholder 5">
            <a:extLst>
              <a:ext uri="{FF2B5EF4-FFF2-40B4-BE49-F238E27FC236}">
                <a16:creationId xmlns:a16="http://schemas.microsoft.com/office/drawing/2014/main" id="{65B4A039-3DFA-4B02-8B85-153A428107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F3333B-EDD2-4AA8-AD1E-6C22AABA82DF}"/>
              </a:ext>
            </a:extLst>
          </p:cNvPr>
          <p:cNvSpPr>
            <a:spLocks noGrp="1"/>
          </p:cNvSpPr>
          <p:nvPr>
            <p:ph type="sldNum" sz="quarter" idx="12"/>
          </p:nvPr>
        </p:nvSpPr>
        <p:spPr/>
        <p:txBody>
          <a:bodyPr/>
          <a:lstStyle/>
          <a:p>
            <a:fld id="{FA3F01AE-B256-4690-A1EC-1085759B5E04}" type="slidenum">
              <a:rPr lang="en-IN" smtClean="0"/>
              <a:t>‹#›</a:t>
            </a:fld>
            <a:endParaRPr lang="en-IN"/>
          </a:p>
        </p:txBody>
      </p:sp>
    </p:spTree>
    <p:extLst>
      <p:ext uri="{BB962C8B-B14F-4D97-AF65-F5344CB8AC3E}">
        <p14:creationId xmlns:p14="http://schemas.microsoft.com/office/powerpoint/2010/main" val="3119432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E0744-18E1-4C94-9C4B-E8301EAF95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7046E5-BBD1-4B5F-AAD9-A01E73B858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870E4C-1FAD-43F6-94DE-F0644B3C4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83D171-6C1E-4C51-9A3C-271FBDA5E32D}"/>
              </a:ext>
            </a:extLst>
          </p:cNvPr>
          <p:cNvSpPr>
            <a:spLocks noGrp="1"/>
          </p:cNvSpPr>
          <p:nvPr>
            <p:ph type="dt" sz="half" idx="10"/>
          </p:nvPr>
        </p:nvSpPr>
        <p:spPr/>
        <p:txBody>
          <a:bodyPr/>
          <a:lstStyle/>
          <a:p>
            <a:fld id="{000105B0-89B0-4B6B-A3B9-8766FBF8C409}" type="datetimeFigureOut">
              <a:rPr lang="en-IN" smtClean="0"/>
              <a:t>2024-02-14</a:t>
            </a:fld>
            <a:endParaRPr lang="en-IN"/>
          </a:p>
        </p:txBody>
      </p:sp>
      <p:sp>
        <p:nvSpPr>
          <p:cNvPr id="6" name="Footer Placeholder 5">
            <a:extLst>
              <a:ext uri="{FF2B5EF4-FFF2-40B4-BE49-F238E27FC236}">
                <a16:creationId xmlns:a16="http://schemas.microsoft.com/office/drawing/2014/main" id="{EE3A1CA5-C1C5-4CF8-9FA6-E157C3B0E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CD5A1A-8088-4FC5-A934-0AFA5088FDB5}"/>
              </a:ext>
            </a:extLst>
          </p:cNvPr>
          <p:cNvSpPr>
            <a:spLocks noGrp="1"/>
          </p:cNvSpPr>
          <p:nvPr>
            <p:ph type="sldNum" sz="quarter" idx="12"/>
          </p:nvPr>
        </p:nvSpPr>
        <p:spPr/>
        <p:txBody>
          <a:bodyPr/>
          <a:lstStyle/>
          <a:p>
            <a:fld id="{FA3F01AE-B256-4690-A1EC-1085759B5E04}" type="slidenum">
              <a:rPr lang="en-IN" smtClean="0"/>
              <a:t>‹#›</a:t>
            </a:fld>
            <a:endParaRPr lang="en-IN"/>
          </a:p>
        </p:txBody>
      </p:sp>
    </p:spTree>
    <p:extLst>
      <p:ext uri="{BB962C8B-B14F-4D97-AF65-F5344CB8AC3E}">
        <p14:creationId xmlns:p14="http://schemas.microsoft.com/office/powerpoint/2010/main" val="130454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E94507-1BBA-4BBD-B2CE-84B60BA644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0FC73A-AE48-4ECF-939D-95E1066761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ACD2DA-E508-47F1-8FE8-9CBD95BA53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105B0-89B0-4B6B-A3B9-8766FBF8C409}" type="datetimeFigureOut">
              <a:rPr lang="en-IN" smtClean="0"/>
              <a:t>2024-02-14</a:t>
            </a:fld>
            <a:endParaRPr lang="en-IN"/>
          </a:p>
        </p:txBody>
      </p:sp>
      <p:sp>
        <p:nvSpPr>
          <p:cNvPr id="5" name="Footer Placeholder 4">
            <a:extLst>
              <a:ext uri="{FF2B5EF4-FFF2-40B4-BE49-F238E27FC236}">
                <a16:creationId xmlns:a16="http://schemas.microsoft.com/office/drawing/2014/main" id="{63E6AB58-18CE-410D-B9AF-F3CABC0420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2B65DD-8422-437A-B088-ABDEEEB7C0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F01AE-B256-4690-A1EC-1085759B5E04}" type="slidenum">
              <a:rPr lang="en-IN" smtClean="0"/>
              <a:t>‹#›</a:t>
            </a:fld>
            <a:endParaRPr lang="en-IN"/>
          </a:p>
        </p:txBody>
      </p:sp>
    </p:spTree>
    <p:extLst>
      <p:ext uri="{BB962C8B-B14F-4D97-AF65-F5344CB8AC3E}">
        <p14:creationId xmlns:p14="http://schemas.microsoft.com/office/powerpoint/2010/main" val="1593802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E95122-4175-4E7B-B9FA-997E94B24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6">
            <a:extLst>
              <a:ext uri="{FF2B5EF4-FFF2-40B4-BE49-F238E27FC236}">
                <a16:creationId xmlns:a16="http://schemas.microsoft.com/office/drawing/2014/main" id="{47D0ED4C-0AF5-4CFD-8A20-F9C79B3BC779}"/>
              </a:ext>
            </a:extLst>
          </p:cNvPr>
          <p:cNvSpPr>
            <a:spLocks noGrp="1"/>
          </p:cNvSpPr>
          <p:nvPr>
            <p:ph type="ctrTitle"/>
          </p:nvPr>
        </p:nvSpPr>
        <p:spPr>
          <a:xfrm>
            <a:off x="1151467" y="493889"/>
            <a:ext cx="4222045" cy="4111978"/>
          </a:xfrm>
        </p:spPr>
        <p:txBody>
          <a:bodyPr>
            <a:normAutofit/>
          </a:bodyPr>
          <a:lstStyle/>
          <a:p>
            <a:pPr algn="l"/>
            <a:r>
              <a:rPr lang="en-US" dirty="0" err="1">
                <a:solidFill>
                  <a:schemeClr val="bg1"/>
                </a:solidFill>
              </a:rPr>
              <a:t>AtliQ</a:t>
            </a:r>
            <a:r>
              <a:rPr lang="en-US" dirty="0">
                <a:solidFill>
                  <a:schemeClr val="bg1"/>
                </a:solidFill>
              </a:rPr>
              <a:t> mart campaign analysis</a:t>
            </a:r>
            <a:endParaRPr lang="en-IN" dirty="0">
              <a:solidFill>
                <a:schemeClr val="bg1"/>
              </a:solidFill>
            </a:endParaRPr>
          </a:p>
        </p:txBody>
      </p:sp>
      <p:sp>
        <p:nvSpPr>
          <p:cNvPr id="8" name="Subtitle 7">
            <a:extLst>
              <a:ext uri="{FF2B5EF4-FFF2-40B4-BE49-F238E27FC236}">
                <a16:creationId xmlns:a16="http://schemas.microsoft.com/office/drawing/2014/main" id="{69A241C9-8BDD-4B5F-A79C-42E3BE0866A5}"/>
              </a:ext>
            </a:extLst>
          </p:cNvPr>
          <p:cNvSpPr>
            <a:spLocks noGrp="1"/>
          </p:cNvSpPr>
          <p:nvPr>
            <p:ph type="subTitle" idx="1"/>
          </p:nvPr>
        </p:nvSpPr>
        <p:spPr>
          <a:xfrm>
            <a:off x="1055511" y="5408260"/>
            <a:ext cx="4075289" cy="1082851"/>
          </a:xfrm>
        </p:spPr>
        <p:txBody>
          <a:bodyPr/>
          <a:lstStyle/>
          <a:p>
            <a:pPr algn="l"/>
            <a:r>
              <a:rPr lang="en-US" dirty="0">
                <a:solidFill>
                  <a:schemeClr val="bg1"/>
                </a:solidFill>
              </a:rPr>
              <a:t>Presented by</a:t>
            </a:r>
          </a:p>
          <a:p>
            <a:pPr algn="l"/>
            <a:r>
              <a:rPr lang="en-IN" dirty="0">
                <a:solidFill>
                  <a:schemeClr val="bg1"/>
                </a:solidFill>
              </a:rPr>
              <a:t>Madhu Vanthi Krishnamoorthy</a:t>
            </a:r>
          </a:p>
        </p:txBody>
      </p:sp>
      <p:pic>
        <p:nvPicPr>
          <p:cNvPr id="10" name="Picture 9">
            <a:extLst>
              <a:ext uri="{FF2B5EF4-FFF2-40B4-BE49-F238E27FC236}">
                <a16:creationId xmlns:a16="http://schemas.microsoft.com/office/drawing/2014/main" id="{0EEEB58B-F813-4C16-B48E-B3F7CE379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8222" y="6124222"/>
            <a:ext cx="733778" cy="733778"/>
          </a:xfrm>
          <a:prstGeom prst="rect">
            <a:avLst/>
          </a:prstGeom>
          <a:noFill/>
        </p:spPr>
      </p:pic>
      <p:pic>
        <p:nvPicPr>
          <p:cNvPr id="3" name="Picture 2">
            <a:extLst>
              <a:ext uri="{FF2B5EF4-FFF2-40B4-BE49-F238E27FC236}">
                <a16:creationId xmlns:a16="http://schemas.microsoft.com/office/drawing/2014/main" id="{C25ED388-5F94-41E2-AA25-C6004281C726}"/>
              </a:ext>
            </a:extLst>
          </p:cNvPr>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524979" y="1072204"/>
            <a:ext cx="4877481" cy="4877481"/>
          </a:xfrm>
          <a:prstGeom prst="rect">
            <a:avLst/>
          </a:prstGeom>
          <a:noFill/>
        </p:spPr>
      </p:pic>
    </p:spTree>
    <p:extLst>
      <p:ext uri="{BB962C8B-B14F-4D97-AF65-F5344CB8AC3E}">
        <p14:creationId xmlns:p14="http://schemas.microsoft.com/office/powerpoint/2010/main" val="4035559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C2E49-41B2-4A8B-8394-8AC3EAB37041}"/>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E75C119-996F-4CE5-95A4-EE961237AA36}"/>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FBE95122-4175-4E7B-B9FA-997E94B24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363ED010-EFBD-4402-AD3C-58B73C1A0B9C}"/>
              </a:ext>
            </a:extLst>
          </p:cNvPr>
          <p:cNvSpPr txBox="1"/>
          <p:nvPr/>
        </p:nvSpPr>
        <p:spPr>
          <a:xfrm>
            <a:off x="2431026" y="2588653"/>
            <a:ext cx="7329948" cy="769441"/>
          </a:xfrm>
          <a:prstGeom prst="rect">
            <a:avLst/>
          </a:prstGeom>
          <a:noFill/>
        </p:spPr>
        <p:txBody>
          <a:bodyPr wrap="square" rtlCol="0">
            <a:spAutoFit/>
          </a:bodyPr>
          <a:lstStyle/>
          <a:p>
            <a:pPr algn="ctr"/>
            <a:r>
              <a:rPr lang="en-US" sz="4400" dirty="0">
                <a:solidFill>
                  <a:schemeClr val="bg1"/>
                </a:solidFill>
                <a:latin typeface="+mj-lt"/>
              </a:rPr>
              <a:t>Thank you</a:t>
            </a:r>
            <a:endParaRPr lang="en-IN" sz="4400" dirty="0">
              <a:solidFill>
                <a:schemeClr val="bg1"/>
              </a:solidFill>
              <a:latin typeface="+mj-lt"/>
            </a:endParaRPr>
          </a:p>
        </p:txBody>
      </p:sp>
    </p:spTree>
    <p:extLst>
      <p:ext uri="{BB962C8B-B14F-4D97-AF65-F5344CB8AC3E}">
        <p14:creationId xmlns:p14="http://schemas.microsoft.com/office/powerpoint/2010/main" val="356409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E95122-4175-4E7B-B9FA-997E94B24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5BE423C7-BC6C-44D3-BC4C-5B77EC21C6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6139" y="3233906"/>
            <a:ext cx="345372" cy="390185"/>
          </a:xfrm>
          <a:prstGeom prst="rect">
            <a:avLst/>
          </a:prstGeom>
        </p:spPr>
      </p:pic>
      <p:sp>
        <p:nvSpPr>
          <p:cNvPr id="9" name="TextBox 8">
            <a:extLst>
              <a:ext uri="{FF2B5EF4-FFF2-40B4-BE49-F238E27FC236}">
                <a16:creationId xmlns:a16="http://schemas.microsoft.com/office/drawing/2014/main" id="{A2AF3560-1B14-4D9A-B840-CD65D5413516}"/>
              </a:ext>
            </a:extLst>
          </p:cNvPr>
          <p:cNvSpPr txBox="1"/>
          <p:nvPr/>
        </p:nvSpPr>
        <p:spPr>
          <a:xfrm>
            <a:off x="2071511" y="3316989"/>
            <a:ext cx="1952978" cy="369332"/>
          </a:xfrm>
          <a:prstGeom prst="rect">
            <a:avLst/>
          </a:prstGeom>
          <a:noFill/>
        </p:spPr>
        <p:txBody>
          <a:bodyPr wrap="square" rtlCol="0">
            <a:spAutoFit/>
          </a:bodyPr>
          <a:lstStyle/>
          <a:p>
            <a:r>
              <a:rPr lang="en-US" dirty="0" err="1">
                <a:solidFill>
                  <a:schemeClr val="bg1"/>
                </a:solidFill>
              </a:rPr>
              <a:t>AtliQ</a:t>
            </a:r>
            <a:r>
              <a:rPr lang="en-US" dirty="0">
                <a:solidFill>
                  <a:schemeClr val="bg1"/>
                </a:solidFill>
              </a:rPr>
              <a:t> mart</a:t>
            </a:r>
            <a:endParaRPr lang="en-IN" dirty="0"/>
          </a:p>
        </p:txBody>
      </p:sp>
      <p:cxnSp>
        <p:nvCxnSpPr>
          <p:cNvPr id="11" name="Straight Arrow Connector 10">
            <a:extLst>
              <a:ext uri="{FF2B5EF4-FFF2-40B4-BE49-F238E27FC236}">
                <a16:creationId xmlns:a16="http://schemas.microsoft.com/office/drawing/2014/main" id="{913C274C-2578-41EA-B2BE-5D4A4F5184B8}"/>
              </a:ext>
            </a:extLst>
          </p:cNvPr>
          <p:cNvCxnSpPr>
            <a:cxnSpLocks/>
          </p:cNvCxnSpPr>
          <p:nvPr/>
        </p:nvCxnSpPr>
        <p:spPr>
          <a:xfrm>
            <a:off x="3776133" y="3509963"/>
            <a:ext cx="2319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38668EB-5809-4FF5-A1E9-CDFDBCA18695}"/>
              </a:ext>
            </a:extLst>
          </p:cNvPr>
          <p:cNvSpPr txBox="1"/>
          <p:nvPr/>
        </p:nvSpPr>
        <p:spPr>
          <a:xfrm>
            <a:off x="6197600" y="2771299"/>
            <a:ext cx="5418667" cy="1938992"/>
          </a:xfrm>
          <a:prstGeom prst="rect">
            <a:avLst/>
          </a:prstGeom>
          <a:noFill/>
        </p:spPr>
        <p:txBody>
          <a:bodyPr wrap="square" rtlCol="0">
            <a:spAutoFit/>
          </a:bodyPr>
          <a:lstStyle/>
          <a:p>
            <a:r>
              <a:rPr lang="en-US" sz="2000" b="1" i="0" dirty="0" err="1">
                <a:solidFill>
                  <a:schemeClr val="bg1"/>
                </a:solidFill>
                <a:effectLst/>
                <a:latin typeface="Arial" panose="020B0604020202020204" pitchFamily="34" charset="0"/>
                <a:cs typeface="Arial" panose="020B0604020202020204" pitchFamily="34" charset="0"/>
              </a:rPr>
              <a:t>AtliQ</a:t>
            </a:r>
            <a:r>
              <a:rPr lang="en-US" sz="2000" b="1" i="0" dirty="0">
                <a:solidFill>
                  <a:schemeClr val="bg1"/>
                </a:solidFill>
                <a:effectLst/>
                <a:latin typeface="Arial" panose="020B0604020202020204" pitchFamily="34" charset="0"/>
                <a:cs typeface="Arial" panose="020B0604020202020204" pitchFamily="34" charset="0"/>
              </a:rPr>
              <a:t> Mart</a:t>
            </a:r>
            <a:r>
              <a:rPr lang="en-US" sz="2000" b="0" i="0" dirty="0">
                <a:solidFill>
                  <a:schemeClr val="bg1"/>
                </a:solidFill>
                <a:effectLst/>
                <a:latin typeface="Arial" panose="020B0604020202020204" pitchFamily="34" charset="0"/>
                <a:cs typeface="Arial" panose="020B0604020202020204" pitchFamily="34" charset="0"/>
              </a:rPr>
              <a:t> is a retail giant with over 50 supermarkets in the southern region of India. All their 50 stores ran a massive promotion during the Diwali 2023 and Sankranti 2024 (festive time in India) on their </a:t>
            </a:r>
            <a:r>
              <a:rPr lang="en-US" sz="2000" b="0" i="0" dirty="0" err="1">
                <a:solidFill>
                  <a:schemeClr val="bg1"/>
                </a:solidFill>
                <a:effectLst/>
                <a:latin typeface="Arial" panose="020B0604020202020204" pitchFamily="34" charset="0"/>
                <a:cs typeface="Arial" panose="020B0604020202020204" pitchFamily="34" charset="0"/>
              </a:rPr>
              <a:t>AtliQ</a:t>
            </a:r>
            <a:r>
              <a:rPr lang="en-US" sz="2000" b="0" i="0" dirty="0">
                <a:solidFill>
                  <a:schemeClr val="bg1"/>
                </a:solidFill>
                <a:effectLst/>
                <a:latin typeface="Arial" panose="020B0604020202020204" pitchFamily="34" charset="0"/>
                <a:cs typeface="Arial" panose="020B0604020202020204" pitchFamily="34" charset="0"/>
              </a:rPr>
              <a:t> branded products. </a:t>
            </a:r>
            <a:endParaRPr lang="en-IN" sz="2000" dirty="0">
              <a:solidFill>
                <a:schemeClr val="bg1"/>
              </a:solidFill>
              <a:latin typeface="Arial" panose="020B0604020202020204" pitchFamily="34" charset="0"/>
              <a:cs typeface="Arial" panose="020B0604020202020204" pitchFamily="34" charset="0"/>
            </a:endParaRPr>
          </a:p>
        </p:txBody>
      </p:sp>
      <p:sp>
        <p:nvSpPr>
          <p:cNvPr id="29" name="Flowchart: Connector 28">
            <a:extLst>
              <a:ext uri="{FF2B5EF4-FFF2-40B4-BE49-F238E27FC236}">
                <a16:creationId xmlns:a16="http://schemas.microsoft.com/office/drawing/2014/main" id="{42AC03F7-F0F0-4BDF-801A-999C9546EBDE}"/>
              </a:ext>
            </a:extLst>
          </p:cNvPr>
          <p:cNvSpPr/>
          <p:nvPr/>
        </p:nvSpPr>
        <p:spPr>
          <a:xfrm>
            <a:off x="1450622" y="2260419"/>
            <a:ext cx="2325511" cy="2337158"/>
          </a:xfrm>
          <a:prstGeom prst="flowChartConnector">
            <a:avLst/>
          </a:prstGeom>
          <a:noFill/>
          <a:ln w="381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lowchart: Alternate Process 31">
            <a:extLst>
              <a:ext uri="{FF2B5EF4-FFF2-40B4-BE49-F238E27FC236}">
                <a16:creationId xmlns:a16="http://schemas.microsoft.com/office/drawing/2014/main" id="{A05AFBB0-7753-41E2-9B1F-D234684E66C1}"/>
              </a:ext>
            </a:extLst>
          </p:cNvPr>
          <p:cNvSpPr/>
          <p:nvPr/>
        </p:nvSpPr>
        <p:spPr>
          <a:xfrm>
            <a:off x="6197600" y="2414588"/>
            <a:ext cx="5275263" cy="2471737"/>
          </a:xfrm>
          <a:prstGeom prst="flowChartAlternateProcess">
            <a:avLst/>
          </a:prstGeom>
          <a:noFill/>
          <a:ln w="222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itle 6">
            <a:extLst>
              <a:ext uri="{FF2B5EF4-FFF2-40B4-BE49-F238E27FC236}">
                <a16:creationId xmlns:a16="http://schemas.microsoft.com/office/drawing/2014/main" id="{2B195540-A4E3-4734-BFF0-7EFD893B1454}"/>
              </a:ext>
            </a:extLst>
          </p:cNvPr>
          <p:cNvSpPr>
            <a:spLocks noGrp="1"/>
          </p:cNvSpPr>
          <p:nvPr>
            <p:ph type="ctrTitle"/>
          </p:nvPr>
        </p:nvSpPr>
        <p:spPr>
          <a:xfrm>
            <a:off x="1524000" y="231921"/>
            <a:ext cx="9144000" cy="737680"/>
          </a:xfrm>
        </p:spPr>
        <p:txBody>
          <a:bodyPr>
            <a:normAutofit/>
          </a:bodyPr>
          <a:lstStyle/>
          <a:p>
            <a:r>
              <a:rPr lang="en-US" sz="4400" dirty="0" err="1">
                <a:solidFill>
                  <a:schemeClr val="bg1"/>
                </a:solidFill>
              </a:rPr>
              <a:t>AtliQ</a:t>
            </a:r>
            <a:r>
              <a:rPr lang="en-US" sz="4400" dirty="0">
                <a:solidFill>
                  <a:schemeClr val="bg1"/>
                </a:solidFill>
              </a:rPr>
              <a:t> mart campaign analysis</a:t>
            </a:r>
            <a:endParaRPr lang="en-IN" sz="4400" dirty="0">
              <a:solidFill>
                <a:schemeClr val="bg1"/>
              </a:solidFill>
            </a:endParaRPr>
          </a:p>
        </p:txBody>
      </p:sp>
    </p:spTree>
    <p:extLst>
      <p:ext uri="{BB962C8B-B14F-4D97-AF65-F5344CB8AC3E}">
        <p14:creationId xmlns:p14="http://schemas.microsoft.com/office/powerpoint/2010/main" val="46372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29" grpId="0" animBg="1"/>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C2E49-41B2-4A8B-8394-8AC3EAB37041}"/>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E75C119-996F-4CE5-95A4-EE961237AA36}"/>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FBE95122-4175-4E7B-B9FA-997E94B24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BFAC3E64-B0BE-412E-94B2-68BA52C5F6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5043" y="0"/>
            <a:ext cx="4306957" cy="6858000"/>
          </a:xfrm>
          <a:prstGeom prst="rect">
            <a:avLst/>
          </a:prstGeom>
          <a:effectLst>
            <a:glow rad="127000">
              <a:schemeClr val="bg1"/>
            </a:glow>
          </a:effectLst>
        </p:spPr>
      </p:pic>
      <p:sp>
        <p:nvSpPr>
          <p:cNvPr id="11" name="TextBox 10">
            <a:extLst>
              <a:ext uri="{FF2B5EF4-FFF2-40B4-BE49-F238E27FC236}">
                <a16:creationId xmlns:a16="http://schemas.microsoft.com/office/drawing/2014/main" id="{C3C20197-4D26-463A-8A2D-D201BE307895}"/>
              </a:ext>
            </a:extLst>
          </p:cNvPr>
          <p:cNvSpPr txBox="1"/>
          <p:nvPr/>
        </p:nvSpPr>
        <p:spPr>
          <a:xfrm>
            <a:off x="280219" y="2210813"/>
            <a:ext cx="7241458" cy="2554545"/>
          </a:xfrm>
          <a:prstGeom prst="rect">
            <a:avLst/>
          </a:prstGeom>
          <a:noFill/>
        </p:spPr>
        <p:txBody>
          <a:bodyPr wrap="square" rtlCol="0">
            <a:spAutoFit/>
          </a:bodyPr>
          <a:lstStyle/>
          <a:p>
            <a:pPr marL="342900" indent="-342900">
              <a:buFont typeface="Wingdings" panose="05000000000000000000" pitchFamily="2" charset="2"/>
              <a:buChar char="Ø"/>
            </a:pPr>
            <a:r>
              <a:rPr lang="en-US" sz="2000" b="0" i="0" dirty="0">
                <a:solidFill>
                  <a:schemeClr val="bg1"/>
                </a:solidFill>
                <a:effectLst/>
                <a:latin typeface="Arial" panose="020B0604020202020204" pitchFamily="34" charset="0"/>
                <a:cs typeface="Arial" panose="020B0604020202020204" pitchFamily="34" charset="0"/>
              </a:rPr>
              <a:t>The sales director wants to understand which promotions did well and which did not so that they can make informed decisions for their next promotional period.  Also, the overview of stores ,highest number of stores across cities and the top performers. With respect to products and their performance in terms of different Promo types in comparison with percentage of Incremental revenue and sold quantity.</a:t>
            </a:r>
            <a:endParaRPr lang="en-IN" sz="2000" dirty="0">
              <a:solidFill>
                <a:schemeClr val="bg1"/>
              </a:solidFill>
              <a:latin typeface="Arial" panose="020B0604020202020204" pitchFamily="34" charset="0"/>
              <a:cs typeface="Arial" panose="020B0604020202020204" pitchFamily="34" charset="0"/>
            </a:endParaRPr>
          </a:p>
        </p:txBody>
      </p:sp>
      <p:sp>
        <p:nvSpPr>
          <p:cNvPr id="12" name="Rectangle 1">
            <a:extLst>
              <a:ext uri="{FF2B5EF4-FFF2-40B4-BE49-F238E27FC236}">
                <a16:creationId xmlns:a16="http://schemas.microsoft.com/office/drawing/2014/main" id="{ACE970EC-DAE1-41FE-B5B0-11A9F8825785}"/>
              </a:ext>
            </a:extLst>
          </p:cNvPr>
          <p:cNvSpPr>
            <a:spLocks noChangeArrowheads="1"/>
          </p:cNvSpPr>
          <p:nvPr/>
        </p:nvSpPr>
        <p:spPr bwMode="auto">
          <a:xfrm>
            <a:off x="0" y="0"/>
            <a:ext cx="12192000" cy="0"/>
          </a:xfrm>
          <a:prstGeom prst="rect">
            <a:avLst/>
          </a:prstGeom>
          <a:solidFill>
            <a:srgbClr val="FCFC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var(--font-fk-grotesk-neue)"/>
              </a:rPr>
              <a:t>The sales director is seeking insights into the performance of various promotions to inform future decisions. Additionally, they require an overview of store performance, including the highest number of stores across cities and the top-performing stores. Furthermore, they are interested in understanding product performance in relation to different promotional types, specifically in comparison with the percentage of incremental revenue and the quantity of products sold.</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itle 6">
            <a:extLst>
              <a:ext uri="{FF2B5EF4-FFF2-40B4-BE49-F238E27FC236}">
                <a16:creationId xmlns:a16="http://schemas.microsoft.com/office/drawing/2014/main" id="{27538F1F-240F-4BA1-82BC-F4F0E3466758}"/>
              </a:ext>
            </a:extLst>
          </p:cNvPr>
          <p:cNvSpPr txBox="1">
            <a:spLocks/>
          </p:cNvSpPr>
          <p:nvPr/>
        </p:nvSpPr>
        <p:spPr>
          <a:xfrm>
            <a:off x="1524000" y="231921"/>
            <a:ext cx="5068529" cy="73768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rPr>
              <a:t>Problem statement</a:t>
            </a:r>
            <a:endParaRPr lang="en-IN" sz="4400" dirty="0">
              <a:solidFill>
                <a:schemeClr val="bg1"/>
              </a:solidFill>
            </a:endParaRPr>
          </a:p>
        </p:txBody>
      </p:sp>
    </p:spTree>
    <p:extLst>
      <p:ext uri="{BB962C8B-B14F-4D97-AF65-F5344CB8AC3E}">
        <p14:creationId xmlns:p14="http://schemas.microsoft.com/office/powerpoint/2010/main" val="191786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E95122-4175-4E7B-B9FA-997E94B24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Content Placeholder 5">
            <a:extLst>
              <a:ext uri="{FF2B5EF4-FFF2-40B4-BE49-F238E27FC236}">
                <a16:creationId xmlns:a16="http://schemas.microsoft.com/office/drawing/2014/main" id="{72607A0B-D779-419C-B678-4109B85FB791}"/>
              </a:ext>
            </a:extLst>
          </p:cNvPr>
          <p:cNvSpPr>
            <a:spLocks noGrp="1"/>
          </p:cNvSpPr>
          <p:nvPr>
            <p:ph idx="1"/>
          </p:nvPr>
        </p:nvSpPr>
        <p:spPr/>
        <p:txBody>
          <a:bodyPr>
            <a:normAutofit/>
          </a:bodyPr>
          <a:lstStyle/>
          <a:p>
            <a:r>
              <a:rPr lang="en-US" sz="2000" dirty="0" err="1">
                <a:solidFill>
                  <a:schemeClr val="bg1"/>
                </a:solidFill>
                <a:latin typeface="Arial" panose="020B0604020202020204" pitchFamily="34" charset="0"/>
                <a:cs typeface="Arial" panose="020B0604020202020204" pitchFamily="34" charset="0"/>
              </a:rPr>
              <a:t>dim_campaigns</a:t>
            </a:r>
            <a:r>
              <a:rPr lang="en-US" sz="2000" dirty="0">
                <a:solidFill>
                  <a:schemeClr val="bg1"/>
                </a:solidFill>
                <a:latin typeface="Arial" panose="020B0604020202020204" pitchFamily="34" charset="0"/>
                <a:cs typeface="Arial" panose="020B0604020202020204" pitchFamily="34" charset="0"/>
              </a:rPr>
              <a:t> –Comprehensive information about the campaigns.</a:t>
            </a:r>
          </a:p>
          <a:p>
            <a:r>
              <a:rPr lang="en-US" sz="2000" dirty="0" err="1">
                <a:solidFill>
                  <a:schemeClr val="bg1"/>
                </a:solidFill>
                <a:latin typeface="Arial" panose="020B0604020202020204" pitchFamily="34" charset="0"/>
                <a:cs typeface="Arial" panose="020B0604020202020204" pitchFamily="34" charset="0"/>
              </a:rPr>
              <a:t>dim_products</a:t>
            </a:r>
            <a:r>
              <a:rPr lang="en-US" sz="2000" dirty="0">
                <a:solidFill>
                  <a:schemeClr val="bg1"/>
                </a:solidFill>
                <a:latin typeface="Arial" panose="020B0604020202020204" pitchFamily="34" charset="0"/>
                <a:cs typeface="Arial" panose="020B0604020202020204" pitchFamily="34" charset="0"/>
              </a:rPr>
              <a:t> –Information regarding products.</a:t>
            </a:r>
          </a:p>
          <a:p>
            <a:r>
              <a:rPr lang="en-US" sz="2000" dirty="0" err="1">
                <a:solidFill>
                  <a:schemeClr val="bg1"/>
                </a:solidFill>
                <a:latin typeface="Arial" panose="020B0604020202020204" pitchFamily="34" charset="0"/>
                <a:cs typeface="Arial" panose="020B0604020202020204" pitchFamily="34" charset="0"/>
              </a:rPr>
              <a:t>dim_stores</a:t>
            </a:r>
            <a:r>
              <a:rPr lang="en-US" sz="2000" dirty="0">
                <a:solidFill>
                  <a:schemeClr val="bg1"/>
                </a:solidFill>
                <a:latin typeface="Arial" panose="020B0604020202020204" pitchFamily="34" charset="0"/>
                <a:cs typeface="Arial" panose="020B0604020202020204" pitchFamily="34" charset="0"/>
              </a:rPr>
              <a:t>- Details about stores and their respected locations.</a:t>
            </a:r>
          </a:p>
          <a:p>
            <a:r>
              <a:rPr lang="en-US" sz="2000" dirty="0" err="1">
                <a:solidFill>
                  <a:schemeClr val="bg1"/>
                </a:solidFill>
                <a:latin typeface="Arial" panose="020B0604020202020204" pitchFamily="34" charset="0"/>
                <a:cs typeface="Arial" panose="020B0604020202020204" pitchFamily="34" charset="0"/>
              </a:rPr>
              <a:t>fact_events</a:t>
            </a:r>
            <a:r>
              <a:rPr lang="en-US" sz="2000" dirty="0">
                <a:solidFill>
                  <a:schemeClr val="bg1"/>
                </a:solidFill>
                <a:latin typeface="Arial" panose="020B0604020202020204" pitchFamily="34" charset="0"/>
                <a:cs typeface="Arial" panose="020B0604020202020204" pitchFamily="34" charset="0"/>
              </a:rPr>
              <a:t>-Complete dataset of sales and revenue during the campaign season.</a:t>
            </a:r>
            <a:endParaRPr lang="en-IN" sz="20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id="{262BE2A9-1FC0-43DA-B2B1-AE07FD52FA29}"/>
              </a:ext>
            </a:extLst>
          </p:cNvPr>
          <p:cNvSpPr>
            <a:spLocks noGrp="1"/>
          </p:cNvSpPr>
          <p:nvPr>
            <p:ph type="title"/>
          </p:nvPr>
        </p:nvSpPr>
        <p:spPr>
          <a:xfrm>
            <a:off x="838200" y="365125"/>
            <a:ext cx="10515600" cy="1325563"/>
          </a:xfrm>
        </p:spPr>
        <p:txBody>
          <a:bodyPr>
            <a:normAutofit/>
          </a:bodyPr>
          <a:lstStyle/>
          <a:p>
            <a:r>
              <a:rPr lang="en-US" sz="4400" dirty="0">
                <a:solidFill>
                  <a:schemeClr val="bg1"/>
                </a:solidFill>
              </a:rPr>
              <a:t>Data sets</a:t>
            </a:r>
            <a:endParaRPr lang="en-IN" sz="4400" dirty="0">
              <a:solidFill>
                <a:schemeClr val="bg1"/>
              </a:solidFill>
            </a:endParaRPr>
          </a:p>
        </p:txBody>
      </p:sp>
    </p:spTree>
    <p:extLst>
      <p:ext uri="{BB962C8B-B14F-4D97-AF65-F5344CB8AC3E}">
        <p14:creationId xmlns:p14="http://schemas.microsoft.com/office/powerpoint/2010/main" val="3350822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E95122-4175-4E7B-B9FA-997E94B24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9"/>
            <a:ext cx="12192000" cy="6912778"/>
          </a:xfrm>
          <a:prstGeom prst="rect">
            <a:avLst/>
          </a:prstGeom>
          <a:effectLst>
            <a:glow rad="63500">
              <a:schemeClr val="accent1">
                <a:satMod val="175000"/>
                <a:alpha val="40000"/>
              </a:schemeClr>
            </a:glow>
          </a:effectLst>
        </p:spPr>
      </p:pic>
      <p:pic>
        <p:nvPicPr>
          <p:cNvPr id="6" name="Picture 5">
            <a:extLst>
              <a:ext uri="{FF2B5EF4-FFF2-40B4-BE49-F238E27FC236}">
                <a16:creationId xmlns:a16="http://schemas.microsoft.com/office/drawing/2014/main" id="{82068504-44FF-4F27-B51D-1D40775947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924" y="3941277"/>
            <a:ext cx="345372" cy="393302"/>
          </a:xfrm>
          <a:prstGeom prst="rect">
            <a:avLst/>
          </a:prstGeom>
        </p:spPr>
      </p:pic>
      <p:sp>
        <p:nvSpPr>
          <p:cNvPr id="7" name="TextBox 6">
            <a:extLst>
              <a:ext uri="{FF2B5EF4-FFF2-40B4-BE49-F238E27FC236}">
                <a16:creationId xmlns:a16="http://schemas.microsoft.com/office/drawing/2014/main" id="{AEE621EE-5412-4A0D-B5A7-B0D94CE733E9}"/>
              </a:ext>
            </a:extLst>
          </p:cNvPr>
          <p:cNvSpPr txBox="1"/>
          <p:nvPr/>
        </p:nvSpPr>
        <p:spPr>
          <a:xfrm>
            <a:off x="2011541" y="3941277"/>
            <a:ext cx="1952978" cy="461665"/>
          </a:xfrm>
          <a:prstGeom prst="rect">
            <a:avLst/>
          </a:prstGeom>
          <a:noFill/>
        </p:spPr>
        <p:txBody>
          <a:bodyPr wrap="square" rtlCol="0">
            <a:spAutoFit/>
          </a:bodyPr>
          <a:lstStyle/>
          <a:p>
            <a:r>
              <a:rPr lang="en-US" sz="2400" dirty="0" err="1">
                <a:solidFill>
                  <a:schemeClr val="bg1"/>
                </a:solidFill>
              </a:rPr>
              <a:t>AtliQ</a:t>
            </a:r>
            <a:r>
              <a:rPr lang="en-US" sz="2400" dirty="0">
                <a:solidFill>
                  <a:schemeClr val="bg1"/>
                </a:solidFill>
              </a:rPr>
              <a:t> mart</a:t>
            </a:r>
            <a:endParaRPr lang="en-IN" sz="2400" dirty="0"/>
          </a:p>
        </p:txBody>
      </p:sp>
      <p:cxnSp>
        <p:nvCxnSpPr>
          <p:cNvPr id="8" name="Straight Arrow Connector 7">
            <a:extLst>
              <a:ext uri="{FF2B5EF4-FFF2-40B4-BE49-F238E27FC236}">
                <a16:creationId xmlns:a16="http://schemas.microsoft.com/office/drawing/2014/main" id="{E7331D12-ABA2-46F6-A8D5-ADEFCB24726A}"/>
              </a:ext>
            </a:extLst>
          </p:cNvPr>
          <p:cNvCxnSpPr>
            <a:cxnSpLocks/>
            <a:endCxn id="26" idx="1"/>
          </p:cNvCxnSpPr>
          <p:nvPr/>
        </p:nvCxnSpPr>
        <p:spPr>
          <a:xfrm>
            <a:off x="5295284" y="4307347"/>
            <a:ext cx="1267952" cy="3263"/>
          </a:xfrm>
          <a:prstGeom prst="straightConnector1">
            <a:avLst/>
          </a:prstGeom>
          <a:ln>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 name="Flowchart: Connector 8">
            <a:extLst>
              <a:ext uri="{FF2B5EF4-FFF2-40B4-BE49-F238E27FC236}">
                <a16:creationId xmlns:a16="http://schemas.microsoft.com/office/drawing/2014/main" id="{18F319BD-A340-49EB-B152-981AE1E8041B}"/>
              </a:ext>
            </a:extLst>
          </p:cNvPr>
          <p:cNvSpPr/>
          <p:nvPr/>
        </p:nvSpPr>
        <p:spPr>
          <a:xfrm>
            <a:off x="1345598" y="3115878"/>
            <a:ext cx="2325511" cy="2355826"/>
          </a:xfrm>
          <a:prstGeom prst="flowChartConnector">
            <a:avLst/>
          </a:prstGeom>
          <a:noFill/>
          <a:ln w="381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E25A264F-8090-4496-B685-437FD1A34E1B}"/>
              </a:ext>
            </a:extLst>
          </p:cNvPr>
          <p:cNvSpPr txBox="1"/>
          <p:nvPr/>
        </p:nvSpPr>
        <p:spPr>
          <a:xfrm>
            <a:off x="6546450" y="1250090"/>
            <a:ext cx="4675239" cy="2246769"/>
          </a:xfrm>
          <a:prstGeom prst="rect">
            <a:avLst/>
          </a:prstGeom>
          <a:noFill/>
          <a:ln w="15875">
            <a:solidFill>
              <a:schemeClr val="accent1"/>
            </a:solidFill>
          </a:ln>
          <a:effectLst>
            <a:glow rad="63500">
              <a:schemeClr val="accent1">
                <a:satMod val="175000"/>
                <a:alpha val="40000"/>
              </a:schemeClr>
            </a:glow>
          </a:effectLst>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T</a:t>
            </a:r>
            <a:r>
              <a:rPr lang="en-US" sz="2000" b="0" i="0" dirty="0">
                <a:solidFill>
                  <a:schemeClr val="bg1"/>
                </a:solidFill>
                <a:effectLst/>
                <a:latin typeface="Arial" panose="020B0604020202020204" pitchFamily="34" charset="0"/>
                <a:cs typeface="Arial" panose="020B0604020202020204" pitchFamily="34" charset="0"/>
              </a:rPr>
              <a:t>he analysis of stores, focusing on the top-performing stores in terms of revenue, sales, IR%,ISU%. This analysis will provide valuable insights into the best-performing stores, enabling informed decision-making and strategic planning for the future.</a:t>
            </a:r>
            <a:endParaRPr lang="en-IN" sz="3200" dirty="0">
              <a:solidFill>
                <a:schemeClr val="bg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66DD4D8A-01F8-4167-8D2B-C6E9B0316480}"/>
              </a:ext>
            </a:extLst>
          </p:cNvPr>
          <p:cNvSpPr txBox="1"/>
          <p:nvPr/>
        </p:nvSpPr>
        <p:spPr>
          <a:xfrm>
            <a:off x="6563236" y="3648890"/>
            <a:ext cx="4675239" cy="1323439"/>
          </a:xfrm>
          <a:prstGeom prst="rect">
            <a:avLst/>
          </a:prstGeom>
          <a:noFill/>
          <a:ln w="15875">
            <a:solidFill>
              <a:schemeClr val="accent1"/>
            </a:solidFill>
          </a:ln>
          <a:effectLst>
            <a:glow rad="63500">
              <a:schemeClr val="accent1">
                <a:satMod val="175000"/>
                <a:alpha val="40000"/>
              </a:schemeClr>
            </a:glow>
          </a:effectLst>
        </p:spPr>
        <p:txBody>
          <a:bodyPr wrap="square" rtlCol="0">
            <a:spAutoFit/>
          </a:bodyPr>
          <a:lstStyle/>
          <a:p>
            <a:r>
              <a:rPr lang="en-US" sz="2000" b="0" i="0" dirty="0">
                <a:solidFill>
                  <a:schemeClr val="bg1"/>
                </a:solidFill>
                <a:effectLst/>
                <a:latin typeface="Arial" panose="020B0604020202020204" pitchFamily="34" charset="0"/>
                <a:cs typeface="Arial" panose="020B0604020202020204" pitchFamily="34" charset="0"/>
              </a:rPr>
              <a:t>This analysis helps businesses determine  evaluate the effectiveness of promotional campaigns, and identify opportunities for revenue growth.</a:t>
            </a:r>
            <a:endParaRPr lang="en-IN" sz="2000" dirty="0">
              <a:solidFill>
                <a:schemeClr val="bg1"/>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307BC30D-FA14-4D24-90D7-7429F6AB6FAD}"/>
              </a:ext>
            </a:extLst>
          </p:cNvPr>
          <p:cNvSpPr txBox="1"/>
          <p:nvPr/>
        </p:nvSpPr>
        <p:spPr>
          <a:xfrm>
            <a:off x="6563236" y="5201966"/>
            <a:ext cx="4675239" cy="1631216"/>
          </a:xfrm>
          <a:prstGeom prst="rect">
            <a:avLst/>
          </a:prstGeom>
          <a:noFill/>
          <a:ln w="15875">
            <a:solidFill>
              <a:schemeClr val="accent1"/>
            </a:solidFill>
          </a:ln>
          <a:effectLst>
            <a:glow rad="63500">
              <a:schemeClr val="accent1">
                <a:satMod val="175000"/>
                <a:alpha val="40000"/>
              </a:schemeClr>
            </a:glow>
          </a:effectLst>
        </p:spPr>
        <p:txBody>
          <a:bodyPr wrap="square" rtlCol="0">
            <a:spAutoFit/>
          </a:bodyPr>
          <a:lstStyle/>
          <a:p>
            <a:r>
              <a:rPr lang="en-US" sz="2000" b="0" i="0" dirty="0">
                <a:solidFill>
                  <a:schemeClr val="bg1"/>
                </a:solidFill>
                <a:effectLst/>
                <a:latin typeface="Arial" panose="020B0604020202020204" pitchFamily="34" charset="0"/>
                <a:cs typeface="Arial" panose="020B0604020202020204" pitchFamily="34" charset="0"/>
              </a:rPr>
              <a:t>This analysis will provide valuable insights into customer segmentation across various promotion’s, shedding light on the effectiveness of these promotions and the opportunities</a:t>
            </a:r>
            <a:endParaRPr lang="en-IN" sz="2000" dirty="0">
              <a:solidFill>
                <a:schemeClr val="bg1"/>
              </a:solidFill>
              <a:latin typeface="Arial" panose="020B0604020202020204" pitchFamily="34" charset="0"/>
              <a:cs typeface="Arial" panose="020B0604020202020204" pitchFamily="34" charset="0"/>
            </a:endParaRPr>
          </a:p>
        </p:txBody>
      </p:sp>
      <p:cxnSp>
        <p:nvCxnSpPr>
          <p:cNvPr id="50" name="Straight Connector 49">
            <a:extLst>
              <a:ext uri="{FF2B5EF4-FFF2-40B4-BE49-F238E27FC236}">
                <a16:creationId xmlns:a16="http://schemas.microsoft.com/office/drawing/2014/main" id="{B1C87088-C9FD-4E3F-9156-D9D86D5826E2}"/>
              </a:ext>
            </a:extLst>
          </p:cNvPr>
          <p:cNvCxnSpPr>
            <a:cxnSpLocks/>
          </p:cNvCxnSpPr>
          <p:nvPr/>
        </p:nvCxnSpPr>
        <p:spPr>
          <a:xfrm flipV="1">
            <a:off x="5295284" y="2547023"/>
            <a:ext cx="0" cy="1787556"/>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971A93E-0237-49F2-B681-A7F6FEFCA564}"/>
              </a:ext>
            </a:extLst>
          </p:cNvPr>
          <p:cNvCxnSpPr>
            <a:cxnSpLocks/>
          </p:cNvCxnSpPr>
          <p:nvPr/>
        </p:nvCxnSpPr>
        <p:spPr>
          <a:xfrm flipV="1">
            <a:off x="5283200" y="2547023"/>
            <a:ext cx="1339531" cy="4266"/>
          </a:xfrm>
          <a:prstGeom prst="straightConnector1">
            <a:avLst/>
          </a:prstGeom>
          <a:ln>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6B86C4F-28E4-43E6-A405-E30AE9C64C65}"/>
              </a:ext>
            </a:extLst>
          </p:cNvPr>
          <p:cNvCxnSpPr>
            <a:cxnSpLocks/>
          </p:cNvCxnSpPr>
          <p:nvPr/>
        </p:nvCxnSpPr>
        <p:spPr>
          <a:xfrm flipH="1" flipV="1">
            <a:off x="5280920" y="4293791"/>
            <a:ext cx="795" cy="1521907"/>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507394D-886B-4C04-8B4C-6059C538C31E}"/>
              </a:ext>
            </a:extLst>
          </p:cNvPr>
          <p:cNvCxnSpPr>
            <a:cxnSpLocks/>
          </p:cNvCxnSpPr>
          <p:nvPr/>
        </p:nvCxnSpPr>
        <p:spPr>
          <a:xfrm>
            <a:off x="5264468" y="5815698"/>
            <a:ext cx="1298768" cy="0"/>
          </a:xfrm>
          <a:prstGeom prst="straightConnector1">
            <a:avLst/>
          </a:prstGeom>
          <a:ln>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8B8A7A5-9C20-4B37-B9E8-DCB252310793}"/>
              </a:ext>
            </a:extLst>
          </p:cNvPr>
          <p:cNvCxnSpPr>
            <a:cxnSpLocks/>
          </p:cNvCxnSpPr>
          <p:nvPr/>
        </p:nvCxnSpPr>
        <p:spPr>
          <a:xfrm flipH="1">
            <a:off x="3671110" y="4334579"/>
            <a:ext cx="1593358" cy="0"/>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Title 6">
            <a:extLst>
              <a:ext uri="{FF2B5EF4-FFF2-40B4-BE49-F238E27FC236}">
                <a16:creationId xmlns:a16="http://schemas.microsoft.com/office/drawing/2014/main" id="{337F3C8E-D136-4B74-892E-D23079175DFC}"/>
              </a:ext>
            </a:extLst>
          </p:cNvPr>
          <p:cNvSpPr>
            <a:spLocks noGrp="1"/>
          </p:cNvSpPr>
          <p:nvPr>
            <p:ph type="ctrTitle"/>
          </p:nvPr>
        </p:nvSpPr>
        <p:spPr>
          <a:xfrm>
            <a:off x="259646" y="231921"/>
            <a:ext cx="6186310" cy="737680"/>
          </a:xfrm>
        </p:spPr>
        <p:txBody>
          <a:bodyPr>
            <a:normAutofit/>
          </a:bodyPr>
          <a:lstStyle/>
          <a:p>
            <a:pPr algn="l"/>
            <a:r>
              <a:rPr lang="en-US" sz="4000" dirty="0" err="1">
                <a:solidFill>
                  <a:schemeClr val="bg1"/>
                </a:solidFill>
              </a:rPr>
              <a:t>AtliQ</a:t>
            </a:r>
            <a:r>
              <a:rPr lang="en-US" sz="4000" dirty="0">
                <a:solidFill>
                  <a:schemeClr val="bg1"/>
                </a:solidFill>
              </a:rPr>
              <a:t> mart campaign analysis</a:t>
            </a:r>
            <a:endParaRPr lang="en-IN" sz="4000" dirty="0">
              <a:solidFill>
                <a:schemeClr val="bg1"/>
              </a:solidFill>
            </a:endParaRPr>
          </a:p>
        </p:txBody>
      </p:sp>
    </p:spTree>
    <p:extLst>
      <p:ext uri="{BB962C8B-B14F-4D97-AF65-F5344CB8AC3E}">
        <p14:creationId xmlns:p14="http://schemas.microsoft.com/office/powerpoint/2010/main" val="376767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E95122-4175-4E7B-B9FA-997E94B24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C34A9261-1CC2-4D5E-BB2D-766179012E01}"/>
              </a:ext>
            </a:extLst>
          </p:cNvPr>
          <p:cNvSpPr>
            <a:spLocks noGrp="1"/>
          </p:cNvSpPr>
          <p:nvPr>
            <p:ph type="title"/>
          </p:nvPr>
        </p:nvSpPr>
        <p:spPr>
          <a:xfrm>
            <a:off x="838200" y="365126"/>
            <a:ext cx="10515600" cy="951348"/>
          </a:xfrm>
        </p:spPr>
        <p:txBody>
          <a:bodyPr/>
          <a:lstStyle/>
          <a:p>
            <a:r>
              <a:rPr lang="en-US" dirty="0">
                <a:solidFill>
                  <a:schemeClr val="bg1"/>
                </a:solidFill>
                <a:latin typeface="Arial" panose="020B0604020202020204" pitchFamily="34" charset="0"/>
                <a:cs typeface="Arial" panose="020B0604020202020204" pitchFamily="34" charset="0"/>
              </a:rPr>
              <a:t>Dashboard </a:t>
            </a:r>
            <a:endParaRPr lang="en-IN" dirty="0">
              <a:solidFill>
                <a:schemeClr val="bg1"/>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D6E679BE-B14F-4582-94B4-B73871CBA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405" y="1316473"/>
            <a:ext cx="10515599" cy="5176402"/>
          </a:xfrm>
          <a:prstGeom prst="rect">
            <a:avLst/>
          </a:prstGeom>
        </p:spPr>
      </p:pic>
    </p:spTree>
    <p:extLst>
      <p:ext uri="{BB962C8B-B14F-4D97-AF65-F5344CB8AC3E}">
        <p14:creationId xmlns:p14="http://schemas.microsoft.com/office/powerpoint/2010/main" val="168985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E95122-4175-4E7B-B9FA-997E94B24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a:extLst>
              <a:ext uri="{FF2B5EF4-FFF2-40B4-BE49-F238E27FC236}">
                <a16:creationId xmlns:a16="http://schemas.microsoft.com/office/drawing/2014/main" id="{FF51AA0F-2359-409A-B5A7-995188F8BB59}"/>
              </a:ext>
            </a:extLst>
          </p:cNvPr>
          <p:cNvSpPr txBox="1">
            <a:spLocks/>
          </p:cNvSpPr>
          <p:nvPr/>
        </p:nvSpPr>
        <p:spPr>
          <a:xfrm>
            <a:off x="838200" y="365126"/>
            <a:ext cx="10515600" cy="95134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solidFill>
                  <a:schemeClr val="bg1"/>
                </a:solidFill>
                <a:latin typeface="Arial" panose="020B0604020202020204" pitchFamily="34" charset="0"/>
                <a:cs typeface="Arial" panose="020B0604020202020204" pitchFamily="34" charset="0"/>
              </a:rPr>
              <a:t>Store sales summary </a:t>
            </a:r>
            <a:endParaRPr lang="en-IN" sz="4400" dirty="0">
              <a:solidFill>
                <a:schemeClr val="bg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74781F9-A373-4FAE-BC09-CA1C0E7770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81600"/>
            <a:ext cx="5931310" cy="4425026"/>
          </a:xfrm>
          <a:prstGeom prst="rect">
            <a:avLst/>
          </a:prstGeom>
        </p:spPr>
      </p:pic>
      <p:cxnSp>
        <p:nvCxnSpPr>
          <p:cNvPr id="9" name="Straight Connector 8">
            <a:extLst>
              <a:ext uri="{FF2B5EF4-FFF2-40B4-BE49-F238E27FC236}">
                <a16:creationId xmlns:a16="http://schemas.microsoft.com/office/drawing/2014/main" id="{1108A475-3C0D-45B6-ABFC-BCD52B89FA7B}"/>
              </a:ext>
            </a:extLst>
          </p:cNvPr>
          <p:cNvCxnSpPr/>
          <p:nvPr/>
        </p:nvCxnSpPr>
        <p:spPr>
          <a:xfrm>
            <a:off x="7093974" y="1744199"/>
            <a:ext cx="0" cy="4748675"/>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8BEB9F6-D854-4132-B48F-399B9D29AEFF}"/>
              </a:ext>
            </a:extLst>
          </p:cNvPr>
          <p:cNvSpPr txBox="1"/>
          <p:nvPr/>
        </p:nvSpPr>
        <p:spPr>
          <a:xfrm>
            <a:off x="7374193" y="1767283"/>
            <a:ext cx="4601496" cy="4278094"/>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bg1"/>
                </a:solidFill>
                <a:effectLst/>
                <a:latin typeface="Arial" panose="020B0604020202020204" pitchFamily="34" charset="0"/>
                <a:cs typeface="Arial" panose="020B0604020202020204" pitchFamily="34" charset="0"/>
              </a:rPr>
              <a:t>Store ID STMYS-1 has achieved the highest sales and incremental revenue percentage (IR%), indicating a strong performance. Additionally, STMYS-2 has shown a significant increase in incremental revenue. Furthermore, store STBLR-1 has emerged as the top performer in terms of quantity sold</a:t>
            </a:r>
            <a:r>
              <a:rPr lang="en-US" sz="1600" dirty="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600" b="0" i="0" dirty="0">
                <a:solidFill>
                  <a:schemeClr val="bg1"/>
                </a:solidFill>
                <a:effectLst/>
                <a:latin typeface="Arial" panose="020B0604020202020204" pitchFamily="34" charset="0"/>
                <a:cs typeface="Arial" panose="020B0604020202020204" pitchFamily="34" charset="0"/>
              </a:rPr>
              <a:t>It's important to note that the IR% represents the incremental revenue to the change in quantities sold, while the ISU% indicates the difference in quantities sold before and after promotions, such as BOGOF, 33% off, and 25% off. </a:t>
            </a:r>
          </a:p>
          <a:p>
            <a:pPr marL="285750" indent="-285750">
              <a:buFont typeface="Arial" panose="020B0604020202020204" pitchFamily="34" charset="0"/>
              <a:buChar char="•"/>
            </a:pPr>
            <a:r>
              <a:rPr lang="en-US" sz="1600" b="0" i="0" dirty="0">
                <a:solidFill>
                  <a:schemeClr val="bg1"/>
                </a:solidFill>
                <a:effectLst/>
                <a:latin typeface="Arial" panose="020B0604020202020204" pitchFamily="34" charset="0"/>
                <a:cs typeface="Arial" panose="020B0604020202020204" pitchFamily="34" charset="0"/>
              </a:rPr>
              <a:t>These insights will provide a comprehensive understanding of the stores' performance, enabling informed decision-making and strategic planning for the future.</a:t>
            </a:r>
            <a:endParaRPr lang="en-IN" sz="1600" dirty="0">
              <a:solidFill>
                <a:schemeClr val="bg1"/>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900F195A-E0A7-4C1D-B3AF-3554B79AF41A}"/>
              </a:ext>
            </a:extLst>
          </p:cNvPr>
          <p:cNvSpPr/>
          <p:nvPr/>
        </p:nvSpPr>
        <p:spPr>
          <a:xfrm>
            <a:off x="2241755" y="2846439"/>
            <a:ext cx="471948" cy="2212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4FFBE8A9-3969-4538-B64A-1BF38333AF9B}"/>
              </a:ext>
            </a:extLst>
          </p:cNvPr>
          <p:cNvSpPr/>
          <p:nvPr/>
        </p:nvSpPr>
        <p:spPr>
          <a:xfrm>
            <a:off x="4505632" y="2846439"/>
            <a:ext cx="471948" cy="2212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2BC40698-6D22-4B95-A01B-D021D6DBE808}"/>
              </a:ext>
            </a:extLst>
          </p:cNvPr>
          <p:cNvSpPr/>
          <p:nvPr/>
        </p:nvSpPr>
        <p:spPr>
          <a:xfrm>
            <a:off x="2462979" y="4734232"/>
            <a:ext cx="471948" cy="12142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9498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E95122-4175-4E7B-B9FA-997E94B24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a:extLst>
              <a:ext uri="{FF2B5EF4-FFF2-40B4-BE49-F238E27FC236}">
                <a16:creationId xmlns:a16="http://schemas.microsoft.com/office/drawing/2014/main" id="{4A747973-5975-45D4-9CEC-7D118F915848}"/>
              </a:ext>
            </a:extLst>
          </p:cNvPr>
          <p:cNvSpPr txBox="1">
            <a:spLocks/>
          </p:cNvSpPr>
          <p:nvPr/>
        </p:nvSpPr>
        <p:spPr>
          <a:xfrm>
            <a:off x="838200" y="365126"/>
            <a:ext cx="10515600" cy="95134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solidFill>
                  <a:schemeClr val="bg1"/>
                </a:solidFill>
                <a:latin typeface="Arial" panose="020B0604020202020204" pitchFamily="34" charset="0"/>
                <a:cs typeface="Arial" panose="020B0604020202020204" pitchFamily="34" charset="0"/>
              </a:rPr>
              <a:t>Product summary </a:t>
            </a:r>
            <a:endParaRPr lang="en-IN" sz="4400" dirty="0">
              <a:solidFill>
                <a:schemeClr val="bg1"/>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C9A0395B-5800-4F67-85C6-0E1B01ED1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81600"/>
            <a:ext cx="5946059" cy="4424659"/>
          </a:xfrm>
          <a:prstGeom prst="rect">
            <a:avLst/>
          </a:prstGeom>
        </p:spPr>
      </p:pic>
      <p:cxnSp>
        <p:nvCxnSpPr>
          <p:cNvPr id="10" name="Straight Connector 9">
            <a:extLst>
              <a:ext uri="{FF2B5EF4-FFF2-40B4-BE49-F238E27FC236}">
                <a16:creationId xmlns:a16="http://schemas.microsoft.com/office/drawing/2014/main" id="{8DCC6917-9DEB-4C70-90B9-78EA14D1632A}"/>
              </a:ext>
            </a:extLst>
          </p:cNvPr>
          <p:cNvCxnSpPr/>
          <p:nvPr/>
        </p:nvCxnSpPr>
        <p:spPr>
          <a:xfrm>
            <a:off x="7093974" y="1744199"/>
            <a:ext cx="0" cy="4748675"/>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91284D7-DB30-4A4D-83AE-18F528B47F9D}"/>
              </a:ext>
            </a:extLst>
          </p:cNvPr>
          <p:cNvSpPr txBox="1"/>
          <p:nvPr/>
        </p:nvSpPr>
        <p:spPr>
          <a:xfrm>
            <a:off x="7300452" y="1744199"/>
            <a:ext cx="4719482" cy="4708981"/>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chemeClr val="bg1"/>
                </a:solidFill>
                <a:effectLst/>
                <a:latin typeface="Arial" panose="020B0604020202020204" pitchFamily="34" charset="0"/>
                <a:cs typeface="Arial" panose="020B0604020202020204" pitchFamily="34" charset="0"/>
              </a:rPr>
              <a:t>The Combo1 category has experienced a significant increase in total revenue during the campaign season.</a:t>
            </a:r>
          </a:p>
          <a:p>
            <a:pPr marL="342900" indent="-342900">
              <a:buFont typeface="Arial" panose="020B0604020202020204" pitchFamily="34" charset="0"/>
              <a:buChar char="•"/>
            </a:pPr>
            <a:r>
              <a:rPr lang="en-US" sz="2000" b="0" i="0" dirty="0">
                <a:solidFill>
                  <a:schemeClr val="bg1"/>
                </a:solidFill>
                <a:effectLst/>
                <a:latin typeface="Arial" panose="020B0604020202020204" pitchFamily="34" charset="0"/>
                <a:cs typeface="Arial" panose="020B0604020202020204" pitchFamily="34" charset="0"/>
              </a:rPr>
              <a:t> In contrast, the home appliances category has shown a remarkable 265% increase in incremental revenue percentage (IR%) compared to its sales before the promotion. </a:t>
            </a:r>
          </a:p>
          <a:p>
            <a:pPr marL="342900" indent="-342900">
              <a:buFont typeface="Arial" panose="020B0604020202020204" pitchFamily="34" charset="0"/>
              <a:buChar char="•"/>
            </a:pPr>
            <a:r>
              <a:rPr lang="en-US" sz="2000" b="0" i="0" dirty="0">
                <a:solidFill>
                  <a:schemeClr val="bg1"/>
                </a:solidFill>
                <a:effectLst/>
                <a:latin typeface="Arial" panose="020B0604020202020204" pitchFamily="34" charset="0"/>
                <a:cs typeface="Arial" panose="020B0604020202020204" pitchFamily="34" charset="0"/>
              </a:rPr>
              <a:t>This data provides valuable insights into the performance of these categories during the promotional period, enabling informed decision-making and strategic planning for the future.</a:t>
            </a:r>
            <a:endParaRPr lang="en-IN"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160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E95122-4175-4E7B-B9FA-997E94B24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F815408B-7206-47AB-8793-5C2236F98F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81600"/>
            <a:ext cx="5943599" cy="4439442"/>
          </a:xfrm>
          <a:prstGeom prst="rect">
            <a:avLst/>
          </a:prstGeom>
        </p:spPr>
      </p:pic>
      <p:sp>
        <p:nvSpPr>
          <p:cNvPr id="7" name="Title 3">
            <a:extLst>
              <a:ext uri="{FF2B5EF4-FFF2-40B4-BE49-F238E27FC236}">
                <a16:creationId xmlns:a16="http://schemas.microsoft.com/office/drawing/2014/main" id="{8F0FF707-25FB-46EE-AD63-5A0189307F89}"/>
              </a:ext>
            </a:extLst>
          </p:cNvPr>
          <p:cNvSpPr txBox="1">
            <a:spLocks/>
          </p:cNvSpPr>
          <p:nvPr/>
        </p:nvSpPr>
        <p:spPr>
          <a:xfrm>
            <a:off x="838200" y="365126"/>
            <a:ext cx="10515600" cy="95134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solidFill>
                  <a:schemeClr val="bg1"/>
                </a:solidFill>
                <a:latin typeface="Arial" panose="020B0604020202020204" pitchFamily="34" charset="0"/>
                <a:cs typeface="Arial" panose="020B0604020202020204" pitchFamily="34" charset="0"/>
              </a:rPr>
              <a:t>Product summary </a:t>
            </a:r>
            <a:endParaRPr lang="en-IN" sz="4400" dirty="0">
              <a:solidFill>
                <a:schemeClr val="bg1"/>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301DDF2B-6FE6-4EC9-814C-A85AF8AC8D89}"/>
              </a:ext>
            </a:extLst>
          </p:cNvPr>
          <p:cNvCxnSpPr/>
          <p:nvPr/>
        </p:nvCxnSpPr>
        <p:spPr>
          <a:xfrm>
            <a:off x="7093974" y="1744199"/>
            <a:ext cx="0" cy="4748675"/>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693CAAF-D522-4A28-8834-D38D1A16E7D2}"/>
              </a:ext>
            </a:extLst>
          </p:cNvPr>
          <p:cNvSpPr txBox="1"/>
          <p:nvPr/>
        </p:nvSpPr>
        <p:spPr>
          <a:xfrm>
            <a:off x="7315200" y="1681600"/>
            <a:ext cx="4572000" cy="510909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The revenue generated during the Diwali season significantly surpasses that of the Sankranti season. Additionally, the "prom type 500 cashback" outperformed the "BOGOF" promotion, ranking second in sales in terms of IR%.</a:t>
            </a:r>
            <a:endParaRPr lang="en-US"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The "25% off" followed by "50% off" promotion types are the lowest performers in terms of ISU%. On the other hand, "BOGOF" ranks highest in both IR% and ISU% among the different promotion types.</a:t>
            </a:r>
            <a:endParaRPr lang="en-US"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 The Diwali season is known for its substantial impact on sales and revenue, making it a crucial period for businesses to implement effective marketing strategies </a:t>
            </a:r>
            <a:r>
              <a:rPr lang="en-US" sz="2000" b="0" i="0" dirty="0">
                <a:solidFill>
                  <a:schemeClr val="bg1"/>
                </a:solidFill>
                <a:effectLst/>
                <a:latin typeface="Arial" panose="020B0604020202020204" pitchFamily="34" charset="0"/>
                <a:cs typeface="Arial" panose="020B0604020202020204" pitchFamily="34" charset="0"/>
              </a:rPr>
              <a:t>and promotions.</a:t>
            </a:r>
            <a:endParaRPr lang="en-IN"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792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655</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var(--font-fk-grotesk-neue)</vt:lpstr>
      <vt:lpstr>Wingdings</vt:lpstr>
      <vt:lpstr>Office Theme</vt:lpstr>
      <vt:lpstr>AtliQ mart campaign analysis</vt:lpstr>
      <vt:lpstr>AtliQ mart campaign analysis</vt:lpstr>
      <vt:lpstr>PowerPoint Presentation</vt:lpstr>
      <vt:lpstr>Data sets</vt:lpstr>
      <vt:lpstr>AtliQ mart campaign analysis</vt:lpstr>
      <vt:lpstr>Dashboard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mart promotional analysis</dc:title>
  <dc:creator>Madhu Vanthi Krishnamoorthy</dc:creator>
  <cp:lastModifiedBy>Madhu Vanthi Krishnamoorthy</cp:lastModifiedBy>
  <cp:revision>23</cp:revision>
  <dcterms:created xsi:type="dcterms:W3CDTF">2024-02-11T06:51:17Z</dcterms:created>
  <dcterms:modified xsi:type="dcterms:W3CDTF">2024-02-14T07:10:52Z</dcterms:modified>
</cp:coreProperties>
</file>