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477250" cy="5248275"/>
  <p:notesSz cx="6858000" cy="9144000"/>
  <p:custDataLst>
    <p:tags r:id="rId3"/>
  </p:custDataLst>
  <p:defaultTextStyle>
    <a:defPPr>
      <a:defRPr lang="en-US"/>
    </a:defPPr>
    <a:lvl1pPr marL="0" algn="l" defTabSz="784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2140" algn="l" defTabSz="784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4281" algn="l" defTabSz="784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6421" algn="l" defTabSz="784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8562" algn="l" defTabSz="784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60702" algn="l" defTabSz="784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2843" algn="l" defTabSz="784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4983" algn="l" defTabSz="784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7124" algn="l" defTabSz="78428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BC5"/>
    <a:srgbClr val="F0FEF1"/>
    <a:srgbClr val="FFC5C5"/>
    <a:srgbClr val="FFE7E7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5" autoAdjust="0"/>
    <p:restoredTop sz="94660"/>
  </p:normalViewPr>
  <p:slideViewPr>
    <p:cSldViewPr>
      <p:cViewPr>
        <p:scale>
          <a:sx n="125" d="100"/>
          <a:sy n="125" d="100"/>
        </p:scale>
        <p:origin x="-390" y="-1074"/>
      </p:cViewPr>
      <p:guideLst>
        <p:guide orient="horz" pos="1653"/>
        <p:guide pos="2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5751" y="4910137"/>
            <a:ext cx="847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GNickname" pitchFamily="2" charset="0"/>
                <a:ea typeface="WGNickname" pitchFamily="2" charset="0"/>
              </a:rPr>
              <a:t>Right-click each image and replace with a healthy or less-healthy graphic from the image library.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58226" y="0"/>
            <a:ext cx="2879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GNickname" pitchFamily="2" charset="0"/>
                <a:ea typeface="WGNickname" pitchFamily="2" charset="0"/>
              </a:rPr>
              <a:t>Feedback will be placed on correct/incorrect slide layers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2700" y="0"/>
            <a:ext cx="28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WGNickname" pitchFamily="2" charset="0"/>
                <a:ea typeface="WGNickname" pitchFamily="2" charset="0"/>
              </a:rPr>
              <a:t>Drag-drop template: Sorting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1" y="690980"/>
            <a:ext cx="2895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32" y="338137"/>
            <a:ext cx="3481387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4914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863" y="210174"/>
            <a:ext cx="7629525" cy="874713"/>
          </a:xfrm>
          <a:prstGeom prst="rect">
            <a:avLst/>
          </a:prstGeom>
        </p:spPr>
        <p:txBody>
          <a:bodyPr vert="horz" lIns="78428" tIns="39214" rIns="78428" bIns="392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863" y="1224598"/>
            <a:ext cx="7629525" cy="3463619"/>
          </a:xfrm>
          <a:prstGeom prst="rect">
            <a:avLst/>
          </a:prstGeom>
        </p:spPr>
        <p:txBody>
          <a:bodyPr vert="horz" lIns="78428" tIns="39214" rIns="78428" bIns="392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862" y="4864374"/>
            <a:ext cx="1978025" cy="279422"/>
          </a:xfrm>
          <a:prstGeom prst="rect">
            <a:avLst/>
          </a:prstGeom>
        </p:spPr>
        <p:txBody>
          <a:bodyPr vert="horz" lIns="78428" tIns="39214" rIns="78428" bIns="3921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D2D4-2F70-4C0B-BA4B-EC56DD6545E6}" type="datetimeFigureOut">
              <a:rPr lang="en-US" smtClean="0"/>
              <a:t>8/9/2013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6394" y="4864374"/>
            <a:ext cx="2684463" cy="279422"/>
          </a:xfrm>
          <a:prstGeom prst="rect">
            <a:avLst/>
          </a:prstGeom>
        </p:spPr>
        <p:txBody>
          <a:bodyPr vert="horz" lIns="78428" tIns="39214" rIns="78428" bIns="3921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5363" y="4864374"/>
            <a:ext cx="1978025" cy="279422"/>
          </a:xfrm>
          <a:prstGeom prst="rect">
            <a:avLst/>
          </a:prstGeom>
        </p:spPr>
        <p:txBody>
          <a:bodyPr vert="horz" lIns="78428" tIns="39214" rIns="78428" bIns="3921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4FA1-53EB-44E1-BB66-56B66C15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784281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4105" indent="-294105" algn="l" defTabSz="78428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7228" indent="-245088" algn="l" defTabSz="78428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80351" indent="-196070" algn="l" defTabSz="78428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492" indent="-196070" algn="l" defTabSz="784281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632" indent="-196070" algn="l" defTabSz="784281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6772" indent="-196070" algn="l" defTabSz="78428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8913" indent="-196070" algn="l" defTabSz="78428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1053" indent="-196070" algn="l" defTabSz="78428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4" indent="-196070" algn="l" defTabSz="78428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4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2140" algn="l" defTabSz="784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4281" algn="l" defTabSz="784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6421" algn="l" defTabSz="784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8562" algn="l" defTabSz="784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0702" algn="l" defTabSz="784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2843" algn="l" defTabSz="784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4983" algn="l" defTabSz="784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7124" algn="l" defTabSz="7842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eedback-correct"/>
          <p:cNvSpPr txBox="1"/>
          <p:nvPr/>
        </p:nvSpPr>
        <p:spPr>
          <a:xfrm>
            <a:off x="8658225" y="35663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Georgia" pitchFamily="18" charset="0"/>
              </a:rPr>
              <a:t>[Add correct feedback here]</a:t>
            </a:r>
          </a:p>
        </p:txBody>
      </p:sp>
      <p:sp>
        <p:nvSpPr>
          <p:cNvPr id="30" name="feedback-incorrect"/>
          <p:cNvSpPr txBox="1"/>
          <p:nvPr/>
        </p:nvSpPr>
        <p:spPr>
          <a:xfrm>
            <a:off x="8658225" y="11279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Georgia" pitchFamily="18" charset="0"/>
              </a:rPr>
              <a:t>[Add incorrect feedback here]</a:t>
            </a:r>
          </a:p>
        </p:txBody>
      </p:sp>
      <p:sp>
        <p:nvSpPr>
          <p:cNvPr id="28" name="Add instructions here"/>
          <p:cNvSpPr txBox="1"/>
          <p:nvPr/>
        </p:nvSpPr>
        <p:spPr>
          <a:xfrm>
            <a:off x="2524125" y="947737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Georgia" pitchFamily="18" charset="0"/>
              </a:rPr>
              <a:t>[Add instructions here]</a:t>
            </a:r>
          </a:p>
        </p:txBody>
      </p:sp>
      <p:sp>
        <p:nvSpPr>
          <p:cNvPr id="24" name="Instructions"/>
          <p:cNvSpPr/>
          <p:nvPr/>
        </p:nvSpPr>
        <p:spPr>
          <a:xfrm>
            <a:off x="2524125" y="304385"/>
            <a:ext cx="3476625" cy="33855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 smtClean="0">
                <a:solidFill>
                  <a:schemeClr val="accent6">
                    <a:lumMod val="25000"/>
                  </a:schemeClr>
                </a:solidFill>
                <a:latin typeface="Georgia" pitchFamily="18" charset="0"/>
              </a:rPr>
              <a:t>Instructions</a:t>
            </a:r>
            <a:endParaRPr lang="en-US" sz="1200" b="1" dirty="0">
              <a:solidFill>
                <a:schemeClr val="accent6">
                  <a:lumMod val="25000"/>
                </a:schemeClr>
              </a:solidFill>
              <a:latin typeface="Georgia" pitchFamily="18" charset="0"/>
            </a:endParaRP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26" y="642941"/>
            <a:ext cx="3465124" cy="14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rop-unhealthy"/>
          <p:cNvSpPr/>
          <p:nvPr/>
        </p:nvSpPr>
        <p:spPr>
          <a:xfrm>
            <a:off x="417194" y="2366945"/>
            <a:ext cx="3686175" cy="1400192"/>
          </a:xfrm>
          <a:prstGeom prst="rect">
            <a:avLst/>
          </a:prstGeom>
          <a:solidFill>
            <a:srgbClr val="FFE7E7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Gotham Bold" panose="02000803030000020004" pitchFamily="2" charset="0"/>
              </a:rPr>
              <a:t>Drop Target</a:t>
            </a:r>
          </a:p>
          <a:p>
            <a:pPr lvl="0" algn="ctr"/>
            <a:endParaRPr lang="en-US" sz="1200" dirty="0">
              <a:solidFill>
                <a:schemeClr val="accent6">
                  <a:lumMod val="25000"/>
                </a:schemeClr>
              </a:solidFill>
              <a:latin typeface="Gotham Bold" panose="02000803030000020004" pitchFamily="2" charset="0"/>
            </a:endParaRPr>
          </a:p>
          <a:p>
            <a:pPr lvl="0" algn="ctr"/>
            <a:r>
              <a:rPr lang="en-US" sz="1200" dirty="0">
                <a:solidFill>
                  <a:schemeClr val="accent6">
                    <a:lumMod val="25000"/>
                  </a:schemeClr>
                </a:solidFill>
              </a:rPr>
              <a:t>Right-click and change this image with a plate graphic from image library</a:t>
            </a:r>
          </a:p>
        </p:txBody>
      </p:sp>
      <p:sp>
        <p:nvSpPr>
          <p:cNvPr id="16" name="drop-healthy"/>
          <p:cNvSpPr/>
          <p:nvPr/>
        </p:nvSpPr>
        <p:spPr>
          <a:xfrm>
            <a:off x="4411345" y="2382836"/>
            <a:ext cx="3670300" cy="1355334"/>
          </a:xfrm>
          <a:prstGeom prst="rect">
            <a:avLst/>
          </a:prstGeom>
          <a:solidFill>
            <a:srgbClr val="F0FEF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sz="1600" dirty="0">
                <a:solidFill>
                  <a:schemeClr val="accent6">
                    <a:lumMod val="25000"/>
                  </a:schemeClr>
                </a:solidFill>
                <a:latin typeface="Gotham Bold" panose="02000803030000020004" pitchFamily="2" charset="0"/>
              </a:rPr>
              <a:t>Drop Target</a:t>
            </a:r>
          </a:p>
          <a:p>
            <a:pPr lvl="0" algn="ctr"/>
            <a:endParaRPr lang="en-US" sz="1200" dirty="0">
              <a:solidFill>
                <a:schemeClr val="accent6">
                  <a:lumMod val="25000"/>
                </a:schemeClr>
              </a:solidFill>
              <a:latin typeface="Gotham Bold" panose="02000803030000020004" pitchFamily="2" charset="0"/>
            </a:endParaRPr>
          </a:p>
          <a:p>
            <a:pPr lvl="0" algn="ctr"/>
            <a:r>
              <a:rPr lang="en-US" sz="1200" dirty="0">
                <a:solidFill>
                  <a:schemeClr val="accent6">
                    <a:lumMod val="25000"/>
                  </a:schemeClr>
                </a:solidFill>
              </a:rPr>
              <a:t>Right-click and change this image with a plate graphic from image library</a:t>
            </a:r>
          </a:p>
        </p:txBody>
      </p:sp>
      <p:sp>
        <p:nvSpPr>
          <p:cNvPr id="17" name="drag-healthy-1"/>
          <p:cNvSpPr/>
          <p:nvPr/>
        </p:nvSpPr>
        <p:spPr>
          <a:xfrm>
            <a:off x="212725" y="3919537"/>
            <a:ext cx="1066800" cy="896603"/>
          </a:xfrm>
          <a:prstGeom prst="rect">
            <a:avLst/>
          </a:prstGeom>
          <a:solidFill>
            <a:srgbClr val="F0FEF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Healthy</a:t>
            </a:r>
          </a:p>
          <a:p>
            <a:pPr algn="ctr"/>
            <a:r>
              <a:rPr lang="en-US" sz="900" dirty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1</a:t>
            </a:r>
          </a:p>
        </p:txBody>
      </p:sp>
      <p:sp>
        <p:nvSpPr>
          <p:cNvPr id="18" name="drag-healthy-2"/>
          <p:cNvSpPr/>
          <p:nvPr/>
        </p:nvSpPr>
        <p:spPr>
          <a:xfrm>
            <a:off x="1612265" y="3919537"/>
            <a:ext cx="1066800" cy="896603"/>
          </a:xfrm>
          <a:prstGeom prst="rect">
            <a:avLst/>
          </a:prstGeom>
          <a:solidFill>
            <a:srgbClr val="F0FEF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Healthy</a:t>
            </a:r>
          </a:p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2</a:t>
            </a:r>
            <a:endParaRPr lang="en-US" sz="900" dirty="0">
              <a:solidFill>
                <a:schemeClr val="accent6">
                  <a:lumMod val="25000"/>
                </a:schemeClr>
              </a:solidFill>
              <a:latin typeface="Gotham Medium" pitchFamily="2" charset="0"/>
            </a:endParaRPr>
          </a:p>
        </p:txBody>
      </p:sp>
      <p:sp>
        <p:nvSpPr>
          <p:cNvPr id="19" name="drag-healthy-3"/>
          <p:cNvSpPr/>
          <p:nvPr/>
        </p:nvSpPr>
        <p:spPr>
          <a:xfrm>
            <a:off x="3011805" y="3919537"/>
            <a:ext cx="1066800" cy="896603"/>
          </a:xfrm>
          <a:prstGeom prst="rect">
            <a:avLst/>
          </a:prstGeom>
          <a:solidFill>
            <a:srgbClr val="F0FEF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Healthy</a:t>
            </a:r>
          </a:p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3</a:t>
            </a:r>
            <a:endParaRPr lang="en-US" sz="900" dirty="0">
              <a:solidFill>
                <a:schemeClr val="accent6">
                  <a:lumMod val="25000"/>
                </a:schemeClr>
              </a:solidFill>
              <a:latin typeface="Gotham Medium" pitchFamily="2" charset="0"/>
            </a:endParaRPr>
          </a:p>
        </p:txBody>
      </p:sp>
      <p:sp>
        <p:nvSpPr>
          <p:cNvPr id="20" name="drag-unhealthy-1"/>
          <p:cNvSpPr/>
          <p:nvPr/>
        </p:nvSpPr>
        <p:spPr>
          <a:xfrm>
            <a:off x="4411345" y="3919537"/>
            <a:ext cx="1066800" cy="896603"/>
          </a:xfrm>
          <a:prstGeom prst="rect">
            <a:avLst/>
          </a:prstGeom>
          <a:solidFill>
            <a:srgbClr val="FFE7E7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Less-healthy</a:t>
            </a:r>
            <a:endParaRPr lang="en-US" sz="900" dirty="0">
              <a:solidFill>
                <a:schemeClr val="accent6">
                  <a:lumMod val="25000"/>
                </a:schemeClr>
              </a:solidFill>
              <a:latin typeface="Gotham Medium" pitchFamily="2" charset="0"/>
            </a:endParaRPr>
          </a:p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1</a:t>
            </a:r>
            <a:endParaRPr lang="en-US" sz="900" dirty="0">
              <a:solidFill>
                <a:schemeClr val="accent6">
                  <a:lumMod val="25000"/>
                </a:schemeClr>
              </a:solidFill>
              <a:latin typeface="Gotham Medium" pitchFamily="2" charset="0"/>
            </a:endParaRPr>
          </a:p>
        </p:txBody>
      </p:sp>
      <p:sp>
        <p:nvSpPr>
          <p:cNvPr id="21" name="drag-unhealthy-2"/>
          <p:cNvSpPr/>
          <p:nvPr/>
        </p:nvSpPr>
        <p:spPr>
          <a:xfrm>
            <a:off x="5810885" y="3919537"/>
            <a:ext cx="1066800" cy="896603"/>
          </a:xfrm>
          <a:prstGeom prst="rect">
            <a:avLst/>
          </a:prstGeom>
          <a:solidFill>
            <a:srgbClr val="FFE7E7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Less-healthy</a:t>
            </a:r>
            <a:endParaRPr lang="en-US" sz="900" dirty="0">
              <a:solidFill>
                <a:schemeClr val="accent6">
                  <a:lumMod val="25000"/>
                </a:schemeClr>
              </a:solidFill>
              <a:latin typeface="Gotham Medium" pitchFamily="2" charset="0"/>
            </a:endParaRPr>
          </a:p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2</a:t>
            </a:r>
            <a:endParaRPr lang="en-US" sz="900" dirty="0">
              <a:solidFill>
                <a:schemeClr val="accent6">
                  <a:lumMod val="25000"/>
                </a:schemeClr>
              </a:solidFill>
              <a:latin typeface="Gotham Medium" pitchFamily="2" charset="0"/>
            </a:endParaRPr>
          </a:p>
        </p:txBody>
      </p:sp>
      <p:sp>
        <p:nvSpPr>
          <p:cNvPr id="22" name="drag-unhealthy-3"/>
          <p:cNvSpPr/>
          <p:nvPr/>
        </p:nvSpPr>
        <p:spPr>
          <a:xfrm>
            <a:off x="7210425" y="3919537"/>
            <a:ext cx="1066800" cy="896603"/>
          </a:xfrm>
          <a:prstGeom prst="rect">
            <a:avLst/>
          </a:prstGeom>
          <a:solidFill>
            <a:srgbClr val="FFE7E7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Less-healthy</a:t>
            </a:r>
            <a:endParaRPr lang="en-US" sz="900" dirty="0">
              <a:solidFill>
                <a:schemeClr val="accent6">
                  <a:lumMod val="25000"/>
                </a:schemeClr>
              </a:solidFill>
              <a:latin typeface="Gotham Medium" pitchFamily="2" charset="0"/>
            </a:endParaRPr>
          </a:p>
          <a:p>
            <a:pPr algn="ctr"/>
            <a:r>
              <a:rPr lang="en-US" sz="900" dirty="0">
                <a:solidFill>
                  <a:schemeClr val="accent6">
                    <a:lumMod val="25000"/>
                  </a:schemeClr>
                </a:solidFill>
                <a:latin typeface="Gotham Medium" pitchFamily="2" charset="0"/>
              </a:rPr>
              <a:t>3</a:t>
            </a:r>
          </a:p>
        </p:txBody>
      </p:sp>
      <p:pic>
        <p:nvPicPr>
          <p:cNvPr id="2" name="FINAL DESIG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975" y="0"/>
            <a:ext cx="3129170" cy="19342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40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Wireframe">
      <a:dk1>
        <a:srgbClr val="262626"/>
      </a:dk1>
      <a:lt1>
        <a:srgbClr val="FFFFFF"/>
      </a:lt1>
      <a:dk2>
        <a:srgbClr val="7F7F7F"/>
      </a:dk2>
      <a:lt2>
        <a:srgbClr val="F8F8F8"/>
      </a:lt2>
      <a:accent1>
        <a:srgbClr val="808080"/>
      </a:accent1>
      <a:accent2>
        <a:srgbClr val="969696"/>
      </a:accent2>
      <a:accent3>
        <a:srgbClr val="B2B2B2"/>
      </a:accent3>
      <a:accent4>
        <a:srgbClr val="C0C0C0"/>
      </a:accent4>
      <a:accent5>
        <a:srgbClr val="C0C0C0"/>
      </a:accent5>
      <a:accent6>
        <a:srgbClr val="DDDDDD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58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Anderson</dc:creator>
  <cp:lastModifiedBy>David Anderson</cp:lastModifiedBy>
  <cp:revision>109</cp:revision>
  <dcterms:created xsi:type="dcterms:W3CDTF">2013-04-11T23:14:08Z</dcterms:created>
  <dcterms:modified xsi:type="dcterms:W3CDTF">2013-08-09T18:34:14Z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DragDrop-Template2</vt:lpwstr>
  </property>
  <property fmtid="{D5CDD505-2E9C-101B-9397-08002B2CF9AE}" pid="4" name="ArticulateGUID">
    <vt:lpwstr>9D08A051-F1F8-4266-98C3-EFFA6D3F8FB0</vt:lpwstr>
  </property>
  <property fmtid="{D5CDD505-2E9C-101B-9397-08002B2CF9AE}" pid="5" name="ArticulateProjectFull">
    <vt:lpwstr>\\AUGUSTUS\Data\DragDrop-Sorting.ppta</vt:lpwstr>
  </property>
</Properties>
</file>