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2"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534F"/>
    <a:srgbClr val="1D1B1D"/>
    <a:srgbClr val="2321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383" autoAdjust="0"/>
  </p:normalViewPr>
  <p:slideViewPr>
    <p:cSldViewPr snapToGrid="0">
      <p:cViewPr varScale="1">
        <p:scale>
          <a:sx n="85" d="100"/>
          <a:sy n="85" d="100"/>
        </p:scale>
        <p:origin x="15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1989E-8F8C-41BB-8155-3567605E0E13}" type="datetimeFigureOut">
              <a:rPr lang="en-US" smtClean="0"/>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0BB56-2EB3-470D-8F96-6E82BB0C5258}" type="slidenum">
              <a:rPr lang="en-US" smtClean="0"/>
              <a:t>‹#›</a:t>
            </a:fld>
            <a:endParaRPr lang="en-US"/>
          </a:p>
        </p:txBody>
      </p:sp>
    </p:spTree>
    <p:extLst>
      <p:ext uri="{BB962C8B-B14F-4D97-AF65-F5344CB8AC3E}">
        <p14:creationId xmlns:p14="http://schemas.microsoft.com/office/powerpoint/2010/main" val="169444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What is Design thinking. </a:t>
            </a:r>
          </a:p>
          <a:p>
            <a:endParaRPr lang="en-US" b="0" i="0" dirty="0">
              <a:solidFill>
                <a:srgbClr val="202124"/>
              </a:solidFill>
              <a:effectLst/>
              <a:latin typeface="Roboto" panose="02000000000000000000" pitchFamily="2" charset="0"/>
              <a:ea typeface="Roboto" panose="02000000000000000000" pitchFamily="2" charset="0"/>
              <a:cs typeface="Roboto" panose="02000000000000000000" pitchFamily="2" charset="0"/>
            </a:endParaRPr>
          </a:p>
          <a:p>
            <a:r>
              <a:rPr lang="en-US" b="0" i="0" dirty="0">
                <a:solidFill>
                  <a:srgbClr val="202124"/>
                </a:solidFill>
                <a:effectLst/>
                <a:latin typeface="arial" panose="020B0604020202020204" pitchFamily="34" charset="0"/>
              </a:rPr>
              <a:t>Design Thinking is an approach that prioritizes developing empathy for users, working in collaborative multidisciplinary teams, and using “action-oriented rapid prototyping” of solutions. </a:t>
            </a:r>
            <a:r>
              <a:rPr lang="en-US" b="0" i="0" dirty="0">
                <a:solidFill>
                  <a:srgbClr val="2B2B2B"/>
                </a:solidFill>
                <a:effectLst/>
                <a:latin typeface="Merriweather" panose="00000500000000000000" pitchFamily="2" charset="0"/>
              </a:rPr>
              <a:t>Design thinking is more than just a process; it opens up an entirely new way to think, and it offers a collection of hands-on methods to help you apply this new mindset.</a:t>
            </a:r>
            <a:endParaRPr lang="en-US" b="0"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5"/>
          </p:nvPr>
        </p:nvSpPr>
        <p:spPr/>
        <p:txBody>
          <a:bodyPr/>
          <a:lstStyle/>
          <a:p>
            <a:fld id="{3190BB56-2EB3-470D-8F96-6E82BB0C5258}" type="slidenum">
              <a:rPr lang="en-US" smtClean="0"/>
              <a:t>1</a:t>
            </a:fld>
            <a:endParaRPr lang="en-US"/>
          </a:p>
        </p:txBody>
      </p:sp>
    </p:spTree>
    <p:extLst>
      <p:ext uri="{BB962C8B-B14F-4D97-AF65-F5344CB8AC3E}">
        <p14:creationId xmlns:p14="http://schemas.microsoft.com/office/powerpoint/2010/main" val="167255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bg1"/>
                </a:solidFill>
                <a:latin typeface="Roboto" panose="02000000000000000000" pitchFamily="2" charset="0"/>
                <a:ea typeface="Roboto" panose="02000000000000000000" pitchFamily="2" charset="0"/>
                <a:cs typeface="Roboto" panose="02000000000000000000" pitchFamily="2" charset="0"/>
              </a:rPr>
              <a:t>In essence, design thinking:</a:t>
            </a:r>
          </a:p>
          <a:p>
            <a:endParaRPr lang="en-US" sz="1200" b="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1200" b="0" dirty="0">
                <a:solidFill>
                  <a:schemeClr val="bg1"/>
                </a:solidFill>
                <a:latin typeface="Roboto" panose="02000000000000000000" pitchFamily="2" charset="0"/>
                <a:ea typeface="Roboto" panose="02000000000000000000" pitchFamily="2" charset="0"/>
                <a:cs typeface="Roboto" panose="02000000000000000000" pitchFamily="2" charset="0"/>
              </a:rPr>
              <a:t>Revolves around a deep interest to understand the people for whom we design products and services.</a:t>
            </a:r>
          </a:p>
          <a:p>
            <a:pPr marL="342900" indent="-342900">
              <a:buFont typeface="Wingdings" panose="05000000000000000000" pitchFamily="2" charset="2"/>
              <a:buChar char="§"/>
            </a:pPr>
            <a:endParaRPr lang="en-US" sz="1200" b="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1200" b="0" dirty="0">
                <a:solidFill>
                  <a:schemeClr val="bg1"/>
                </a:solidFill>
                <a:latin typeface="Roboto" panose="02000000000000000000" pitchFamily="2" charset="0"/>
                <a:ea typeface="Roboto" panose="02000000000000000000" pitchFamily="2" charset="0"/>
                <a:cs typeface="Roboto" panose="02000000000000000000" pitchFamily="2" charset="0"/>
              </a:rPr>
              <a:t>Helps us observe and develop empathy with the target users.</a:t>
            </a:r>
          </a:p>
          <a:p>
            <a:pPr marL="342900" indent="-342900">
              <a:buFont typeface="Wingdings" panose="05000000000000000000" pitchFamily="2" charset="2"/>
              <a:buChar char="§"/>
            </a:pPr>
            <a:endParaRPr lang="en-US" sz="1200" b="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1200" b="0" dirty="0">
                <a:solidFill>
                  <a:schemeClr val="bg1"/>
                </a:solidFill>
                <a:latin typeface="Roboto" panose="02000000000000000000" pitchFamily="2" charset="0"/>
                <a:ea typeface="Roboto" panose="02000000000000000000" pitchFamily="2" charset="0"/>
                <a:cs typeface="Roboto" panose="02000000000000000000" pitchFamily="2" charset="0"/>
              </a:rPr>
              <a:t>Enhances our ability to question the problem, the assumptions and the implications.</a:t>
            </a:r>
          </a:p>
          <a:p>
            <a:pPr marL="342900" indent="-342900">
              <a:buFont typeface="Wingdings" panose="05000000000000000000" pitchFamily="2" charset="2"/>
              <a:buChar char="§"/>
            </a:pPr>
            <a:endParaRPr lang="en-US" sz="1200" b="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1200" b="0" dirty="0">
                <a:solidFill>
                  <a:schemeClr val="bg1"/>
                </a:solidFill>
                <a:latin typeface="Roboto" panose="02000000000000000000" pitchFamily="2" charset="0"/>
                <a:ea typeface="Roboto" panose="02000000000000000000" pitchFamily="2" charset="0"/>
                <a:cs typeface="Roboto" panose="02000000000000000000" pitchFamily="2" charset="0"/>
              </a:rPr>
              <a:t>Proves extremely useful when you tackle problems that are ill-defined or unknown.</a:t>
            </a:r>
          </a:p>
          <a:p>
            <a:pPr marL="342900" indent="-342900">
              <a:buFont typeface="Wingdings" panose="05000000000000000000" pitchFamily="2" charset="2"/>
              <a:buChar char="§"/>
            </a:pPr>
            <a:endParaRPr lang="en-US" sz="1200" b="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1200" b="0" dirty="0">
                <a:solidFill>
                  <a:schemeClr val="bg1"/>
                </a:solidFill>
                <a:latin typeface="Roboto" panose="02000000000000000000" pitchFamily="2" charset="0"/>
                <a:ea typeface="Roboto" panose="02000000000000000000" pitchFamily="2" charset="0"/>
                <a:cs typeface="Roboto" panose="02000000000000000000" pitchFamily="2" charset="0"/>
              </a:rPr>
              <a:t>Involves ongoing experimentation through sketches, prototypes, testing and trials of new concepts and ideas.</a:t>
            </a:r>
          </a:p>
        </p:txBody>
      </p:sp>
      <p:sp>
        <p:nvSpPr>
          <p:cNvPr id="4" name="Slide Number Placeholder 3"/>
          <p:cNvSpPr>
            <a:spLocks noGrp="1"/>
          </p:cNvSpPr>
          <p:nvPr>
            <p:ph type="sldNum" sz="quarter" idx="5"/>
          </p:nvPr>
        </p:nvSpPr>
        <p:spPr/>
        <p:txBody>
          <a:bodyPr/>
          <a:lstStyle/>
          <a:p>
            <a:fld id="{3190BB56-2EB3-470D-8F96-6E82BB0C5258}" type="slidenum">
              <a:rPr lang="en-US" smtClean="0"/>
              <a:t>2</a:t>
            </a:fld>
            <a:endParaRPr lang="en-US"/>
          </a:p>
        </p:txBody>
      </p:sp>
    </p:spTree>
    <p:extLst>
      <p:ext uri="{BB962C8B-B14F-4D97-AF65-F5344CB8AC3E}">
        <p14:creationId xmlns:p14="http://schemas.microsoft.com/office/powerpoint/2010/main" val="216608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Roboto" panose="02000000000000000000" pitchFamily="2" charset="0"/>
                <a:ea typeface="Roboto" panose="02000000000000000000" pitchFamily="2" charset="0"/>
                <a:cs typeface="Roboto" panose="02000000000000000000" pitchFamily="2" charset="0"/>
              </a:rPr>
              <a:t>Design thinking is an iterative and non-linear process that contains five phases Empathize, Define, Ideate, Prototype and Test. </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The core purpose of the process is to allow you to work in a dynamic way to develop and launch innovative ideas.</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b="0" i="0" dirty="0">
                <a:solidFill>
                  <a:srgbClr val="2B2B2B"/>
                </a:solidFill>
                <a:effectLst/>
                <a:latin typeface="Merriweather" panose="00000500000000000000" pitchFamily="2" charset="0"/>
              </a:rPr>
              <a:t>As you can see, design thinking offers us a means to think outside the box and also dig that bit deeper into problem-solving. It helps us carry out the right kind of research, create prototypes and test our products and services to uncover new ways to meet our users’ needs.</a:t>
            </a:r>
            <a:endParaRPr lang="en-US" b="0"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5"/>
          </p:nvPr>
        </p:nvSpPr>
        <p:spPr/>
        <p:txBody>
          <a:bodyPr/>
          <a:lstStyle/>
          <a:p>
            <a:fld id="{3190BB56-2EB3-470D-8F96-6E82BB0C5258}" type="slidenum">
              <a:rPr lang="en-US" smtClean="0"/>
              <a:t>3</a:t>
            </a:fld>
            <a:endParaRPr lang="en-US"/>
          </a:p>
        </p:txBody>
      </p:sp>
    </p:spTree>
    <p:extLst>
      <p:ext uri="{BB962C8B-B14F-4D97-AF65-F5344CB8AC3E}">
        <p14:creationId xmlns:p14="http://schemas.microsoft.com/office/powerpoint/2010/main" val="206616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dirty="0">
                <a:solidFill>
                  <a:schemeClr val="bg1"/>
                </a:solidFill>
                <a:latin typeface="Roboto" panose="02000000000000000000" pitchFamily="2" charset="0"/>
                <a:ea typeface="Roboto" panose="02000000000000000000" pitchFamily="2" charset="0"/>
                <a:cs typeface="Roboto" panose="02000000000000000000" pitchFamily="2" charset="0"/>
              </a:rPr>
              <a:t>Design thinking in Healthcare</a:t>
            </a:r>
          </a:p>
          <a:p>
            <a:endParaRPr lang="en-US" sz="1600" b="0"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b="0" dirty="0">
                <a:solidFill>
                  <a:schemeClr val="bg1"/>
                </a:solidFill>
                <a:latin typeface="Roboto" panose="02000000000000000000" pitchFamily="2" charset="0"/>
                <a:ea typeface="Roboto" panose="02000000000000000000" pitchFamily="2" charset="0"/>
                <a:cs typeface="Roboto" panose="02000000000000000000" pitchFamily="2" charset="0"/>
              </a:rPr>
              <a:t>Many healthcare organizations are struggling to retain customers, given archaic service designs and processes. Consumers have grown accustomed to the personal attention and convenience they find in other industries, such as retail and hospitality, and often lack a similar experience in healthcare.</a:t>
            </a:r>
          </a:p>
          <a:p>
            <a:endParaRPr lang="en-US" b="0"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b="0" dirty="0">
                <a:solidFill>
                  <a:schemeClr val="bg1"/>
                </a:solidFill>
                <a:latin typeface="Roboto" panose="02000000000000000000" pitchFamily="2" charset="0"/>
                <a:ea typeface="Roboto" panose="02000000000000000000" pitchFamily="2" charset="0"/>
                <a:cs typeface="Roboto" panose="02000000000000000000" pitchFamily="2" charset="0"/>
              </a:rPr>
              <a:t>Design Thinking can encompass the entire spectrum of the healthcare experience — beginning from when a patient gets to the hospital/clinic to what happens when he goes back home and post-visit care.</a:t>
            </a:r>
          </a:p>
          <a:p>
            <a:endParaRPr lang="en-US" b="0"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b="0" dirty="0">
                <a:solidFill>
                  <a:schemeClr val="bg1"/>
                </a:solidFill>
                <a:latin typeface="Roboto" panose="02000000000000000000" pitchFamily="2" charset="0"/>
                <a:ea typeface="Roboto" panose="02000000000000000000" pitchFamily="2" charset="0"/>
                <a:cs typeface="Roboto" panose="02000000000000000000" pitchFamily="2" charset="0"/>
              </a:rPr>
              <a:t>There is an increased need to focus more on understanding the patient experience at a deeper level to solve whatever problems both sides encounter, along with enhancing the overall experience and lowering its costs.</a:t>
            </a:r>
          </a:p>
          <a:p>
            <a:endParaRPr lang="en-US" b="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latin typeface="Roboto" panose="02000000000000000000" pitchFamily="2" charset="0"/>
                <a:ea typeface="Roboto" panose="02000000000000000000" pitchFamily="2" charset="0"/>
                <a:cs typeface="Roboto" panose="02000000000000000000" pitchFamily="2" charset="0"/>
              </a:rPr>
              <a:t>Lets learn more on </a:t>
            </a:r>
            <a:r>
              <a:rPr lang="en-US" sz="1800" kern="1400" spc="-50" dirty="0">
                <a:effectLst/>
                <a:latin typeface="Roboto" panose="02000000000000000000" pitchFamily="2" charset="0"/>
                <a:ea typeface="Times New Roman" panose="02020603050405020304" pitchFamily="18" charset="0"/>
                <a:cs typeface="Times New Roman" panose="02020603050405020304" pitchFamily="18" charset="0"/>
              </a:rPr>
              <a:t>Improving Patient Experience Through Design Thinking in Healthcare</a:t>
            </a:r>
            <a:r>
              <a:rPr lang="en-US" sz="1800" b="0" kern="1400" spc="-5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190BB56-2EB3-470D-8F96-6E82BB0C5258}" type="slidenum">
              <a:rPr lang="en-US" smtClean="0"/>
              <a:t>4</a:t>
            </a:fld>
            <a:endParaRPr lang="en-US"/>
          </a:p>
        </p:txBody>
      </p:sp>
    </p:spTree>
    <p:extLst>
      <p:ext uri="{BB962C8B-B14F-4D97-AF65-F5344CB8AC3E}">
        <p14:creationId xmlns:p14="http://schemas.microsoft.com/office/powerpoint/2010/main" val="60574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Roboto" panose="02000000000000000000" pitchFamily="2" charset="0"/>
                <a:ea typeface="Roboto" panose="02000000000000000000" pitchFamily="2" charset="0"/>
                <a:cs typeface="Roboto" panose="02000000000000000000" pitchFamily="2" charset="0"/>
              </a:rPr>
              <a:t>Thank you.</a:t>
            </a:r>
          </a:p>
        </p:txBody>
      </p:sp>
      <p:sp>
        <p:nvSpPr>
          <p:cNvPr id="4" name="Slide Number Placeholder 3"/>
          <p:cNvSpPr>
            <a:spLocks noGrp="1"/>
          </p:cNvSpPr>
          <p:nvPr>
            <p:ph type="sldNum" sz="quarter" idx="5"/>
          </p:nvPr>
        </p:nvSpPr>
        <p:spPr/>
        <p:txBody>
          <a:bodyPr/>
          <a:lstStyle/>
          <a:p>
            <a:fld id="{3190BB56-2EB3-470D-8F96-6E82BB0C5258}" type="slidenum">
              <a:rPr lang="en-US" smtClean="0"/>
              <a:t>5</a:t>
            </a:fld>
            <a:endParaRPr lang="en-US"/>
          </a:p>
        </p:txBody>
      </p:sp>
    </p:spTree>
    <p:extLst>
      <p:ext uri="{BB962C8B-B14F-4D97-AF65-F5344CB8AC3E}">
        <p14:creationId xmlns:p14="http://schemas.microsoft.com/office/powerpoint/2010/main" val="415886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D66F-57F6-3503-2E59-C49671F68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43EB6-CB2E-8314-146C-FB8576584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6A037-F67B-6861-4DEF-DE55B458BA57}"/>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5" name="Footer Placeholder 4">
            <a:extLst>
              <a:ext uri="{FF2B5EF4-FFF2-40B4-BE49-F238E27FC236}">
                <a16:creationId xmlns:a16="http://schemas.microsoft.com/office/drawing/2014/main" id="{5ED3BCE5-7A51-926E-001D-9C3E29CE8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E75C4-5C68-C626-97A5-96D894308F6E}"/>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250320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3A19-92DB-5F1B-3D24-AA07D4E560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3CE1A-7C00-0179-F4EA-E93A9C4BD6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A059A-F41B-9BA6-1106-56477637A3E7}"/>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5" name="Footer Placeholder 4">
            <a:extLst>
              <a:ext uri="{FF2B5EF4-FFF2-40B4-BE49-F238E27FC236}">
                <a16:creationId xmlns:a16="http://schemas.microsoft.com/office/drawing/2014/main" id="{B32B92FA-C402-76AA-096B-C8A6EF519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01D5D-2AAE-A172-A91E-B0275CD70848}"/>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245770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7D790-D709-1308-4FE6-BF5021CF61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171C4F-A873-8967-EB96-89A47A30C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E51AB-E2A8-2F8A-DD10-95D05D63DBBA}"/>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5" name="Footer Placeholder 4">
            <a:extLst>
              <a:ext uri="{FF2B5EF4-FFF2-40B4-BE49-F238E27FC236}">
                <a16:creationId xmlns:a16="http://schemas.microsoft.com/office/drawing/2014/main" id="{462E206D-51D6-4392-2A59-55C249FAB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4C4B3-6565-1B5E-2D4C-9659B1561BFD}"/>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349922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CF64-6C6A-B9B3-3EED-46C26C746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BA65B-8A10-6082-3DB7-721B58EFDE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665BB-2F15-E218-8821-5CE3D576661D}"/>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5" name="Footer Placeholder 4">
            <a:extLst>
              <a:ext uri="{FF2B5EF4-FFF2-40B4-BE49-F238E27FC236}">
                <a16:creationId xmlns:a16="http://schemas.microsoft.com/office/drawing/2014/main" id="{653703F6-7C5D-982B-6B85-DEFCE552B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8E6EE-EF26-EA33-B29E-88C111C02155}"/>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52783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CAF1-66A1-D278-05FF-1655BE0EF7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5DA603-DDBA-66F0-761F-DD715F4CE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D5BC9-E976-7139-1037-A5E4A01DCCE4}"/>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5" name="Footer Placeholder 4">
            <a:extLst>
              <a:ext uri="{FF2B5EF4-FFF2-40B4-BE49-F238E27FC236}">
                <a16:creationId xmlns:a16="http://schemas.microsoft.com/office/drawing/2014/main" id="{6B03D1DA-71A0-E88F-2710-C820D7AE8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38A81-88CC-4A37-491C-96E988CF6F1B}"/>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114677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9F65-2DEC-B4F7-2AAB-144858DB7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C3E93B-083E-0474-48C3-085D50513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AF767-3144-8972-80CC-3A84CF898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FF473F-B185-2919-4B76-5622BBE5DEB6}"/>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6" name="Footer Placeholder 5">
            <a:extLst>
              <a:ext uri="{FF2B5EF4-FFF2-40B4-BE49-F238E27FC236}">
                <a16:creationId xmlns:a16="http://schemas.microsoft.com/office/drawing/2014/main" id="{0AD0963E-4ADF-1374-944D-4013CEA72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F694-46CF-9AC9-4D12-C5B4C625CEFF}"/>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156950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E365-4D10-091D-A334-C20BDEA31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1BFB25-C32F-4BD0-66E9-F76C91249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17ED9-1B71-B8FD-2628-B903D2341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41C57-E017-713E-EC0B-2272EB806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BBF89-C960-DAB0-94FB-CDD849FE4F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8D50B3-1643-9B5A-5C67-D4720304DC17}"/>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8" name="Footer Placeholder 7">
            <a:extLst>
              <a:ext uri="{FF2B5EF4-FFF2-40B4-BE49-F238E27FC236}">
                <a16:creationId xmlns:a16="http://schemas.microsoft.com/office/drawing/2014/main" id="{F1079841-D1FD-6832-65CC-D4788AF604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846D80-DB7E-862A-A945-EBA0E873E9E3}"/>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295841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EA8E-E9AD-3FCC-F591-000E5AFDE7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8D9CD4-325D-4691-0EE1-20BF0DD64102}"/>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4" name="Footer Placeholder 3">
            <a:extLst>
              <a:ext uri="{FF2B5EF4-FFF2-40B4-BE49-F238E27FC236}">
                <a16:creationId xmlns:a16="http://schemas.microsoft.com/office/drawing/2014/main" id="{AAF858AB-8DE6-F6EA-D0EF-0715D8BC7E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8D63E-A2C8-EFF4-911A-E538CE5622CC}"/>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28557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62AAC-9DCB-4D42-D160-BA5F62FE1841}"/>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3" name="Footer Placeholder 2">
            <a:extLst>
              <a:ext uri="{FF2B5EF4-FFF2-40B4-BE49-F238E27FC236}">
                <a16:creationId xmlns:a16="http://schemas.microsoft.com/office/drawing/2014/main" id="{4914F4AE-7762-3A11-A778-E8E2DC649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5147F6-9E81-C64C-4351-00A6F72B4E24}"/>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147342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8ECA-019B-06CE-BC87-3AA9F1854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AA1993-1B1B-56FE-CC65-1F9CA3412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91C249-5D8D-5F40-1B1B-FA3D06807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103223-9D9B-D9BD-896F-4879A9CFC826}"/>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6" name="Footer Placeholder 5">
            <a:extLst>
              <a:ext uri="{FF2B5EF4-FFF2-40B4-BE49-F238E27FC236}">
                <a16:creationId xmlns:a16="http://schemas.microsoft.com/office/drawing/2014/main" id="{761A3C80-31E7-8D8C-FCD4-DD5457838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781FB-C031-D1B4-1A5E-43E3B03FF319}"/>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6281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2B94-985B-692E-E28C-D3AC81693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025DBD-5C7F-D0E8-AE67-CF52AD106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ADFE59-04F8-F32C-DBD3-DD356F593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23AB5-E02D-97ED-B645-1C9CFEEF8A47}"/>
              </a:ext>
            </a:extLst>
          </p:cNvPr>
          <p:cNvSpPr>
            <a:spLocks noGrp="1"/>
          </p:cNvSpPr>
          <p:nvPr>
            <p:ph type="dt" sz="half" idx="10"/>
          </p:nvPr>
        </p:nvSpPr>
        <p:spPr/>
        <p:txBody>
          <a:bodyPr/>
          <a:lstStyle/>
          <a:p>
            <a:fld id="{53AB905C-94CF-44CA-B7B4-3DD3A4C2305F}" type="datetimeFigureOut">
              <a:rPr lang="en-US" smtClean="0"/>
              <a:t>7/2/2022</a:t>
            </a:fld>
            <a:endParaRPr lang="en-US"/>
          </a:p>
        </p:txBody>
      </p:sp>
      <p:sp>
        <p:nvSpPr>
          <p:cNvPr id="6" name="Footer Placeholder 5">
            <a:extLst>
              <a:ext uri="{FF2B5EF4-FFF2-40B4-BE49-F238E27FC236}">
                <a16:creationId xmlns:a16="http://schemas.microsoft.com/office/drawing/2014/main" id="{9EE1B732-1758-D482-55B8-35E7433B2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4A3AB-498D-7BEE-0BA5-445521FBE2A4}"/>
              </a:ext>
            </a:extLst>
          </p:cNvPr>
          <p:cNvSpPr>
            <a:spLocks noGrp="1"/>
          </p:cNvSpPr>
          <p:nvPr>
            <p:ph type="sldNum" sz="quarter" idx="12"/>
          </p:nvPr>
        </p:nvSpPr>
        <p:spPr/>
        <p:txBody>
          <a:bodyPr/>
          <a:lstStyle/>
          <a:p>
            <a:fld id="{2788A447-235E-4D34-A9FA-7AF6A05E3642}" type="slidenum">
              <a:rPr lang="en-US" smtClean="0"/>
              <a:t>‹#›</a:t>
            </a:fld>
            <a:endParaRPr lang="en-US"/>
          </a:p>
        </p:txBody>
      </p:sp>
    </p:spTree>
    <p:extLst>
      <p:ext uri="{BB962C8B-B14F-4D97-AF65-F5344CB8AC3E}">
        <p14:creationId xmlns:p14="http://schemas.microsoft.com/office/powerpoint/2010/main" val="742718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0E840D-CCF2-B88F-50F4-CCF823780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55A67-01C2-0C3C-6B1F-7F18BE919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66E1D-DCD0-8AD4-9571-6934221C9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B905C-94CF-44CA-B7B4-3DD3A4C2305F}" type="datetimeFigureOut">
              <a:rPr lang="en-US" smtClean="0"/>
              <a:t>7/2/2022</a:t>
            </a:fld>
            <a:endParaRPr lang="en-US"/>
          </a:p>
        </p:txBody>
      </p:sp>
      <p:sp>
        <p:nvSpPr>
          <p:cNvPr id="5" name="Footer Placeholder 4">
            <a:extLst>
              <a:ext uri="{FF2B5EF4-FFF2-40B4-BE49-F238E27FC236}">
                <a16:creationId xmlns:a16="http://schemas.microsoft.com/office/drawing/2014/main" id="{DEA59A4A-D3A0-09BD-034C-317FB12FD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47308-42F7-4E5A-DFE4-96CAEC1DE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8A447-235E-4D34-A9FA-7AF6A05E3642}" type="slidenum">
              <a:rPr lang="en-US" smtClean="0"/>
              <a:t>‹#›</a:t>
            </a:fld>
            <a:endParaRPr lang="en-US"/>
          </a:p>
        </p:txBody>
      </p:sp>
    </p:spTree>
    <p:extLst>
      <p:ext uri="{BB962C8B-B14F-4D97-AF65-F5344CB8AC3E}">
        <p14:creationId xmlns:p14="http://schemas.microsoft.com/office/powerpoint/2010/main" val="2894138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16E2A6-45C0-20D1-4E76-3E0E63DC8226}"/>
              </a:ext>
            </a:extLst>
          </p:cNvPr>
          <p:cNvPicPr>
            <a:picLocks noChangeAspect="1"/>
          </p:cNvPicPr>
          <p:nvPr/>
        </p:nvPicPr>
        <p:blipFill rotWithShape="1">
          <a:blip r:embed="rId3">
            <a:extLst>
              <a:ext uri="{28A0092B-C50C-407E-A947-70E740481C1C}">
                <a14:useLocalDpi xmlns:a14="http://schemas.microsoft.com/office/drawing/2010/main" val="0"/>
              </a:ext>
            </a:extLst>
          </a:blip>
          <a:srcRect t="8545" b="14680"/>
          <a:stretch/>
        </p:blipFill>
        <p:spPr>
          <a:xfrm>
            <a:off x="0" y="1"/>
            <a:ext cx="12192000" cy="6858000"/>
          </a:xfrm>
          <a:prstGeom prst="rect">
            <a:avLst/>
          </a:prstGeom>
        </p:spPr>
      </p:pic>
      <p:sp>
        <p:nvSpPr>
          <p:cNvPr id="8" name="Rectangle 7">
            <a:extLst>
              <a:ext uri="{FF2B5EF4-FFF2-40B4-BE49-F238E27FC236}">
                <a16:creationId xmlns:a16="http://schemas.microsoft.com/office/drawing/2014/main" id="{0794513A-6A64-451C-67A1-025BCB252238}"/>
              </a:ext>
            </a:extLst>
          </p:cNvPr>
          <p:cNvSpPr/>
          <p:nvPr/>
        </p:nvSpPr>
        <p:spPr>
          <a:xfrm>
            <a:off x="1" y="1"/>
            <a:ext cx="5855516" cy="5880682"/>
          </a:xfrm>
          <a:prstGeom prst="rect">
            <a:avLst/>
          </a:prstGeom>
          <a:solidFill>
            <a:srgbClr val="EE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A89F6A6-F7FD-5C6B-F4F6-09B4B1070C18}"/>
              </a:ext>
            </a:extLst>
          </p:cNvPr>
          <p:cNvSpPr txBox="1"/>
          <p:nvPr/>
        </p:nvSpPr>
        <p:spPr>
          <a:xfrm>
            <a:off x="1404816" y="2274837"/>
            <a:ext cx="4127384" cy="2308324"/>
          </a:xfrm>
          <a:prstGeom prst="rect">
            <a:avLst/>
          </a:prstGeom>
          <a:noFill/>
        </p:spPr>
        <p:txBody>
          <a:bodyPr wrap="square" rtlCol="0">
            <a:spAutoFit/>
          </a:bodyPr>
          <a:lstStyle/>
          <a:p>
            <a:r>
              <a:rPr lang="en-US" sz="7200" b="1" dirty="0">
                <a:solidFill>
                  <a:schemeClr val="bg1"/>
                </a:solidFill>
                <a:latin typeface="Roboto" panose="02000000000000000000" pitchFamily="2" charset="0"/>
                <a:ea typeface="Roboto" panose="02000000000000000000" pitchFamily="2" charset="0"/>
                <a:cs typeface="Roboto" panose="02000000000000000000" pitchFamily="2" charset="0"/>
              </a:rPr>
              <a:t>Design Thinking</a:t>
            </a:r>
          </a:p>
        </p:txBody>
      </p:sp>
    </p:spTree>
    <p:extLst>
      <p:ext uri="{BB962C8B-B14F-4D97-AF65-F5344CB8AC3E}">
        <p14:creationId xmlns:p14="http://schemas.microsoft.com/office/powerpoint/2010/main" val="376761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35ADDA-2E36-50E1-FB40-C1B111621160}"/>
              </a:ext>
            </a:extLst>
          </p:cNvPr>
          <p:cNvSpPr/>
          <p:nvPr/>
        </p:nvSpPr>
        <p:spPr>
          <a:xfrm>
            <a:off x="0" y="0"/>
            <a:ext cx="12192000" cy="6858000"/>
          </a:xfrm>
          <a:prstGeom prst="rect">
            <a:avLst/>
          </a:prstGeom>
          <a:solidFill>
            <a:srgbClr val="EE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70287C0-92A2-1F3B-5815-58FEDAA98B6B}"/>
              </a:ext>
            </a:extLst>
          </p:cNvPr>
          <p:cNvSpPr txBox="1"/>
          <p:nvPr/>
        </p:nvSpPr>
        <p:spPr>
          <a:xfrm>
            <a:off x="489489" y="784025"/>
            <a:ext cx="6047236" cy="4708981"/>
          </a:xfrm>
          <a:prstGeom prst="rect">
            <a:avLst/>
          </a:prstGeom>
          <a:noFill/>
        </p:spPr>
        <p:txBody>
          <a:bodyPr wrap="square" rtlCol="0">
            <a:spAutoFit/>
          </a:bodyPr>
          <a:lstStyle/>
          <a:p>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In essence, design thinking:</a:t>
            </a:r>
          </a:p>
          <a:p>
            <a:endParaRPr lang="en-US" sz="20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Revolves around a deep interest to understand the people</a:t>
            </a:r>
          </a:p>
          <a:p>
            <a:pPr marL="342900" indent="-342900">
              <a:buFont typeface="Wingdings" panose="05000000000000000000" pitchFamily="2" charset="2"/>
              <a:buChar char="§"/>
            </a:pPr>
            <a:endParaRPr lang="en-US" sz="20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Helps us observe and develop empathy</a:t>
            </a:r>
          </a:p>
          <a:p>
            <a:pPr marL="342900" indent="-342900">
              <a:buFont typeface="Wingdings" panose="05000000000000000000" pitchFamily="2" charset="2"/>
              <a:buChar char="§"/>
            </a:pPr>
            <a:endParaRPr lang="en-US" sz="20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Enhances our ability to question</a:t>
            </a:r>
          </a:p>
          <a:p>
            <a:pPr marL="342900" indent="-342900">
              <a:buFont typeface="Wingdings" panose="05000000000000000000" pitchFamily="2" charset="2"/>
              <a:buChar char="§"/>
            </a:pPr>
            <a:endParaRPr lang="en-US" sz="20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Tackle problems that are ill-defined or unknown.</a:t>
            </a:r>
          </a:p>
          <a:p>
            <a:pPr marL="342900" indent="-342900">
              <a:buFont typeface="Wingdings" panose="05000000000000000000" pitchFamily="2" charset="2"/>
              <a:buChar char="§"/>
            </a:pPr>
            <a:endParaRPr lang="en-US" sz="20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Involves ongoing experimentation through sketches, prototypes, testing and trials of new concepts and ideas.</a:t>
            </a:r>
          </a:p>
        </p:txBody>
      </p:sp>
      <p:pic>
        <p:nvPicPr>
          <p:cNvPr id="23" name="Picture 22">
            <a:extLst>
              <a:ext uri="{FF2B5EF4-FFF2-40B4-BE49-F238E27FC236}">
                <a16:creationId xmlns:a16="http://schemas.microsoft.com/office/drawing/2014/main" id="{DF841035-4078-BEA3-01B8-DE0D7BF28D4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834" b="90859" l="9800" r="91400">
                        <a14:foregroundMark x1="13300" y1="39751" x2="12500" y2="85180"/>
                        <a14:foregroundMark x1="10200" y1="50416" x2="9800" y2="84488"/>
                        <a14:foregroundMark x1="9800" y1="84488" x2="11800" y2="90443"/>
                        <a14:foregroundMark x1="91000" y1="57064" x2="91400" y2="77285"/>
                        <a14:foregroundMark x1="91400" y1="77285" x2="88700" y2="89889"/>
                        <a14:foregroundMark x1="12500" y1="90720" x2="42500" y2="89058"/>
                        <a14:foregroundMark x1="42500" y1="89058" x2="85500" y2="90305"/>
                        <a14:foregroundMark x1="39000" y1="90443" x2="46800" y2="89889"/>
                        <a14:foregroundMark x1="46800" y1="89889" x2="69000" y2="90859"/>
                        <a14:foregroundMark x1="41900" y1="90305" x2="47700" y2="90305"/>
                        <a14:foregroundMark x1="76500" y1="90859" x2="83000" y2="90720"/>
                        <a14:foregroundMark x1="83000" y1="90720" x2="89400" y2="90720"/>
                        <a14:foregroundMark x1="76700" y1="90859" x2="78100" y2="90859"/>
                      </a14:backgroundRemoval>
                    </a14:imgEffect>
                  </a14:imgLayer>
                </a14:imgProps>
              </a:ext>
              <a:ext uri="{28A0092B-C50C-407E-A947-70E740481C1C}">
                <a14:useLocalDpi xmlns:a14="http://schemas.microsoft.com/office/drawing/2010/main" val="0"/>
              </a:ext>
            </a:extLst>
          </a:blip>
          <a:srcRect l="4684"/>
          <a:stretch/>
        </p:blipFill>
        <p:spPr>
          <a:xfrm>
            <a:off x="6459727" y="1190846"/>
            <a:ext cx="5485830" cy="4155419"/>
          </a:xfrm>
          <a:prstGeom prst="rect">
            <a:avLst/>
          </a:prstGeom>
        </p:spPr>
      </p:pic>
    </p:spTree>
    <p:extLst>
      <p:ext uri="{BB962C8B-B14F-4D97-AF65-F5344CB8AC3E}">
        <p14:creationId xmlns:p14="http://schemas.microsoft.com/office/powerpoint/2010/main" val="12791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fade">
                                      <p:cBhvr>
                                        <p:cTn id="32" dur="500"/>
                                        <p:tgtEl>
                                          <p:spTgt spid="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35ADDA-2E36-50E1-FB40-C1B111621160}"/>
              </a:ext>
            </a:extLst>
          </p:cNvPr>
          <p:cNvSpPr/>
          <p:nvPr/>
        </p:nvSpPr>
        <p:spPr>
          <a:xfrm>
            <a:off x="0" y="0"/>
            <a:ext cx="12192000" cy="6858000"/>
          </a:xfrm>
          <a:prstGeom prst="rect">
            <a:avLst/>
          </a:prstGeom>
          <a:solidFill>
            <a:srgbClr val="EE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70287C0-92A2-1F3B-5815-58FEDAA98B6B}"/>
              </a:ext>
            </a:extLst>
          </p:cNvPr>
          <p:cNvSpPr txBox="1"/>
          <p:nvPr/>
        </p:nvSpPr>
        <p:spPr>
          <a:xfrm>
            <a:off x="489488" y="784025"/>
            <a:ext cx="10877800" cy="646331"/>
          </a:xfrm>
          <a:prstGeom prst="rect">
            <a:avLst/>
          </a:prstGeom>
          <a:noFill/>
        </p:spPr>
        <p:txBody>
          <a:bodyPr wrap="square" rtlCol="0">
            <a:spAutoFit/>
          </a:bodyPr>
          <a:lstStyle/>
          <a:p>
            <a:r>
              <a:rPr lang="en-US" sz="3600" b="1" dirty="0">
                <a:solidFill>
                  <a:schemeClr val="bg1"/>
                </a:solidFill>
                <a:latin typeface="Roboto" panose="02000000000000000000" pitchFamily="2" charset="0"/>
                <a:ea typeface="Roboto" panose="02000000000000000000" pitchFamily="2" charset="0"/>
                <a:cs typeface="Roboto" panose="02000000000000000000" pitchFamily="2" charset="0"/>
              </a:rPr>
              <a:t>Phases of Design thinking </a:t>
            </a:r>
          </a:p>
        </p:txBody>
      </p:sp>
      <p:pic>
        <p:nvPicPr>
          <p:cNvPr id="10" name="Picture 9">
            <a:extLst>
              <a:ext uri="{FF2B5EF4-FFF2-40B4-BE49-F238E27FC236}">
                <a16:creationId xmlns:a16="http://schemas.microsoft.com/office/drawing/2014/main" id="{CF3F7147-4D83-09A2-2719-A1A5E27AAAF8}"/>
              </a:ext>
            </a:extLst>
          </p:cNvPr>
          <p:cNvPicPr>
            <a:picLocks noChangeAspect="1"/>
          </p:cNvPicPr>
          <p:nvPr/>
        </p:nvPicPr>
        <p:blipFill rotWithShape="1">
          <a:blip r:embed="rId3">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rcRect l="3679" t="25424" r="8264" b="8934"/>
          <a:stretch/>
        </p:blipFill>
        <p:spPr>
          <a:xfrm>
            <a:off x="1190847" y="1102430"/>
            <a:ext cx="9500864" cy="4653139"/>
          </a:xfrm>
          <a:prstGeom prst="rect">
            <a:avLst/>
          </a:prstGeom>
        </p:spPr>
      </p:pic>
    </p:spTree>
    <p:extLst>
      <p:ext uri="{BB962C8B-B14F-4D97-AF65-F5344CB8AC3E}">
        <p14:creationId xmlns:p14="http://schemas.microsoft.com/office/powerpoint/2010/main" val="141511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35ADDA-2E36-50E1-FB40-C1B111621160}"/>
              </a:ext>
            </a:extLst>
          </p:cNvPr>
          <p:cNvSpPr/>
          <p:nvPr/>
        </p:nvSpPr>
        <p:spPr>
          <a:xfrm>
            <a:off x="0" y="0"/>
            <a:ext cx="12192000" cy="6858000"/>
          </a:xfrm>
          <a:prstGeom prst="rect">
            <a:avLst/>
          </a:prstGeom>
          <a:solidFill>
            <a:srgbClr val="EE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70287C0-92A2-1F3B-5815-58FEDAA98B6B}"/>
              </a:ext>
            </a:extLst>
          </p:cNvPr>
          <p:cNvSpPr txBox="1"/>
          <p:nvPr/>
        </p:nvSpPr>
        <p:spPr>
          <a:xfrm>
            <a:off x="489488" y="784025"/>
            <a:ext cx="10877800" cy="2492990"/>
          </a:xfrm>
          <a:prstGeom prst="rect">
            <a:avLst/>
          </a:prstGeom>
          <a:noFill/>
        </p:spPr>
        <p:txBody>
          <a:bodyPr wrap="square" rtlCol="0">
            <a:spAutoFit/>
          </a:bodyPr>
          <a:lstStyle/>
          <a:p>
            <a:r>
              <a:rPr lang="en-US" sz="2400" b="1" dirty="0">
                <a:solidFill>
                  <a:schemeClr val="bg1"/>
                </a:solidFill>
                <a:latin typeface="Roboto" panose="02000000000000000000" pitchFamily="2" charset="0"/>
                <a:ea typeface="Roboto" panose="02000000000000000000" pitchFamily="2" charset="0"/>
                <a:cs typeface="Roboto" panose="02000000000000000000" pitchFamily="2" charset="0"/>
              </a:rPr>
              <a:t>Design thinking in Healthcare</a:t>
            </a:r>
          </a:p>
          <a:p>
            <a:endParaRPr lang="en-US" sz="24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Many healthcare organizations are struggling to retain customers, given archaic service designs and processes. </a:t>
            </a:r>
          </a:p>
          <a:p>
            <a:pPr marL="285750" indent="-285750">
              <a:buFont typeface="Wingdings" panose="05000000000000000000" pitchFamily="2" charset="2"/>
              <a:buChar char="§"/>
            </a:pP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Design Thinking can encompass the entire spectrum of the healthcare experience</a:t>
            </a:r>
          </a:p>
          <a:p>
            <a:pPr marL="285750" indent="-285750">
              <a:buFont typeface="Wingdings" panose="05000000000000000000" pitchFamily="2" charset="2"/>
              <a:buChar char="§"/>
            </a:pP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Focus more on understanding the patient experience at a deeper level</a:t>
            </a:r>
          </a:p>
        </p:txBody>
      </p:sp>
      <p:pic>
        <p:nvPicPr>
          <p:cNvPr id="3" name="Picture 2">
            <a:extLst>
              <a:ext uri="{FF2B5EF4-FFF2-40B4-BE49-F238E27FC236}">
                <a16:creationId xmlns:a16="http://schemas.microsoft.com/office/drawing/2014/main" id="{CB4F29A1-5F2C-CC2A-4480-8D859F23C889}"/>
              </a:ext>
            </a:extLst>
          </p:cNvPr>
          <p:cNvPicPr>
            <a:picLocks noChangeAspect="1"/>
          </p:cNvPicPr>
          <p:nvPr/>
        </p:nvPicPr>
        <p:blipFill rotWithShape="1">
          <a:blip r:embed="rId3">
            <a:clrChange>
              <a:clrFrom>
                <a:srgbClr val="0594B4"/>
              </a:clrFrom>
              <a:clrTo>
                <a:srgbClr val="0594B4">
                  <a:alpha val="0"/>
                </a:srgbClr>
              </a:clrTo>
            </a:clrChange>
            <a:extLst>
              <a:ext uri="{28A0092B-C50C-407E-A947-70E740481C1C}">
                <a14:useLocalDpi xmlns:a14="http://schemas.microsoft.com/office/drawing/2010/main" val="0"/>
              </a:ext>
            </a:extLst>
          </a:blip>
          <a:srcRect l="5227" t="22693" b="8259"/>
          <a:stretch/>
        </p:blipFill>
        <p:spPr>
          <a:xfrm>
            <a:off x="3242929" y="3580986"/>
            <a:ext cx="5205207" cy="2844210"/>
          </a:xfrm>
          <a:prstGeom prst="rect">
            <a:avLst/>
          </a:prstGeom>
        </p:spPr>
      </p:pic>
    </p:spTree>
    <p:extLst>
      <p:ext uri="{BB962C8B-B14F-4D97-AF65-F5344CB8AC3E}">
        <p14:creationId xmlns:p14="http://schemas.microsoft.com/office/powerpoint/2010/main" val="37629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35ADDA-2E36-50E1-FB40-C1B111621160}"/>
              </a:ext>
            </a:extLst>
          </p:cNvPr>
          <p:cNvSpPr/>
          <p:nvPr/>
        </p:nvSpPr>
        <p:spPr>
          <a:xfrm>
            <a:off x="0" y="0"/>
            <a:ext cx="12192000" cy="6858000"/>
          </a:xfrm>
          <a:prstGeom prst="rect">
            <a:avLst/>
          </a:prstGeom>
          <a:solidFill>
            <a:srgbClr val="EE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70287C0-92A2-1F3B-5815-58FEDAA98B6B}"/>
              </a:ext>
            </a:extLst>
          </p:cNvPr>
          <p:cNvSpPr txBox="1"/>
          <p:nvPr/>
        </p:nvSpPr>
        <p:spPr>
          <a:xfrm>
            <a:off x="1587991" y="2744328"/>
            <a:ext cx="9016018" cy="1107996"/>
          </a:xfrm>
          <a:prstGeom prst="rect">
            <a:avLst/>
          </a:prstGeom>
          <a:noFill/>
        </p:spPr>
        <p:txBody>
          <a:bodyPr wrap="square" rtlCol="0">
            <a:spAutoFit/>
          </a:bodyPr>
          <a:lstStyle/>
          <a:p>
            <a:pPr algn="ctr"/>
            <a:r>
              <a:rPr lang="en-US" sz="6600" b="1" dirty="0">
                <a:solidFill>
                  <a:schemeClr val="bg1"/>
                </a:solidFill>
                <a:latin typeface="Roboto" panose="02000000000000000000" pitchFamily="2" charset="0"/>
                <a:ea typeface="Roboto" panose="02000000000000000000" pitchFamily="2" charset="0"/>
                <a:cs typeface="Roboto" panose="02000000000000000000" pitchFamily="2" charset="0"/>
              </a:rPr>
              <a:t>Thank you</a:t>
            </a:r>
          </a:p>
        </p:txBody>
      </p:sp>
    </p:spTree>
    <p:extLst>
      <p:ext uri="{BB962C8B-B14F-4D97-AF65-F5344CB8AC3E}">
        <p14:creationId xmlns:p14="http://schemas.microsoft.com/office/powerpoint/2010/main" val="259952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490</Words>
  <Application>Microsoft Office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vt:lpstr>
      <vt:lpstr>Calibri</vt:lpstr>
      <vt:lpstr>Calibri Light</vt:lpstr>
      <vt:lpstr>Merriweather</vt:lpstr>
      <vt:lpstr>Roboto</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 Sikilammetla</dc:creator>
  <cp:lastModifiedBy>Madhu Sikilammetla</cp:lastModifiedBy>
  <cp:revision>5</cp:revision>
  <dcterms:created xsi:type="dcterms:W3CDTF">2022-07-01T14:57:45Z</dcterms:created>
  <dcterms:modified xsi:type="dcterms:W3CDTF">2022-07-02T17:37:47Z</dcterms:modified>
</cp:coreProperties>
</file>