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49" r:id="rId2"/>
    <p:sldId id="350" r:id="rId3"/>
    <p:sldId id="289" r:id="rId4"/>
    <p:sldId id="339" r:id="rId5"/>
    <p:sldId id="340" r:id="rId6"/>
    <p:sldId id="345" r:id="rId7"/>
    <p:sldId id="341" r:id="rId8"/>
    <p:sldId id="346" r:id="rId9"/>
    <p:sldId id="342" r:id="rId10"/>
    <p:sldId id="343" r:id="rId11"/>
    <p:sldId id="344" r:id="rId12"/>
    <p:sldId id="351" r:id="rId13"/>
    <p:sldId id="347" r:id="rId14"/>
    <p:sldId id="34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105"/>
    <a:srgbClr val="307FE2"/>
    <a:srgbClr val="FFB230"/>
    <a:srgbClr val="FF6600"/>
    <a:srgbClr val="002060"/>
    <a:srgbClr val="0033CC"/>
    <a:srgbClr val="003460"/>
    <a:srgbClr val="00345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76" autoAdjust="0"/>
    <p:restoredTop sz="94343" autoAdjust="0"/>
  </p:normalViewPr>
  <p:slideViewPr>
    <p:cSldViewPr snapToGrid="0">
      <p:cViewPr varScale="1">
        <p:scale>
          <a:sx n="68" d="100"/>
          <a:sy n="68" d="100"/>
        </p:scale>
        <p:origin x="462" y="72"/>
      </p:cViewPr>
      <p:guideLst/>
    </p:cSldViewPr>
  </p:slideViewPr>
  <p:outlineViewPr>
    <p:cViewPr>
      <p:scale>
        <a:sx n="33" d="100"/>
        <a:sy n="33" d="100"/>
      </p:scale>
      <p:origin x="0" y="-3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80044-493D-4F8F-98AD-36A55D97F882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3EF0A-D92A-4479-AA6B-47E6D910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707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952B-72CE-4072-B7FE-2855E9888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69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952B-72CE-4072-B7FE-2855E9888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98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952B-72CE-4072-B7FE-2855E9888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6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55674" y="6489834"/>
            <a:ext cx="515257" cy="365125"/>
          </a:xfrm>
          <a:prstGeom prst="rect">
            <a:avLst/>
          </a:prstGeom>
        </p:spPr>
        <p:txBody>
          <a:bodyPr anchor="b"/>
          <a:lstStyle>
            <a:lvl1pPr algn="ctr">
              <a:defRPr sz="1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68409969-7CA0-4DC3-8A33-DB447C2D1A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0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217958" y="6609806"/>
            <a:ext cx="2618329" cy="253740"/>
            <a:chOff x="217958" y="6609806"/>
            <a:chExt cx="2618329" cy="253740"/>
          </a:xfrm>
        </p:grpSpPr>
        <p:sp>
          <p:nvSpPr>
            <p:cNvPr id="14" name="TextBox 13"/>
            <p:cNvSpPr txBox="1"/>
            <p:nvPr/>
          </p:nvSpPr>
          <p:spPr>
            <a:xfrm>
              <a:off x="335281" y="6617325"/>
              <a:ext cx="25010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00" dirty="0"/>
                <a:t>Copyright, Confidential, Tata Motors Limited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17958" y="6609806"/>
              <a:ext cx="239168" cy="246221"/>
              <a:chOff x="4976949" y="3383280"/>
              <a:chExt cx="239168" cy="24622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976949" y="3383280"/>
                <a:ext cx="2391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000" dirty="0"/>
                  <a:t>c</a:t>
                </a: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033238" y="3435531"/>
                <a:ext cx="120030" cy="13142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74"/>
            <a:ext cx="12192000" cy="1143189"/>
          </a:xfrm>
          <a:prstGeom prst="rect">
            <a:avLst/>
          </a:prstGeom>
        </p:spPr>
      </p:pic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99868" y="6609806"/>
            <a:ext cx="521776" cy="294441"/>
          </a:xfrm>
          <a:prstGeom prst="rect">
            <a:avLst/>
          </a:prstGeom>
        </p:spPr>
        <p:txBody>
          <a:bodyPr/>
          <a:lstStyle>
            <a:lvl1pPr algn="r">
              <a:defRPr lang="en-IN" sz="1200" kern="1200" smtClean="0">
                <a:solidFill>
                  <a:schemeClr val="tx1"/>
                </a:solidFill>
                <a:latin typeface="+mj-lt"/>
                <a:ea typeface="+mn-ea"/>
                <a:cs typeface="Times New Roman" pitchFamily="18" charset="0"/>
              </a:defRPr>
            </a:lvl1pPr>
          </a:lstStyle>
          <a:p>
            <a:fld id="{4844EE2E-B362-42C1-B5B0-711CE903CB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6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952B-72CE-4072-B7FE-2855E9888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78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952B-72CE-4072-B7FE-2855E9888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36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952B-72CE-4072-B7FE-2855E9888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67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952B-72CE-4072-B7FE-2855E9888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24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952B-72CE-4072-B7FE-2855E9888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23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952B-72CE-4072-B7FE-2855E9888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64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952B-72CE-4072-B7FE-2855E9888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7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952B-72CE-4072-B7FE-2855E9888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01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5952B-72CE-4072-B7FE-2855E9888759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2146467" cy="687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9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2.jpeg"/><Relationship Id="rId7" Type="http://schemas.openxmlformats.org/officeDocument/2006/relationships/image" Target="../media/image1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13" Type="http://schemas.openxmlformats.org/officeDocument/2006/relationships/image" Target="../media/image12.png"/><Relationship Id="rId3" Type="http://schemas.microsoft.com/office/2007/relationships/hdphoto" Target="../media/hdphoto4.wdp"/><Relationship Id="rId7" Type="http://schemas.openxmlformats.org/officeDocument/2006/relationships/image" Target="../media/image37.png"/><Relationship Id="rId12" Type="http://schemas.openxmlformats.org/officeDocument/2006/relationships/image" Target="../media/image1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11" Type="http://schemas.openxmlformats.org/officeDocument/2006/relationships/image" Target="../media/image10.png"/><Relationship Id="rId5" Type="http://schemas.openxmlformats.org/officeDocument/2006/relationships/image" Target="../media/image35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4.emf"/><Relationship Id="rId9" Type="http://schemas.openxmlformats.org/officeDocument/2006/relationships/image" Target="../media/image15.png"/><Relationship Id="rId1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2.wdp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13.png"/><Relationship Id="rId5" Type="http://schemas.openxmlformats.org/officeDocument/2006/relationships/image" Target="../media/image19.png"/><Relationship Id="rId10" Type="http://schemas.openxmlformats.org/officeDocument/2006/relationships/image" Target="../media/image12.png"/><Relationship Id="rId4" Type="http://schemas.openxmlformats.org/officeDocument/2006/relationships/image" Target="../media/image18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11" Type="http://schemas.openxmlformats.org/officeDocument/2006/relationships/image" Target="../media/image22.png"/><Relationship Id="rId5" Type="http://schemas.openxmlformats.org/officeDocument/2006/relationships/image" Target="../media/image11.png"/><Relationship Id="rId10" Type="http://schemas.openxmlformats.org/officeDocument/2006/relationships/image" Target="../media/image21.jpeg"/><Relationship Id="rId4" Type="http://schemas.openxmlformats.org/officeDocument/2006/relationships/image" Target="../media/image10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5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13.png"/><Relationship Id="rId5" Type="http://schemas.openxmlformats.org/officeDocument/2006/relationships/image" Target="../media/image27.jpeg"/><Relationship Id="rId10" Type="http://schemas.openxmlformats.org/officeDocument/2006/relationships/image" Target="../media/image12.png"/><Relationship Id="rId4" Type="http://schemas.openxmlformats.org/officeDocument/2006/relationships/image" Target="../media/image26.jpe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3.wdp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13.png"/><Relationship Id="rId5" Type="http://schemas.openxmlformats.org/officeDocument/2006/relationships/image" Target="../media/image30.png"/><Relationship Id="rId10" Type="http://schemas.openxmlformats.org/officeDocument/2006/relationships/image" Target="../media/image12.png"/><Relationship Id="rId4" Type="http://schemas.openxmlformats.org/officeDocument/2006/relationships/image" Target="../media/image29.jpe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900337" y="2186285"/>
            <a:ext cx="39790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IN" sz="2800" dirty="0">
                <a:solidFill>
                  <a:schemeClr val="bg1"/>
                </a:solidFill>
                <a:latin typeface="Uni Neue Bold" pitchFamily="50" charset="0"/>
                <a:cs typeface="Calibri" panose="020F0502020204030204" pitchFamily="34" charset="0"/>
              </a:rPr>
              <a:t>Product Presentation</a:t>
            </a:r>
          </a:p>
          <a:p>
            <a:pPr lvl="0" algn="ctr">
              <a:defRPr/>
            </a:pPr>
            <a:r>
              <a:rPr lang="en-IN" sz="2800" dirty="0">
                <a:solidFill>
                  <a:schemeClr val="bg1"/>
                </a:solidFill>
                <a:latin typeface="Uni Neue Bold" pitchFamily="50" charset="0"/>
                <a:cs typeface="Calibri" panose="020F0502020204030204" pitchFamily="34" charset="0"/>
              </a:rPr>
              <a:t> </a:t>
            </a:r>
          </a:p>
          <a:p>
            <a:pPr algn="ctr">
              <a:defRPr/>
            </a:pPr>
            <a:r>
              <a:rPr lang="en-IN" sz="2800" dirty="0">
                <a:solidFill>
                  <a:schemeClr val="bg1"/>
                </a:solidFill>
                <a:latin typeface="Uni Neue Bold" pitchFamily="50" charset="0"/>
              </a:rPr>
              <a:t>Signa 2823.K RMC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73268" y="6182380"/>
            <a:ext cx="16223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IN" sz="2000" dirty="0">
                <a:solidFill>
                  <a:srgbClr val="FFC105"/>
                </a:solidFill>
                <a:latin typeface="Uni Neue Bold" pitchFamily="50" charset="0"/>
              </a:rPr>
              <a:t>10 minutes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072521" y="1608535"/>
            <a:ext cx="673504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dirty="0">
                <a:solidFill>
                  <a:schemeClr val="bg1"/>
                </a:solidFill>
                <a:latin typeface="Uni Neue Regular" pitchFamily="50" charset="0"/>
              </a:rPr>
              <a:t>Presenting the MHCV Construck module on Signa 2823.K RMC</a:t>
            </a:r>
          </a:p>
          <a:p>
            <a:pPr>
              <a:spcAft>
                <a:spcPts val="1800"/>
              </a:spcAft>
            </a:pPr>
            <a:endParaRPr lang="en-US" dirty="0">
              <a:solidFill>
                <a:schemeClr val="bg1"/>
              </a:solidFill>
              <a:latin typeface="Uni Neue Regular" pitchFamily="50" charset="0"/>
            </a:endParaRP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chemeClr val="bg1"/>
                </a:solidFill>
                <a:latin typeface="Uni Neue Regular" pitchFamily="50" charset="0"/>
              </a:rPr>
              <a:t>This eLearning course gives an </a:t>
            </a:r>
            <a:r>
              <a:rPr lang="en-IN" dirty="0">
                <a:solidFill>
                  <a:schemeClr val="bg1"/>
                </a:solidFill>
                <a:latin typeface="Uni Neue Regular" pitchFamily="50" charset="0"/>
              </a:rPr>
              <a:t>Introduction to Signa 2823.K RMC sales talk points with Power of 6 , Technical Specs &amp; Advantages</a:t>
            </a:r>
          </a:p>
          <a:p>
            <a:pPr>
              <a:spcAft>
                <a:spcPts val="1800"/>
              </a:spcAft>
            </a:pPr>
            <a:endParaRPr lang="en-US" sz="800" dirty="0">
              <a:solidFill>
                <a:schemeClr val="bg1"/>
              </a:solidFill>
              <a:latin typeface="Uni Neue Regular" pitchFamily="50" charset="0"/>
            </a:endParaRP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chemeClr val="bg1"/>
                </a:solidFill>
                <a:latin typeface="Uni Neue Regular" pitchFamily="50" charset="0"/>
              </a:rPr>
              <a:t>There are </a:t>
            </a:r>
            <a:r>
              <a:rPr lang="en-IN" dirty="0">
                <a:solidFill>
                  <a:schemeClr val="bg1"/>
                </a:solidFill>
                <a:latin typeface="Uni Neue Regular" pitchFamily="50" charset="0"/>
              </a:rPr>
              <a:t>animated screens, hotspots for interactivity, drag &amp; drop features and assessments to keep you engaged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4306" t="30637" r="89488" b="31362"/>
          <a:stretch/>
        </p:blipFill>
        <p:spPr>
          <a:xfrm>
            <a:off x="247648" y="1355289"/>
            <a:ext cx="882023" cy="30469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" r="13217" b="40849"/>
          <a:stretch/>
        </p:blipFill>
        <p:spPr>
          <a:xfrm>
            <a:off x="8412581" y="3571280"/>
            <a:ext cx="2819400" cy="110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6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0296138" y="68878"/>
            <a:ext cx="1866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Uni Neue Bold" pitchFamily="50" charset="0"/>
              </a:rPr>
              <a:t>Signa 2823.K RMC</a:t>
            </a:r>
          </a:p>
        </p:txBody>
      </p:sp>
      <p:sp>
        <p:nvSpPr>
          <p:cNvPr id="46" name="Title 4"/>
          <p:cNvSpPr txBox="1">
            <a:spLocks/>
          </p:cNvSpPr>
          <p:nvPr/>
        </p:nvSpPr>
        <p:spPr>
          <a:xfrm>
            <a:off x="3200401" y="430696"/>
            <a:ext cx="8891421" cy="53538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sz="2600" b="1" dirty="0">
                <a:solidFill>
                  <a:schemeClr val="bg1"/>
                </a:solidFill>
                <a:latin typeface="Uni Neue Bold" pitchFamily="50" charset="0"/>
              </a:rPr>
              <a:t>5. Stay Connected with your Fleet – Increase Productivity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F8EF498E-FD3C-408B-BAA6-9D1E8648A6F9}"/>
              </a:ext>
            </a:extLst>
          </p:cNvPr>
          <p:cNvSpPr txBox="1">
            <a:spLocks/>
          </p:cNvSpPr>
          <p:nvPr/>
        </p:nvSpPr>
        <p:spPr>
          <a:xfrm>
            <a:off x="543338" y="-13251"/>
            <a:ext cx="11158331" cy="88789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3147759" y="966082"/>
            <a:ext cx="0" cy="5670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3939065" y="1035047"/>
            <a:ext cx="7762603" cy="1404325"/>
          </a:xfrm>
          <a:prstGeom prst="roundRect">
            <a:avLst>
              <a:gd name="adj" fmla="val 8712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i="1" dirty="0">
                <a:solidFill>
                  <a:schemeClr val="bg1"/>
                </a:solidFill>
                <a:latin typeface="Eras Bold ITC" panose="020B0907030504020204" pitchFamily="34" charset="0"/>
              </a:rPr>
              <a:t>Signa 2823.K RMC</a:t>
            </a:r>
          </a:p>
          <a:p>
            <a:endParaRPr lang="en-IN" sz="1600" i="1" dirty="0">
              <a:solidFill>
                <a:schemeClr val="bg1"/>
              </a:solidFill>
              <a:latin typeface="Eras Bold ITC" panose="020B0907030504020204" pitchFamily="34" charset="0"/>
            </a:endParaRPr>
          </a:p>
          <a:p>
            <a:endParaRPr lang="en-IN" sz="1600" i="1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938366" y="1410029"/>
            <a:ext cx="1785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Electronic </a:t>
            </a:r>
            <a:r>
              <a:rPr lang="en-IN" sz="2400" dirty="0">
                <a:solidFill>
                  <a:schemeClr val="bg1"/>
                </a:solidFill>
                <a:latin typeface="Eras Demi ITC" panose="020B0805030504020804" pitchFamily="34" charset="0"/>
              </a:rPr>
              <a:t>A</a:t>
            </a:r>
            <a:r>
              <a:rPr lang="en-IN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nti </a:t>
            </a:r>
            <a:r>
              <a:rPr lang="en-IN" sz="2400" dirty="0">
                <a:solidFill>
                  <a:schemeClr val="bg1"/>
                </a:solidFill>
                <a:latin typeface="Eras Demi ITC" panose="020B0805030504020804" pitchFamily="34" charset="0"/>
              </a:rPr>
              <a:t>F</a:t>
            </a:r>
            <a:r>
              <a:rPr lang="en-IN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uel </a:t>
            </a:r>
            <a:r>
              <a:rPr lang="en-IN" sz="2400" dirty="0">
                <a:solidFill>
                  <a:schemeClr val="bg1"/>
                </a:solidFill>
                <a:latin typeface="Eras Demi ITC" panose="020B0805030504020804" pitchFamily="34" charset="0"/>
              </a:rPr>
              <a:t>T</a:t>
            </a:r>
            <a:r>
              <a:rPr lang="en-IN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heft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4265955" y="2512360"/>
            <a:ext cx="7251774" cy="4086931"/>
            <a:chOff x="4685120" y="2418501"/>
            <a:chExt cx="7251774" cy="4086931"/>
          </a:xfrm>
        </p:grpSpPr>
        <p:grpSp>
          <p:nvGrpSpPr>
            <p:cNvPr id="78" name="Group 77"/>
            <p:cNvGrpSpPr/>
            <p:nvPr/>
          </p:nvGrpSpPr>
          <p:grpSpPr>
            <a:xfrm>
              <a:off x="8221621" y="2418501"/>
              <a:ext cx="3715273" cy="4086931"/>
              <a:chOff x="8221621" y="2418501"/>
              <a:chExt cx="3715273" cy="4086931"/>
            </a:xfrm>
          </p:grpSpPr>
          <p:sp>
            <p:nvSpPr>
              <p:cNvPr id="83" name="Rounded Rectangle 82"/>
              <p:cNvSpPr/>
              <p:nvPr/>
            </p:nvSpPr>
            <p:spPr>
              <a:xfrm>
                <a:off x="8221621" y="4759432"/>
                <a:ext cx="3708129" cy="1746000"/>
              </a:xfrm>
              <a:prstGeom prst="round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5125" indent="-365125" algn="ctr"/>
                <a:r>
                  <a:rPr lang="en-US" sz="1600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Instant fuel theft notification – resulting in higher savings</a:t>
                </a:r>
                <a:endParaRPr lang="en-IN" sz="1600" dirty="0">
                  <a:solidFill>
                    <a:schemeClr val="bg1"/>
                  </a:solidFill>
                  <a:latin typeface="Eras Demi ITC" panose="020B0805030504020804" pitchFamily="34" charset="0"/>
                </a:endParaRP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8228765" y="2418501"/>
                <a:ext cx="3693841" cy="436579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en-IN" sz="2200" i="1" dirty="0">
                    <a:solidFill>
                      <a:srgbClr val="FFFF00"/>
                    </a:solidFill>
                    <a:latin typeface="Eras Demi ITC" panose="020B0805030504020804" pitchFamily="34" charset="0"/>
                  </a:rPr>
                  <a:t>Benefits</a:t>
                </a: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8228765" y="2951902"/>
                <a:ext cx="3708129" cy="1767316"/>
              </a:xfrm>
              <a:prstGeom prst="round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7800" indent="-177800" algn="ctr"/>
                <a:r>
                  <a:rPr lang="en-US" sz="1600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Enhanced Fleet Management</a:t>
                </a:r>
                <a:endParaRPr lang="en-IN" sz="1600" dirty="0">
                  <a:solidFill>
                    <a:schemeClr val="bg1"/>
                  </a:solidFill>
                  <a:latin typeface="Eras Demi ITC" panose="020B0805030504020804" pitchFamily="34" charset="0"/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4685120" y="2418501"/>
              <a:ext cx="3450371" cy="4086930"/>
              <a:chOff x="4726064" y="2418501"/>
              <a:chExt cx="3450371" cy="4086930"/>
            </a:xfrm>
          </p:grpSpPr>
          <p:sp>
            <p:nvSpPr>
              <p:cNvPr id="80" name="Rounded Rectangle 79"/>
              <p:cNvSpPr/>
              <p:nvPr/>
            </p:nvSpPr>
            <p:spPr>
              <a:xfrm>
                <a:off x="4738763" y="4759431"/>
                <a:ext cx="3437672" cy="1746000"/>
              </a:xfrm>
              <a:prstGeom prst="round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7800" indent="-177800">
                  <a:buFont typeface="Arial" panose="020B0604020202020204" pitchFamily="34" charset="0"/>
                  <a:buChar char="•"/>
                </a:pPr>
                <a:r>
                  <a:rPr lang="en-IN" sz="1600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Electronic AFT fitted on the Fuel tank</a:t>
                </a:r>
              </a:p>
              <a:p>
                <a:pPr marL="177800" indent="-177800">
                  <a:buFont typeface="Arial" panose="020B0604020202020204" pitchFamily="34" charset="0"/>
                  <a:buChar char="•"/>
                </a:pPr>
                <a:r>
                  <a:rPr lang="en-IN" sz="1600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Instant SMS notification of theft through Telematics</a:t>
                </a:r>
              </a:p>
              <a:p>
                <a:pPr marL="177800" indent="-177800">
                  <a:buFont typeface="Arial" panose="020B0604020202020204" pitchFamily="34" charset="0"/>
                  <a:buChar char="•"/>
                </a:pPr>
                <a:r>
                  <a:rPr lang="en-IN" sz="1600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Greater Control over fuel pilferage</a:t>
                </a:r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4726064" y="2418501"/>
                <a:ext cx="3443118" cy="436579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en-IN" sz="2200" i="1" dirty="0">
                    <a:solidFill>
                      <a:srgbClr val="FFFF00"/>
                    </a:solidFill>
                    <a:latin typeface="Eras Demi ITC" panose="020B0805030504020804" pitchFamily="34" charset="0"/>
                  </a:rPr>
                  <a:t>Advantages</a:t>
                </a: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4735931" y="2965551"/>
                <a:ext cx="3437673" cy="1753667"/>
              </a:xfrm>
              <a:prstGeom prst="round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7800" lvl="0" indent="-177800">
                  <a:buFont typeface="Arial" panose="020B0604020202020204" pitchFamily="34" charset="0"/>
                  <a:buChar char="•"/>
                  <a:defRPr/>
                </a:pPr>
                <a:r>
                  <a:rPr lang="en-IN" sz="1600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Real Time Vehicle Tracking </a:t>
                </a:r>
              </a:p>
              <a:p>
                <a:pPr marL="177800" lvl="0" indent="-177800">
                  <a:buFont typeface="Arial" panose="020B0604020202020204" pitchFamily="34" charset="0"/>
                  <a:buChar char="•"/>
                  <a:defRPr/>
                </a:pPr>
                <a:r>
                  <a:rPr lang="en-IN" sz="1600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Geo Fencing</a:t>
                </a:r>
              </a:p>
              <a:p>
                <a:pPr marL="177800" lvl="0" indent="-177800">
                  <a:buFont typeface="Arial" panose="020B0604020202020204" pitchFamily="34" charset="0"/>
                  <a:buChar char="•"/>
                  <a:defRPr/>
                </a:pPr>
                <a:r>
                  <a:rPr lang="en-IN" sz="1600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Fuel Consumption Monitoring</a:t>
                </a:r>
              </a:p>
              <a:p>
                <a:pPr marL="177800" lvl="0" indent="-177800">
                  <a:buFont typeface="Arial" panose="020B0604020202020204" pitchFamily="34" charset="0"/>
                  <a:buChar char="•"/>
                  <a:defRPr/>
                </a:pPr>
                <a:r>
                  <a:rPr lang="en-IN" sz="1600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Engine Idle Monitoring</a:t>
                </a:r>
              </a:p>
              <a:p>
                <a:pPr marL="177800" lvl="0" indent="-177800">
                  <a:buFont typeface="Arial" panose="020B0604020202020204" pitchFamily="34" charset="0"/>
                  <a:buChar char="•"/>
                  <a:defRPr/>
                </a:pPr>
                <a:r>
                  <a:rPr lang="en-IN" sz="1600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Harsh Braking Monitoring</a:t>
                </a:r>
              </a:p>
              <a:p>
                <a:pPr marL="177800" lvl="0" indent="-177800">
                  <a:buFont typeface="Arial" panose="020B0604020202020204" pitchFamily="34" charset="0"/>
                  <a:buChar char="•"/>
                  <a:defRPr/>
                </a:pPr>
                <a:r>
                  <a:rPr lang="en-IN" sz="1600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Free Activation* </a:t>
                </a:r>
              </a:p>
              <a:p>
                <a:pPr marL="177800" lvl="0" indent="-177800">
                  <a:buFont typeface="Arial" panose="020B0604020202020204" pitchFamily="34" charset="0"/>
                  <a:buChar char="•"/>
                  <a:defRPr/>
                </a:pPr>
                <a:r>
                  <a:rPr lang="en-IN" b="1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6 years Free Subscription</a:t>
                </a:r>
              </a:p>
            </p:txBody>
          </p:sp>
        </p:grpSp>
      </p:grpSp>
      <p:sp>
        <p:nvSpPr>
          <p:cNvPr id="86" name="TextBox 85"/>
          <p:cNvSpPr txBox="1"/>
          <p:nvPr/>
        </p:nvSpPr>
        <p:spPr>
          <a:xfrm>
            <a:off x="5469461" y="1450009"/>
            <a:ext cx="125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New Gen Telematics</a:t>
            </a: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0137" y="1372243"/>
            <a:ext cx="1068631" cy="610646"/>
          </a:xfrm>
          <a:prstGeom prst="roundRect">
            <a:avLst>
              <a:gd name="adj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8" name="Picture 8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79747" y="1349923"/>
            <a:ext cx="1089636" cy="878212"/>
          </a:xfrm>
          <a:prstGeom prst="roundRect">
            <a:avLst>
              <a:gd name="adj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sp>
        <p:nvSpPr>
          <p:cNvPr id="47" name="Freeform 11">
            <a:extLst>
              <a:ext uri="{FF2B5EF4-FFF2-40B4-BE49-F238E27FC236}">
                <a16:creationId xmlns:a16="http://schemas.microsoft.com/office/drawing/2014/main" id="{A2B9DA04-5EF7-4241-AE23-9939548F3166}"/>
              </a:ext>
            </a:extLst>
          </p:cNvPr>
          <p:cNvSpPr>
            <a:spLocks/>
          </p:cNvSpPr>
          <p:nvPr/>
        </p:nvSpPr>
        <p:spPr bwMode="auto">
          <a:xfrm>
            <a:off x="703904" y="5207845"/>
            <a:ext cx="1307776" cy="447368"/>
          </a:xfrm>
          <a:custGeom>
            <a:avLst/>
            <a:gdLst>
              <a:gd name="T0" fmla="*/ 530 w 530"/>
              <a:gd name="T1" fmla="*/ 47 h 95"/>
              <a:gd name="T2" fmla="*/ 482 w 530"/>
              <a:gd name="T3" fmla="*/ 95 h 95"/>
              <a:gd name="T4" fmla="*/ 48 w 530"/>
              <a:gd name="T5" fmla="*/ 95 h 95"/>
              <a:gd name="T6" fmla="*/ 0 w 530"/>
              <a:gd name="T7" fmla="*/ 47 h 95"/>
              <a:gd name="T8" fmla="*/ 0 w 530"/>
              <a:gd name="T9" fmla="*/ 47 h 95"/>
              <a:gd name="T10" fmla="*/ 48 w 530"/>
              <a:gd name="T11" fmla="*/ 0 h 95"/>
              <a:gd name="T12" fmla="*/ 482 w 530"/>
              <a:gd name="T13" fmla="*/ 0 h 95"/>
              <a:gd name="T14" fmla="*/ 530 w 530"/>
              <a:gd name="T15" fmla="*/ 47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" h="95">
                <a:moveTo>
                  <a:pt x="530" y="47"/>
                </a:moveTo>
                <a:cubicBezTo>
                  <a:pt x="530" y="74"/>
                  <a:pt x="508" y="95"/>
                  <a:pt x="482" y="95"/>
                </a:cubicBezTo>
                <a:cubicBezTo>
                  <a:pt x="48" y="95"/>
                  <a:pt x="48" y="95"/>
                  <a:pt x="48" y="95"/>
                </a:cubicBezTo>
                <a:cubicBezTo>
                  <a:pt x="22" y="95"/>
                  <a:pt x="0" y="74"/>
                  <a:pt x="0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21"/>
                  <a:pt x="22" y="0"/>
                  <a:pt x="48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508" y="0"/>
                  <a:pt x="530" y="21"/>
                  <a:pt x="530" y="47"/>
                </a:cubicBezTo>
                <a:close/>
              </a:path>
            </a:pathLst>
          </a:custGeom>
          <a:solidFill>
            <a:srgbClr val="40465C">
              <a:lumMod val="60000"/>
              <a:lumOff val="4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TOTAL PEACE OF MIND</a:t>
            </a:r>
          </a:p>
        </p:txBody>
      </p:sp>
      <p:sp>
        <p:nvSpPr>
          <p:cNvPr id="89" name="Freeform 12">
            <a:extLst>
              <a:ext uri="{FF2B5EF4-FFF2-40B4-BE49-F238E27FC236}">
                <a16:creationId xmlns:a16="http://schemas.microsoft.com/office/drawing/2014/main" id="{108AA085-0B6C-4EDF-9520-2D40CAEBD885}"/>
              </a:ext>
            </a:extLst>
          </p:cNvPr>
          <p:cNvSpPr>
            <a:spLocks/>
          </p:cNvSpPr>
          <p:nvPr/>
        </p:nvSpPr>
        <p:spPr bwMode="auto">
          <a:xfrm>
            <a:off x="1126939" y="2111037"/>
            <a:ext cx="2038292" cy="421148"/>
          </a:xfrm>
          <a:custGeom>
            <a:avLst/>
            <a:gdLst>
              <a:gd name="T0" fmla="*/ 530 w 530"/>
              <a:gd name="T1" fmla="*/ 48 h 96"/>
              <a:gd name="T2" fmla="*/ 482 w 530"/>
              <a:gd name="T3" fmla="*/ 96 h 96"/>
              <a:gd name="T4" fmla="*/ 48 w 530"/>
              <a:gd name="T5" fmla="*/ 96 h 96"/>
              <a:gd name="T6" fmla="*/ 0 w 530"/>
              <a:gd name="T7" fmla="*/ 48 h 96"/>
              <a:gd name="T8" fmla="*/ 0 w 530"/>
              <a:gd name="T9" fmla="*/ 48 h 96"/>
              <a:gd name="T10" fmla="*/ 48 w 530"/>
              <a:gd name="T11" fmla="*/ 0 h 96"/>
              <a:gd name="T12" fmla="*/ 482 w 530"/>
              <a:gd name="T13" fmla="*/ 0 h 96"/>
              <a:gd name="T14" fmla="*/ 530 w 530"/>
              <a:gd name="T15" fmla="*/ 4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" h="96">
                <a:moveTo>
                  <a:pt x="530" y="48"/>
                </a:moveTo>
                <a:cubicBezTo>
                  <a:pt x="530" y="75"/>
                  <a:pt x="508" y="96"/>
                  <a:pt x="482" y="96"/>
                </a:cubicBezTo>
                <a:cubicBezTo>
                  <a:pt x="48" y="96"/>
                  <a:pt x="48" y="96"/>
                  <a:pt x="48" y="96"/>
                </a:cubicBezTo>
                <a:cubicBezTo>
                  <a:pt x="22" y="96"/>
                  <a:pt x="0" y="75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508" y="0"/>
                  <a:pt x="530" y="22"/>
                  <a:pt x="530" y="48"/>
                </a:cubicBezTo>
                <a:close/>
              </a:path>
            </a:pathLst>
          </a:custGeom>
          <a:solidFill>
            <a:srgbClr val="ED6C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1200" b="1" kern="0" dirty="0">
                <a:solidFill>
                  <a:prstClr val="white"/>
                </a:solidFill>
              </a:rPr>
              <a:t>POWER OF LOWER TOTAL COST OF OWNERSHIP</a:t>
            </a:r>
          </a:p>
        </p:txBody>
      </p:sp>
      <p:sp>
        <p:nvSpPr>
          <p:cNvPr id="90" name="Freeform 12">
            <a:extLst>
              <a:ext uri="{FF2B5EF4-FFF2-40B4-BE49-F238E27FC236}">
                <a16:creationId xmlns:a16="http://schemas.microsoft.com/office/drawing/2014/main" id="{9592BFE5-C0DF-438E-A195-682D6149814F}"/>
              </a:ext>
            </a:extLst>
          </p:cNvPr>
          <p:cNvSpPr>
            <a:spLocks/>
          </p:cNvSpPr>
          <p:nvPr/>
        </p:nvSpPr>
        <p:spPr bwMode="auto">
          <a:xfrm>
            <a:off x="1298172" y="4456366"/>
            <a:ext cx="1641976" cy="453258"/>
          </a:xfrm>
          <a:custGeom>
            <a:avLst/>
            <a:gdLst>
              <a:gd name="T0" fmla="*/ 530 w 530"/>
              <a:gd name="T1" fmla="*/ 48 h 96"/>
              <a:gd name="T2" fmla="*/ 482 w 530"/>
              <a:gd name="T3" fmla="*/ 96 h 96"/>
              <a:gd name="T4" fmla="*/ 48 w 530"/>
              <a:gd name="T5" fmla="*/ 96 h 96"/>
              <a:gd name="T6" fmla="*/ 0 w 530"/>
              <a:gd name="T7" fmla="*/ 48 h 96"/>
              <a:gd name="T8" fmla="*/ 0 w 530"/>
              <a:gd name="T9" fmla="*/ 48 h 96"/>
              <a:gd name="T10" fmla="*/ 48 w 530"/>
              <a:gd name="T11" fmla="*/ 0 h 96"/>
              <a:gd name="T12" fmla="*/ 482 w 530"/>
              <a:gd name="T13" fmla="*/ 0 h 96"/>
              <a:gd name="T14" fmla="*/ 530 w 530"/>
              <a:gd name="T15" fmla="*/ 4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" h="96">
                <a:moveTo>
                  <a:pt x="530" y="48"/>
                </a:moveTo>
                <a:cubicBezTo>
                  <a:pt x="530" y="75"/>
                  <a:pt x="508" y="96"/>
                  <a:pt x="482" y="96"/>
                </a:cubicBezTo>
                <a:cubicBezTo>
                  <a:pt x="48" y="96"/>
                  <a:pt x="48" y="96"/>
                  <a:pt x="48" y="96"/>
                </a:cubicBezTo>
                <a:cubicBezTo>
                  <a:pt x="22" y="96"/>
                  <a:pt x="0" y="75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508" y="0"/>
                  <a:pt x="530" y="22"/>
                  <a:pt x="530" y="48"/>
                </a:cubicBezTo>
                <a:close/>
              </a:path>
            </a:pathLst>
          </a:custGeom>
          <a:solidFill>
            <a:srgbClr val="4C47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POWER OF CONNECTIVITY</a:t>
            </a:r>
          </a:p>
        </p:txBody>
      </p:sp>
      <p:sp>
        <p:nvSpPr>
          <p:cNvPr id="91" name="Freeform 12">
            <a:extLst>
              <a:ext uri="{FF2B5EF4-FFF2-40B4-BE49-F238E27FC236}">
                <a16:creationId xmlns:a16="http://schemas.microsoft.com/office/drawing/2014/main" id="{61694285-FD9F-4C28-8590-BF45E24CE34A}"/>
              </a:ext>
            </a:extLst>
          </p:cNvPr>
          <p:cNvSpPr>
            <a:spLocks/>
          </p:cNvSpPr>
          <p:nvPr/>
        </p:nvSpPr>
        <p:spPr bwMode="auto">
          <a:xfrm>
            <a:off x="1461760" y="2869562"/>
            <a:ext cx="1562793" cy="534819"/>
          </a:xfrm>
          <a:custGeom>
            <a:avLst/>
            <a:gdLst>
              <a:gd name="T0" fmla="*/ 530 w 530"/>
              <a:gd name="T1" fmla="*/ 48 h 96"/>
              <a:gd name="T2" fmla="*/ 482 w 530"/>
              <a:gd name="T3" fmla="*/ 96 h 96"/>
              <a:gd name="T4" fmla="*/ 48 w 530"/>
              <a:gd name="T5" fmla="*/ 96 h 96"/>
              <a:gd name="T6" fmla="*/ 0 w 530"/>
              <a:gd name="T7" fmla="*/ 48 h 96"/>
              <a:gd name="T8" fmla="*/ 0 w 530"/>
              <a:gd name="T9" fmla="*/ 48 h 96"/>
              <a:gd name="T10" fmla="*/ 48 w 530"/>
              <a:gd name="T11" fmla="*/ 0 h 96"/>
              <a:gd name="T12" fmla="*/ 482 w 530"/>
              <a:gd name="T13" fmla="*/ 0 h 96"/>
              <a:gd name="T14" fmla="*/ 530 w 530"/>
              <a:gd name="T15" fmla="*/ 4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" h="96">
                <a:moveTo>
                  <a:pt x="530" y="48"/>
                </a:moveTo>
                <a:cubicBezTo>
                  <a:pt x="530" y="75"/>
                  <a:pt x="508" y="96"/>
                  <a:pt x="482" y="96"/>
                </a:cubicBezTo>
                <a:cubicBezTo>
                  <a:pt x="48" y="96"/>
                  <a:pt x="48" y="96"/>
                  <a:pt x="48" y="96"/>
                </a:cubicBezTo>
                <a:cubicBezTo>
                  <a:pt x="22" y="96"/>
                  <a:pt x="0" y="75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508" y="0"/>
                  <a:pt x="530" y="22"/>
                  <a:pt x="530" y="48"/>
                </a:cubicBezTo>
                <a:close/>
              </a:path>
            </a:pathLst>
          </a:custGeom>
          <a:solidFill>
            <a:srgbClr val="BD8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POWER OF COMFORT &amp; CONVENIENCE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92" name="Freeform 11">
            <a:extLst>
              <a:ext uri="{FF2B5EF4-FFF2-40B4-BE49-F238E27FC236}">
                <a16:creationId xmlns:a16="http://schemas.microsoft.com/office/drawing/2014/main" id="{34B7AA5F-6EF4-4A42-B4FD-5183FEC123E1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581889" y="1491175"/>
            <a:ext cx="1753348" cy="479216"/>
          </a:xfrm>
          <a:custGeom>
            <a:avLst/>
            <a:gdLst>
              <a:gd name="T0" fmla="*/ 530 w 530"/>
              <a:gd name="T1" fmla="*/ 47 h 95"/>
              <a:gd name="T2" fmla="*/ 482 w 530"/>
              <a:gd name="T3" fmla="*/ 95 h 95"/>
              <a:gd name="T4" fmla="*/ 48 w 530"/>
              <a:gd name="T5" fmla="*/ 95 h 95"/>
              <a:gd name="T6" fmla="*/ 0 w 530"/>
              <a:gd name="T7" fmla="*/ 47 h 95"/>
              <a:gd name="T8" fmla="*/ 0 w 530"/>
              <a:gd name="T9" fmla="*/ 47 h 95"/>
              <a:gd name="T10" fmla="*/ 48 w 530"/>
              <a:gd name="T11" fmla="*/ 0 h 95"/>
              <a:gd name="T12" fmla="*/ 482 w 530"/>
              <a:gd name="T13" fmla="*/ 0 h 95"/>
              <a:gd name="T14" fmla="*/ 530 w 530"/>
              <a:gd name="T15" fmla="*/ 47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" h="95">
                <a:moveTo>
                  <a:pt x="530" y="47"/>
                </a:moveTo>
                <a:cubicBezTo>
                  <a:pt x="530" y="74"/>
                  <a:pt x="508" y="95"/>
                  <a:pt x="482" y="95"/>
                </a:cubicBezTo>
                <a:cubicBezTo>
                  <a:pt x="48" y="95"/>
                  <a:pt x="48" y="95"/>
                  <a:pt x="48" y="95"/>
                </a:cubicBezTo>
                <a:cubicBezTo>
                  <a:pt x="22" y="95"/>
                  <a:pt x="0" y="74"/>
                  <a:pt x="0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21"/>
                  <a:pt x="22" y="0"/>
                  <a:pt x="48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508" y="0"/>
                  <a:pt x="530" y="21"/>
                  <a:pt x="530" y="47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1200" b="1" kern="0" dirty="0">
                <a:solidFill>
                  <a:prstClr val="white"/>
                </a:solidFill>
              </a:rPr>
              <a:t>POWER OF ENHANCED PERFORMANCE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93" name="Freeform 115">
            <a:extLst>
              <a:ext uri="{FF2B5EF4-FFF2-40B4-BE49-F238E27FC236}">
                <a16:creationId xmlns:a16="http://schemas.microsoft.com/office/drawing/2014/main" id="{8E81A038-0DD4-4BD3-BD8D-5741B46C6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34" y="1742397"/>
            <a:ext cx="249933" cy="273838"/>
          </a:xfrm>
          <a:custGeom>
            <a:avLst/>
            <a:gdLst>
              <a:gd name="T0" fmla="*/ 381 w 400"/>
              <a:gd name="T1" fmla="*/ 124 h 498"/>
              <a:gd name="T2" fmla="*/ 381 w 400"/>
              <a:gd name="T3" fmla="*/ 124 h 498"/>
              <a:gd name="T4" fmla="*/ 231 w 400"/>
              <a:gd name="T5" fmla="*/ 9 h 498"/>
              <a:gd name="T6" fmla="*/ 115 w 400"/>
              <a:gd name="T7" fmla="*/ 151 h 498"/>
              <a:gd name="T8" fmla="*/ 133 w 400"/>
              <a:gd name="T9" fmla="*/ 213 h 498"/>
              <a:gd name="T10" fmla="*/ 9 w 400"/>
              <a:gd name="T11" fmla="*/ 407 h 498"/>
              <a:gd name="T12" fmla="*/ 0 w 400"/>
              <a:gd name="T13" fmla="*/ 434 h 498"/>
              <a:gd name="T14" fmla="*/ 9 w 400"/>
              <a:gd name="T15" fmla="*/ 478 h 498"/>
              <a:gd name="T16" fmla="*/ 27 w 400"/>
              <a:gd name="T17" fmla="*/ 497 h 498"/>
              <a:gd name="T18" fmla="*/ 62 w 400"/>
              <a:gd name="T19" fmla="*/ 487 h 498"/>
              <a:gd name="T20" fmla="*/ 89 w 400"/>
              <a:gd name="T21" fmla="*/ 470 h 498"/>
              <a:gd name="T22" fmla="*/ 142 w 400"/>
              <a:gd name="T23" fmla="*/ 390 h 498"/>
              <a:gd name="T24" fmla="*/ 142 w 400"/>
              <a:gd name="T25" fmla="*/ 390 h 498"/>
              <a:gd name="T26" fmla="*/ 177 w 400"/>
              <a:gd name="T27" fmla="*/ 381 h 498"/>
              <a:gd name="T28" fmla="*/ 231 w 400"/>
              <a:gd name="T29" fmla="*/ 284 h 498"/>
              <a:gd name="T30" fmla="*/ 293 w 400"/>
              <a:gd name="T31" fmla="*/ 284 h 498"/>
              <a:gd name="T32" fmla="*/ 381 w 400"/>
              <a:gd name="T33" fmla="*/ 124 h 498"/>
              <a:gd name="T34" fmla="*/ 319 w 400"/>
              <a:gd name="T35" fmla="*/ 159 h 498"/>
              <a:gd name="T36" fmla="*/ 319 w 400"/>
              <a:gd name="T37" fmla="*/ 159 h 498"/>
              <a:gd name="T38" fmla="*/ 256 w 400"/>
              <a:gd name="T39" fmla="*/ 142 h 498"/>
              <a:gd name="T40" fmla="*/ 221 w 400"/>
              <a:gd name="T41" fmla="*/ 80 h 498"/>
              <a:gd name="T42" fmla="*/ 310 w 400"/>
              <a:gd name="T43" fmla="*/ 71 h 498"/>
              <a:gd name="T44" fmla="*/ 319 w 400"/>
              <a:gd name="T45" fmla="*/ 159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00" h="498">
                <a:moveTo>
                  <a:pt x="381" y="124"/>
                </a:moveTo>
                <a:lnTo>
                  <a:pt x="381" y="124"/>
                </a:lnTo>
                <a:cubicBezTo>
                  <a:pt x="372" y="44"/>
                  <a:pt x="301" y="0"/>
                  <a:pt x="231" y="9"/>
                </a:cubicBezTo>
                <a:cubicBezTo>
                  <a:pt x="159" y="27"/>
                  <a:pt x="106" y="80"/>
                  <a:pt x="115" y="151"/>
                </a:cubicBezTo>
                <a:cubicBezTo>
                  <a:pt x="115" y="168"/>
                  <a:pt x="124" y="195"/>
                  <a:pt x="133" y="213"/>
                </a:cubicBezTo>
                <a:cubicBezTo>
                  <a:pt x="9" y="407"/>
                  <a:pt x="9" y="407"/>
                  <a:pt x="9" y="407"/>
                </a:cubicBezTo>
                <a:cubicBezTo>
                  <a:pt x="0" y="407"/>
                  <a:pt x="0" y="425"/>
                  <a:pt x="0" y="434"/>
                </a:cubicBezTo>
                <a:cubicBezTo>
                  <a:pt x="9" y="478"/>
                  <a:pt x="9" y="478"/>
                  <a:pt x="9" y="478"/>
                </a:cubicBezTo>
                <a:cubicBezTo>
                  <a:pt x="9" y="487"/>
                  <a:pt x="18" y="497"/>
                  <a:pt x="27" y="497"/>
                </a:cubicBezTo>
                <a:cubicBezTo>
                  <a:pt x="62" y="487"/>
                  <a:pt x="62" y="487"/>
                  <a:pt x="62" y="487"/>
                </a:cubicBezTo>
                <a:cubicBezTo>
                  <a:pt x="71" y="487"/>
                  <a:pt x="80" y="478"/>
                  <a:pt x="89" y="470"/>
                </a:cubicBezTo>
                <a:cubicBezTo>
                  <a:pt x="142" y="390"/>
                  <a:pt x="142" y="390"/>
                  <a:pt x="142" y="390"/>
                </a:cubicBezTo>
                <a:lnTo>
                  <a:pt x="142" y="390"/>
                </a:lnTo>
                <a:cubicBezTo>
                  <a:pt x="177" y="381"/>
                  <a:pt x="177" y="381"/>
                  <a:pt x="177" y="381"/>
                </a:cubicBezTo>
                <a:cubicBezTo>
                  <a:pt x="231" y="284"/>
                  <a:pt x="231" y="284"/>
                  <a:pt x="231" y="284"/>
                </a:cubicBezTo>
                <a:cubicBezTo>
                  <a:pt x="248" y="293"/>
                  <a:pt x="284" y="284"/>
                  <a:pt x="293" y="284"/>
                </a:cubicBezTo>
                <a:cubicBezTo>
                  <a:pt x="363" y="275"/>
                  <a:pt x="399" y="195"/>
                  <a:pt x="381" y="124"/>
                </a:cubicBezTo>
                <a:close/>
                <a:moveTo>
                  <a:pt x="319" y="159"/>
                </a:moveTo>
                <a:lnTo>
                  <a:pt x="319" y="159"/>
                </a:lnTo>
                <a:cubicBezTo>
                  <a:pt x="301" y="187"/>
                  <a:pt x="284" y="168"/>
                  <a:pt x="256" y="142"/>
                </a:cubicBezTo>
                <a:cubicBezTo>
                  <a:pt x="231" y="124"/>
                  <a:pt x="203" y="115"/>
                  <a:pt x="221" y="80"/>
                </a:cubicBezTo>
                <a:cubicBezTo>
                  <a:pt x="240" y="53"/>
                  <a:pt x="284" y="44"/>
                  <a:pt x="310" y="71"/>
                </a:cubicBezTo>
                <a:cubicBezTo>
                  <a:pt x="337" y="89"/>
                  <a:pt x="346" y="133"/>
                  <a:pt x="319" y="1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4" name="Freeform 97">
            <a:extLst>
              <a:ext uri="{FF2B5EF4-FFF2-40B4-BE49-F238E27FC236}">
                <a16:creationId xmlns:a16="http://schemas.microsoft.com/office/drawing/2014/main" id="{E3C44B3D-6285-4582-A7CB-758615D5F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451" y="2249225"/>
            <a:ext cx="320985" cy="243113"/>
          </a:xfrm>
          <a:custGeom>
            <a:avLst/>
            <a:gdLst>
              <a:gd name="T0" fmla="*/ 230 w 497"/>
              <a:gd name="T1" fmla="*/ 231 h 426"/>
              <a:gd name="T2" fmla="*/ 230 w 497"/>
              <a:gd name="T3" fmla="*/ 231 h 426"/>
              <a:gd name="T4" fmla="*/ 274 w 497"/>
              <a:gd name="T5" fmla="*/ 231 h 426"/>
              <a:gd name="T6" fmla="*/ 274 w 497"/>
              <a:gd name="T7" fmla="*/ 275 h 426"/>
              <a:gd name="T8" fmla="*/ 496 w 497"/>
              <a:gd name="T9" fmla="*/ 275 h 426"/>
              <a:gd name="T10" fmla="*/ 487 w 497"/>
              <a:gd name="T11" fmla="*/ 133 h 426"/>
              <a:gd name="T12" fmla="*/ 443 w 497"/>
              <a:gd name="T13" fmla="*/ 80 h 426"/>
              <a:gd name="T14" fmla="*/ 363 w 497"/>
              <a:gd name="T15" fmla="*/ 80 h 426"/>
              <a:gd name="T16" fmla="*/ 337 w 497"/>
              <a:gd name="T17" fmla="*/ 27 h 426"/>
              <a:gd name="T18" fmla="*/ 300 w 497"/>
              <a:gd name="T19" fmla="*/ 0 h 426"/>
              <a:gd name="T20" fmla="*/ 194 w 497"/>
              <a:gd name="T21" fmla="*/ 0 h 426"/>
              <a:gd name="T22" fmla="*/ 168 w 497"/>
              <a:gd name="T23" fmla="*/ 27 h 426"/>
              <a:gd name="T24" fmla="*/ 133 w 497"/>
              <a:gd name="T25" fmla="*/ 80 h 426"/>
              <a:gd name="T26" fmla="*/ 53 w 497"/>
              <a:gd name="T27" fmla="*/ 80 h 426"/>
              <a:gd name="T28" fmla="*/ 9 w 497"/>
              <a:gd name="T29" fmla="*/ 133 h 426"/>
              <a:gd name="T30" fmla="*/ 0 w 497"/>
              <a:gd name="T31" fmla="*/ 275 h 426"/>
              <a:gd name="T32" fmla="*/ 230 w 497"/>
              <a:gd name="T33" fmla="*/ 275 h 426"/>
              <a:gd name="T34" fmla="*/ 230 w 497"/>
              <a:gd name="T35" fmla="*/ 231 h 426"/>
              <a:gd name="T36" fmla="*/ 186 w 497"/>
              <a:gd name="T37" fmla="*/ 53 h 426"/>
              <a:gd name="T38" fmla="*/ 186 w 497"/>
              <a:gd name="T39" fmla="*/ 53 h 426"/>
              <a:gd name="T40" fmla="*/ 212 w 497"/>
              <a:gd name="T41" fmla="*/ 36 h 426"/>
              <a:gd name="T42" fmla="*/ 284 w 497"/>
              <a:gd name="T43" fmla="*/ 36 h 426"/>
              <a:gd name="T44" fmla="*/ 309 w 497"/>
              <a:gd name="T45" fmla="*/ 53 h 426"/>
              <a:gd name="T46" fmla="*/ 319 w 497"/>
              <a:gd name="T47" fmla="*/ 80 h 426"/>
              <a:gd name="T48" fmla="*/ 177 w 497"/>
              <a:gd name="T49" fmla="*/ 80 h 426"/>
              <a:gd name="T50" fmla="*/ 186 w 497"/>
              <a:gd name="T51" fmla="*/ 53 h 426"/>
              <a:gd name="T52" fmla="*/ 274 w 497"/>
              <a:gd name="T53" fmla="*/ 355 h 426"/>
              <a:gd name="T54" fmla="*/ 274 w 497"/>
              <a:gd name="T55" fmla="*/ 355 h 426"/>
              <a:gd name="T56" fmla="*/ 230 w 497"/>
              <a:gd name="T57" fmla="*/ 355 h 426"/>
              <a:gd name="T58" fmla="*/ 230 w 497"/>
              <a:gd name="T59" fmla="*/ 302 h 426"/>
              <a:gd name="T60" fmla="*/ 9 w 497"/>
              <a:gd name="T61" fmla="*/ 302 h 426"/>
              <a:gd name="T62" fmla="*/ 17 w 497"/>
              <a:gd name="T63" fmla="*/ 381 h 426"/>
              <a:gd name="T64" fmla="*/ 62 w 497"/>
              <a:gd name="T65" fmla="*/ 425 h 426"/>
              <a:gd name="T66" fmla="*/ 434 w 497"/>
              <a:gd name="T67" fmla="*/ 425 h 426"/>
              <a:gd name="T68" fmla="*/ 478 w 497"/>
              <a:gd name="T69" fmla="*/ 381 h 426"/>
              <a:gd name="T70" fmla="*/ 487 w 497"/>
              <a:gd name="T71" fmla="*/ 302 h 426"/>
              <a:gd name="T72" fmla="*/ 274 w 497"/>
              <a:gd name="T73" fmla="*/ 302 h 426"/>
              <a:gd name="T74" fmla="*/ 274 w 497"/>
              <a:gd name="T75" fmla="*/ 35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97" h="426">
                <a:moveTo>
                  <a:pt x="230" y="231"/>
                </a:moveTo>
                <a:lnTo>
                  <a:pt x="230" y="231"/>
                </a:lnTo>
                <a:cubicBezTo>
                  <a:pt x="274" y="231"/>
                  <a:pt x="274" y="231"/>
                  <a:pt x="274" y="231"/>
                </a:cubicBezTo>
                <a:cubicBezTo>
                  <a:pt x="274" y="275"/>
                  <a:pt x="274" y="275"/>
                  <a:pt x="274" y="275"/>
                </a:cubicBezTo>
                <a:cubicBezTo>
                  <a:pt x="496" y="275"/>
                  <a:pt x="496" y="275"/>
                  <a:pt x="496" y="275"/>
                </a:cubicBezTo>
                <a:cubicBezTo>
                  <a:pt x="496" y="275"/>
                  <a:pt x="496" y="168"/>
                  <a:pt x="487" y="133"/>
                </a:cubicBezTo>
                <a:cubicBezTo>
                  <a:pt x="487" y="97"/>
                  <a:pt x="478" y="80"/>
                  <a:pt x="443" y="80"/>
                </a:cubicBezTo>
                <a:cubicBezTo>
                  <a:pt x="363" y="80"/>
                  <a:pt x="363" y="80"/>
                  <a:pt x="363" y="80"/>
                </a:cubicBezTo>
                <a:cubicBezTo>
                  <a:pt x="345" y="53"/>
                  <a:pt x="337" y="27"/>
                  <a:pt x="337" y="27"/>
                </a:cubicBezTo>
                <a:cubicBezTo>
                  <a:pt x="328" y="9"/>
                  <a:pt x="319" y="0"/>
                  <a:pt x="300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177" y="0"/>
                  <a:pt x="168" y="9"/>
                  <a:pt x="168" y="27"/>
                </a:cubicBezTo>
                <a:cubicBezTo>
                  <a:pt x="159" y="27"/>
                  <a:pt x="150" y="53"/>
                  <a:pt x="133" y="80"/>
                </a:cubicBezTo>
                <a:cubicBezTo>
                  <a:pt x="53" y="80"/>
                  <a:pt x="53" y="80"/>
                  <a:pt x="53" y="80"/>
                </a:cubicBezTo>
                <a:cubicBezTo>
                  <a:pt x="17" y="80"/>
                  <a:pt x="9" y="97"/>
                  <a:pt x="9" y="133"/>
                </a:cubicBezTo>
                <a:cubicBezTo>
                  <a:pt x="0" y="168"/>
                  <a:pt x="0" y="275"/>
                  <a:pt x="0" y="275"/>
                </a:cubicBezTo>
                <a:cubicBezTo>
                  <a:pt x="230" y="275"/>
                  <a:pt x="230" y="275"/>
                  <a:pt x="230" y="275"/>
                </a:cubicBezTo>
                <a:lnTo>
                  <a:pt x="230" y="231"/>
                </a:lnTo>
                <a:close/>
                <a:moveTo>
                  <a:pt x="186" y="53"/>
                </a:moveTo>
                <a:lnTo>
                  <a:pt x="186" y="53"/>
                </a:lnTo>
                <a:cubicBezTo>
                  <a:pt x="194" y="44"/>
                  <a:pt x="194" y="36"/>
                  <a:pt x="212" y="36"/>
                </a:cubicBezTo>
                <a:cubicBezTo>
                  <a:pt x="284" y="36"/>
                  <a:pt x="284" y="36"/>
                  <a:pt x="284" y="36"/>
                </a:cubicBezTo>
                <a:cubicBezTo>
                  <a:pt x="300" y="36"/>
                  <a:pt x="300" y="44"/>
                  <a:pt x="309" y="53"/>
                </a:cubicBezTo>
                <a:cubicBezTo>
                  <a:pt x="309" y="53"/>
                  <a:pt x="319" y="71"/>
                  <a:pt x="319" y="80"/>
                </a:cubicBezTo>
                <a:cubicBezTo>
                  <a:pt x="177" y="80"/>
                  <a:pt x="177" y="80"/>
                  <a:pt x="177" y="80"/>
                </a:cubicBezTo>
                <a:cubicBezTo>
                  <a:pt x="186" y="71"/>
                  <a:pt x="186" y="53"/>
                  <a:pt x="186" y="53"/>
                </a:cubicBezTo>
                <a:close/>
                <a:moveTo>
                  <a:pt x="274" y="355"/>
                </a:moveTo>
                <a:lnTo>
                  <a:pt x="274" y="355"/>
                </a:lnTo>
                <a:cubicBezTo>
                  <a:pt x="230" y="355"/>
                  <a:pt x="230" y="355"/>
                  <a:pt x="230" y="355"/>
                </a:cubicBezTo>
                <a:cubicBezTo>
                  <a:pt x="230" y="302"/>
                  <a:pt x="230" y="302"/>
                  <a:pt x="230" y="302"/>
                </a:cubicBezTo>
                <a:cubicBezTo>
                  <a:pt x="9" y="302"/>
                  <a:pt x="9" y="302"/>
                  <a:pt x="9" y="302"/>
                </a:cubicBezTo>
                <a:cubicBezTo>
                  <a:pt x="9" y="302"/>
                  <a:pt x="17" y="346"/>
                  <a:pt x="17" y="381"/>
                </a:cubicBezTo>
                <a:cubicBezTo>
                  <a:pt x="17" y="399"/>
                  <a:pt x="26" y="425"/>
                  <a:pt x="62" y="425"/>
                </a:cubicBezTo>
                <a:cubicBezTo>
                  <a:pt x="434" y="425"/>
                  <a:pt x="434" y="425"/>
                  <a:pt x="434" y="425"/>
                </a:cubicBezTo>
                <a:cubicBezTo>
                  <a:pt x="469" y="425"/>
                  <a:pt x="478" y="399"/>
                  <a:pt x="478" y="381"/>
                </a:cubicBezTo>
                <a:cubicBezTo>
                  <a:pt x="478" y="346"/>
                  <a:pt x="487" y="302"/>
                  <a:pt x="487" y="302"/>
                </a:cubicBezTo>
                <a:cubicBezTo>
                  <a:pt x="274" y="302"/>
                  <a:pt x="274" y="302"/>
                  <a:pt x="274" y="302"/>
                </a:cubicBezTo>
                <a:lnTo>
                  <a:pt x="274" y="3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5" name="Freeform 104">
            <a:extLst>
              <a:ext uri="{FF2B5EF4-FFF2-40B4-BE49-F238E27FC236}">
                <a16:creationId xmlns:a16="http://schemas.microsoft.com/office/drawing/2014/main" id="{7A35277D-5726-413C-997F-F21663A3A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23" y="5432451"/>
            <a:ext cx="248422" cy="147419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6" name="Freeform 12">
            <a:extLst>
              <a:ext uri="{FF2B5EF4-FFF2-40B4-BE49-F238E27FC236}">
                <a16:creationId xmlns:a16="http://schemas.microsoft.com/office/drawing/2014/main" id="{05145E84-2FB4-4526-9791-F48FC0AE2792}"/>
              </a:ext>
            </a:extLst>
          </p:cNvPr>
          <p:cNvSpPr>
            <a:spLocks/>
          </p:cNvSpPr>
          <p:nvPr/>
        </p:nvSpPr>
        <p:spPr bwMode="auto">
          <a:xfrm>
            <a:off x="1477942" y="3684353"/>
            <a:ext cx="1307461" cy="507820"/>
          </a:xfrm>
          <a:custGeom>
            <a:avLst/>
            <a:gdLst>
              <a:gd name="T0" fmla="*/ 530 w 530"/>
              <a:gd name="T1" fmla="*/ 48 h 96"/>
              <a:gd name="T2" fmla="*/ 482 w 530"/>
              <a:gd name="T3" fmla="*/ 96 h 96"/>
              <a:gd name="T4" fmla="*/ 48 w 530"/>
              <a:gd name="T5" fmla="*/ 96 h 96"/>
              <a:gd name="T6" fmla="*/ 0 w 530"/>
              <a:gd name="T7" fmla="*/ 48 h 96"/>
              <a:gd name="T8" fmla="*/ 0 w 530"/>
              <a:gd name="T9" fmla="*/ 48 h 96"/>
              <a:gd name="T10" fmla="*/ 48 w 530"/>
              <a:gd name="T11" fmla="*/ 0 h 96"/>
              <a:gd name="T12" fmla="*/ 482 w 530"/>
              <a:gd name="T13" fmla="*/ 0 h 96"/>
              <a:gd name="T14" fmla="*/ 530 w 530"/>
              <a:gd name="T15" fmla="*/ 4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" h="96">
                <a:moveTo>
                  <a:pt x="530" y="48"/>
                </a:moveTo>
                <a:cubicBezTo>
                  <a:pt x="530" y="75"/>
                  <a:pt x="508" y="96"/>
                  <a:pt x="482" y="96"/>
                </a:cubicBezTo>
                <a:cubicBezTo>
                  <a:pt x="48" y="96"/>
                  <a:pt x="48" y="96"/>
                  <a:pt x="48" y="96"/>
                </a:cubicBezTo>
                <a:cubicBezTo>
                  <a:pt x="22" y="96"/>
                  <a:pt x="0" y="75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508" y="0"/>
                  <a:pt x="530" y="22"/>
                  <a:pt x="530" y="48"/>
                </a:cubicBezTo>
                <a:close/>
              </a:path>
            </a:pathLst>
          </a:custGeom>
          <a:solidFill>
            <a:srgbClr val="4C47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POWER OF CHOICE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78B83D4C-9C24-46F1-B921-C5D648E159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795"/>
          <a:stretch/>
        </p:blipFill>
        <p:spPr>
          <a:xfrm>
            <a:off x="56645" y="2337803"/>
            <a:ext cx="769413" cy="263370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3A2AF7A6-3BD7-445C-B760-7875AA04C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867" y="1469635"/>
            <a:ext cx="495300" cy="514350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D15C9367-1CDE-460E-BD33-24A37BF848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964" y="2206137"/>
            <a:ext cx="495300" cy="476250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574E14A0-0768-4B7E-828B-9B4654CB5F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3708" y="2904538"/>
            <a:ext cx="457200" cy="514350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E65944CF-CF32-4D78-8C17-031CE8891C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9894" y="3724787"/>
            <a:ext cx="504825" cy="561975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267EFAFD-4BC2-4396-8331-E943D9ABE1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7710" y="4461510"/>
            <a:ext cx="495300" cy="495300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46309436-C7CF-4D41-8D4F-0B7AE457F3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969" y="5141522"/>
            <a:ext cx="5048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8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3"/>
          <p:cNvSpPr>
            <a:spLocks noChangeArrowheads="1"/>
          </p:cNvSpPr>
          <p:nvPr/>
        </p:nvSpPr>
        <p:spPr bwMode="auto">
          <a:xfrm>
            <a:off x="3225285" y="1260393"/>
            <a:ext cx="3902239" cy="406200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17961" dir="2700000" algn="ctr" rotWithShape="0">
              <a:srgbClr val="808080"/>
            </a:outerShdw>
          </a:effectLst>
        </p:spPr>
        <p:txBody>
          <a:bodyPr tIns="91440" bIns="91440" anchor="ctr"/>
          <a:lstStyle>
            <a:lvl1pPr>
              <a:lnSpc>
                <a:spcPct val="102000"/>
              </a:lnSpc>
              <a:spcAft>
                <a:spcPct val="3700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71500" indent="-190500">
              <a:lnSpc>
                <a:spcPct val="94000"/>
              </a:lnSpc>
              <a:spcAft>
                <a:spcPct val="36000"/>
              </a:spcAft>
              <a:buChar char="–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190500">
              <a:lnSpc>
                <a:spcPct val="95000"/>
              </a:lnSpc>
              <a:spcAft>
                <a:spcPct val="30000"/>
              </a:spcAft>
              <a:buChar char="–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714500" indent="-195263">
              <a:lnSpc>
                <a:spcPct val="97000"/>
              </a:lnSpc>
              <a:spcAft>
                <a:spcPct val="28000"/>
              </a:spcAft>
              <a:buChar char="–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286000" indent="-187325"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7432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2004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6576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41148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altLang="en-US" sz="1400" b="0" i="0" u="none" strike="noStrike" kern="0" cap="none" spc="0" normalizeH="0" baseline="0" noProof="0" dirty="0">
              <a:ln>
                <a:noFill/>
              </a:ln>
              <a:solidFill>
                <a:srgbClr val="091D5D"/>
              </a:solidFill>
              <a:effectLst/>
              <a:uLnTx/>
              <a:uFillTx/>
              <a:latin typeface="Verdana" panose="020B060403050404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296138" y="68878"/>
            <a:ext cx="1866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Uni Neue Bold" pitchFamily="50" charset="0"/>
              </a:rPr>
              <a:t>Signa 2823.K RMC</a:t>
            </a:r>
          </a:p>
        </p:txBody>
      </p:sp>
      <p:sp>
        <p:nvSpPr>
          <p:cNvPr id="37" name="Title 4"/>
          <p:cNvSpPr txBox="1">
            <a:spLocks/>
          </p:cNvSpPr>
          <p:nvPr/>
        </p:nvSpPr>
        <p:spPr>
          <a:xfrm>
            <a:off x="3200401" y="430696"/>
            <a:ext cx="8891421" cy="53538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Uni Neue Bold" pitchFamily="50" charset="0"/>
              </a:rPr>
              <a:t>6. </a:t>
            </a:r>
            <a:r>
              <a:rPr lang="en-US" sz="3200" b="1" dirty="0" err="1">
                <a:solidFill>
                  <a:schemeClr val="bg1"/>
                </a:solidFill>
                <a:latin typeface="Uni Neue Bold" pitchFamily="50" charset="0"/>
              </a:rPr>
              <a:t>Sampoorna</a:t>
            </a:r>
            <a:r>
              <a:rPr lang="en-US" sz="3200" b="1" dirty="0">
                <a:solidFill>
                  <a:schemeClr val="bg1"/>
                </a:solidFill>
                <a:latin typeface="Uni Neue Bold" pitchFamily="50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Uni Neue Bold" pitchFamily="50" charset="0"/>
              </a:rPr>
              <a:t>Seva</a:t>
            </a:r>
            <a:r>
              <a:rPr lang="en-US" sz="3200" b="1" dirty="0">
                <a:solidFill>
                  <a:schemeClr val="bg1"/>
                </a:solidFill>
                <a:latin typeface="Uni Neue Bold" pitchFamily="50" charset="0"/>
              </a:rPr>
              <a:t> – </a:t>
            </a:r>
            <a:r>
              <a:rPr lang="en-US" sz="3200" b="1" dirty="0" err="1">
                <a:solidFill>
                  <a:schemeClr val="bg1"/>
                </a:solidFill>
                <a:latin typeface="Uni Neue Bold" pitchFamily="50" charset="0"/>
              </a:rPr>
              <a:t>Aapke</a:t>
            </a:r>
            <a:r>
              <a:rPr lang="en-US" sz="3200" b="1" dirty="0">
                <a:solidFill>
                  <a:schemeClr val="bg1"/>
                </a:solidFill>
                <a:latin typeface="Uni Neue Bold" pitchFamily="50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Uni Neue Bold" pitchFamily="50" charset="0"/>
              </a:rPr>
              <a:t>Saath</a:t>
            </a:r>
            <a:r>
              <a:rPr lang="en-US" sz="3200" b="1" dirty="0">
                <a:solidFill>
                  <a:schemeClr val="bg1"/>
                </a:solidFill>
                <a:latin typeface="Uni Neue Bold" pitchFamily="50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Uni Neue Bold" pitchFamily="50" charset="0"/>
              </a:rPr>
              <a:t>Har</a:t>
            </a:r>
            <a:r>
              <a:rPr lang="en-US" sz="3200" b="1" dirty="0">
                <a:solidFill>
                  <a:schemeClr val="bg1"/>
                </a:solidFill>
                <a:latin typeface="Uni Neue Bold" pitchFamily="50" charset="0"/>
              </a:rPr>
              <a:t> Kadam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F8EF498E-FD3C-408B-BAA6-9D1E8648A6F9}"/>
              </a:ext>
            </a:extLst>
          </p:cNvPr>
          <p:cNvSpPr txBox="1">
            <a:spLocks/>
          </p:cNvSpPr>
          <p:nvPr/>
        </p:nvSpPr>
        <p:spPr>
          <a:xfrm>
            <a:off x="543338" y="-13251"/>
            <a:ext cx="11158331" cy="88789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3147759" y="966082"/>
            <a:ext cx="0" cy="5670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3"/>
          <p:cNvSpPr>
            <a:spLocks noChangeArrowheads="1"/>
          </p:cNvSpPr>
          <p:nvPr/>
        </p:nvSpPr>
        <p:spPr bwMode="auto">
          <a:xfrm>
            <a:off x="7210617" y="2969121"/>
            <a:ext cx="4319679" cy="283571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17961" dir="2700000" algn="ctr" rotWithShape="0">
              <a:srgbClr val="808080"/>
            </a:outerShdw>
          </a:effectLst>
        </p:spPr>
        <p:txBody>
          <a:bodyPr tIns="91440" bIns="91440" anchor="ctr"/>
          <a:lstStyle>
            <a:lvl1pPr>
              <a:lnSpc>
                <a:spcPct val="102000"/>
              </a:lnSpc>
              <a:spcAft>
                <a:spcPct val="3700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71500" indent="-190500">
              <a:lnSpc>
                <a:spcPct val="94000"/>
              </a:lnSpc>
              <a:spcAft>
                <a:spcPct val="36000"/>
              </a:spcAft>
              <a:buChar char="–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190500">
              <a:lnSpc>
                <a:spcPct val="95000"/>
              </a:lnSpc>
              <a:spcAft>
                <a:spcPct val="30000"/>
              </a:spcAft>
              <a:buChar char="–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714500" indent="-195263">
              <a:lnSpc>
                <a:spcPct val="97000"/>
              </a:lnSpc>
              <a:spcAft>
                <a:spcPct val="28000"/>
              </a:spcAft>
              <a:buChar char="–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286000" indent="-187325"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7432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2004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6576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41148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altLang="en-US" sz="1400" b="0" i="0" u="none" strike="noStrike" kern="0" cap="none" spc="0" normalizeH="0" baseline="0" noProof="0" dirty="0">
              <a:ln>
                <a:noFill/>
              </a:ln>
              <a:solidFill>
                <a:srgbClr val="091D5D"/>
              </a:solidFill>
              <a:effectLst/>
              <a:uLnTx/>
              <a:uFillTx/>
              <a:latin typeface="Verdana" panose="020B0604030504040204" pitchFamily="34" charset="0"/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787" y="1340618"/>
            <a:ext cx="978067" cy="951024"/>
          </a:xfrm>
          <a:prstGeom prst="roundRect">
            <a:avLst>
              <a:gd name="adj" fmla="val 16667"/>
            </a:avLst>
          </a:prstGeom>
          <a:ln>
            <a:solidFill>
              <a:srgbClr val="00206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8" name="TextBox 67"/>
          <p:cNvSpPr txBox="1"/>
          <p:nvPr/>
        </p:nvSpPr>
        <p:spPr>
          <a:xfrm>
            <a:off x="4449628" y="1287728"/>
            <a:ext cx="2447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Widest</a:t>
            </a:r>
            <a:r>
              <a:rPr lang="en-IN" dirty="0">
                <a:solidFill>
                  <a:schemeClr val="bg1"/>
                </a:solidFill>
              </a:rPr>
              <a:t> Service Network</a:t>
            </a:r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4420743" y="1662773"/>
            <a:ext cx="1285027" cy="556470"/>
          </a:xfrm>
          <a:prstGeom prst="rect">
            <a:avLst/>
          </a:prstGeom>
          <a:solidFill>
            <a:srgbClr val="091D5D"/>
          </a:solidFill>
          <a:ln>
            <a:noFill/>
          </a:ln>
          <a:effectLst>
            <a:outerShdw dist="1796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6350" algn="ctr">
                <a:solidFill>
                  <a:srgbClr val="C0C0C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tIns="91440" bIns="91440" anchor="ctr"/>
          <a:lstStyle>
            <a:lvl1pPr>
              <a:lnSpc>
                <a:spcPct val="102000"/>
              </a:lnSpc>
              <a:spcAft>
                <a:spcPct val="3700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71500" indent="-190500">
              <a:lnSpc>
                <a:spcPct val="94000"/>
              </a:lnSpc>
              <a:spcAft>
                <a:spcPct val="36000"/>
              </a:spcAft>
              <a:buChar char="–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190500">
              <a:lnSpc>
                <a:spcPct val="95000"/>
              </a:lnSpc>
              <a:spcAft>
                <a:spcPct val="30000"/>
              </a:spcAft>
              <a:buChar char="–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714500" indent="-195263">
              <a:lnSpc>
                <a:spcPct val="97000"/>
              </a:lnSpc>
              <a:spcAft>
                <a:spcPct val="28000"/>
              </a:spcAft>
              <a:buChar char="–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286000" indent="-187325"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7432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2004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6576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41148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0" algn="ctr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IN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anose="020B0907030504020204" pitchFamily="34" charset="0"/>
              </a:rPr>
              <a:t>1600+</a:t>
            </a:r>
            <a:r>
              <a:rPr lang="en-IN" sz="1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anose="020B0907030504020204" pitchFamily="34" charset="0"/>
              </a:rPr>
              <a:t> </a:t>
            </a:r>
            <a:r>
              <a:rPr lang="en-IN" sz="1200" dirty="0">
                <a:solidFill>
                  <a:prstClr val="white"/>
                </a:solidFill>
              </a:rPr>
              <a:t>Service points </a:t>
            </a:r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5714355" y="1673027"/>
            <a:ext cx="1384576" cy="546216"/>
          </a:xfrm>
          <a:prstGeom prst="rect">
            <a:avLst/>
          </a:prstGeom>
          <a:solidFill>
            <a:srgbClr val="091D5D"/>
          </a:solidFill>
          <a:ln>
            <a:noFill/>
          </a:ln>
          <a:effectLst>
            <a:outerShdw dist="1796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6350" algn="ctr">
                <a:solidFill>
                  <a:srgbClr val="C0C0C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tIns="91440" bIns="91440" anchor="ctr"/>
          <a:lstStyle>
            <a:lvl1pPr>
              <a:lnSpc>
                <a:spcPct val="102000"/>
              </a:lnSpc>
              <a:spcAft>
                <a:spcPct val="3700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71500" indent="-190500">
              <a:lnSpc>
                <a:spcPct val="94000"/>
              </a:lnSpc>
              <a:spcAft>
                <a:spcPct val="36000"/>
              </a:spcAft>
              <a:buChar char="–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190500">
              <a:lnSpc>
                <a:spcPct val="95000"/>
              </a:lnSpc>
              <a:spcAft>
                <a:spcPct val="30000"/>
              </a:spcAft>
              <a:buChar char="–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714500" indent="-195263">
              <a:lnSpc>
                <a:spcPct val="97000"/>
              </a:lnSpc>
              <a:spcAft>
                <a:spcPct val="28000"/>
              </a:spcAft>
              <a:buChar char="–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286000" indent="-187325"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7432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2004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6576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41148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0" algn="ctr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IN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anose="020B0907030504020204" pitchFamily="34" charset="0"/>
              </a:rPr>
              <a:t>50,000+</a:t>
            </a:r>
            <a:r>
              <a:rPr lang="en-IN" sz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anose="020B0907030504020204" pitchFamily="34" charset="0"/>
              </a:rPr>
              <a:t> </a:t>
            </a:r>
            <a:endParaRPr lang="en-IN" sz="1000" dirty="0">
              <a:solidFill>
                <a:prstClr val="white"/>
              </a:solidFill>
            </a:endParaRPr>
          </a:p>
          <a:p>
            <a:pPr lvl="0" algn="ctr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IN" sz="1000" dirty="0">
                <a:solidFill>
                  <a:prstClr val="white"/>
                </a:solidFill>
              </a:rPr>
              <a:t> trained Mechanics</a:t>
            </a:r>
            <a:endParaRPr lang="en-IN" sz="500" dirty="0">
              <a:solidFill>
                <a:prstClr val="white"/>
              </a:solidFill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685" y="4413496"/>
            <a:ext cx="906532" cy="668815"/>
          </a:xfrm>
          <a:prstGeom prst="roundRect">
            <a:avLst>
              <a:gd name="adj" fmla="val 16667"/>
            </a:avLst>
          </a:prstGeom>
          <a:ln w="3175">
            <a:solidFill>
              <a:srgbClr val="00206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703" y="3497384"/>
            <a:ext cx="1066716" cy="663336"/>
          </a:xfrm>
          <a:prstGeom prst="roundRect">
            <a:avLst>
              <a:gd name="adj" fmla="val 16667"/>
            </a:avLst>
          </a:prstGeom>
          <a:ln>
            <a:solidFill>
              <a:srgbClr val="00206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sp>
        <p:nvSpPr>
          <p:cNvPr id="73" name="TextBox 72"/>
          <p:cNvSpPr txBox="1"/>
          <p:nvPr/>
        </p:nvSpPr>
        <p:spPr>
          <a:xfrm>
            <a:off x="4585488" y="4544099"/>
            <a:ext cx="2458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Best in class </a:t>
            </a:r>
            <a:r>
              <a:rPr lang="en-IN" sz="1600" b="1" dirty="0">
                <a:solidFill>
                  <a:schemeClr val="bg1"/>
                </a:solidFill>
              </a:rPr>
              <a:t>RESALE</a:t>
            </a:r>
            <a:r>
              <a:rPr lang="en-IN" sz="1600" dirty="0">
                <a:solidFill>
                  <a:schemeClr val="bg1"/>
                </a:solidFill>
              </a:rPr>
              <a:t> Value*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666046" y="3570020"/>
            <a:ext cx="19388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Tata Genuine Parts </a:t>
            </a:r>
          </a:p>
          <a:p>
            <a:r>
              <a:rPr lang="en-IN" sz="1400" dirty="0">
                <a:solidFill>
                  <a:schemeClr val="bg1"/>
                </a:solidFill>
              </a:rPr>
              <a:t>in every location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536406" y="4185146"/>
            <a:ext cx="38859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6 am-10 pm </a:t>
            </a:r>
            <a:r>
              <a:rPr lang="en-IN" sz="1600" b="1" dirty="0">
                <a:solidFill>
                  <a:schemeClr val="bg1"/>
                </a:solidFill>
              </a:rPr>
              <a:t>: &lt; 2 Hrs</a:t>
            </a:r>
            <a:r>
              <a:rPr lang="en-IN" sz="1600" dirty="0">
                <a:solidFill>
                  <a:schemeClr val="bg1"/>
                </a:solidFill>
              </a:rPr>
              <a:t>* reach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10 pm-6 am </a:t>
            </a:r>
            <a:r>
              <a:rPr lang="en-IN" sz="1600" b="1" dirty="0">
                <a:solidFill>
                  <a:schemeClr val="bg1"/>
                </a:solidFill>
              </a:rPr>
              <a:t>: &lt; 4 Hrs</a:t>
            </a:r>
            <a:r>
              <a:rPr lang="en-IN" sz="1600" dirty="0">
                <a:solidFill>
                  <a:schemeClr val="bg1"/>
                </a:solidFill>
              </a:rPr>
              <a:t>* reach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Service resolution assurance </a:t>
            </a:r>
            <a:r>
              <a:rPr lang="en-IN" sz="1600" b="1" dirty="0">
                <a:solidFill>
                  <a:schemeClr val="bg1"/>
                </a:solidFill>
              </a:rPr>
              <a:t>&lt; 24 Hrs*</a:t>
            </a: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497" y="3550975"/>
            <a:ext cx="1258504" cy="620405"/>
          </a:xfrm>
          <a:prstGeom prst="roundRect">
            <a:avLst>
              <a:gd name="adj" fmla="val 16667"/>
            </a:avLst>
          </a:prstGeom>
          <a:ln>
            <a:solidFill>
              <a:srgbClr val="00206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7425043" y="3146774"/>
            <a:ext cx="3892076" cy="376444"/>
          </a:xfrm>
          <a:prstGeom prst="rect">
            <a:avLst/>
          </a:prstGeom>
          <a:solidFill>
            <a:srgbClr val="091D5D"/>
          </a:solidFill>
          <a:ln>
            <a:noFill/>
          </a:ln>
          <a:effectLst>
            <a:outerShdw dist="1796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6350" algn="ctr">
                <a:solidFill>
                  <a:srgbClr val="C0C0C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tIns="91440" bIns="91440" anchor="ctr"/>
          <a:lstStyle>
            <a:lvl1pPr>
              <a:lnSpc>
                <a:spcPct val="102000"/>
              </a:lnSpc>
              <a:spcAft>
                <a:spcPct val="3700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71500" indent="-190500">
              <a:lnSpc>
                <a:spcPct val="94000"/>
              </a:lnSpc>
              <a:spcAft>
                <a:spcPct val="36000"/>
              </a:spcAft>
              <a:buChar char="–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190500">
              <a:lnSpc>
                <a:spcPct val="95000"/>
              </a:lnSpc>
              <a:spcAft>
                <a:spcPct val="30000"/>
              </a:spcAft>
              <a:buChar char="–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714500" indent="-195263">
              <a:lnSpc>
                <a:spcPct val="97000"/>
              </a:lnSpc>
              <a:spcAft>
                <a:spcPct val="28000"/>
              </a:spcAft>
              <a:buChar char="–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286000" indent="-187325"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7432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2004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6576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41148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alt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425043" y="3177426"/>
            <a:ext cx="39693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Best in Industry –</a:t>
            </a:r>
            <a:r>
              <a:rPr lang="en-IN" sz="1400" b="1" dirty="0">
                <a:solidFill>
                  <a:schemeClr val="bg1"/>
                </a:solidFill>
              </a:rPr>
              <a:t>SERVICE RESPONSE reach time 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3459598" y="3169979"/>
            <a:ext cx="1557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6Y/6K*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Driveline Warranty</a:t>
            </a: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040" y="2579601"/>
            <a:ext cx="1160991" cy="719387"/>
          </a:xfrm>
          <a:prstGeom prst="roundRect">
            <a:avLst>
              <a:gd name="adj" fmla="val 16667"/>
            </a:avLst>
          </a:prstGeom>
          <a:ln>
            <a:solidFill>
              <a:srgbClr val="00206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sp>
        <p:nvSpPr>
          <p:cNvPr id="93" name="TextBox 92"/>
          <p:cNvSpPr txBox="1"/>
          <p:nvPr/>
        </p:nvSpPr>
        <p:spPr>
          <a:xfrm>
            <a:off x="4573585" y="2789391"/>
            <a:ext cx="1714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 panose="020B0503030403020204" pitchFamily="34" charset="0"/>
              </a:rPr>
              <a:t>Service @ Site </a:t>
            </a:r>
            <a:r>
              <a:rPr kumimoji="0" lang="en-IN" sz="12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 panose="020B0503030403020204" pitchFamily="34" charset="0"/>
              </a:rPr>
              <a:t> </a:t>
            </a:r>
            <a:r>
              <a:rPr lang="en-IN" sz="1200" dirty="0">
                <a:solidFill>
                  <a:schemeClr val="bg1"/>
                </a:solidFill>
                <a:latin typeface="Myriad Pro" panose="020B0503030403020204" pitchFamily="34" charset="0"/>
              </a:rPr>
              <a:t>ONSITE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 panose="020B0503030403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4791528" y="5499814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i="1" dirty="0"/>
              <a:t>*TC apply</a:t>
            </a: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43554" y="1061719"/>
            <a:ext cx="3453475" cy="1346919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3298098" y="5299875"/>
            <a:ext cx="3895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Customised FMS  &amp; AMC with Onsite Service</a:t>
            </a:r>
          </a:p>
        </p:txBody>
      </p:sp>
      <p:sp>
        <p:nvSpPr>
          <p:cNvPr id="97" name="Rectangle 96"/>
          <p:cNvSpPr/>
          <p:nvPr/>
        </p:nvSpPr>
        <p:spPr>
          <a:xfrm>
            <a:off x="7205050" y="5070475"/>
            <a:ext cx="4178636" cy="707886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anose="020B0907030504020204" pitchFamily="34" charset="0"/>
              </a:rPr>
              <a:t>Trust of TATA</a:t>
            </a:r>
          </a:p>
        </p:txBody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29DC1F5D-05AD-451E-86F3-1BEAD6D14F44}"/>
              </a:ext>
            </a:extLst>
          </p:cNvPr>
          <p:cNvSpPr>
            <a:spLocks/>
          </p:cNvSpPr>
          <p:nvPr/>
        </p:nvSpPr>
        <p:spPr bwMode="auto">
          <a:xfrm>
            <a:off x="703904" y="5207845"/>
            <a:ext cx="1307776" cy="447368"/>
          </a:xfrm>
          <a:custGeom>
            <a:avLst/>
            <a:gdLst>
              <a:gd name="T0" fmla="*/ 530 w 530"/>
              <a:gd name="T1" fmla="*/ 47 h 95"/>
              <a:gd name="T2" fmla="*/ 482 w 530"/>
              <a:gd name="T3" fmla="*/ 95 h 95"/>
              <a:gd name="T4" fmla="*/ 48 w 530"/>
              <a:gd name="T5" fmla="*/ 95 h 95"/>
              <a:gd name="T6" fmla="*/ 0 w 530"/>
              <a:gd name="T7" fmla="*/ 47 h 95"/>
              <a:gd name="T8" fmla="*/ 0 w 530"/>
              <a:gd name="T9" fmla="*/ 47 h 95"/>
              <a:gd name="T10" fmla="*/ 48 w 530"/>
              <a:gd name="T11" fmla="*/ 0 h 95"/>
              <a:gd name="T12" fmla="*/ 482 w 530"/>
              <a:gd name="T13" fmla="*/ 0 h 95"/>
              <a:gd name="T14" fmla="*/ 530 w 530"/>
              <a:gd name="T15" fmla="*/ 47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" h="95">
                <a:moveTo>
                  <a:pt x="530" y="47"/>
                </a:moveTo>
                <a:cubicBezTo>
                  <a:pt x="530" y="74"/>
                  <a:pt x="508" y="95"/>
                  <a:pt x="482" y="95"/>
                </a:cubicBezTo>
                <a:cubicBezTo>
                  <a:pt x="48" y="95"/>
                  <a:pt x="48" y="95"/>
                  <a:pt x="48" y="95"/>
                </a:cubicBezTo>
                <a:cubicBezTo>
                  <a:pt x="22" y="95"/>
                  <a:pt x="0" y="74"/>
                  <a:pt x="0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21"/>
                  <a:pt x="22" y="0"/>
                  <a:pt x="48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508" y="0"/>
                  <a:pt x="530" y="21"/>
                  <a:pt x="530" y="47"/>
                </a:cubicBezTo>
                <a:close/>
              </a:path>
            </a:pathLst>
          </a:custGeom>
          <a:solidFill>
            <a:srgbClr val="40465C">
              <a:lumMod val="60000"/>
              <a:lumOff val="4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TOTAL PEACE OF MIND</a:t>
            </a:r>
          </a:p>
        </p:txBody>
      </p:sp>
      <p:sp>
        <p:nvSpPr>
          <p:cNvPr id="45" name="Freeform 12">
            <a:extLst>
              <a:ext uri="{FF2B5EF4-FFF2-40B4-BE49-F238E27FC236}">
                <a16:creationId xmlns:a16="http://schemas.microsoft.com/office/drawing/2014/main" id="{5DE158CC-8761-40EA-91C7-E2199F35F667}"/>
              </a:ext>
            </a:extLst>
          </p:cNvPr>
          <p:cNvSpPr>
            <a:spLocks/>
          </p:cNvSpPr>
          <p:nvPr/>
        </p:nvSpPr>
        <p:spPr bwMode="auto">
          <a:xfrm>
            <a:off x="1126939" y="2111037"/>
            <a:ext cx="2038292" cy="421148"/>
          </a:xfrm>
          <a:custGeom>
            <a:avLst/>
            <a:gdLst>
              <a:gd name="T0" fmla="*/ 530 w 530"/>
              <a:gd name="T1" fmla="*/ 48 h 96"/>
              <a:gd name="T2" fmla="*/ 482 w 530"/>
              <a:gd name="T3" fmla="*/ 96 h 96"/>
              <a:gd name="T4" fmla="*/ 48 w 530"/>
              <a:gd name="T5" fmla="*/ 96 h 96"/>
              <a:gd name="T6" fmla="*/ 0 w 530"/>
              <a:gd name="T7" fmla="*/ 48 h 96"/>
              <a:gd name="T8" fmla="*/ 0 w 530"/>
              <a:gd name="T9" fmla="*/ 48 h 96"/>
              <a:gd name="T10" fmla="*/ 48 w 530"/>
              <a:gd name="T11" fmla="*/ 0 h 96"/>
              <a:gd name="T12" fmla="*/ 482 w 530"/>
              <a:gd name="T13" fmla="*/ 0 h 96"/>
              <a:gd name="T14" fmla="*/ 530 w 530"/>
              <a:gd name="T15" fmla="*/ 4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" h="96">
                <a:moveTo>
                  <a:pt x="530" y="48"/>
                </a:moveTo>
                <a:cubicBezTo>
                  <a:pt x="530" y="75"/>
                  <a:pt x="508" y="96"/>
                  <a:pt x="482" y="96"/>
                </a:cubicBezTo>
                <a:cubicBezTo>
                  <a:pt x="48" y="96"/>
                  <a:pt x="48" y="96"/>
                  <a:pt x="48" y="96"/>
                </a:cubicBezTo>
                <a:cubicBezTo>
                  <a:pt x="22" y="96"/>
                  <a:pt x="0" y="75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508" y="0"/>
                  <a:pt x="530" y="22"/>
                  <a:pt x="530" y="48"/>
                </a:cubicBezTo>
                <a:close/>
              </a:path>
            </a:pathLst>
          </a:custGeom>
          <a:solidFill>
            <a:srgbClr val="ED6C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1200" b="1" kern="0" dirty="0">
                <a:solidFill>
                  <a:prstClr val="white"/>
                </a:solidFill>
              </a:rPr>
              <a:t>POWER OF LOWER TOTAL COST OF OWNERSHIP</a:t>
            </a:r>
          </a:p>
        </p:txBody>
      </p:sp>
      <p:sp>
        <p:nvSpPr>
          <p:cNvPr id="46" name="Freeform 12">
            <a:extLst>
              <a:ext uri="{FF2B5EF4-FFF2-40B4-BE49-F238E27FC236}">
                <a16:creationId xmlns:a16="http://schemas.microsoft.com/office/drawing/2014/main" id="{3526878C-EF17-4C03-B9A6-96751644ACB5}"/>
              </a:ext>
            </a:extLst>
          </p:cNvPr>
          <p:cNvSpPr>
            <a:spLocks/>
          </p:cNvSpPr>
          <p:nvPr/>
        </p:nvSpPr>
        <p:spPr bwMode="auto">
          <a:xfrm>
            <a:off x="1298172" y="4456366"/>
            <a:ext cx="1641976" cy="453258"/>
          </a:xfrm>
          <a:custGeom>
            <a:avLst/>
            <a:gdLst>
              <a:gd name="T0" fmla="*/ 530 w 530"/>
              <a:gd name="T1" fmla="*/ 48 h 96"/>
              <a:gd name="T2" fmla="*/ 482 w 530"/>
              <a:gd name="T3" fmla="*/ 96 h 96"/>
              <a:gd name="T4" fmla="*/ 48 w 530"/>
              <a:gd name="T5" fmla="*/ 96 h 96"/>
              <a:gd name="T6" fmla="*/ 0 w 530"/>
              <a:gd name="T7" fmla="*/ 48 h 96"/>
              <a:gd name="T8" fmla="*/ 0 w 530"/>
              <a:gd name="T9" fmla="*/ 48 h 96"/>
              <a:gd name="T10" fmla="*/ 48 w 530"/>
              <a:gd name="T11" fmla="*/ 0 h 96"/>
              <a:gd name="T12" fmla="*/ 482 w 530"/>
              <a:gd name="T13" fmla="*/ 0 h 96"/>
              <a:gd name="T14" fmla="*/ 530 w 530"/>
              <a:gd name="T15" fmla="*/ 4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" h="96">
                <a:moveTo>
                  <a:pt x="530" y="48"/>
                </a:moveTo>
                <a:cubicBezTo>
                  <a:pt x="530" y="75"/>
                  <a:pt x="508" y="96"/>
                  <a:pt x="482" y="96"/>
                </a:cubicBezTo>
                <a:cubicBezTo>
                  <a:pt x="48" y="96"/>
                  <a:pt x="48" y="96"/>
                  <a:pt x="48" y="96"/>
                </a:cubicBezTo>
                <a:cubicBezTo>
                  <a:pt x="22" y="96"/>
                  <a:pt x="0" y="75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508" y="0"/>
                  <a:pt x="530" y="22"/>
                  <a:pt x="530" y="48"/>
                </a:cubicBezTo>
                <a:close/>
              </a:path>
            </a:pathLst>
          </a:custGeom>
          <a:solidFill>
            <a:srgbClr val="4C47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POWER OF CONNECTIVITY</a:t>
            </a:r>
          </a:p>
        </p:txBody>
      </p:sp>
      <p:sp>
        <p:nvSpPr>
          <p:cNvPr id="47" name="Freeform 12">
            <a:extLst>
              <a:ext uri="{FF2B5EF4-FFF2-40B4-BE49-F238E27FC236}">
                <a16:creationId xmlns:a16="http://schemas.microsoft.com/office/drawing/2014/main" id="{9BDD7A08-5C02-45B7-980C-B854BAF4953E}"/>
              </a:ext>
            </a:extLst>
          </p:cNvPr>
          <p:cNvSpPr>
            <a:spLocks/>
          </p:cNvSpPr>
          <p:nvPr/>
        </p:nvSpPr>
        <p:spPr bwMode="auto">
          <a:xfrm>
            <a:off x="1461760" y="2869562"/>
            <a:ext cx="1562793" cy="534819"/>
          </a:xfrm>
          <a:custGeom>
            <a:avLst/>
            <a:gdLst>
              <a:gd name="T0" fmla="*/ 530 w 530"/>
              <a:gd name="T1" fmla="*/ 48 h 96"/>
              <a:gd name="T2" fmla="*/ 482 w 530"/>
              <a:gd name="T3" fmla="*/ 96 h 96"/>
              <a:gd name="T4" fmla="*/ 48 w 530"/>
              <a:gd name="T5" fmla="*/ 96 h 96"/>
              <a:gd name="T6" fmla="*/ 0 w 530"/>
              <a:gd name="T7" fmla="*/ 48 h 96"/>
              <a:gd name="T8" fmla="*/ 0 w 530"/>
              <a:gd name="T9" fmla="*/ 48 h 96"/>
              <a:gd name="T10" fmla="*/ 48 w 530"/>
              <a:gd name="T11" fmla="*/ 0 h 96"/>
              <a:gd name="T12" fmla="*/ 482 w 530"/>
              <a:gd name="T13" fmla="*/ 0 h 96"/>
              <a:gd name="T14" fmla="*/ 530 w 530"/>
              <a:gd name="T15" fmla="*/ 4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" h="96">
                <a:moveTo>
                  <a:pt x="530" y="48"/>
                </a:moveTo>
                <a:cubicBezTo>
                  <a:pt x="530" y="75"/>
                  <a:pt x="508" y="96"/>
                  <a:pt x="482" y="96"/>
                </a:cubicBezTo>
                <a:cubicBezTo>
                  <a:pt x="48" y="96"/>
                  <a:pt x="48" y="96"/>
                  <a:pt x="48" y="96"/>
                </a:cubicBezTo>
                <a:cubicBezTo>
                  <a:pt x="22" y="96"/>
                  <a:pt x="0" y="75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508" y="0"/>
                  <a:pt x="530" y="22"/>
                  <a:pt x="530" y="48"/>
                </a:cubicBezTo>
                <a:close/>
              </a:path>
            </a:pathLst>
          </a:custGeom>
          <a:solidFill>
            <a:srgbClr val="BD8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POWER OF COMFORT &amp; CONVENIENCE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8" name="Freeform 11">
            <a:extLst>
              <a:ext uri="{FF2B5EF4-FFF2-40B4-BE49-F238E27FC236}">
                <a16:creationId xmlns:a16="http://schemas.microsoft.com/office/drawing/2014/main" id="{EF47FC58-06FB-488E-B73D-E8D45C74CB32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581889" y="1491175"/>
            <a:ext cx="1753348" cy="479216"/>
          </a:xfrm>
          <a:custGeom>
            <a:avLst/>
            <a:gdLst>
              <a:gd name="T0" fmla="*/ 530 w 530"/>
              <a:gd name="T1" fmla="*/ 47 h 95"/>
              <a:gd name="T2" fmla="*/ 482 w 530"/>
              <a:gd name="T3" fmla="*/ 95 h 95"/>
              <a:gd name="T4" fmla="*/ 48 w 530"/>
              <a:gd name="T5" fmla="*/ 95 h 95"/>
              <a:gd name="T6" fmla="*/ 0 w 530"/>
              <a:gd name="T7" fmla="*/ 47 h 95"/>
              <a:gd name="T8" fmla="*/ 0 w 530"/>
              <a:gd name="T9" fmla="*/ 47 h 95"/>
              <a:gd name="T10" fmla="*/ 48 w 530"/>
              <a:gd name="T11" fmla="*/ 0 h 95"/>
              <a:gd name="T12" fmla="*/ 482 w 530"/>
              <a:gd name="T13" fmla="*/ 0 h 95"/>
              <a:gd name="T14" fmla="*/ 530 w 530"/>
              <a:gd name="T15" fmla="*/ 47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" h="95">
                <a:moveTo>
                  <a:pt x="530" y="47"/>
                </a:moveTo>
                <a:cubicBezTo>
                  <a:pt x="530" y="74"/>
                  <a:pt x="508" y="95"/>
                  <a:pt x="482" y="95"/>
                </a:cubicBezTo>
                <a:cubicBezTo>
                  <a:pt x="48" y="95"/>
                  <a:pt x="48" y="95"/>
                  <a:pt x="48" y="95"/>
                </a:cubicBezTo>
                <a:cubicBezTo>
                  <a:pt x="22" y="95"/>
                  <a:pt x="0" y="74"/>
                  <a:pt x="0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21"/>
                  <a:pt x="22" y="0"/>
                  <a:pt x="48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508" y="0"/>
                  <a:pt x="530" y="21"/>
                  <a:pt x="530" y="47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1200" b="1" kern="0" dirty="0">
                <a:solidFill>
                  <a:prstClr val="white"/>
                </a:solidFill>
              </a:rPr>
              <a:t>POWER OF ENHANCED PERFORMANCE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9" name="Freeform 115">
            <a:extLst>
              <a:ext uri="{FF2B5EF4-FFF2-40B4-BE49-F238E27FC236}">
                <a16:creationId xmlns:a16="http://schemas.microsoft.com/office/drawing/2014/main" id="{26FDD063-C786-4DEF-BF91-83EF0822E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34" y="1742397"/>
            <a:ext cx="249933" cy="273838"/>
          </a:xfrm>
          <a:custGeom>
            <a:avLst/>
            <a:gdLst>
              <a:gd name="T0" fmla="*/ 381 w 400"/>
              <a:gd name="T1" fmla="*/ 124 h 498"/>
              <a:gd name="T2" fmla="*/ 381 w 400"/>
              <a:gd name="T3" fmla="*/ 124 h 498"/>
              <a:gd name="T4" fmla="*/ 231 w 400"/>
              <a:gd name="T5" fmla="*/ 9 h 498"/>
              <a:gd name="T6" fmla="*/ 115 w 400"/>
              <a:gd name="T7" fmla="*/ 151 h 498"/>
              <a:gd name="T8" fmla="*/ 133 w 400"/>
              <a:gd name="T9" fmla="*/ 213 h 498"/>
              <a:gd name="T10" fmla="*/ 9 w 400"/>
              <a:gd name="T11" fmla="*/ 407 h 498"/>
              <a:gd name="T12" fmla="*/ 0 w 400"/>
              <a:gd name="T13" fmla="*/ 434 h 498"/>
              <a:gd name="T14" fmla="*/ 9 w 400"/>
              <a:gd name="T15" fmla="*/ 478 h 498"/>
              <a:gd name="T16" fmla="*/ 27 w 400"/>
              <a:gd name="T17" fmla="*/ 497 h 498"/>
              <a:gd name="T18" fmla="*/ 62 w 400"/>
              <a:gd name="T19" fmla="*/ 487 h 498"/>
              <a:gd name="T20" fmla="*/ 89 w 400"/>
              <a:gd name="T21" fmla="*/ 470 h 498"/>
              <a:gd name="T22" fmla="*/ 142 w 400"/>
              <a:gd name="T23" fmla="*/ 390 h 498"/>
              <a:gd name="T24" fmla="*/ 142 w 400"/>
              <a:gd name="T25" fmla="*/ 390 h 498"/>
              <a:gd name="T26" fmla="*/ 177 w 400"/>
              <a:gd name="T27" fmla="*/ 381 h 498"/>
              <a:gd name="T28" fmla="*/ 231 w 400"/>
              <a:gd name="T29" fmla="*/ 284 h 498"/>
              <a:gd name="T30" fmla="*/ 293 w 400"/>
              <a:gd name="T31" fmla="*/ 284 h 498"/>
              <a:gd name="T32" fmla="*/ 381 w 400"/>
              <a:gd name="T33" fmla="*/ 124 h 498"/>
              <a:gd name="T34" fmla="*/ 319 w 400"/>
              <a:gd name="T35" fmla="*/ 159 h 498"/>
              <a:gd name="T36" fmla="*/ 319 w 400"/>
              <a:gd name="T37" fmla="*/ 159 h 498"/>
              <a:gd name="T38" fmla="*/ 256 w 400"/>
              <a:gd name="T39" fmla="*/ 142 h 498"/>
              <a:gd name="T40" fmla="*/ 221 w 400"/>
              <a:gd name="T41" fmla="*/ 80 h 498"/>
              <a:gd name="T42" fmla="*/ 310 w 400"/>
              <a:gd name="T43" fmla="*/ 71 h 498"/>
              <a:gd name="T44" fmla="*/ 319 w 400"/>
              <a:gd name="T45" fmla="*/ 159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00" h="498">
                <a:moveTo>
                  <a:pt x="381" y="124"/>
                </a:moveTo>
                <a:lnTo>
                  <a:pt x="381" y="124"/>
                </a:lnTo>
                <a:cubicBezTo>
                  <a:pt x="372" y="44"/>
                  <a:pt x="301" y="0"/>
                  <a:pt x="231" y="9"/>
                </a:cubicBezTo>
                <a:cubicBezTo>
                  <a:pt x="159" y="27"/>
                  <a:pt x="106" y="80"/>
                  <a:pt x="115" y="151"/>
                </a:cubicBezTo>
                <a:cubicBezTo>
                  <a:pt x="115" y="168"/>
                  <a:pt x="124" y="195"/>
                  <a:pt x="133" y="213"/>
                </a:cubicBezTo>
                <a:cubicBezTo>
                  <a:pt x="9" y="407"/>
                  <a:pt x="9" y="407"/>
                  <a:pt x="9" y="407"/>
                </a:cubicBezTo>
                <a:cubicBezTo>
                  <a:pt x="0" y="407"/>
                  <a:pt x="0" y="425"/>
                  <a:pt x="0" y="434"/>
                </a:cubicBezTo>
                <a:cubicBezTo>
                  <a:pt x="9" y="478"/>
                  <a:pt x="9" y="478"/>
                  <a:pt x="9" y="478"/>
                </a:cubicBezTo>
                <a:cubicBezTo>
                  <a:pt x="9" y="487"/>
                  <a:pt x="18" y="497"/>
                  <a:pt x="27" y="497"/>
                </a:cubicBezTo>
                <a:cubicBezTo>
                  <a:pt x="62" y="487"/>
                  <a:pt x="62" y="487"/>
                  <a:pt x="62" y="487"/>
                </a:cubicBezTo>
                <a:cubicBezTo>
                  <a:pt x="71" y="487"/>
                  <a:pt x="80" y="478"/>
                  <a:pt x="89" y="470"/>
                </a:cubicBezTo>
                <a:cubicBezTo>
                  <a:pt x="142" y="390"/>
                  <a:pt x="142" y="390"/>
                  <a:pt x="142" y="390"/>
                </a:cubicBezTo>
                <a:lnTo>
                  <a:pt x="142" y="390"/>
                </a:lnTo>
                <a:cubicBezTo>
                  <a:pt x="177" y="381"/>
                  <a:pt x="177" y="381"/>
                  <a:pt x="177" y="381"/>
                </a:cubicBezTo>
                <a:cubicBezTo>
                  <a:pt x="231" y="284"/>
                  <a:pt x="231" y="284"/>
                  <a:pt x="231" y="284"/>
                </a:cubicBezTo>
                <a:cubicBezTo>
                  <a:pt x="248" y="293"/>
                  <a:pt x="284" y="284"/>
                  <a:pt x="293" y="284"/>
                </a:cubicBezTo>
                <a:cubicBezTo>
                  <a:pt x="363" y="275"/>
                  <a:pt x="399" y="195"/>
                  <a:pt x="381" y="124"/>
                </a:cubicBezTo>
                <a:close/>
                <a:moveTo>
                  <a:pt x="319" y="159"/>
                </a:moveTo>
                <a:lnTo>
                  <a:pt x="319" y="159"/>
                </a:lnTo>
                <a:cubicBezTo>
                  <a:pt x="301" y="187"/>
                  <a:pt x="284" y="168"/>
                  <a:pt x="256" y="142"/>
                </a:cubicBezTo>
                <a:cubicBezTo>
                  <a:pt x="231" y="124"/>
                  <a:pt x="203" y="115"/>
                  <a:pt x="221" y="80"/>
                </a:cubicBezTo>
                <a:cubicBezTo>
                  <a:pt x="240" y="53"/>
                  <a:pt x="284" y="44"/>
                  <a:pt x="310" y="71"/>
                </a:cubicBezTo>
                <a:cubicBezTo>
                  <a:pt x="337" y="89"/>
                  <a:pt x="346" y="133"/>
                  <a:pt x="319" y="1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" name="Freeform 97">
            <a:extLst>
              <a:ext uri="{FF2B5EF4-FFF2-40B4-BE49-F238E27FC236}">
                <a16:creationId xmlns:a16="http://schemas.microsoft.com/office/drawing/2014/main" id="{73A93E8E-9C8E-4F33-AAF4-F787C73BA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451" y="2249225"/>
            <a:ext cx="320985" cy="243113"/>
          </a:xfrm>
          <a:custGeom>
            <a:avLst/>
            <a:gdLst>
              <a:gd name="T0" fmla="*/ 230 w 497"/>
              <a:gd name="T1" fmla="*/ 231 h 426"/>
              <a:gd name="T2" fmla="*/ 230 w 497"/>
              <a:gd name="T3" fmla="*/ 231 h 426"/>
              <a:gd name="T4" fmla="*/ 274 w 497"/>
              <a:gd name="T5" fmla="*/ 231 h 426"/>
              <a:gd name="T6" fmla="*/ 274 w 497"/>
              <a:gd name="T7" fmla="*/ 275 h 426"/>
              <a:gd name="T8" fmla="*/ 496 w 497"/>
              <a:gd name="T9" fmla="*/ 275 h 426"/>
              <a:gd name="T10" fmla="*/ 487 w 497"/>
              <a:gd name="T11" fmla="*/ 133 h 426"/>
              <a:gd name="T12" fmla="*/ 443 w 497"/>
              <a:gd name="T13" fmla="*/ 80 h 426"/>
              <a:gd name="T14" fmla="*/ 363 w 497"/>
              <a:gd name="T15" fmla="*/ 80 h 426"/>
              <a:gd name="T16" fmla="*/ 337 w 497"/>
              <a:gd name="T17" fmla="*/ 27 h 426"/>
              <a:gd name="T18" fmla="*/ 300 w 497"/>
              <a:gd name="T19" fmla="*/ 0 h 426"/>
              <a:gd name="T20" fmla="*/ 194 w 497"/>
              <a:gd name="T21" fmla="*/ 0 h 426"/>
              <a:gd name="T22" fmla="*/ 168 w 497"/>
              <a:gd name="T23" fmla="*/ 27 h 426"/>
              <a:gd name="T24" fmla="*/ 133 w 497"/>
              <a:gd name="T25" fmla="*/ 80 h 426"/>
              <a:gd name="T26" fmla="*/ 53 w 497"/>
              <a:gd name="T27" fmla="*/ 80 h 426"/>
              <a:gd name="T28" fmla="*/ 9 w 497"/>
              <a:gd name="T29" fmla="*/ 133 h 426"/>
              <a:gd name="T30" fmla="*/ 0 w 497"/>
              <a:gd name="T31" fmla="*/ 275 h 426"/>
              <a:gd name="T32" fmla="*/ 230 w 497"/>
              <a:gd name="T33" fmla="*/ 275 h 426"/>
              <a:gd name="T34" fmla="*/ 230 w 497"/>
              <a:gd name="T35" fmla="*/ 231 h 426"/>
              <a:gd name="T36" fmla="*/ 186 w 497"/>
              <a:gd name="T37" fmla="*/ 53 h 426"/>
              <a:gd name="T38" fmla="*/ 186 w 497"/>
              <a:gd name="T39" fmla="*/ 53 h 426"/>
              <a:gd name="T40" fmla="*/ 212 w 497"/>
              <a:gd name="T41" fmla="*/ 36 h 426"/>
              <a:gd name="T42" fmla="*/ 284 w 497"/>
              <a:gd name="T43" fmla="*/ 36 h 426"/>
              <a:gd name="T44" fmla="*/ 309 w 497"/>
              <a:gd name="T45" fmla="*/ 53 h 426"/>
              <a:gd name="T46" fmla="*/ 319 w 497"/>
              <a:gd name="T47" fmla="*/ 80 h 426"/>
              <a:gd name="T48" fmla="*/ 177 w 497"/>
              <a:gd name="T49" fmla="*/ 80 h 426"/>
              <a:gd name="T50" fmla="*/ 186 w 497"/>
              <a:gd name="T51" fmla="*/ 53 h 426"/>
              <a:gd name="T52" fmla="*/ 274 w 497"/>
              <a:gd name="T53" fmla="*/ 355 h 426"/>
              <a:gd name="T54" fmla="*/ 274 w 497"/>
              <a:gd name="T55" fmla="*/ 355 h 426"/>
              <a:gd name="T56" fmla="*/ 230 w 497"/>
              <a:gd name="T57" fmla="*/ 355 h 426"/>
              <a:gd name="T58" fmla="*/ 230 w 497"/>
              <a:gd name="T59" fmla="*/ 302 h 426"/>
              <a:gd name="T60" fmla="*/ 9 w 497"/>
              <a:gd name="T61" fmla="*/ 302 h 426"/>
              <a:gd name="T62" fmla="*/ 17 w 497"/>
              <a:gd name="T63" fmla="*/ 381 h 426"/>
              <a:gd name="T64" fmla="*/ 62 w 497"/>
              <a:gd name="T65" fmla="*/ 425 h 426"/>
              <a:gd name="T66" fmla="*/ 434 w 497"/>
              <a:gd name="T67" fmla="*/ 425 h 426"/>
              <a:gd name="T68" fmla="*/ 478 w 497"/>
              <a:gd name="T69" fmla="*/ 381 h 426"/>
              <a:gd name="T70" fmla="*/ 487 w 497"/>
              <a:gd name="T71" fmla="*/ 302 h 426"/>
              <a:gd name="T72" fmla="*/ 274 w 497"/>
              <a:gd name="T73" fmla="*/ 302 h 426"/>
              <a:gd name="T74" fmla="*/ 274 w 497"/>
              <a:gd name="T75" fmla="*/ 35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97" h="426">
                <a:moveTo>
                  <a:pt x="230" y="231"/>
                </a:moveTo>
                <a:lnTo>
                  <a:pt x="230" y="231"/>
                </a:lnTo>
                <a:cubicBezTo>
                  <a:pt x="274" y="231"/>
                  <a:pt x="274" y="231"/>
                  <a:pt x="274" y="231"/>
                </a:cubicBezTo>
                <a:cubicBezTo>
                  <a:pt x="274" y="275"/>
                  <a:pt x="274" y="275"/>
                  <a:pt x="274" y="275"/>
                </a:cubicBezTo>
                <a:cubicBezTo>
                  <a:pt x="496" y="275"/>
                  <a:pt x="496" y="275"/>
                  <a:pt x="496" y="275"/>
                </a:cubicBezTo>
                <a:cubicBezTo>
                  <a:pt x="496" y="275"/>
                  <a:pt x="496" y="168"/>
                  <a:pt x="487" y="133"/>
                </a:cubicBezTo>
                <a:cubicBezTo>
                  <a:pt x="487" y="97"/>
                  <a:pt x="478" y="80"/>
                  <a:pt x="443" y="80"/>
                </a:cubicBezTo>
                <a:cubicBezTo>
                  <a:pt x="363" y="80"/>
                  <a:pt x="363" y="80"/>
                  <a:pt x="363" y="80"/>
                </a:cubicBezTo>
                <a:cubicBezTo>
                  <a:pt x="345" y="53"/>
                  <a:pt x="337" y="27"/>
                  <a:pt x="337" y="27"/>
                </a:cubicBezTo>
                <a:cubicBezTo>
                  <a:pt x="328" y="9"/>
                  <a:pt x="319" y="0"/>
                  <a:pt x="300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177" y="0"/>
                  <a:pt x="168" y="9"/>
                  <a:pt x="168" y="27"/>
                </a:cubicBezTo>
                <a:cubicBezTo>
                  <a:pt x="159" y="27"/>
                  <a:pt x="150" y="53"/>
                  <a:pt x="133" y="80"/>
                </a:cubicBezTo>
                <a:cubicBezTo>
                  <a:pt x="53" y="80"/>
                  <a:pt x="53" y="80"/>
                  <a:pt x="53" y="80"/>
                </a:cubicBezTo>
                <a:cubicBezTo>
                  <a:pt x="17" y="80"/>
                  <a:pt x="9" y="97"/>
                  <a:pt x="9" y="133"/>
                </a:cubicBezTo>
                <a:cubicBezTo>
                  <a:pt x="0" y="168"/>
                  <a:pt x="0" y="275"/>
                  <a:pt x="0" y="275"/>
                </a:cubicBezTo>
                <a:cubicBezTo>
                  <a:pt x="230" y="275"/>
                  <a:pt x="230" y="275"/>
                  <a:pt x="230" y="275"/>
                </a:cubicBezTo>
                <a:lnTo>
                  <a:pt x="230" y="231"/>
                </a:lnTo>
                <a:close/>
                <a:moveTo>
                  <a:pt x="186" y="53"/>
                </a:moveTo>
                <a:lnTo>
                  <a:pt x="186" y="53"/>
                </a:lnTo>
                <a:cubicBezTo>
                  <a:pt x="194" y="44"/>
                  <a:pt x="194" y="36"/>
                  <a:pt x="212" y="36"/>
                </a:cubicBezTo>
                <a:cubicBezTo>
                  <a:pt x="284" y="36"/>
                  <a:pt x="284" y="36"/>
                  <a:pt x="284" y="36"/>
                </a:cubicBezTo>
                <a:cubicBezTo>
                  <a:pt x="300" y="36"/>
                  <a:pt x="300" y="44"/>
                  <a:pt x="309" y="53"/>
                </a:cubicBezTo>
                <a:cubicBezTo>
                  <a:pt x="309" y="53"/>
                  <a:pt x="319" y="71"/>
                  <a:pt x="319" y="80"/>
                </a:cubicBezTo>
                <a:cubicBezTo>
                  <a:pt x="177" y="80"/>
                  <a:pt x="177" y="80"/>
                  <a:pt x="177" y="80"/>
                </a:cubicBezTo>
                <a:cubicBezTo>
                  <a:pt x="186" y="71"/>
                  <a:pt x="186" y="53"/>
                  <a:pt x="186" y="53"/>
                </a:cubicBezTo>
                <a:close/>
                <a:moveTo>
                  <a:pt x="274" y="355"/>
                </a:moveTo>
                <a:lnTo>
                  <a:pt x="274" y="355"/>
                </a:lnTo>
                <a:cubicBezTo>
                  <a:pt x="230" y="355"/>
                  <a:pt x="230" y="355"/>
                  <a:pt x="230" y="355"/>
                </a:cubicBezTo>
                <a:cubicBezTo>
                  <a:pt x="230" y="302"/>
                  <a:pt x="230" y="302"/>
                  <a:pt x="230" y="302"/>
                </a:cubicBezTo>
                <a:cubicBezTo>
                  <a:pt x="9" y="302"/>
                  <a:pt x="9" y="302"/>
                  <a:pt x="9" y="302"/>
                </a:cubicBezTo>
                <a:cubicBezTo>
                  <a:pt x="9" y="302"/>
                  <a:pt x="17" y="346"/>
                  <a:pt x="17" y="381"/>
                </a:cubicBezTo>
                <a:cubicBezTo>
                  <a:pt x="17" y="399"/>
                  <a:pt x="26" y="425"/>
                  <a:pt x="62" y="425"/>
                </a:cubicBezTo>
                <a:cubicBezTo>
                  <a:pt x="434" y="425"/>
                  <a:pt x="434" y="425"/>
                  <a:pt x="434" y="425"/>
                </a:cubicBezTo>
                <a:cubicBezTo>
                  <a:pt x="469" y="425"/>
                  <a:pt x="478" y="399"/>
                  <a:pt x="478" y="381"/>
                </a:cubicBezTo>
                <a:cubicBezTo>
                  <a:pt x="478" y="346"/>
                  <a:pt x="487" y="302"/>
                  <a:pt x="487" y="302"/>
                </a:cubicBezTo>
                <a:cubicBezTo>
                  <a:pt x="274" y="302"/>
                  <a:pt x="274" y="302"/>
                  <a:pt x="274" y="302"/>
                </a:cubicBezTo>
                <a:lnTo>
                  <a:pt x="274" y="3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1" name="Freeform 104">
            <a:extLst>
              <a:ext uri="{FF2B5EF4-FFF2-40B4-BE49-F238E27FC236}">
                <a16:creationId xmlns:a16="http://schemas.microsoft.com/office/drawing/2014/main" id="{EC9FA46A-50C7-417B-8474-6314FE472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23" y="5432451"/>
            <a:ext cx="248422" cy="147419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2" name="Freeform 12">
            <a:extLst>
              <a:ext uri="{FF2B5EF4-FFF2-40B4-BE49-F238E27FC236}">
                <a16:creationId xmlns:a16="http://schemas.microsoft.com/office/drawing/2014/main" id="{9E33944B-BB65-4E6E-B0A3-68FB2FBAB5D4}"/>
              </a:ext>
            </a:extLst>
          </p:cNvPr>
          <p:cNvSpPr>
            <a:spLocks/>
          </p:cNvSpPr>
          <p:nvPr/>
        </p:nvSpPr>
        <p:spPr bwMode="auto">
          <a:xfrm>
            <a:off x="1477942" y="3684353"/>
            <a:ext cx="1307461" cy="507820"/>
          </a:xfrm>
          <a:custGeom>
            <a:avLst/>
            <a:gdLst>
              <a:gd name="T0" fmla="*/ 530 w 530"/>
              <a:gd name="T1" fmla="*/ 48 h 96"/>
              <a:gd name="T2" fmla="*/ 482 w 530"/>
              <a:gd name="T3" fmla="*/ 96 h 96"/>
              <a:gd name="T4" fmla="*/ 48 w 530"/>
              <a:gd name="T5" fmla="*/ 96 h 96"/>
              <a:gd name="T6" fmla="*/ 0 w 530"/>
              <a:gd name="T7" fmla="*/ 48 h 96"/>
              <a:gd name="T8" fmla="*/ 0 w 530"/>
              <a:gd name="T9" fmla="*/ 48 h 96"/>
              <a:gd name="T10" fmla="*/ 48 w 530"/>
              <a:gd name="T11" fmla="*/ 0 h 96"/>
              <a:gd name="T12" fmla="*/ 482 w 530"/>
              <a:gd name="T13" fmla="*/ 0 h 96"/>
              <a:gd name="T14" fmla="*/ 530 w 530"/>
              <a:gd name="T15" fmla="*/ 4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" h="96">
                <a:moveTo>
                  <a:pt x="530" y="48"/>
                </a:moveTo>
                <a:cubicBezTo>
                  <a:pt x="530" y="75"/>
                  <a:pt x="508" y="96"/>
                  <a:pt x="482" y="96"/>
                </a:cubicBezTo>
                <a:cubicBezTo>
                  <a:pt x="48" y="96"/>
                  <a:pt x="48" y="96"/>
                  <a:pt x="48" y="96"/>
                </a:cubicBezTo>
                <a:cubicBezTo>
                  <a:pt x="22" y="96"/>
                  <a:pt x="0" y="75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508" y="0"/>
                  <a:pt x="530" y="22"/>
                  <a:pt x="530" y="48"/>
                </a:cubicBezTo>
                <a:close/>
              </a:path>
            </a:pathLst>
          </a:custGeom>
          <a:solidFill>
            <a:srgbClr val="4C47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POWER OF CHOICE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43C82FF4-D61A-4D62-B56E-9F2A5096431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1795"/>
          <a:stretch/>
        </p:blipFill>
        <p:spPr>
          <a:xfrm>
            <a:off x="56645" y="2337803"/>
            <a:ext cx="769413" cy="26337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DE3B1E5-8EA6-4781-89C7-F0E75F5E1A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67" y="1469635"/>
            <a:ext cx="495300" cy="51435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2A2114A-BF6E-4864-988E-699CAC03630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2964" y="2206137"/>
            <a:ext cx="495300" cy="47625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D98A660F-27B7-47DA-8349-2C09DE127A7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3708" y="2904538"/>
            <a:ext cx="457200" cy="51435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D04A641-1040-47E7-A6DE-B82CFD331AB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9894" y="3724787"/>
            <a:ext cx="504825" cy="56197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0E0F377A-CEBE-42AE-B2F3-5CCCCB25CDB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7710" y="4461510"/>
            <a:ext cx="495300" cy="49530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02CF27DD-D607-4773-9019-5D4BB771335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969" y="5141522"/>
            <a:ext cx="5048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8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050735B1-315E-4F88-901B-43EDABA1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186" y="2842736"/>
            <a:ext cx="3902239" cy="10632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17961" dir="2700000" algn="ctr" rotWithShape="0">
              <a:srgbClr val="808080"/>
            </a:outerShdw>
          </a:effectLst>
        </p:spPr>
        <p:txBody>
          <a:bodyPr tIns="91440" bIns="91440" anchor="ctr"/>
          <a:lstStyle>
            <a:lvl1pPr>
              <a:lnSpc>
                <a:spcPct val="102000"/>
              </a:lnSpc>
              <a:spcAft>
                <a:spcPct val="3700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71500" indent="-190500">
              <a:lnSpc>
                <a:spcPct val="94000"/>
              </a:lnSpc>
              <a:spcAft>
                <a:spcPct val="36000"/>
              </a:spcAft>
              <a:buChar char="–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190500">
              <a:lnSpc>
                <a:spcPct val="95000"/>
              </a:lnSpc>
              <a:spcAft>
                <a:spcPct val="30000"/>
              </a:spcAft>
              <a:buChar char="–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714500" indent="-195263">
              <a:lnSpc>
                <a:spcPct val="97000"/>
              </a:lnSpc>
              <a:spcAft>
                <a:spcPct val="28000"/>
              </a:spcAft>
              <a:buChar char="–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286000" indent="-187325"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7432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2004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6576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41148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altLang="en-US" sz="1400" b="0" i="0" u="none" strike="noStrike" kern="0" cap="none" spc="0" normalizeH="0" baseline="0" noProof="0" dirty="0">
              <a:ln>
                <a:noFill/>
              </a:ln>
              <a:solidFill>
                <a:srgbClr val="091D5D"/>
              </a:solidFill>
              <a:effectLst/>
              <a:uLnTx/>
              <a:uFillTx/>
              <a:latin typeface="Verdana" panose="020B060403050404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46F71F4-5487-47E3-B761-E5849E8B7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789" y="1337449"/>
            <a:ext cx="3902239" cy="145068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17961" dir="2700000" algn="ctr" rotWithShape="0">
              <a:srgbClr val="808080"/>
            </a:outerShdw>
          </a:effectLst>
        </p:spPr>
        <p:txBody>
          <a:bodyPr tIns="91440" bIns="91440" anchor="ctr"/>
          <a:lstStyle>
            <a:lvl1pPr>
              <a:lnSpc>
                <a:spcPct val="102000"/>
              </a:lnSpc>
              <a:spcAft>
                <a:spcPct val="3700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71500" indent="-190500">
              <a:lnSpc>
                <a:spcPct val="94000"/>
              </a:lnSpc>
              <a:spcAft>
                <a:spcPct val="36000"/>
              </a:spcAft>
              <a:buChar char="–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190500">
              <a:lnSpc>
                <a:spcPct val="95000"/>
              </a:lnSpc>
              <a:spcAft>
                <a:spcPct val="30000"/>
              </a:spcAft>
              <a:buChar char="–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714500" indent="-195263">
              <a:lnSpc>
                <a:spcPct val="97000"/>
              </a:lnSpc>
              <a:spcAft>
                <a:spcPct val="28000"/>
              </a:spcAft>
              <a:buChar char="–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286000" indent="-187325"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7432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2004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6576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41148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altLang="en-US" sz="1400" b="0" i="0" u="none" strike="noStrike" kern="0" cap="none" spc="0" normalizeH="0" baseline="0" noProof="0" dirty="0">
              <a:ln>
                <a:noFill/>
              </a:ln>
              <a:solidFill>
                <a:srgbClr val="091D5D"/>
              </a:solidFill>
              <a:effectLst/>
              <a:uLnTx/>
              <a:uFillTx/>
              <a:latin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2ECE7A-7AF9-427C-A719-9EAC27CCB250}"/>
              </a:ext>
            </a:extLst>
          </p:cNvPr>
          <p:cNvSpPr txBox="1"/>
          <p:nvPr/>
        </p:nvSpPr>
        <p:spPr>
          <a:xfrm>
            <a:off x="7249518" y="2007707"/>
            <a:ext cx="2021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Assured Accidental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repairs within 15 days*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78D930-08A7-41D3-A700-16BF71AFA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936" y="1968041"/>
            <a:ext cx="1362075" cy="600075"/>
          </a:xfrm>
          <a:prstGeom prst="roundRect">
            <a:avLst>
              <a:gd name="adj" fmla="val 16667"/>
            </a:avLst>
          </a:prstGeom>
          <a:ln>
            <a:solidFill>
              <a:srgbClr val="00206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4C0F09-DF3B-4C6A-B2CC-BE1F08015F68}"/>
              </a:ext>
            </a:extLst>
          </p:cNvPr>
          <p:cNvSpPr txBox="1"/>
          <p:nvPr/>
        </p:nvSpPr>
        <p:spPr>
          <a:xfrm>
            <a:off x="7494226" y="3097406"/>
            <a:ext cx="1557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6Y/6K*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Driveline Warranty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6FD3E9-811A-4FEE-85A3-BB8877248B93}"/>
              </a:ext>
            </a:extLst>
          </p:cNvPr>
          <p:cNvSpPr txBox="1"/>
          <p:nvPr/>
        </p:nvSpPr>
        <p:spPr>
          <a:xfrm>
            <a:off x="3003531" y="1501047"/>
            <a:ext cx="2021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Assured Accidental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repairs within 15 days*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14644F-5769-4A91-AD4A-EA40799ABA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78708" y="2941642"/>
            <a:ext cx="1713889" cy="860577"/>
          </a:xfrm>
          <a:prstGeom prst="roundRect">
            <a:avLst>
              <a:gd name="adj" fmla="val 16667"/>
            </a:avLst>
          </a:prstGeom>
          <a:ln>
            <a:solidFill>
              <a:srgbClr val="00206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sp>
        <p:nvSpPr>
          <p:cNvPr id="18" name="Rectangle 4">
            <a:extLst>
              <a:ext uri="{FF2B5EF4-FFF2-40B4-BE49-F238E27FC236}">
                <a16:creationId xmlns:a16="http://schemas.microsoft.com/office/drawing/2014/main" id="{576951DC-C34A-40FB-B5F8-90D6B8B63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586" y="1522457"/>
            <a:ext cx="1711334" cy="309992"/>
          </a:xfrm>
          <a:prstGeom prst="rect">
            <a:avLst/>
          </a:prstGeom>
          <a:solidFill>
            <a:srgbClr val="091D5D"/>
          </a:solidFill>
          <a:ln>
            <a:noFill/>
          </a:ln>
          <a:effectLst>
            <a:outerShdw dist="1796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6350" algn="ctr">
                <a:solidFill>
                  <a:srgbClr val="C0C0C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tIns="91440" bIns="91440" anchor="ctr"/>
          <a:lstStyle>
            <a:lvl1pPr>
              <a:lnSpc>
                <a:spcPct val="102000"/>
              </a:lnSpc>
              <a:spcAft>
                <a:spcPct val="3700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71500" indent="-190500">
              <a:lnSpc>
                <a:spcPct val="94000"/>
              </a:lnSpc>
              <a:spcAft>
                <a:spcPct val="36000"/>
              </a:spcAft>
              <a:buChar char="–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190500">
              <a:lnSpc>
                <a:spcPct val="95000"/>
              </a:lnSpc>
              <a:spcAft>
                <a:spcPct val="30000"/>
              </a:spcAft>
              <a:buChar char="–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714500" indent="-195263">
              <a:lnSpc>
                <a:spcPct val="97000"/>
              </a:lnSpc>
              <a:spcAft>
                <a:spcPct val="28000"/>
              </a:spcAft>
              <a:buChar char="–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286000" indent="-187325"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7432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2004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6576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41148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altLang="en-US" sz="1400" b="1" kern="0" dirty="0">
                <a:solidFill>
                  <a:srgbClr val="FFFFFF"/>
                </a:solidFill>
              </a:rPr>
              <a:t>TATA Kavach</a:t>
            </a:r>
            <a:endParaRPr kumimoji="0" lang="nl-NL" alt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853B03D5-1B8F-473C-94EC-ABFF02817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0643" y="3990800"/>
            <a:ext cx="3902239" cy="1793639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17961" dir="2700000" algn="ctr" rotWithShape="0">
              <a:srgbClr val="808080"/>
            </a:outerShdw>
          </a:effectLst>
        </p:spPr>
        <p:txBody>
          <a:bodyPr tIns="91440" bIns="91440" anchor="ctr"/>
          <a:lstStyle>
            <a:lvl1pPr>
              <a:lnSpc>
                <a:spcPct val="102000"/>
              </a:lnSpc>
              <a:spcAft>
                <a:spcPct val="3700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71500" indent="-190500">
              <a:lnSpc>
                <a:spcPct val="94000"/>
              </a:lnSpc>
              <a:spcAft>
                <a:spcPct val="36000"/>
              </a:spcAft>
              <a:buChar char="–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190500">
              <a:lnSpc>
                <a:spcPct val="95000"/>
              </a:lnSpc>
              <a:spcAft>
                <a:spcPct val="30000"/>
              </a:spcAft>
              <a:buChar char="–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714500" indent="-195263">
              <a:lnSpc>
                <a:spcPct val="97000"/>
              </a:lnSpc>
              <a:spcAft>
                <a:spcPct val="28000"/>
              </a:spcAft>
              <a:buChar char="–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286000" indent="-187325"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7432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2004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6576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41148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altLang="en-US" sz="1400" b="0" i="0" u="none" strike="noStrike" kern="0" cap="none" spc="0" normalizeH="0" baseline="0" noProof="0" dirty="0">
              <a:ln>
                <a:noFill/>
              </a:ln>
              <a:solidFill>
                <a:srgbClr val="091D5D"/>
              </a:solidFill>
              <a:effectLst/>
              <a:uLnTx/>
              <a:uFillTx/>
              <a:latin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A7F926-280C-42A7-A1EA-5E676F41C3C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873" y="4323250"/>
            <a:ext cx="1657430" cy="497590"/>
          </a:xfrm>
          <a:prstGeom prst="roundRect">
            <a:avLst>
              <a:gd name="adj" fmla="val 16667"/>
            </a:avLst>
          </a:prstGeom>
          <a:ln w="6350">
            <a:solidFill>
              <a:srgbClr val="00206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79293115-0871-419D-9845-26D009CCB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6034" y="4969859"/>
            <a:ext cx="1468839" cy="201090"/>
          </a:xfrm>
          <a:prstGeom prst="rect">
            <a:avLst/>
          </a:prstGeom>
          <a:solidFill>
            <a:srgbClr val="091D5D"/>
          </a:solidFill>
          <a:ln>
            <a:noFill/>
          </a:ln>
          <a:effectLst>
            <a:outerShdw dist="1796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6350" algn="ctr">
                <a:solidFill>
                  <a:srgbClr val="C0C0C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tIns="91440" bIns="91440" anchor="ctr"/>
          <a:lstStyle>
            <a:lvl1pPr>
              <a:lnSpc>
                <a:spcPct val="102000"/>
              </a:lnSpc>
              <a:spcAft>
                <a:spcPct val="3700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71500" indent="-190500">
              <a:lnSpc>
                <a:spcPct val="94000"/>
              </a:lnSpc>
              <a:spcAft>
                <a:spcPct val="36000"/>
              </a:spcAft>
              <a:buChar char="–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190500">
              <a:lnSpc>
                <a:spcPct val="95000"/>
              </a:lnSpc>
              <a:spcAft>
                <a:spcPct val="30000"/>
              </a:spcAft>
              <a:buChar char="–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714500" indent="-195263">
              <a:lnSpc>
                <a:spcPct val="97000"/>
              </a:lnSpc>
              <a:spcAft>
                <a:spcPct val="28000"/>
              </a:spcAft>
              <a:buChar char="–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286000" indent="-187325"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7432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2004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6576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41148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rPr>
              <a:t>Surakshit</a:t>
            </a:r>
            <a:r>
              <a:rPr kumimoji="0" lang="nl-NL" altLang="en-US" sz="1200" b="1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nl-NL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rPr>
              <a:t>SAMARTH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0BD8EC-6CEF-49F4-BFA0-5D7373C45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4952" y="5272357"/>
            <a:ext cx="1467252" cy="201090"/>
          </a:xfrm>
          <a:prstGeom prst="rect">
            <a:avLst/>
          </a:prstGeom>
          <a:solidFill>
            <a:srgbClr val="091D5D"/>
          </a:solidFill>
          <a:ln>
            <a:noFill/>
          </a:ln>
          <a:effectLst>
            <a:outerShdw dist="1796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6350" algn="ctr">
                <a:solidFill>
                  <a:srgbClr val="C0C0C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tIns="91440" bIns="91440" anchor="ctr"/>
          <a:lstStyle>
            <a:lvl1pPr>
              <a:lnSpc>
                <a:spcPct val="102000"/>
              </a:lnSpc>
              <a:spcAft>
                <a:spcPct val="3700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71500" indent="-190500">
              <a:lnSpc>
                <a:spcPct val="94000"/>
              </a:lnSpc>
              <a:spcAft>
                <a:spcPct val="36000"/>
              </a:spcAft>
              <a:buChar char="–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190500">
              <a:lnSpc>
                <a:spcPct val="95000"/>
              </a:lnSpc>
              <a:spcAft>
                <a:spcPct val="30000"/>
              </a:spcAft>
              <a:buChar char="–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714500" indent="-195263">
              <a:lnSpc>
                <a:spcPct val="97000"/>
              </a:lnSpc>
              <a:spcAft>
                <a:spcPct val="28000"/>
              </a:spcAft>
              <a:buChar char="–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286000" indent="-187325"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7432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2004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6576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41148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rPr>
              <a:t>Swastha</a:t>
            </a:r>
            <a:r>
              <a:rPr kumimoji="0" lang="nl-NL" altLang="en-US" sz="1200" b="1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nl-NL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rPr>
              <a:t>SAMARTH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A9FD51F-9939-4E73-9FEE-FC5172BDB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2389" y="4960536"/>
            <a:ext cx="1452590" cy="205287"/>
          </a:xfrm>
          <a:prstGeom prst="rect">
            <a:avLst/>
          </a:prstGeom>
          <a:solidFill>
            <a:srgbClr val="091D5D"/>
          </a:solidFill>
          <a:ln>
            <a:noFill/>
          </a:ln>
          <a:effectLst>
            <a:outerShdw dist="1796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6350" algn="ctr">
                <a:solidFill>
                  <a:srgbClr val="C0C0C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tIns="91440" bIns="91440" anchor="ctr"/>
          <a:lstStyle>
            <a:lvl1pPr>
              <a:lnSpc>
                <a:spcPct val="102000"/>
              </a:lnSpc>
              <a:spcAft>
                <a:spcPct val="3700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71500" indent="-190500">
              <a:lnSpc>
                <a:spcPct val="94000"/>
              </a:lnSpc>
              <a:spcAft>
                <a:spcPct val="36000"/>
              </a:spcAft>
              <a:buChar char="–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190500">
              <a:lnSpc>
                <a:spcPct val="95000"/>
              </a:lnSpc>
              <a:spcAft>
                <a:spcPct val="30000"/>
              </a:spcAft>
              <a:buChar char="–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714500" indent="-195263">
              <a:lnSpc>
                <a:spcPct val="97000"/>
              </a:lnSpc>
              <a:spcAft>
                <a:spcPct val="28000"/>
              </a:spcAft>
              <a:buChar char="–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286000" indent="-187325"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7432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2004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6576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41148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rPr>
              <a:t>Sampatti</a:t>
            </a:r>
            <a:r>
              <a:rPr kumimoji="0" lang="nl-NL" altLang="en-US" sz="1200" b="1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nl-NL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rPr>
              <a:t>SAMARTH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953FA24-6488-412E-A596-A0A6145AF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0009" y="5265876"/>
            <a:ext cx="1424970" cy="198981"/>
          </a:xfrm>
          <a:prstGeom prst="rect">
            <a:avLst/>
          </a:prstGeom>
          <a:solidFill>
            <a:srgbClr val="091D5D"/>
          </a:solidFill>
          <a:ln>
            <a:noFill/>
          </a:ln>
          <a:effectLst>
            <a:outerShdw dist="1796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6350" algn="ctr">
                <a:solidFill>
                  <a:srgbClr val="C0C0C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tIns="91440" bIns="91440" anchor="ctr"/>
          <a:lstStyle>
            <a:lvl1pPr>
              <a:lnSpc>
                <a:spcPct val="102000"/>
              </a:lnSpc>
              <a:spcAft>
                <a:spcPct val="3700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71500" indent="-190500">
              <a:lnSpc>
                <a:spcPct val="94000"/>
              </a:lnSpc>
              <a:spcAft>
                <a:spcPct val="36000"/>
              </a:spcAft>
              <a:buChar char="–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190500">
              <a:lnSpc>
                <a:spcPct val="95000"/>
              </a:lnSpc>
              <a:spcAft>
                <a:spcPct val="30000"/>
              </a:spcAft>
              <a:buChar char="–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714500" indent="-195263">
              <a:lnSpc>
                <a:spcPct val="97000"/>
              </a:lnSpc>
              <a:spcAft>
                <a:spcPct val="28000"/>
              </a:spcAft>
              <a:buChar char="–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286000" indent="-187325"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7432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2004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6576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41148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rPr>
              <a:t>Shiksha</a:t>
            </a:r>
            <a:r>
              <a:rPr kumimoji="0" lang="nl-NL" altLang="en-US" sz="1200" b="1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nl-NL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rPr>
              <a:t>SAMARTH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D56ECE-F37D-4833-93D5-4BD10D1E4412}"/>
              </a:ext>
            </a:extLst>
          </p:cNvPr>
          <p:cNvSpPr/>
          <p:nvPr/>
        </p:nvSpPr>
        <p:spPr>
          <a:xfrm>
            <a:off x="7287430" y="4260443"/>
            <a:ext cx="219092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Tata Samarth for </a:t>
            </a:r>
            <a:r>
              <a:rPr lang="en-IN" sz="1100" b="1" dirty="0">
                <a:solidFill>
                  <a:schemeClr val="bg1"/>
                </a:solidFill>
              </a:rPr>
              <a:t>DRIVER family's</a:t>
            </a:r>
            <a:r>
              <a:rPr lang="en-IN" sz="1100" dirty="0">
                <a:solidFill>
                  <a:schemeClr val="bg1"/>
                </a:solidFill>
              </a:rPr>
              <a:t> financial, educational, accident </a:t>
            </a:r>
          </a:p>
          <a:p>
            <a:r>
              <a:rPr lang="en-IN" sz="1100" dirty="0">
                <a:solidFill>
                  <a:schemeClr val="bg1"/>
                </a:solidFill>
              </a:rPr>
              <a:t>and health insurance needs.</a:t>
            </a:r>
          </a:p>
        </p:txBody>
      </p:sp>
    </p:spTree>
    <p:extLst>
      <p:ext uri="{BB962C8B-B14F-4D97-AF65-F5344CB8AC3E}">
        <p14:creationId xmlns:p14="http://schemas.microsoft.com/office/powerpoint/2010/main" val="7962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0296138" y="68878"/>
            <a:ext cx="1866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Uni Neue Bold" pitchFamily="50" charset="0"/>
              </a:rPr>
              <a:t>Signa 2823.K RMC</a:t>
            </a:r>
          </a:p>
        </p:txBody>
      </p:sp>
      <p:sp>
        <p:nvSpPr>
          <p:cNvPr id="40" name="Title 4"/>
          <p:cNvSpPr txBox="1">
            <a:spLocks/>
          </p:cNvSpPr>
          <p:nvPr/>
        </p:nvSpPr>
        <p:spPr>
          <a:xfrm>
            <a:off x="3200401" y="430696"/>
            <a:ext cx="8891421" cy="53538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Uni Neue Bold" pitchFamily="50" charset="0"/>
              </a:rPr>
              <a:t>Signa 2823.K RMC   -  Technical Specifications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F8EF498E-FD3C-408B-BAA6-9D1E8648A6F9}"/>
              </a:ext>
            </a:extLst>
          </p:cNvPr>
          <p:cNvSpPr txBox="1">
            <a:spLocks/>
          </p:cNvSpPr>
          <p:nvPr/>
        </p:nvSpPr>
        <p:spPr>
          <a:xfrm>
            <a:off x="543338" y="-13251"/>
            <a:ext cx="11158331" cy="88789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A5A564-B6BB-481B-B9FC-6CE5F77C27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62631" y="1996198"/>
            <a:ext cx="2540090" cy="118310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0AD1430-A2DF-41F9-AE17-B4A1E027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739157"/>
              </p:ext>
            </p:extLst>
          </p:nvPr>
        </p:nvGraphicFramePr>
        <p:xfrm>
          <a:off x="2715065" y="1043459"/>
          <a:ext cx="9312812" cy="634488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444248">
                  <a:extLst>
                    <a:ext uri="{9D8B030D-6E8A-4147-A177-3AD203B41FA5}">
                      <a16:colId xmlns:a16="http://schemas.microsoft.com/office/drawing/2014/main" val="715958888"/>
                    </a:ext>
                  </a:extLst>
                </a:gridCol>
                <a:gridCol w="3357255">
                  <a:extLst>
                    <a:ext uri="{9D8B030D-6E8A-4147-A177-3AD203B41FA5}">
                      <a16:colId xmlns:a16="http://schemas.microsoft.com/office/drawing/2014/main" val="1230952370"/>
                    </a:ext>
                  </a:extLst>
                </a:gridCol>
                <a:gridCol w="4511309">
                  <a:extLst>
                    <a:ext uri="{9D8B030D-6E8A-4147-A177-3AD203B41FA5}">
                      <a16:colId xmlns:a16="http://schemas.microsoft.com/office/drawing/2014/main" val="487556531"/>
                    </a:ext>
                  </a:extLst>
                </a:gridCol>
              </a:tblGrid>
              <a:tr h="316130">
                <a:tc>
                  <a:txBody>
                    <a:bodyPr/>
                    <a:lstStyle/>
                    <a:p>
                      <a:pPr algn="l"/>
                      <a:r>
                        <a:rPr lang="en-IN" sz="1800" b="1" dirty="0">
                          <a:effectLst/>
                          <a:latin typeface="+mj-lt"/>
                        </a:rPr>
                        <a:t>MODEL</a:t>
                      </a:r>
                      <a:endParaRPr lang="en-IN" sz="1800" b="1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Signa 2823.K 6/7/8 m3 RMC</a:t>
                      </a:r>
                    </a:p>
                  </a:txBody>
                  <a:tcPr marL="8880" marR="8880" marT="88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Signa</a:t>
                      </a: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2823.K 9 m3 RMC  TM</a:t>
                      </a:r>
                    </a:p>
                  </a:txBody>
                  <a:tcPr marL="8880" marR="8880" marT="8880" marB="0" anchor="ctr"/>
                </a:tc>
                <a:extLst>
                  <a:ext uri="{0D108BD9-81ED-4DB2-BD59-A6C34878D82A}">
                    <a16:rowId xmlns:a16="http://schemas.microsoft.com/office/drawing/2014/main" val="1092076899"/>
                  </a:ext>
                </a:extLst>
              </a:tr>
              <a:tr h="237098">
                <a:tc>
                  <a:txBody>
                    <a:bodyPr/>
                    <a:lstStyle/>
                    <a:p>
                      <a:r>
                        <a:rPr lang="en-IN" sz="1200" b="0" dirty="0"/>
                        <a:t>ENGINE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Cummins </a:t>
                      </a: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ISBe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5.6 l</a:t>
                      </a: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BS6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0" marR="8880" marT="88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Cummins </a:t>
                      </a: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ISBe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5.6 l</a:t>
                      </a: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BS6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0" marR="8880" marT="8880" marB="0" anchor="ctr"/>
                </a:tc>
                <a:extLst>
                  <a:ext uri="{0D108BD9-81ED-4DB2-BD59-A6C34878D82A}">
                    <a16:rowId xmlns:a16="http://schemas.microsoft.com/office/drawing/2014/main" val="473599667"/>
                  </a:ext>
                </a:extLst>
              </a:tr>
              <a:tr h="23709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0" kern="1200" dirty="0"/>
                        <a:t>Max Power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 kW @ 2300 rpm</a:t>
                      </a:r>
                    </a:p>
                  </a:txBody>
                  <a:tcPr marL="8880" marR="8880" marT="88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 kW @ 2300 rpm</a:t>
                      </a:r>
                    </a:p>
                  </a:txBody>
                  <a:tcPr marL="8880" marR="8880" marT="8880" marB="0" anchor="ctr"/>
                </a:tc>
                <a:extLst>
                  <a:ext uri="{0D108BD9-81ED-4DB2-BD59-A6C34878D82A}">
                    <a16:rowId xmlns:a16="http://schemas.microsoft.com/office/drawing/2014/main" val="1657597107"/>
                  </a:ext>
                </a:extLst>
              </a:tr>
              <a:tr h="237098">
                <a:tc>
                  <a:txBody>
                    <a:bodyPr/>
                    <a:lstStyle/>
                    <a:p>
                      <a:r>
                        <a:rPr lang="en-IN" sz="1200" b="0" dirty="0"/>
                        <a:t>Max</a:t>
                      </a:r>
                      <a:r>
                        <a:rPr lang="en-IN" sz="1200" b="0" baseline="0" dirty="0"/>
                        <a:t> Torque</a:t>
                      </a:r>
                      <a:endParaRPr lang="en-IN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n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 Nm @ 1000- 1600 rpm</a:t>
                      </a:r>
                    </a:p>
                  </a:txBody>
                  <a:tcPr marL="8880" marR="8880" marT="88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n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 Nm @ 1000- 1600 rpm</a:t>
                      </a:r>
                    </a:p>
                  </a:txBody>
                  <a:tcPr marL="8880" marR="8880" marT="8880" marB="0" anchor="ctr"/>
                </a:tc>
                <a:extLst>
                  <a:ext uri="{0D108BD9-81ED-4DB2-BD59-A6C34878D82A}">
                    <a16:rowId xmlns:a16="http://schemas.microsoft.com/office/drawing/2014/main" val="389936844"/>
                  </a:ext>
                </a:extLst>
              </a:tr>
              <a:tr h="237098">
                <a:tc>
                  <a:txBody>
                    <a:bodyPr/>
                    <a:lstStyle/>
                    <a:p>
                      <a:r>
                        <a:rPr lang="en-IN" sz="1200" b="0" dirty="0"/>
                        <a:t>CLUTCH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 mm single Plate Dry friction Organic Lining</a:t>
                      </a:r>
                    </a:p>
                  </a:txBody>
                  <a:tcPr marL="8880" marR="8880" marT="88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 mm single Plate Dry friction Organic Lining</a:t>
                      </a:r>
                    </a:p>
                  </a:txBody>
                  <a:tcPr marL="8880" marR="8880" marT="8880" marB="0" anchor="ctr"/>
                </a:tc>
                <a:extLst>
                  <a:ext uri="{0D108BD9-81ED-4DB2-BD59-A6C34878D82A}">
                    <a16:rowId xmlns:a16="http://schemas.microsoft.com/office/drawing/2014/main" val="3157995378"/>
                  </a:ext>
                </a:extLst>
              </a:tr>
              <a:tr h="237098">
                <a:tc>
                  <a:txBody>
                    <a:bodyPr/>
                    <a:lstStyle/>
                    <a:p>
                      <a:r>
                        <a:rPr lang="en-IN" sz="1200" b="0" dirty="0"/>
                        <a:t>TRANSMISSION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G950 6 speed Gearbox</a:t>
                      </a:r>
                    </a:p>
                  </a:txBody>
                  <a:tcPr marL="8880" marR="8880" marT="88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G1150 9 Speed Gearbox</a:t>
                      </a:r>
                    </a:p>
                  </a:txBody>
                  <a:tcPr marL="8880" marR="8880" marT="8880" marB="0" anchor="ctr"/>
                </a:tc>
                <a:extLst>
                  <a:ext uri="{0D108BD9-81ED-4DB2-BD59-A6C34878D82A}">
                    <a16:rowId xmlns:a16="http://schemas.microsoft.com/office/drawing/2014/main" val="3146626710"/>
                  </a:ext>
                </a:extLst>
              </a:tr>
              <a:tr h="237098">
                <a:tc>
                  <a:txBody>
                    <a:bodyPr/>
                    <a:lstStyle/>
                    <a:p>
                      <a:r>
                        <a:rPr lang="en-IN" sz="1200" b="0" dirty="0"/>
                        <a:t>FRONT</a:t>
                      </a:r>
                      <a:r>
                        <a:rPr lang="en-IN" sz="1200" b="0" baseline="0" dirty="0"/>
                        <a:t> AXLE</a:t>
                      </a:r>
                      <a:endParaRPr lang="en-IN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Heavy Duty Forged I beam Reverse Elliot Type </a:t>
                      </a:r>
                    </a:p>
                  </a:txBody>
                  <a:tcPr marL="8880" marR="8880" marT="88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Heavy Duty Forged I beam Reverse Elliot Type </a:t>
                      </a:r>
                    </a:p>
                  </a:txBody>
                  <a:tcPr marL="8880" marR="8880" marT="8880" marB="0" anchor="ctr"/>
                </a:tc>
                <a:extLst>
                  <a:ext uri="{0D108BD9-81ED-4DB2-BD59-A6C34878D82A}">
                    <a16:rowId xmlns:a16="http://schemas.microsoft.com/office/drawing/2014/main" val="1820505409"/>
                  </a:ext>
                </a:extLst>
              </a:tr>
              <a:tr h="323805">
                <a:tc>
                  <a:txBody>
                    <a:bodyPr/>
                    <a:lstStyle/>
                    <a:p>
                      <a:r>
                        <a:rPr lang="en-IN" sz="1200" b="0" dirty="0"/>
                        <a:t>REAR AXLE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Reduction, Heavy Duty rear axle with differential lock</a:t>
                      </a:r>
                    </a:p>
                  </a:txBody>
                  <a:tcPr marL="8880" marR="8880" marT="88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Reduction, Heavy Duty rear axle with differential lock</a:t>
                      </a:r>
                    </a:p>
                  </a:txBody>
                  <a:tcPr marL="8880" marR="8880" marT="8880" marB="0" anchor="ctr"/>
                </a:tc>
                <a:extLst>
                  <a:ext uri="{0D108BD9-81ED-4DB2-BD59-A6C34878D82A}">
                    <a16:rowId xmlns:a16="http://schemas.microsoft.com/office/drawing/2014/main" val="813567744"/>
                  </a:ext>
                </a:extLst>
              </a:tr>
              <a:tr h="956066">
                <a:tc>
                  <a:txBody>
                    <a:bodyPr/>
                    <a:lstStyle/>
                    <a:p>
                      <a:r>
                        <a:rPr lang="en-IN" sz="1200" b="0" dirty="0"/>
                        <a:t>SUSPENSION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Front : 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Option I : Semi Elliptical Leaf Spring 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Option II : Parabolic leaf spring 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Rear : 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Option 1 : Semi Elliptical Leaf Spring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Option 2 : TML Bogie suspension</a:t>
                      </a:r>
                    </a:p>
                  </a:txBody>
                  <a:tcPr marL="8880" marR="8880" marT="88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Front  : Semi elliptical leaf spring </a:t>
                      </a:r>
                      <a:b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Rear : TML bogie suspension</a:t>
                      </a:r>
                    </a:p>
                  </a:txBody>
                  <a:tcPr marL="8880" marR="8880" marT="8880" marB="0" anchor="ctr"/>
                </a:tc>
                <a:extLst>
                  <a:ext uri="{0D108BD9-81ED-4DB2-BD59-A6C34878D82A}">
                    <a16:rowId xmlns:a16="http://schemas.microsoft.com/office/drawing/2014/main" val="2610351328"/>
                  </a:ext>
                </a:extLst>
              </a:tr>
              <a:tr h="323805">
                <a:tc>
                  <a:txBody>
                    <a:bodyPr/>
                    <a:lstStyle/>
                    <a:p>
                      <a:r>
                        <a:rPr lang="en-IN" sz="1200" b="0" dirty="0"/>
                        <a:t>FRAME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Heavy Duty straight frame with riveted/ bolted cross members</a:t>
                      </a:r>
                    </a:p>
                  </a:txBody>
                  <a:tcPr marL="8880" marR="8880" marT="88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Heavy Duty straight frame with riveted/ bolted cross members</a:t>
                      </a:r>
                    </a:p>
                  </a:txBody>
                  <a:tcPr marL="8880" marR="8880" marT="8880" marB="0" anchor="ctr"/>
                </a:tc>
                <a:extLst>
                  <a:ext uri="{0D108BD9-81ED-4DB2-BD59-A6C34878D82A}">
                    <a16:rowId xmlns:a16="http://schemas.microsoft.com/office/drawing/2014/main" val="1150050285"/>
                  </a:ext>
                </a:extLst>
              </a:tr>
              <a:tr h="237098">
                <a:tc>
                  <a:txBody>
                    <a:bodyPr/>
                    <a:lstStyle/>
                    <a:p>
                      <a:r>
                        <a:rPr lang="en-IN" sz="1200" b="0" dirty="0"/>
                        <a:t>CAB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Signa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Non Sleeper Cabin</a:t>
                      </a:r>
                    </a:p>
                  </a:txBody>
                  <a:tcPr marL="8880" marR="8880" marT="88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Signa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Non Sleeper Cabin</a:t>
                      </a:r>
                    </a:p>
                  </a:txBody>
                  <a:tcPr marL="8880" marR="8880" marT="8880" marB="0" anchor="ctr"/>
                </a:tc>
                <a:extLst>
                  <a:ext uri="{0D108BD9-81ED-4DB2-BD59-A6C34878D82A}">
                    <a16:rowId xmlns:a16="http://schemas.microsoft.com/office/drawing/2014/main" val="3417497694"/>
                  </a:ext>
                </a:extLst>
              </a:tr>
              <a:tr h="237098">
                <a:tc>
                  <a:txBody>
                    <a:bodyPr/>
                    <a:lstStyle/>
                    <a:p>
                      <a:r>
                        <a:rPr lang="en-IN" sz="1200" b="0" dirty="0"/>
                        <a:t>TYRES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295/95 D20 Nylon tyres</a:t>
                      </a:r>
                    </a:p>
                  </a:txBody>
                  <a:tcPr marL="8880" marR="8880" marT="88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295/95 D20 Nylon tyres</a:t>
                      </a:r>
                    </a:p>
                  </a:txBody>
                  <a:tcPr marL="8880" marR="8880" marT="8880" marB="0" anchor="ctr"/>
                </a:tc>
                <a:extLst>
                  <a:ext uri="{0D108BD9-81ED-4DB2-BD59-A6C34878D82A}">
                    <a16:rowId xmlns:a16="http://schemas.microsoft.com/office/drawing/2014/main" val="1007995813"/>
                  </a:ext>
                </a:extLst>
              </a:tr>
              <a:tr h="237098">
                <a:tc>
                  <a:txBody>
                    <a:bodyPr/>
                    <a:lstStyle/>
                    <a:p>
                      <a:r>
                        <a:rPr lang="en-IN" sz="1200" b="0" dirty="0"/>
                        <a:t>VENTILATION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Blower/ Air Conditioning (Optional)</a:t>
                      </a:r>
                    </a:p>
                  </a:txBody>
                  <a:tcPr marL="8880" marR="8880" marT="88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Blower/ Air Conditioning (Optional)</a:t>
                      </a:r>
                    </a:p>
                  </a:txBody>
                  <a:tcPr marL="8880" marR="8880" marT="8880" marB="0" anchor="ctr"/>
                </a:tc>
                <a:extLst>
                  <a:ext uri="{0D108BD9-81ED-4DB2-BD59-A6C34878D82A}">
                    <a16:rowId xmlns:a16="http://schemas.microsoft.com/office/drawing/2014/main" val="2964800935"/>
                  </a:ext>
                </a:extLst>
              </a:tr>
              <a:tr h="237098">
                <a:tc>
                  <a:txBody>
                    <a:bodyPr/>
                    <a:lstStyle/>
                    <a:p>
                      <a:r>
                        <a:rPr lang="en-IN" sz="1200" b="0" dirty="0"/>
                        <a:t>SERVICE BRAKE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iCGT Brakes</a:t>
                      </a:r>
                    </a:p>
                  </a:txBody>
                  <a:tcPr marL="8880" marR="8880" marT="88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</a:t>
                      </a: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iCGT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Brakes</a:t>
                      </a:r>
                    </a:p>
                  </a:txBody>
                  <a:tcPr marL="8880" marR="8880" marT="8880" marB="0" anchor="ctr"/>
                </a:tc>
                <a:extLst>
                  <a:ext uri="{0D108BD9-81ED-4DB2-BD59-A6C34878D82A}">
                    <a16:rowId xmlns:a16="http://schemas.microsoft.com/office/drawing/2014/main" val="3058515130"/>
                  </a:ext>
                </a:extLst>
              </a:tr>
              <a:tr h="237098">
                <a:tc>
                  <a:txBody>
                    <a:bodyPr/>
                    <a:lstStyle/>
                    <a:p>
                      <a:r>
                        <a:rPr lang="en-IN" sz="1200" b="0" dirty="0"/>
                        <a:t>FUE</a:t>
                      </a:r>
                      <a:r>
                        <a:rPr lang="en-IN" sz="1200" b="0" baseline="0" dirty="0"/>
                        <a:t>L TANK</a:t>
                      </a:r>
                      <a:endParaRPr lang="en-IN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 Ltr HDPE Tank</a:t>
                      </a:r>
                    </a:p>
                  </a:txBody>
                  <a:tcPr marL="8880" marR="8880" marT="88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 </a:t>
                      </a: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Ltr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HDPE Tank</a:t>
                      </a:r>
                    </a:p>
                  </a:txBody>
                  <a:tcPr marL="8880" marR="8880" marT="8880" marB="0" anchor="ctr"/>
                </a:tc>
                <a:extLst>
                  <a:ext uri="{0D108BD9-81ED-4DB2-BD59-A6C34878D82A}">
                    <a16:rowId xmlns:a16="http://schemas.microsoft.com/office/drawing/2014/main" val="1441704280"/>
                  </a:ext>
                </a:extLst>
              </a:tr>
              <a:tr h="323805">
                <a:tc>
                  <a:txBody>
                    <a:bodyPr/>
                    <a:lstStyle/>
                    <a:p>
                      <a:r>
                        <a:rPr lang="en-IN" sz="1200" b="0" dirty="0"/>
                        <a:t>WHEELBASE options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3880 mm (6 m</a:t>
                      </a:r>
                      <a:r>
                        <a:rPr lang="en-IN" sz="12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7 m</a:t>
                      </a:r>
                      <a:r>
                        <a:rPr lang="en-IN" sz="12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|</a:t>
                      </a:r>
                      <a:b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4880 mm(8 m</a:t>
                      </a:r>
                      <a:r>
                        <a:rPr lang="en-IN" sz="12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8880" marR="8880" marT="88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5580 mm</a:t>
                      </a:r>
                    </a:p>
                  </a:txBody>
                  <a:tcPr marL="8880" marR="8880" marT="8880" marB="0" anchor="ctr"/>
                </a:tc>
                <a:extLst>
                  <a:ext uri="{0D108BD9-81ED-4DB2-BD59-A6C34878D82A}">
                    <a16:rowId xmlns:a16="http://schemas.microsoft.com/office/drawing/2014/main" val="3008979520"/>
                  </a:ext>
                </a:extLst>
              </a:tr>
              <a:tr h="395163">
                <a:tc>
                  <a:txBody>
                    <a:bodyPr/>
                    <a:lstStyle/>
                    <a:p>
                      <a:r>
                        <a:rPr lang="en-IN" sz="1200" b="0" dirty="0"/>
                        <a:t>GROSS</a:t>
                      </a:r>
                      <a:r>
                        <a:rPr lang="en-IN" sz="1200" b="0" baseline="0" dirty="0"/>
                        <a:t> VEHICLE WEIGHT</a:t>
                      </a:r>
                      <a:endParaRPr lang="en-IN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28000 kg</a:t>
                      </a:r>
                    </a:p>
                  </a:txBody>
                  <a:tcPr marL="8880" marR="8880" marT="88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28000 kg</a:t>
                      </a:r>
                    </a:p>
                  </a:txBody>
                  <a:tcPr marL="8880" marR="8880" marT="8880" marB="0" anchor="ctr"/>
                </a:tc>
                <a:extLst>
                  <a:ext uri="{0D108BD9-81ED-4DB2-BD59-A6C34878D82A}">
                    <a16:rowId xmlns:a16="http://schemas.microsoft.com/office/drawing/2014/main" val="3035108603"/>
                  </a:ext>
                </a:extLst>
              </a:tr>
              <a:tr h="237098">
                <a:tc>
                  <a:txBody>
                    <a:bodyPr/>
                    <a:lstStyle/>
                    <a:p>
                      <a:r>
                        <a:rPr lang="en-IN" sz="1200" b="0" dirty="0"/>
                        <a:t>Body</a:t>
                      </a:r>
                      <a:r>
                        <a:rPr lang="en-IN" sz="1200" b="0" baseline="0" dirty="0"/>
                        <a:t> options</a:t>
                      </a:r>
                      <a:endParaRPr lang="en-IN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m</a:t>
                      </a:r>
                      <a:r>
                        <a:rPr lang="en-IN" sz="12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 7 m</a:t>
                      </a:r>
                      <a:r>
                        <a:rPr lang="en-IN" sz="12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</a:t>
                      </a: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8 m</a:t>
                      </a:r>
                      <a:r>
                        <a:rPr lang="en-IN" sz="12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 </a:t>
                      </a: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RMC Transit Mixer</a:t>
                      </a:r>
                    </a:p>
                  </a:txBody>
                  <a:tcPr marL="8880" marR="8880" marT="88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m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RMC Transit Mixer</a:t>
                      </a:r>
                    </a:p>
                  </a:txBody>
                  <a:tcPr marL="8880" marR="8880" marT="8880" marB="0" anchor="ctr"/>
                </a:tc>
                <a:extLst>
                  <a:ext uri="{0D108BD9-81ED-4DB2-BD59-A6C34878D82A}">
                    <a16:rowId xmlns:a16="http://schemas.microsoft.com/office/drawing/2014/main" val="2293261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36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296138" y="68878"/>
            <a:ext cx="1866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Uni Neue Bold" pitchFamily="50" charset="0"/>
              </a:rPr>
              <a:t>Signa 2823.K RMC</a:t>
            </a: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3200401" y="430696"/>
            <a:ext cx="8891421" cy="53538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Uni Neue Bold" pitchFamily="50" charset="0"/>
              </a:rPr>
              <a:t>Knowledge Check – brief online Test 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F8EF498E-FD3C-408B-BAA6-9D1E8648A6F9}"/>
              </a:ext>
            </a:extLst>
          </p:cNvPr>
          <p:cNvSpPr txBox="1">
            <a:spLocks/>
          </p:cNvSpPr>
          <p:nvPr/>
        </p:nvSpPr>
        <p:spPr>
          <a:xfrm>
            <a:off x="543338" y="-13251"/>
            <a:ext cx="11158331" cy="88789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91350" y="1809750"/>
            <a:ext cx="43624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#1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your normal format of knowledge check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EFA0D2-845E-454D-9C45-0673AD27C4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92292" y="1700775"/>
            <a:ext cx="5136009" cy="254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3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31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1339" y="2853951"/>
            <a:ext cx="3447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IN" sz="2800" dirty="0">
                <a:solidFill>
                  <a:schemeClr val="bg1"/>
                </a:solidFill>
                <a:latin typeface="Uni Neue Bold" pitchFamily="50" charset="0"/>
              </a:rPr>
              <a:t>Signa 2823.K RMC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77918" y="3638550"/>
            <a:ext cx="5360795" cy="552450"/>
          </a:xfrm>
          <a:prstGeom prst="roundRect">
            <a:avLst/>
          </a:prstGeom>
          <a:solidFill>
            <a:srgbClr val="307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61175A-BD52-44DB-BB01-2B5C41120B9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41120" y="387768"/>
            <a:ext cx="5403875" cy="42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2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/>
          <p:cNvSpPr txBox="1"/>
          <p:nvPr/>
        </p:nvSpPr>
        <p:spPr>
          <a:xfrm>
            <a:off x="10296138" y="68878"/>
            <a:ext cx="1866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Uni Neue Bold" pitchFamily="50" charset="0"/>
              </a:rPr>
              <a:t>Signa 2823.K RMC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F8EF498E-FD3C-408B-BAA6-9D1E8648A6F9}"/>
              </a:ext>
            </a:extLst>
          </p:cNvPr>
          <p:cNvSpPr txBox="1">
            <a:spLocks/>
          </p:cNvSpPr>
          <p:nvPr/>
        </p:nvSpPr>
        <p:spPr>
          <a:xfrm>
            <a:off x="543338" y="-13251"/>
            <a:ext cx="11158331" cy="88789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" name="Title 4"/>
          <p:cNvSpPr>
            <a:spLocks noGrp="1"/>
          </p:cNvSpPr>
          <p:nvPr>
            <p:ph type="title" idx="4294967295"/>
          </p:nvPr>
        </p:nvSpPr>
        <p:spPr>
          <a:xfrm>
            <a:off x="3200401" y="430696"/>
            <a:ext cx="8891421" cy="535386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Uni Neue Bold" pitchFamily="50" charset="0"/>
              </a:rPr>
              <a:t>Tata Motors MHCV – Power </a:t>
            </a:r>
            <a:r>
              <a:rPr lang="en-IN" sz="2000" b="1" dirty="0">
                <a:solidFill>
                  <a:schemeClr val="bg1"/>
                </a:solidFill>
                <a:latin typeface="Uni Neue Bold" pitchFamily="50" charset="0"/>
              </a:rPr>
              <a:t>of</a:t>
            </a:r>
            <a:r>
              <a:rPr lang="en-IN" sz="2800" b="1" dirty="0">
                <a:solidFill>
                  <a:schemeClr val="bg1"/>
                </a:solidFill>
                <a:latin typeface="Uni Neue Bold" pitchFamily="50" charset="0"/>
              </a:rPr>
              <a:t> 6</a:t>
            </a:r>
          </a:p>
        </p:txBody>
      </p:sp>
      <p:pic>
        <p:nvPicPr>
          <p:cNvPr id="161" name="Picture 16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242" y="1456196"/>
            <a:ext cx="6281435" cy="37851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3" name="Oval Callout 32"/>
          <p:cNvSpPr/>
          <p:nvPr/>
        </p:nvSpPr>
        <p:spPr>
          <a:xfrm>
            <a:off x="2831690" y="882343"/>
            <a:ext cx="3027629" cy="1047060"/>
          </a:xfrm>
          <a:prstGeom prst="wedgeEllipseCallout">
            <a:avLst>
              <a:gd name="adj1" fmla="val -113455"/>
              <a:gd name="adj2" fmla="val 909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 the same icons and names as used in slide #15 (hidden) / website</a:t>
            </a:r>
            <a:endParaRPr lang="en-IN" sz="1600" dirty="0"/>
          </a:p>
        </p:txBody>
      </p:sp>
      <p:sp>
        <p:nvSpPr>
          <p:cNvPr id="34" name="Oval Callout 33"/>
          <p:cNvSpPr/>
          <p:nvPr/>
        </p:nvSpPr>
        <p:spPr>
          <a:xfrm>
            <a:off x="3550237" y="3464892"/>
            <a:ext cx="3027629" cy="1047060"/>
          </a:xfrm>
          <a:prstGeom prst="wedgeEllipseCallout">
            <a:avLst>
              <a:gd name="adj1" fmla="val -142093"/>
              <a:gd name="adj2" fmla="val -38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is just a representation. You can use some other prop</a:t>
            </a:r>
            <a:endParaRPr lang="en-IN" sz="1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147759" y="966082"/>
            <a:ext cx="0" cy="5670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Callout 40"/>
          <p:cNvSpPr/>
          <p:nvPr/>
        </p:nvSpPr>
        <p:spPr>
          <a:xfrm>
            <a:off x="3578779" y="5675094"/>
            <a:ext cx="3027629" cy="1047060"/>
          </a:xfrm>
          <a:prstGeom prst="wedgeEllipseCallout">
            <a:avLst>
              <a:gd name="adj1" fmla="val -61556"/>
              <a:gd name="adj2" fmla="val -698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There should be a distinctive area between these Power of part and the remaining part in slides</a:t>
            </a:r>
            <a:endParaRPr lang="en-IN" sz="1400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3640C28F-BCDE-4457-AED8-D79852506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6492" y="1171869"/>
            <a:ext cx="495300" cy="51435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67292F9-9E58-4C33-9CEC-F6A16CE2C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863" y="2105318"/>
            <a:ext cx="495300" cy="47625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7B87F899-D4DD-4D22-AF4B-0CB083C783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9769" y="4857603"/>
            <a:ext cx="457200" cy="51435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A51CC1D3-1810-42EF-AE72-E466C92387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8681" y="5902935"/>
            <a:ext cx="504825" cy="56197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29983A5-7741-4F3F-9529-17A832878F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0245" y="4712383"/>
            <a:ext cx="495300" cy="4953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DCD424A7-BD44-47F4-8B2B-153F976872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0400" y="2100556"/>
            <a:ext cx="504825" cy="485775"/>
          </a:xfrm>
          <a:prstGeom prst="rect">
            <a:avLst/>
          </a:prstGeom>
        </p:spPr>
      </p:pic>
      <p:sp>
        <p:nvSpPr>
          <p:cNvPr id="35" name="Freeform 11">
            <a:extLst>
              <a:ext uri="{FF2B5EF4-FFF2-40B4-BE49-F238E27FC236}">
                <a16:creationId xmlns:a16="http://schemas.microsoft.com/office/drawing/2014/main" id="{B2E5278D-FCBD-4D15-AC84-8DE646965E92}"/>
              </a:ext>
            </a:extLst>
          </p:cNvPr>
          <p:cNvSpPr>
            <a:spLocks/>
          </p:cNvSpPr>
          <p:nvPr/>
        </p:nvSpPr>
        <p:spPr bwMode="auto">
          <a:xfrm>
            <a:off x="703904" y="5207845"/>
            <a:ext cx="1307776" cy="447368"/>
          </a:xfrm>
          <a:custGeom>
            <a:avLst/>
            <a:gdLst>
              <a:gd name="T0" fmla="*/ 530 w 530"/>
              <a:gd name="T1" fmla="*/ 47 h 95"/>
              <a:gd name="T2" fmla="*/ 482 w 530"/>
              <a:gd name="T3" fmla="*/ 95 h 95"/>
              <a:gd name="T4" fmla="*/ 48 w 530"/>
              <a:gd name="T5" fmla="*/ 95 h 95"/>
              <a:gd name="T6" fmla="*/ 0 w 530"/>
              <a:gd name="T7" fmla="*/ 47 h 95"/>
              <a:gd name="T8" fmla="*/ 0 w 530"/>
              <a:gd name="T9" fmla="*/ 47 h 95"/>
              <a:gd name="T10" fmla="*/ 48 w 530"/>
              <a:gd name="T11" fmla="*/ 0 h 95"/>
              <a:gd name="T12" fmla="*/ 482 w 530"/>
              <a:gd name="T13" fmla="*/ 0 h 95"/>
              <a:gd name="T14" fmla="*/ 530 w 530"/>
              <a:gd name="T15" fmla="*/ 47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" h="95">
                <a:moveTo>
                  <a:pt x="530" y="47"/>
                </a:moveTo>
                <a:cubicBezTo>
                  <a:pt x="530" y="74"/>
                  <a:pt x="508" y="95"/>
                  <a:pt x="482" y="95"/>
                </a:cubicBezTo>
                <a:cubicBezTo>
                  <a:pt x="48" y="95"/>
                  <a:pt x="48" y="95"/>
                  <a:pt x="48" y="95"/>
                </a:cubicBezTo>
                <a:cubicBezTo>
                  <a:pt x="22" y="95"/>
                  <a:pt x="0" y="74"/>
                  <a:pt x="0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21"/>
                  <a:pt x="22" y="0"/>
                  <a:pt x="48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508" y="0"/>
                  <a:pt x="530" y="21"/>
                  <a:pt x="530" y="47"/>
                </a:cubicBezTo>
                <a:close/>
              </a:path>
            </a:pathLst>
          </a:custGeom>
          <a:solidFill>
            <a:srgbClr val="40465C">
              <a:lumMod val="60000"/>
              <a:lumOff val="4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TOTAL PEACE OF MIND</a:t>
            </a:r>
          </a:p>
        </p:txBody>
      </p:sp>
      <p:sp>
        <p:nvSpPr>
          <p:cNvPr id="36" name="Freeform 12">
            <a:extLst>
              <a:ext uri="{FF2B5EF4-FFF2-40B4-BE49-F238E27FC236}">
                <a16:creationId xmlns:a16="http://schemas.microsoft.com/office/drawing/2014/main" id="{E1BF61D8-4744-46E0-A821-95C0BEAD4415}"/>
              </a:ext>
            </a:extLst>
          </p:cNvPr>
          <p:cNvSpPr>
            <a:spLocks/>
          </p:cNvSpPr>
          <p:nvPr/>
        </p:nvSpPr>
        <p:spPr bwMode="auto">
          <a:xfrm>
            <a:off x="1126939" y="2111037"/>
            <a:ext cx="2038292" cy="421148"/>
          </a:xfrm>
          <a:custGeom>
            <a:avLst/>
            <a:gdLst>
              <a:gd name="T0" fmla="*/ 530 w 530"/>
              <a:gd name="T1" fmla="*/ 48 h 96"/>
              <a:gd name="T2" fmla="*/ 482 w 530"/>
              <a:gd name="T3" fmla="*/ 96 h 96"/>
              <a:gd name="T4" fmla="*/ 48 w 530"/>
              <a:gd name="T5" fmla="*/ 96 h 96"/>
              <a:gd name="T6" fmla="*/ 0 w 530"/>
              <a:gd name="T7" fmla="*/ 48 h 96"/>
              <a:gd name="T8" fmla="*/ 0 w 530"/>
              <a:gd name="T9" fmla="*/ 48 h 96"/>
              <a:gd name="T10" fmla="*/ 48 w 530"/>
              <a:gd name="T11" fmla="*/ 0 h 96"/>
              <a:gd name="T12" fmla="*/ 482 w 530"/>
              <a:gd name="T13" fmla="*/ 0 h 96"/>
              <a:gd name="T14" fmla="*/ 530 w 530"/>
              <a:gd name="T15" fmla="*/ 4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" h="96">
                <a:moveTo>
                  <a:pt x="530" y="48"/>
                </a:moveTo>
                <a:cubicBezTo>
                  <a:pt x="530" y="75"/>
                  <a:pt x="508" y="96"/>
                  <a:pt x="482" y="96"/>
                </a:cubicBezTo>
                <a:cubicBezTo>
                  <a:pt x="48" y="96"/>
                  <a:pt x="48" y="96"/>
                  <a:pt x="48" y="96"/>
                </a:cubicBezTo>
                <a:cubicBezTo>
                  <a:pt x="22" y="96"/>
                  <a:pt x="0" y="75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508" y="0"/>
                  <a:pt x="530" y="22"/>
                  <a:pt x="530" y="48"/>
                </a:cubicBezTo>
                <a:close/>
              </a:path>
            </a:pathLst>
          </a:custGeom>
          <a:solidFill>
            <a:srgbClr val="ED6C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1200" b="1" kern="0" dirty="0">
                <a:solidFill>
                  <a:prstClr val="white"/>
                </a:solidFill>
              </a:rPr>
              <a:t>POWER OF LOWER TOTAL COST OF OWNERSHIP</a:t>
            </a:r>
          </a:p>
        </p:txBody>
      </p:sp>
      <p:sp>
        <p:nvSpPr>
          <p:cNvPr id="37" name="Freeform 12">
            <a:extLst>
              <a:ext uri="{FF2B5EF4-FFF2-40B4-BE49-F238E27FC236}">
                <a16:creationId xmlns:a16="http://schemas.microsoft.com/office/drawing/2014/main" id="{18085BC6-F811-449F-87DF-D2DAF69A8D89}"/>
              </a:ext>
            </a:extLst>
          </p:cNvPr>
          <p:cNvSpPr>
            <a:spLocks/>
          </p:cNvSpPr>
          <p:nvPr/>
        </p:nvSpPr>
        <p:spPr bwMode="auto">
          <a:xfrm>
            <a:off x="1298172" y="4456366"/>
            <a:ext cx="1641976" cy="453258"/>
          </a:xfrm>
          <a:custGeom>
            <a:avLst/>
            <a:gdLst>
              <a:gd name="T0" fmla="*/ 530 w 530"/>
              <a:gd name="T1" fmla="*/ 48 h 96"/>
              <a:gd name="T2" fmla="*/ 482 w 530"/>
              <a:gd name="T3" fmla="*/ 96 h 96"/>
              <a:gd name="T4" fmla="*/ 48 w 530"/>
              <a:gd name="T5" fmla="*/ 96 h 96"/>
              <a:gd name="T6" fmla="*/ 0 w 530"/>
              <a:gd name="T7" fmla="*/ 48 h 96"/>
              <a:gd name="T8" fmla="*/ 0 w 530"/>
              <a:gd name="T9" fmla="*/ 48 h 96"/>
              <a:gd name="T10" fmla="*/ 48 w 530"/>
              <a:gd name="T11" fmla="*/ 0 h 96"/>
              <a:gd name="T12" fmla="*/ 482 w 530"/>
              <a:gd name="T13" fmla="*/ 0 h 96"/>
              <a:gd name="T14" fmla="*/ 530 w 530"/>
              <a:gd name="T15" fmla="*/ 4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" h="96">
                <a:moveTo>
                  <a:pt x="530" y="48"/>
                </a:moveTo>
                <a:cubicBezTo>
                  <a:pt x="530" y="75"/>
                  <a:pt x="508" y="96"/>
                  <a:pt x="482" y="96"/>
                </a:cubicBezTo>
                <a:cubicBezTo>
                  <a:pt x="48" y="96"/>
                  <a:pt x="48" y="96"/>
                  <a:pt x="48" y="96"/>
                </a:cubicBezTo>
                <a:cubicBezTo>
                  <a:pt x="22" y="96"/>
                  <a:pt x="0" y="75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508" y="0"/>
                  <a:pt x="530" y="22"/>
                  <a:pt x="530" y="48"/>
                </a:cubicBezTo>
                <a:close/>
              </a:path>
            </a:pathLst>
          </a:custGeom>
          <a:solidFill>
            <a:srgbClr val="4C47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POWER OF CONNECTIVITY</a:t>
            </a:r>
          </a:p>
        </p:txBody>
      </p:sp>
      <p:sp>
        <p:nvSpPr>
          <p:cNvPr id="38" name="Freeform 12">
            <a:extLst>
              <a:ext uri="{FF2B5EF4-FFF2-40B4-BE49-F238E27FC236}">
                <a16:creationId xmlns:a16="http://schemas.microsoft.com/office/drawing/2014/main" id="{311280A1-5800-4449-99BB-3F12AB127756}"/>
              </a:ext>
            </a:extLst>
          </p:cNvPr>
          <p:cNvSpPr>
            <a:spLocks/>
          </p:cNvSpPr>
          <p:nvPr/>
        </p:nvSpPr>
        <p:spPr bwMode="auto">
          <a:xfrm>
            <a:off x="1461760" y="2869562"/>
            <a:ext cx="1562793" cy="534819"/>
          </a:xfrm>
          <a:custGeom>
            <a:avLst/>
            <a:gdLst>
              <a:gd name="T0" fmla="*/ 530 w 530"/>
              <a:gd name="T1" fmla="*/ 48 h 96"/>
              <a:gd name="T2" fmla="*/ 482 w 530"/>
              <a:gd name="T3" fmla="*/ 96 h 96"/>
              <a:gd name="T4" fmla="*/ 48 w 530"/>
              <a:gd name="T5" fmla="*/ 96 h 96"/>
              <a:gd name="T6" fmla="*/ 0 w 530"/>
              <a:gd name="T7" fmla="*/ 48 h 96"/>
              <a:gd name="T8" fmla="*/ 0 w 530"/>
              <a:gd name="T9" fmla="*/ 48 h 96"/>
              <a:gd name="T10" fmla="*/ 48 w 530"/>
              <a:gd name="T11" fmla="*/ 0 h 96"/>
              <a:gd name="T12" fmla="*/ 482 w 530"/>
              <a:gd name="T13" fmla="*/ 0 h 96"/>
              <a:gd name="T14" fmla="*/ 530 w 530"/>
              <a:gd name="T15" fmla="*/ 4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" h="96">
                <a:moveTo>
                  <a:pt x="530" y="48"/>
                </a:moveTo>
                <a:cubicBezTo>
                  <a:pt x="530" y="75"/>
                  <a:pt x="508" y="96"/>
                  <a:pt x="482" y="96"/>
                </a:cubicBezTo>
                <a:cubicBezTo>
                  <a:pt x="48" y="96"/>
                  <a:pt x="48" y="96"/>
                  <a:pt x="48" y="96"/>
                </a:cubicBezTo>
                <a:cubicBezTo>
                  <a:pt x="22" y="96"/>
                  <a:pt x="0" y="75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508" y="0"/>
                  <a:pt x="530" y="22"/>
                  <a:pt x="530" y="48"/>
                </a:cubicBezTo>
                <a:close/>
              </a:path>
            </a:pathLst>
          </a:custGeom>
          <a:solidFill>
            <a:srgbClr val="BD8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POWER OF COMFORT &amp; CONVENIENCE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B30865BE-5C24-474F-B17D-5332E64EF9FB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581889" y="1491175"/>
            <a:ext cx="1753348" cy="479216"/>
          </a:xfrm>
          <a:custGeom>
            <a:avLst/>
            <a:gdLst>
              <a:gd name="T0" fmla="*/ 530 w 530"/>
              <a:gd name="T1" fmla="*/ 47 h 95"/>
              <a:gd name="T2" fmla="*/ 482 w 530"/>
              <a:gd name="T3" fmla="*/ 95 h 95"/>
              <a:gd name="T4" fmla="*/ 48 w 530"/>
              <a:gd name="T5" fmla="*/ 95 h 95"/>
              <a:gd name="T6" fmla="*/ 0 w 530"/>
              <a:gd name="T7" fmla="*/ 47 h 95"/>
              <a:gd name="T8" fmla="*/ 0 w 530"/>
              <a:gd name="T9" fmla="*/ 47 h 95"/>
              <a:gd name="T10" fmla="*/ 48 w 530"/>
              <a:gd name="T11" fmla="*/ 0 h 95"/>
              <a:gd name="T12" fmla="*/ 482 w 530"/>
              <a:gd name="T13" fmla="*/ 0 h 95"/>
              <a:gd name="T14" fmla="*/ 530 w 530"/>
              <a:gd name="T15" fmla="*/ 47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" h="95">
                <a:moveTo>
                  <a:pt x="530" y="47"/>
                </a:moveTo>
                <a:cubicBezTo>
                  <a:pt x="530" y="74"/>
                  <a:pt x="508" y="95"/>
                  <a:pt x="482" y="95"/>
                </a:cubicBezTo>
                <a:cubicBezTo>
                  <a:pt x="48" y="95"/>
                  <a:pt x="48" y="95"/>
                  <a:pt x="48" y="95"/>
                </a:cubicBezTo>
                <a:cubicBezTo>
                  <a:pt x="22" y="95"/>
                  <a:pt x="0" y="74"/>
                  <a:pt x="0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21"/>
                  <a:pt x="22" y="0"/>
                  <a:pt x="48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508" y="0"/>
                  <a:pt x="530" y="21"/>
                  <a:pt x="530" y="47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1200" b="1" kern="0" dirty="0">
                <a:solidFill>
                  <a:prstClr val="white"/>
                </a:solidFill>
              </a:rPr>
              <a:t>POWER OF ENHANCED PERFORMANCE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0" name="Freeform 115">
            <a:extLst>
              <a:ext uri="{FF2B5EF4-FFF2-40B4-BE49-F238E27FC236}">
                <a16:creationId xmlns:a16="http://schemas.microsoft.com/office/drawing/2014/main" id="{54DEAEEB-8C6D-479C-A6C1-59751EB96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34" y="1742397"/>
            <a:ext cx="249933" cy="273838"/>
          </a:xfrm>
          <a:custGeom>
            <a:avLst/>
            <a:gdLst>
              <a:gd name="T0" fmla="*/ 381 w 400"/>
              <a:gd name="T1" fmla="*/ 124 h 498"/>
              <a:gd name="T2" fmla="*/ 381 w 400"/>
              <a:gd name="T3" fmla="*/ 124 h 498"/>
              <a:gd name="T4" fmla="*/ 231 w 400"/>
              <a:gd name="T5" fmla="*/ 9 h 498"/>
              <a:gd name="T6" fmla="*/ 115 w 400"/>
              <a:gd name="T7" fmla="*/ 151 h 498"/>
              <a:gd name="T8" fmla="*/ 133 w 400"/>
              <a:gd name="T9" fmla="*/ 213 h 498"/>
              <a:gd name="T10" fmla="*/ 9 w 400"/>
              <a:gd name="T11" fmla="*/ 407 h 498"/>
              <a:gd name="T12" fmla="*/ 0 w 400"/>
              <a:gd name="T13" fmla="*/ 434 h 498"/>
              <a:gd name="T14" fmla="*/ 9 w 400"/>
              <a:gd name="T15" fmla="*/ 478 h 498"/>
              <a:gd name="T16" fmla="*/ 27 w 400"/>
              <a:gd name="T17" fmla="*/ 497 h 498"/>
              <a:gd name="T18" fmla="*/ 62 w 400"/>
              <a:gd name="T19" fmla="*/ 487 h 498"/>
              <a:gd name="T20" fmla="*/ 89 w 400"/>
              <a:gd name="T21" fmla="*/ 470 h 498"/>
              <a:gd name="T22" fmla="*/ 142 w 400"/>
              <a:gd name="T23" fmla="*/ 390 h 498"/>
              <a:gd name="T24" fmla="*/ 142 w 400"/>
              <a:gd name="T25" fmla="*/ 390 h 498"/>
              <a:gd name="T26" fmla="*/ 177 w 400"/>
              <a:gd name="T27" fmla="*/ 381 h 498"/>
              <a:gd name="T28" fmla="*/ 231 w 400"/>
              <a:gd name="T29" fmla="*/ 284 h 498"/>
              <a:gd name="T30" fmla="*/ 293 w 400"/>
              <a:gd name="T31" fmla="*/ 284 h 498"/>
              <a:gd name="T32" fmla="*/ 381 w 400"/>
              <a:gd name="T33" fmla="*/ 124 h 498"/>
              <a:gd name="T34" fmla="*/ 319 w 400"/>
              <a:gd name="T35" fmla="*/ 159 h 498"/>
              <a:gd name="T36" fmla="*/ 319 w 400"/>
              <a:gd name="T37" fmla="*/ 159 h 498"/>
              <a:gd name="T38" fmla="*/ 256 w 400"/>
              <a:gd name="T39" fmla="*/ 142 h 498"/>
              <a:gd name="T40" fmla="*/ 221 w 400"/>
              <a:gd name="T41" fmla="*/ 80 h 498"/>
              <a:gd name="T42" fmla="*/ 310 w 400"/>
              <a:gd name="T43" fmla="*/ 71 h 498"/>
              <a:gd name="T44" fmla="*/ 319 w 400"/>
              <a:gd name="T45" fmla="*/ 159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00" h="498">
                <a:moveTo>
                  <a:pt x="381" y="124"/>
                </a:moveTo>
                <a:lnTo>
                  <a:pt x="381" y="124"/>
                </a:lnTo>
                <a:cubicBezTo>
                  <a:pt x="372" y="44"/>
                  <a:pt x="301" y="0"/>
                  <a:pt x="231" y="9"/>
                </a:cubicBezTo>
                <a:cubicBezTo>
                  <a:pt x="159" y="27"/>
                  <a:pt x="106" y="80"/>
                  <a:pt x="115" y="151"/>
                </a:cubicBezTo>
                <a:cubicBezTo>
                  <a:pt x="115" y="168"/>
                  <a:pt x="124" y="195"/>
                  <a:pt x="133" y="213"/>
                </a:cubicBezTo>
                <a:cubicBezTo>
                  <a:pt x="9" y="407"/>
                  <a:pt x="9" y="407"/>
                  <a:pt x="9" y="407"/>
                </a:cubicBezTo>
                <a:cubicBezTo>
                  <a:pt x="0" y="407"/>
                  <a:pt x="0" y="425"/>
                  <a:pt x="0" y="434"/>
                </a:cubicBezTo>
                <a:cubicBezTo>
                  <a:pt x="9" y="478"/>
                  <a:pt x="9" y="478"/>
                  <a:pt x="9" y="478"/>
                </a:cubicBezTo>
                <a:cubicBezTo>
                  <a:pt x="9" y="487"/>
                  <a:pt x="18" y="497"/>
                  <a:pt x="27" y="497"/>
                </a:cubicBezTo>
                <a:cubicBezTo>
                  <a:pt x="62" y="487"/>
                  <a:pt x="62" y="487"/>
                  <a:pt x="62" y="487"/>
                </a:cubicBezTo>
                <a:cubicBezTo>
                  <a:pt x="71" y="487"/>
                  <a:pt x="80" y="478"/>
                  <a:pt x="89" y="470"/>
                </a:cubicBezTo>
                <a:cubicBezTo>
                  <a:pt x="142" y="390"/>
                  <a:pt x="142" y="390"/>
                  <a:pt x="142" y="390"/>
                </a:cubicBezTo>
                <a:lnTo>
                  <a:pt x="142" y="390"/>
                </a:lnTo>
                <a:cubicBezTo>
                  <a:pt x="177" y="381"/>
                  <a:pt x="177" y="381"/>
                  <a:pt x="177" y="381"/>
                </a:cubicBezTo>
                <a:cubicBezTo>
                  <a:pt x="231" y="284"/>
                  <a:pt x="231" y="284"/>
                  <a:pt x="231" y="284"/>
                </a:cubicBezTo>
                <a:cubicBezTo>
                  <a:pt x="248" y="293"/>
                  <a:pt x="284" y="284"/>
                  <a:pt x="293" y="284"/>
                </a:cubicBezTo>
                <a:cubicBezTo>
                  <a:pt x="363" y="275"/>
                  <a:pt x="399" y="195"/>
                  <a:pt x="381" y="124"/>
                </a:cubicBezTo>
                <a:close/>
                <a:moveTo>
                  <a:pt x="319" y="159"/>
                </a:moveTo>
                <a:lnTo>
                  <a:pt x="319" y="159"/>
                </a:lnTo>
                <a:cubicBezTo>
                  <a:pt x="301" y="187"/>
                  <a:pt x="284" y="168"/>
                  <a:pt x="256" y="142"/>
                </a:cubicBezTo>
                <a:cubicBezTo>
                  <a:pt x="231" y="124"/>
                  <a:pt x="203" y="115"/>
                  <a:pt x="221" y="80"/>
                </a:cubicBezTo>
                <a:cubicBezTo>
                  <a:pt x="240" y="53"/>
                  <a:pt x="284" y="44"/>
                  <a:pt x="310" y="71"/>
                </a:cubicBezTo>
                <a:cubicBezTo>
                  <a:pt x="337" y="89"/>
                  <a:pt x="346" y="133"/>
                  <a:pt x="319" y="1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3" name="Freeform 97">
            <a:extLst>
              <a:ext uri="{FF2B5EF4-FFF2-40B4-BE49-F238E27FC236}">
                <a16:creationId xmlns:a16="http://schemas.microsoft.com/office/drawing/2014/main" id="{F4E6C31A-9014-489C-9C35-1F1A4E7EA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451" y="2249225"/>
            <a:ext cx="320985" cy="243113"/>
          </a:xfrm>
          <a:custGeom>
            <a:avLst/>
            <a:gdLst>
              <a:gd name="T0" fmla="*/ 230 w 497"/>
              <a:gd name="T1" fmla="*/ 231 h 426"/>
              <a:gd name="T2" fmla="*/ 230 w 497"/>
              <a:gd name="T3" fmla="*/ 231 h 426"/>
              <a:gd name="T4" fmla="*/ 274 w 497"/>
              <a:gd name="T5" fmla="*/ 231 h 426"/>
              <a:gd name="T6" fmla="*/ 274 w 497"/>
              <a:gd name="T7" fmla="*/ 275 h 426"/>
              <a:gd name="T8" fmla="*/ 496 w 497"/>
              <a:gd name="T9" fmla="*/ 275 h 426"/>
              <a:gd name="T10" fmla="*/ 487 w 497"/>
              <a:gd name="T11" fmla="*/ 133 h 426"/>
              <a:gd name="T12" fmla="*/ 443 w 497"/>
              <a:gd name="T13" fmla="*/ 80 h 426"/>
              <a:gd name="T14" fmla="*/ 363 w 497"/>
              <a:gd name="T15" fmla="*/ 80 h 426"/>
              <a:gd name="T16" fmla="*/ 337 w 497"/>
              <a:gd name="T17" fmla="*/ 27 h 426"/>
              <a:gd name="T18" fmla="*/ 300 w 497"/>
              <a:gd name="T19" fmla="*/ 0 h 426"/>
              <a:gd name="T20" fmla="*/ 194 w 497"/>
              <a:gd name="T21" fmla="*/ 0 h 426"/>
              <a:gd name="T22" fmla="*/ 168 w 497"/>
              <a:gd name="T23" fmla="*/ 27 h 426"/>
              <a:gd name="T24" fmla="*/ 133 w 497"/>
              <a:gd name="T25" fmla="*/ 80 h 426"/>
              <a:gd name="T26" fmla="*/ 53 w 497"/>
              <a:gd name="T27" fmla="*/ 80 h 426"/>
              <a:gd name="T28" fmla="*/ 9 w 497"/>
              <a:gd name="T29" fmla="*/ 133 h 426"/>
              <a:gd name="T30" fmla="*/ 0 w 497"/>
              <a:gd name="T31" fmla="*/ 275 h 426"/>
              <a:gd name="T32" fmla="*/ 230 w 497"/>
              <a:gd name="T33" fmla="*/ 275 h 426"/>
              <a:gd name="T34" fmla="*/ 230 w 497"/>
              <a:gd name="T35" fmla="*/ 231 h 426"/>
              <a:gd name="T36" fmla="*/ 186 w 497"/>
              <a:gd name="T37" fmla="*/ 53 h 426"/>
              <a:gd name="T38" fmla="*/ 186 w 497"/>
              <a:gd name="T39" fmla="*/ 53 h 426"/>
              <a:gd name="T40" fmla="*/ 212 w 497"/>
              <a:gd name="T41" fmla="*/ 36 h 426"/>
              <a:gd name="T42" fmla="*/ 284 w 497"/>
              <a:gd name="T43" fmla="*/ 36 h 426"/>
              <a:gd name="T44" fmla="*/ 309 w 497"/>
              <a:gd name="T45" fmla="*/ 53 h 426"/>
              <a:gd name="T46" fmla="*/ 319 w 497"/>
              <a:gd name="T47" fmla="*/ 80 h 426"/>
              <a:gd name="T48" fmla="*/ 177 w 497"/>
              <a:gd name="T49" fmla="*/ 80 h 426"/>
              <a:gd name="T50" fmla="*/ 186 w 497"/>
              <a:gd name="T51" fmla="*/ 53 h 426"/>
              <a:gd name="T52" fmla="*/ 274 w 497"/>
              <a:gd name="T53" fmla="*/ 355 h 426"/>
              <a:gd name="T54" fmla="*/ 274 w 497"/>
              <a:gd name="T55" fmla="*/ 355 h 426"/>
              <a:gd name="T56" fmla="*/ 230 w 497"/>
              <a:gd name="T57" fmla="*/ 355 h 426"/>
              <a:gd name="T58" fmla="*/ 230 w 497"/>
              <a:gd name="T59" fmla="*/ 302 h 426"/>
              <a:gd name="T60" fmla="*/ 9 w 497"/>
              <a:gd name="T61" fmla="*/ 302 h 426"/>
              <a:gd name="T62" fmla="*/ 17 w 497"/>
              <a:gd name="T63" fmla="*/ 381 h 426"/>
              <a:gd name="T64" fmla="*/ 62 w 497"/>
              <a:gd name="T65" fmla="*/ 425 h 426"/>
              <a:gd name="T66" fmla="*/ 434 w 497"/>
              <a:gd name="T67" fmla="*/ 425 h 426"/>
              <a:gd name="T68" fmla="*/ 478 w 497"/>
              <a:gd name="T69" fmla="*/ 381 h 426"/>
              <a:gd name="T70" fmla="*/ 487 w 497"/>
              <a:gd name="T71" fmla="*/ 302 h 426"/>
              <a:gd name="T72" fmla="*/ 274 w 497"/>
              <a:gd name="T73" fmla="*/ 302 h 426"/>
              <a:gd name="T74" fmla="*/ 274 w 497"/>
              <a:gd name="T75" fmla="*/ 35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97" h="426">
                <a:moveTo>
                  <a:pt x="230" y="231"/>
                </a:moveTo>
                <a:lnTo>
                  <a:pt x="230" y="231"/>
                </a:lnTo>
                <a:cubicBezTo>
                  <a:pt x="274" y="231"/>
                  <a:pt x="274" y="231"/>
                  <a:pt x="274" y="231"/>
                </a:cubicBezTo>
                <a:cubicBezTo>
                  <a:pt x="274" y="275"/>
                  <a:pt x="274" y="275"/>
                  <a:pt x="274" y="275"/>
                </a:cubicBezTo>
                <a:cubicBezTo>
                  <a:pt x="496" y="275"/>
                  <a:pt x="496" y="275"/>
                  <a:pt x="496" y="275"/>
                </a:cubicBezTo>
                <a:cubicBezTo>
                  <a:pt x="496" y="275"/>
                  <a:pt x="496" y="168"/>
                  <a:pt x="487" y="133"/>
                </a:cubicBezTo>
                <a:cubicBezTo>
                  <a:pt x="487" y="97"/>
                  <a:pt x="478" y="80"/>
                  <a:pt x="443" y="80"/>
                </a:cubicBezTo>
                <a:cubicBezTo>
                  <a:pt x="363" y="80"/>
                  <a:pt x="363" y="80"/>
                  <a:pt x="363" y="80"/>
                </a:cubicBezTo>
                <a:cubicBezTo>
                  <a:pt x="345" y="53"/>
                  <a:pt x="337" y="27"/>
                  <a:pt x="337" y="27"/>
                </a:cubicBezTo>
                <a:cubicBezTo>
                  <a:pt x="328" y="9"/>
                  <a:pt x="319" y="0"/>
                  <a:pt x="300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177" y="0"/>
                  <a:pt x="168" y="9"/>
                  <a:pt x="168" y="27"/>
                </a:cubicBezTo>
                <a:cubicBezTo>
                  <a:pt x="159" y="27"/>
                  <a:pt x="150" y="53"/>
                  <a:pt x="133" y="80"/>
                </a:cubicBezTo>
                <a:cubicBezTo>
                  <a:pt x="53" y="80"/>
                  <a:pt x="53" y="80"/>
                  <a:pt x="53" y="80"/>
                </a:cubicBezTo>
                <a:cubicBezTo>
                  <a:pt x="17" y="80"/>
                  <a:pt x="9" y="97"/>
                  <a:pt x="9" y="133"/>
                </a:cubicBezTo>
                <a:cubicBezTo>
                  <a:pt x="0" y="168"/>
                  <a:pt x="0" y="275"/>
                  <a:pt x="0" y="275"/>
                </a:cubicBezTo>
                <a:cubicBezTo>
                  <a:pt x="230" y="275"/>
                  <a:pt x="230" y="275"/>
                  <a:pt x="230" y="275"/>
                </a:cubicBezTo>
                <a:lnTo>
                  <a:pt x="230" y="231"/>
                </a:lnTo>
                <a:close/>
                <a:moveTo>
                  <a:pt x="186" y="53"/>
                </a:moveTo>
                <a:lnTo>
                  <a:pt x="186" y="53"/>
                </a:lnTo>
                <a:cubicBezTo>
                  <a:pt x="194" y="44"/>
                  <a:pt x="194" y="36"/>
                  <a:pt x="212" y="36"/>
                </a:cubicBezTo>
                <a:cubicBezTo>
                  <a:pt x="284" y="36"/>
                  <a:pt x="284" y="36"/>
                  <a:pt x="284" y="36"/>
                </a:cubicBezTo>
                <a:cubicBezTo>
                  <a:pt x="300" y="36"/>
                  <a:pt x="300" y="44"/>
                  <a:pt x="309" y="53"/>
                </a:cubicBezTo>
                <a:cubicBezTo>
                  <a:pt x="309" y="53"/>
                  <a:pt x="319" y="71"/>
                  <a:pt x="319" y="80"/>
                </a:cubicBezTo>
                <a:cubicBezTo>
                  <a:pt x="177" y="80"/>
                  <a:pt x="177" y="80"/>
                  <a:pt x="177" y="80"/>
                </a:cubicBezTo>
                <a:cubicBezTo>
                  <a:pt x="186" y="71"/>
                  <a:pt x="186" y="53"/>
                  <a:pt x="186" y="53"/>
                </a:cubicBezTo>
                <a:close/>
                <a:moveTo>
                  <a:pt x="274" y="355"/>
                </a:moveTo>
                <a:lnTo>
                  <a:pt x="274" y="355"/>
                </a:lnTo>
                <a:cubicBezTo>
                  <a:pt x="230" y="355"/>
                  <a:pt x="230" y="355"/>
                  <a:pt x="230" y="355"/>
                </a:cubicBezTo>
                <a:cubicBezTo>
                  <a:pt x="230" y="302"/>
                  <a:pt x="230" y="302"/>
                  <a:pt x="230" y="302"/>
                </a:cubicBezTo>
                <a:cubicBezTo>
                  <a:pt x="9" y="302"/>
                  <a:pt x="9" y="302"/>
                  <a:pt x="9" y="302"/>
                </a:cubicBezTo>
                <a:cubicBezTo>
                  <a:pt x="9" y="302"/>
                  <a:pt x="17" y="346"/>
                  <a:pt x="17" y="381"/>
                </a:cubicBezTo>
                <a:cubicBezTo>
                  <a:pt x="17" y="399"/>
                  <a:pt x="26" y="425"/>
                  <a:pt x="62" y="425"/>
                </a:cubicBezTo>
                <a:cubicBezTo>
                  <a:pt x="434" y="425"/>
                  <a:pt x="434" y="425"/>
                  <a:pt x="434" y="425"/>
                </a:cubicBezTo>
                <a:cubicBezTo>
                  <a:pt x="469" y="425"/>
                  <a:pt x="478" y="399"/>
                  <a:pt x="478" y="381"/>
                </a:cubicBezTo>
                <a:cubicBezTo>
                  <a:pt x="478" y="346"/>
                  <a:pt x="487" y="302"/>
                  <a:pt x="487" y="302"/>
                </a:cubicBezTo>
                <a:cubicBezTo>
                  <a:pt x="274" y="302"/>
                  <a:pt x="274" y="302"/>
                  <a:pt x="274" y="302"/>
                </a:cubicBezTo>
                <a:lnTo>
                  <a:pt x="274" y="3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4" name="Freeform 104">
            <a:extLst>
              <a:ext uri="{FF2B5EF4-FFF2-40B4-BE49-F238E27FC236}">
                <a16:creationId xmlns:a16="http://schemas.microsoft.com/office/drawing/2014/main" id="{EFAECE5C-01FB-4CD0-A6D8-EDA0F70B2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23" y="5432451"/>
            <a:ext cx="248422" cy="147419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5" name="Freeform 12">
            <a:extLst>
              <a:ext uri="{FF2B5EF4-FFF2-40B4-BE49-F238E27FC236}">
                <a16:creationId xmlns:a16="http://schemas.microsoft.com/office/drawing/2014/main" id="{7E0E3199-222E-4B11-A1F0-FA0BA9317FEF}"/>
              </a:ext>
            </a:extLst>
          </p:cNvPr>
          <p:cNvSpPr>
            <a:spLocks/>
          </p:cNvSpPr>
          <p:nvPr/>
        </p:nvSpPr>
        <p:spPr bwMode="auto">
          <a:xfrm>
            <a:off x="1477942" y="3684353"/>
            <a:ext cx="1307461" cy="507820"/>
          </a:xfrm>
          <a:custGeom>
            <a:avLst/>
            <a:gdLst>
              <a:gd name="T0" fmla="*/ 530 w 530"/>
              <a:gd name="T1" fmla="*/ 48 h 96"/>
              <a:gd name="T2" fmla="*/ 482 w 530"/>
              <a:gd name="T3" fmla="*/ 96 h 96"/>
              <a:gd name="T4" fmla="*/ 48 w 530"/>
              <a:gd name="T5" fmla="*/ 96 h 96"/>
              <a:gd name="T6" fmla="*/ 0 w 530"/>
              <a:gd name="T7" fmla="*/ 48 h 96"/>
              <a:gd name="T8" fmla="*/ 0 w 530"/>
              <a:gd name="T9" fmla="*/ 48 h 96"/>
              <a:gd name="T10" fmla="*/ 48 w 530"/>
              <a:gd name="T11" fmla="*/ 0 h 96"/>
              <a:gd name="T12" fmla="*/ 482 w 530"/>
              <a:gd name="T13" fmla="*/ 0 h 96"/>
              <a:gd name="T14" fmla="*/ 530 w 530"/>
              <a:gd name="T15" fmla="*/ 4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" h="96">
                <a:moveTo>
                  <a:pt x="530" y="48"/>
                </a:moveTo>
                <a:cubicBezTo>
                  <a:pt x="530" y="75"/>
                  <a:pt x="508" y="96"/>
                  <a:pt x="482" y="96"/>
                </a:cubicBezTo>
                <a:cubicBezTo>
                  <a:pt x="48" y="96"/>
                  <a:pt x="48" y="96"/>
                  <a:pt x="48" y="96"/>
                </a:cubicBezTo>
                <a:cubicBezTo>
                  <a:pt x="22" y="96"/>
                  <a:pt x="0" y="75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508" y="0"/>
                  <a:pt x="530" y="22"/>
                  <a:pt x="530" y="48"/>
                </a:cubicBezTo>
                <a:close/>
              </a:path>
            </a:pathLst>
          </a:custGeom>
          <a:solidFill>
            <a:srgbClr val="4C47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POWER OF CHOICE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E959F09-BEBD-4C82-B5DF-4305950F0B2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1795"/>
          <a:stretch/>
        </p:blipFill>
        <p:spPr>
          <a:xfrm>
            <a:off x="56645" y="2337803"/>
            <a:ext cx="769413" cy="26337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9C47D01-126F-4889-8122-A866F1FAE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67" y="1469635"/>
            <a:ext cx="495300" cy="51435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957206E-24DB-483A-ABC8-39D4B64AE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64" y="2206137"/>
            <a:ext cx="495300" cy="47625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C717515-6630-404D-8F64-F9BFB9221B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708" y="2904538"/>
            <a:ext cx="457200" cy="51435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B2CB76F-1ABE-491C-AA54-5E9FC257BD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894" y="3724787"/>
            <a:ext cx="504825" cy="56197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26CA8AD-C3F1-4A87-9FD6-B46A8F93AB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710" y="4461510"/>
            <a:ext cx="495300" cy="4953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B90188C-FF28-477E-8E22-D6F85EDF7C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69" y="5141522"/>
            <a:ext cx="5048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3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10296138" y="68878"/>
            <a:ext cx="1866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Uni Neue Bold" pitchFamily="50" charset="0"/>
              </a:rPr>
              <a:t>Signa 2823.K RMC</a:t>
            </a:r>
          </a:p>
        </p:txBody>
      </p:sp>
      <p:sp>
        <p:nvSpPr>
          <p:cNvPr id="43" name="Title 4"/>
          <p:cNvSpPr txBox="1">
            <a:spLocks/>
          </p:cNvSpPr>
          <p:nvPr/>
        </p:nvSpPr>
        <p:spPr>
          <a:xfrm>
            <a:off x="3200401" y="430696"/>
            <a:ext cx="8891421" cy="53538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IN" sz="2800" b="1" dirty="0">
                <a:solidFill>
                  <a:schemeClr val="bg1"/>
                </a:solidFill>
                <a:latin typeface="Uni Neue Bold" pitchFamily="50" charset="0"/>
              </a:rPr>
              <a:t>1. Performance that Matters!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F8EF498E-FD3C-408B-BAA6-9D1E8648A6F9}"/>
              </a:ext>
            </a:extLst>
          </p:cNvPr>
          <p:cNvSpPr txBox="1">
            <a:spLocks/>
          </p:cNvSpPr>
          <p:nvPr/>
        </p:nvSpPr>
        <p:spPr>
          <a:xfrm>
            <a:off x="543338" y="-13251"/>
            <a:ext cx="11158331" cy="88789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4758952" y="2625841"/>
            <a:ext cx="3443118" cy="436579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Advantages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8267614" y="2625841"/>
            <a:ext cx="3693841" cy="436579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Benefits</a:t>
            </a:r>
          </a:p>
        </p:txBody>
      </p:sp>
      <p:cxnSp>
        <p:nvCxnSpPr>
          <p:cNvPr id="97" name="Straight Connector 96"/>
          <p:cNvCxnSpPr/>
          <p:nvPr/>
        </p:nvCxnSpPr>
        <p:spPr>
          <a:xfrm>
            <a:off x="3147759" y="966082"/>
            <a:ext cx="0" cy="5670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131833" y="1094486"/>
            <a:ext cx="31643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Tata Cummins 6.7L 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  <a:latin typeface="Eras Demi ITC" panose="020B08050305040208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186kW @ 2300 rpm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950 Nm @ 1100 -1700 rpm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8230366" y="3152632"/>
            <a:ext cx="3693842" cy="167876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Now get 3% more trips resulting in 11% higher revenue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8189058" y="4869811"/>
            <a:ext cx="3708129" cy="156974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“</a:t>
            </a:r>
            <a:r>
              <a:rPr lang="en-IN" sz="2400" dirty="0">
                <a:solidFill>
                  <a:schemeClr val="bg1"/>
                </a:solidFill>
                <a:latin typeface="Eras Demi ITC" panose="020B0805030504020804" pitchFamily="34" charset="0"/>
              </a:rPr>
              <a:t>H</a:t>
            </a:r>
            <a:r>
              <a:rPr lang="en-IN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igher pulling power resulting in higher </a:t>
            </a:r>
            <a:r>
              <a:rPr lang="en-IN" sz="2400" dirty="0">
                <a:solidFill>
                  <a:schemeClr val="bg1"/>
                </a:solidFill>
                <a:latin typeface="Eras Demi ITC" panose="020B0805030504020804" pitchFamily="34" charset="0"/>
              </a:rPr>
              <a:t>P</a:t>
            </a:r>
            <a:r>
              <a:rPr lang="en-IN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roductivity “</a:t>
            </a:r>
          </a:p>
        </p:txBody>
      </p:sp>
      <p:sp>
        <p:nvSpPr>
          <p:cNvPr id="32" name="Rounded Rectangle 64">
            <a:extLst>
              <a:ext uri="{FF2B5EF4-FFF2-40B4-BE49-F238E27FC236}">
                <a16:creationId xmlns:a16="http://schemas.microsoft.com/office/drawing/2014/main" id="{BDC316EE-53D0-428E-A810-3ED0842353A9}"/>
              </a:ext>
            </a:extLst>
          </p:cNvPr>
          <p:cNvSpPr/>
          <p:nvPr/>
        </p:nvSpPr>
        <p:spPr>
          <a:xfrm>
            <a:off x="3859200" y="972141"/>
            <a:ext cx="8084271" cy="157411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600" i="1" dirty="0">
                <a:solidFill>
                  <a:schemeClr val="bg1"/>
                </a:solidFill>
                <a:latin typeface="Eras Bold ITC" panose="020B0907030504020204" pitchFamily="34" charset="0"/>
              </a:rPr>
              <a:t>Signa 2823.K RMC BS6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EE4149-A426-445F-8AC7-355B8C6F00B8}"/>
              </a:ext>
            </a:extLst>
          </p:cNvPr>
          <p:cNvSpPr txBox="1"/>
          <p:nvPr/>
        </p:nvSpPr>
        <p:spPr>
          <a:xfrm>
            <a:off x="8038552" y="1037619"/>
            <a:ext cx="31593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Tata Cummins 5.6L 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  <a:latin typeface="Eras Demi ITC" panose="020B08050305040208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164kW @ 2300 rpm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850 Nm @ 1000 -1600 rpm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2A9EB77-4397-4BAD-BE05-090290335B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3" l="0" r="8982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8125" y="1372659"/>
            <a:ext cx="1358311" cy="1176834"/>
          </a:xfrm>
          <a:prstGeom prst="rect">
            <a:avLst/>
          </a:prstGeom>
        </p:spPr>
      </p:pic>
      <p:sp>
        <p:nvSpPr>
          <p:cNvPr id="36" name="Freeform 11">
            <a:extLst>
              <a:ext uri="{FF2B5EF4-FFF2-40B4-BE49-F238E27FC236}">
                <a16:creationId xmlns:a16="http://schemas.microsoft.com/office/drawing/2014/main" id="{226E5595-5209-4727-95C9-52EFF625DD94}"/>
              </a:ext>
            </a:extLst>
          </p:cNvPr>
          <p:cNvSpPr>
            <a:spLocks/>
          </p:cNvSpPr>
          <p:nvPr/>
        </p:nvSpPr>
        <p:spPr bwMode="auto">
          <a:xfrm>
            <a:off x="703904" y="5207845"/>
            <a:ext cx="1307776" cy="447368"/>
          </a:xfrm>
          <a:custGeom>
            <a:avLst/>
            <a:gdLst>
              <a:gd name="T0" fmla="*/ 530 w 530"/>
              <a:gd name="T1" fmla="*/ 47 h 95"/>
              <a:gd name="T2" fmla="*/ 482 w 530"/>
              <a:gd name="T3" fmla="*/ 95 h 95"/>
              <a:gd name="T4" fmla="*/ 48 w 530"/>
              <a:gd name="T5" fmla="*/ 95 h 95"/>
              <a:gd name="T6" fmla="*/ 0 w 530"/>
              <a:gd name="T7" fmla="*/ 47 h 95"/>
              <a:gd name="T8" fmla="*/ 0 w 530"/>
              <a:gd name="T9" fmla="*/ 47 h 95"/>
              <a:gd name="T10" fmla="*/ 48 w 530"/>
              <a:gd name="T11" fmla="*/ 0 h 95"/>
              <a:gd name="T12" fmla="*/ 482 w 530"/>
              <a:gd name="T13" fmla="*/ 0 h 95"/>
              <a:gd name="T14" fmla="*/ 530 w 530"/>
              <a:gd name="T15" fmla="*/ 47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" h="95">
                <a:moveTo>
                  <a:pt x="530" y="47"/>
                </a:moveTo>
                <a:cubicBezTo>
                  <a:pt x="530" y="74"/>
                  <a:pt x="508" y="95"/>
                  <a:pt x="482" y="95"/>
                </a:cubicBezTo>
                <a:cubicBezTo>
                  <a:pt x="48" y="95"/>
                  <a:pt x="48" y="95"/>
                  <a:pt x="48" y="95"/>
                </a:cubicBezTo>
                <a:cubicBezTo>
                  <a:pt x="22" y="95"/>
                  <a:pt x="0" y="74"/>
                  <a:pt x="0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21"/>
                  <a:pt x="22" y="0"/>
                  <a:pt x="48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508" y="0"/>
                  <a:pt x="530" y="21"/>
                  <a:pt x="530" y="47"/>
                </a:cubicBezTo>
                <a:close/>
              </a:path>
            </a:pathLst>
          </a:custGeom>
          <a:solidFill>
            <a:srgbClr val="40465C">
              <a:lumMod val="60000"/>
              <a:lumOff val="4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TOTAL PEACE OF MIND</a:t>
            </a:r>
          </a:p>
        </p:txBody>
      </p:sp>
      <p:sp>
        <p:nvSpPr>
          <p:cNvPr id="37" name="Freeform 12">
            <a:extLst>
              <a:ext uri="{FF2B5EF4-FFF2-40B4-BE49-F238E27FC236}">
                <a16:creationId xmlns:a16="http://schemas.microsoft.com/office/drawing/2014/main" id="{DFE863F1-271E-4B9B-8E13-CD634B5CB5FC}"/>
              </a:ext>
            </a:extLst>
          </p:cNvPr>
          <p:cNvSpPr>
            <a:spLocks/>
          </p:cNvSpPr>
          <p:nvPr/>
        </p:nvSpPr>
        <p:spPr bwMode="auto">
          <a:xfrm>
            <a:off x="1126939" y="2111037"/>
            <a:ext cx="2038292" cy="421148"/>
          </a:xfrm>
          <a:custGeom>
            <a:avLst/>
            <a:gdLst>
              <a:gd name="T0" fmla="*/ 530 w 530"/>
              <a:gd name="T1" fmla="*/ 48 h 96"/>
              <a:gd name="T2" fmla="*/ 482 w 530"/>
              <a:gd name="T3" fmla="*/ 96 h 96"/>
              <a:gd name="T4" fmla="*/ 48 w 530"/>
              <a:gd name="T5" fmla="*/ 96 h 96"/>
              <a:gd name="T6" fmla="*/ 0 w 530"/>
              <a:gd name="T7" fmla="*/ 48 h 96"/>
              <a:gd name="T8" fmla="*/ 0 w 530"/>
              <a:gd name="T9" fmla="*/ 48 h 96"/>
              <a:gd name="T10" fmla="*/ 48 w 530"/>
              <a:gd name="T11" fmla="*/ 0 h 96"/>
              <a:gd name="T12" fmla="*/ 482 w 530"/>
              <a:gd name="T13" fmla="*/ 0 h 96"/>
              <a:gd name="T14" fmla="*/ 530 w 530"/>
              <a:gd name="T15" fmla="*/ 4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" h="96">
                <a:moveTo>
                  <a:pt x="530" y="48"/>
                </a:moveTo>
                <a:cubicBezTo>
                  <a:pt x="530" y="75"/>
                  <a:pt x="508" y="96"/>
                  <a:pt x="482" y="96"/>
                </a:cubicBezTo>
                <a:cubicBezTo>
                  <a:pt x="48" y="96"/>
                  <a:pt x="48" y="96"/>
                  <a:pt x="48" y="96"/>
                </a:cubicBezTo>
                <a:cubicBezTo>
                  <a:pt x="22" y="96"/>
                  <a:pt x="0" y="75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508" y="0"/>
                  <a:pt x="530" y="22"/>
                  <a:pt x="530" y="48"/>
                </a:cubicBezTo>
                <a:close/>
              </a:path>
            </a:pathLst>
          </a:custGeom>
          <a:solidFill>
            <a:srgbClr val="ED6C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1200" b="1" kern="0" dirty="0">
                <a:solidFill>
                  <a:prstClr val="white"/>
                </a:solidFill>
              </a:rPr>
              <a:t>POWER OF LOWER TOTAL COST OF OWNERSHIP</a:t>
            </a:r>
          </a:p>
        </p:txBody>
      </p:sp>
      <p:sp>
        <p:nvSpPr>
          <p:cNvPr id="38" name="Freeform 12">
            <a:extLst>
              <a:ext uri="{FF2B5EF4-FFF2-40B4-BE49-F238E27FC236}">
                <a16:creationId xmlns:a16="http://schemas.microsoft.com/office/drawing/2014/main" id="{0EA678BE-BD9F-4489-9191-E457A2DC50EA}"/>
              </a:ext>
            </a:extLst>
          </p:cNvPr>
          <p:cNvSpPr>
            <a:spLocks/>
          </p:cNvSpPr>
          <p:nvPr/>
        </p:nvSpPr>
        <p:spPr bwMode="auto">
          <a:xfrm>
            <a:off x="1298172" y="4456366"/>
            <a:ext cx="1641976" cy="453258"/>
          </a:xfrm>
          <a:custGeom>
            <a:avLst/>
            <a:gdLst>
              <a:gd name="T0" fmla="*/ 530 w 530"/>
              <a:gd name="T1" fmla="*/ 48 h 96"/>
              <a:gd name="T2" fmla="*/ 482 w 530"/>
              <a:gd name="T3" fmla="*/ 96 h 96"/>
              <a:gd name="T4" fmla="*/ 48 w 530"/>
              <a:gd name="T5" fmla="*/ 96 h 96"/>
              <a:gd name="T6" fmla="*/ 0 w 530"/>
              <a:gd name="T7" fmla="*/ 48 h 96"/>
              <a:gd name="T8" fmla="*/ 0 w 530"/>
              <a:gd name="T9" fmla="*/ 48 h 96"/>
              <a:gd name="T10" fmla="*/ 48 w 530"/>
              <a:gd name="T11" fmla="*/ 0 h 96"/>
              <a:gd name="T12" fmla="*/ 482 w 530"/>
              <a:gd name="T13" fmla="*/ 0 h 96"/>
              <a:gd name="T14" fmla="*/ 530 w 530"/>
              <a:gd name="T15" fmla="*/ 4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" h="96">
                <a:moveTo>
                  <a:pt x="530" y="48"/>
                </a:moveTo>
                <a:cubicBezTo>
                  <a:pt x="530" y="75"/>
                  <a:pt x="508" y="96"/>
                  <a:pt x="482" y="96"/>
                </a:cubicBezTo>
                <a:cubicBezTo>
                  <a:pt x="48" y="96"/>
                  <a:pt x="48" y="96"/>
                  <a:pt x="48" y="96"/>
                </a:cubicBezTo>
                <a:cubicBezTo>
                  <a:pt x="22" y="96"/>
                  <a:pt x="0" y="75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508" y="0"/>
                  <a:pt x="530" y="22"/>
                  <a:pt x="530" y="48"/>
                </a:cubicBezTo>
                <a:close/>
              </a:path>
            </a:pathLst>
          </a:custGeom>
          <a:solidFill>
            <a:srgbClr val="4C47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POWER OF CONNECTIVITY</a:t>
            </a:r>
          </a:p>
        </p:txBody>
      </p:sp>
      <p:sp>
        <p:nvSpPr>
          <p:cNvPr id="41" name="Freeform 12">
            <a:extLst>
              <a:ext uri="{FF2B5EF4-FFF2-40B4-BE49-F238E27FC236}">
                <a16:creationId xmlns:a16="http://schemas.microsoft.com/office/drawing/2014/main" id="{DC8C2EEF-732C-4FF0-9463-E971DAC783A2}"/>
              </a:ext>
            </a:extLst>
          </p:cNvPr>
          <p:cNvSpPr>
            <a:spLocks/>
          </p:cNvSpPr>
          <p:nvPr/>
        </p:nvSpPr>
        <p:spPr bwMode="auto">
          <a:xfrm>
            <a:off x="1461760" y="2869562"/>
            <a:ext cx="1562793" cy="534819"/>
          </a:xfrm>
          <a:custGeom>
            <a:avLst/>
            <a:gdLst>
              <a:gd name="T0" fmla="*/ 530 w 530"/>
              <a:gd name="T1" fmla="*/ 48 h 96"/>
              <a:gd name="T2" fmla="*/ 482 w 530"/>
              <a:gd name="T3" fmla="*/ 96 h 96"/>
              <a:gd name="T4" fmla="*/ 48 w 530"/>
              <a:gd name="T5" fmla="*/ 96 h 96"/>
              <a:gd name="T6" fmla="*/ 0 w 530"/>
              <a:gd name="T7" fmla="*/ 48 h 96"/>
              <a:gd name="T8" fmla="*/ 0 w 530"/>
              <a:gd name="T9" fmla="*/ 48 h 96"/>
              <a:gd name="T10" fmla="*/ 48 w 530"/>
              <a:gd name="T11" fmla="*/ 0 h 96"/>
              <a:gd name="T12" fmla="*/ 482 w 530"/>
              <a:gd name="T13" fmla="*/ 0 h 96"/>
              <a:gd name="T14" fmla="*/ 530 w 530"/>
              <a:gd name="T15" fmla="*/ 4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" h="96">
                <a:moveTo>
                  <a:pt x="530" y="48"/>
                </a:moveTo>
                <a:cubicBezTo>
                  <a:pt x="530" y="75"/>
                  <a:pt x="508" y="96"/>
                  <a:pt x="482" y="96"/>
                </a:cubicBezTo>
                <a:cubicBezTo>
                  <a:pt x="48" y="96"/>
                  <a:pt x="48" y="96"/>
                  <a:pt x="48" y="96"/>
                </a:cubicBezTo>
                <a:cubicBezTo>
                  <a:pt x="22" y="96"/>
                  <a:pt x="0" y="75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508" y="0"/>
                  <a:pt x="530" y="22"/>
                  <a:pt x="530" y="48"/>
                </a:cubicBezTo>
                <a:close/>
              </a:path>
            </a:pathLst>
          </a:custGeom>
          <a:solidFill>
            <a:srgbClr val="BD8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POWER OF COMFORT &amp; CONVENIENCE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4B38E8B3-9800-4C9F-9C08-D7B70730F4CA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581889" y="1491175"/>
            <a:ext cx="1753348" cy="479216"/>
          </a:xfrm>
          <a:custGeom>
            <a:avLst/>
            <a:gdLst>
              <a:gd name="T0" fmla="*/ 530 w 530"/>
              <a:gd name="T1" fmla="*/ 47 h 95"/>
              <a:gd name="T2" fmla="*/ 482 w 530"/>
              <a:gd name="T3" fmla="*/ 95 h 95"/>
              <a:gd name="T4" fmla="*/ 48 w 530"/>
              <a:gd name="T5" fmla="*/ 95 h 95"/>
              <a:gd name="T6" fmla="*/ 0 w 530"/>
              <a:gd name="T7" fmla="*/ 47 h 95"/>
              <a:gd name="T8" fmla="*/ 0 w 530"/>
              <a:gd name="T9" fmla="*/ 47 h 95"/>
              <a:gd name="T10" fmla="*/ 48 w 530"/>
              <a:gd name="T11" fmla="*/ 0 h 95"/>
              <a:gd name="T12" fmla="*/ 482 w 530"/>
              <a:gd name="T13" fmla="*/ 0 h 95"/>
              <a:gd name="T14" fmla="*/ 530 w 530"/>
              <a:gd name="T15" fmla="*/ 47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" h="95">
                <a:moveTo>
                  <a:pt x="530" y="47"/>
                </a:moveTo>
                <a:cubicBezTo>
                  <a:pt x="530" y="74"/>
                  <a:pt x="508" y="95"/>
                  <a:pt x="482" y="95"/>
                </a:cubicBezTo>
                <a:cubicBezTo>
                  <a:pt x="48" y="95"/>
                  <a:pt x="48" y="95"/>
                  <a:pt x="48" y="95"/>
                </a:cubicBezTo>
                <a:cubicBezTo>
                  <a:pt x="22" y="95"/>
                  <a:pt x="0" y="74"/>
                  <a:pt x="0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21"/>
                  <a:pt x="22" y="0"/>
                  <a:pt x="48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508" y="0"/>
                  <a:pt x="530" y="21"/>
                  <a:pt x="530" y="47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1200" b="1" kern="0" dirty="0">
                <a:solidFill>
                  <a:prstClr val="white"/>
                </a:solidFill>
              </a:rPr>
              <a:t>POWER OF ENHANCED PERFORMANCE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5" name="Freeform 115">
            <a:extLst>
              <a:ext uri="{FF2B5EF4-FFF2-40B4-BE49-F238E27FC236}">
                <a16:creationId xmlns:a16="http://schemas.microsoft.com/office/drawing/2014/main" id="{11D340E2-A430-4F6C-9BAF-31220B2B4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34" y="1742397"/>
            <a:ext cx="249933" cy="273838"/>
          </a:xfrm>
          <a:custGeom>
            <a:avLst/>
            <a:gdLst>
              <a:gd name="T0" fmla="*/ 381 w 400"/>
              <a:gd name="T1" fmla="*/ 124 h 498"/>
              <a:gd name="T2" fmla="*/ 381 w 400"/>
              <a:gd name="T3" fmla="*/ 124 h 498"/>
              <a:gd name="T4" fmla="*/ 231 w 400"/>
              <a:gd name="T5" fmla="*/ 9 h 498"/>
              <a:gd name="T6" fmla="*/ 115 w 400"/>
              <a:gd name="T7" fmla="*/ 151 h 498"/>
              <a:gd name="T8" fmla="*/ 133 w 400"/>
              <a:gd name="T9" fmla="*/ 213 h 498"/>
              <a:gd name="T10" fmla="*/ 9 w 400"/>
              <a:gd name="T11" fmla="*/ 407 h 498"/>
              <a:gd name="T12" fmla="*/ 0 w 400"/>
              <a:gd name="T13" fmla="*/ 434 h 498"/>
              <a:gd name="T14" fmla="*/ 9 w 400"/>
              <a:gd name="T15" fmla="*/ 478 h 498"/>
              <a:gd name="T16" fmla="*/ 27 w 400"/>
              <a:gd name="T17" fmla="*/ 497 h 498"/>
              <a:gd name="T18" fmla="*/ 62 w 400"/>
              <a:gd name="T19" fmla="*/ 487 h 498"/>
              <a:gd name="T20" fmla="*/ 89 w 400"/>
              <a:gd name="T21" fmla="*/ 470 h 498"/>
              <a:gd name="T22" fmla="*/ 142 w 400"/>
              <a:gd name="T23" fmla="*/ 390 h 498"/>
              <a:gd name="T24" fmla="*/ 142 w 400"/>
              <a:gd name="T25" fmla="*/ 390 h 498"/>
              <a:gd name="T26" fmla="*/ 177 w 400"/>
              <a:gd name="T27" fmla="*/ 381 h 498"/>
              <a:gd name="T28" fmla="*/ 231 w 400"/>
              <a:gd name="T29" fmla="*/ 284 h 498"/>
              <a:gd name="T30" fmla="*/ 293 w 400"/>
              <a:gd name="T31" fmla="*/ 284 h 498"/>
              <a:gd name="T32" fmla="*/ 381 w 400"/>
              <a:gd name="T33" fmla="*/ 124 h 498"/>
              <a:gd name="T34" fmla="*/ 319 w 400"/>
              <a:gd name="T35" fmla="*/ 159 h 498"/>
              <a:gd name="T36" fmla="*/ 319 w 400"/>
              <a:gd name="T37" fmla="*/ 159 h 498"/>
              <a:gd name="T38" fmla="*/ 256 w 400"/>
              <a:gd name="T39" fmla="*/ 142 h 498"/>
              <a:gd name="T40" fmla="*/ 221 w 400"/>
              <a:gd name="T41" fmla="*/ 80 h 498"/>
              <a:gd name="T42" fmla="*/ 310 w 400"/>
              <a:gd name="T43" fmla="*/ 71 h 498"/>
              <a:gd name="T44" fmla="*/ 319 w 400"/>
              <a:gd name="T45" fmla="*/ 159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00" h="498">
                <a:moveTo>
                  <a:pt x="381" y="124"/>
                </a:moveTo>
                <a:lnTo>
                  <a:pt x="381" y="124"/>
                </a:lnTo>
                <a:cubicBezTo>
                  <a:pt x="372" y="44"/>
                  <a:pt x="301" y="0"/>
                  <a:pt x="231" y="9"/>
                </a:cubicBezTo>
                <a:cubicBezTo>
                  <a:pt x="159" y="27"/>
                  <a:pt x="106" y="80"/>
                  <a:pt x="115" y="151"/>
                </a:cubicBezTo>
                <a:cubicBezTo>
                  <a:pt x="115" y="168"/>
                  <a:pt x="124" y="195"/>
                  <a:pt x="133" y="213"/>
                </a:cubicBezTo>
                <a:cubicBezTo>
                  <a:pt x="9" y="407"/>
                  <a:pt x="9" y="407"/>
                  <a:pt x="9" y="407"/>
                </a:cubicBezTo>
                <a:cubicBezTo>
                  <a:pt x="0" y="407"/>
                  <a:pt x="0" y="425"/>
                  <a:pt x="0" y="434"/>
                </a:cubicBezTo>
                <a:cubicBezTo>
                  <a:pt x="9" y="478"/>
                  <a:pt x="9" y="478"/>
                  <a:pt x="9" y="478"/>
                </a:cubicBezTo>
                <a:cubicBezTo>
                  <a:pt x="9" y="487"/>
                  <a:pt x="18" y="497"/>
                  <a:pt x="27" y="497"/>
                </a:cubicBezTo>
                <a:cubicBezTo>
                  <a:pt x="62" y="487"/>
                  <a:pt x="62" y="487"/>
                  <a:pt x="62" y="487"/>
                </a:cubicBezTo>
                <a:cubicBezTo>
                  <a:pt x="71" y="487"/>
                  <a:pt x="80" y="478"/>
                  <a:pt x="89" y="470"/>
                </a:cubicBezTo>
                <a:cubicBezTo>
                  <a:pt x="142" y="390"/>
                  <a:pt x="142" y="390"/>
                  <a:pt x="142" y="390"/>
                </a:cubicBezTo>
                <a:lnTo>
                  <a:pt x="142" y="390"/>
                </a:lnTo>
                <a:cubicBezTo>
                  <a:pt x="177" y="381"/>
                  <a:pt x="177" y="381"/>
                  <a:pt x="177" y="381"/>
                </a:cubicBezTo>
                <a:cubicBezTo>
                  <a:pt x="231" y="284"/>
                  <a:pt x="231" y="284"/>
                  <a:pt x="231" y="284"/>
                </a:cubicBezTo>
                <a:cubicBezTo>
                  <a:pt x="248" y="293"/>
                  <a:pt x="284" y="284"/>
                  <a:pt x="293" y="284"/>
                </a:cubicBezTo>
                <a:cubicBezTo>
                  <a:pt x="363" y="275"/>
                  <a:pt x="399" y="195"/>
                  <a:pt x="381" y="124"/>
                </a:cubicBezTo>
                <a:close/>
                <a:moveTo>
                  <a:pt x="319" y="159"/>
                </a:moveTo>
                <a:lnTo>
                  <a:pt x="319" y="159"/>
                </a:lnTo>
                <a:cubicBezTo>
                  <a:pt x="301" y="187"/>
                  <a:pt x="284" y="168"/>
                  <a:pt x="256" y="142"/>
                </a:cubicBezTo>
                <a:cubicBezTo>
                  <a:pt x="231" y="124"/>
                  <a:pt x="203" y="115"/>
                  <a:pt x="221" y="80"/>
                </a:cubicBezTo>
                <a:cubicBezTo>
                  <a:pt x="240" y="53"/>
                  <a:pt x="284" y="44"/>
                  <a:pt x="310" y="71"/>
                </a:cubicBezTo>
                <a:cubicBezTo>
                  <a:pt x="337" y="89"/>
                  <a:pt x="346" y="133"/>
                  <a:pt x="319" y="1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6" name="Freeform 97">
            <a:extLst>
              <a:ext uri="{FF2B5EF4-FFF2-40B4-BE49-F238E27FC236}">
                <a16:creationId xmlns:a16="http://schemas.microsoft.com/office/drawing/2014/main" id="{F338A1EC-4615-4CBD-B2D4-8526ABA58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451" y="2249225"/>
            <a:ext cx="320985" cy="243113"/>
          </a:xfrm>
          <a:custGeom>
            <a:avLst/>
            <a:gdLst>
              <a:gd name="T0" fmla="*/ 230 w 497"/>
              <a:gd name="T1" fmla="*/ 231 h 426"/>
              <a:gd name="T2" fmla="*/ 230 w 497"/>
              <a:gd name="T3" fmla="*/ 231 h 426"/>
              <a:gd name="T4" fmla="*/ 274 w 497"/>
              <a:gd name="T5" fmla="*/ 231 h 426"/>
              <a:gd name="T6" fmla="*/ 274 w 497"/>
              <a:gd name="T7" fmla="*/ 275 h 426"/>
              <a:gd name="T8" fmla="*/ 496 w 497"/>
              <a:gd name="T9" fmla="*/ 275 h 426"/>
              <a:gd name="T10" fmla="*/ 487 w 497"/>
              <a:gd name="T11" fmla="*/ 133 h 426"/>
              <a:gd name="T12" fmla="*/ 443 w 497"/>
              <a:gd name="T13" fmla="*/ 80 h 426"/>
              <a:gd name="T14" fmla="*/ 363 w 497"/>
              <a:gd name="T15" fmla="*/ 80 h 426"/>
              <a:gd name="T16" fmla="*/ 337 w 497"/>
              <a:gd name="T17" fmla="*/ 27 h 426"/>
              <a:gd name="T18" fmla="*/ 300 w 497"/>
              <a:gd name="T19" fmla="*/ 0 h 426"/>
              <a:gd name="T20" fmla="*/ 194 w 497"/>
              <a:gd name="T21" fmla="*/ 0 h 426"/>
              <a:gd name="T22" fmla="*/ 168 w 497"/>
              <a:gd name="T23" fmla="*/ 27 h 426"/>
              <a:gd name="T24" fmla="*/ 133 w 497"/>
              <a:gd name="T25" fmla="*/ 80 h 426"/>
              <a:gd name="T26" fmla="*/ 53 w 497"/>
              <a:gd name="T27" fmla="*/ 80 h 426"/>
              <a:gd name="T28" fmla="*/ 9 w 497"/>
              <a:gd name="T29" fmla="*/ 133 h 426"/>
              <a:gd name="T30" fmla="*/ 0 w 497"/>
              <a:gd name="T31" fmla="*/ 275 h 426"/>
              <a:gd name="T32" fmla="*/ 230 w 497"/>
              <a:gd name="T33" fmla="*/ 275 h 426"/>
              <a:gd name="T34" fmla="*/ 230 w 497"/>
              <a:gd name="T35" fmla="*/ 231 h 426"/>
              <a:gd name="T36" fmla="*/ 186 w 497"/>
              <a:gd name="T37" fmla="*/ 53 h 426"/>
              <a:gd name="T38" fmla="*/ 186 w 497"/>
              <a:gd name="T39" fmla="*/ 53 h 426"/>
              <a:gd name="T40" fmla="*/ 212 w 497"/>
              <a:gd name="T41" fmla="*/ 36 h 426"/>
              <a:gd name="T42" fmla="*/ 284 w 497"/>
              <a:gd name="T43" fmla="*/ 36 h 426"/>
              <a:gd name="T44" fmla="*/ 309 w 497"/>
              <a:gd name="T45" fmla="*/ 53 h 426"/>
              <a:gd name="T46" fmla="*/ 319 w 497"/>
              <a:gd name="T47" fmla="*/ 80 h 426"/>
              <a:gd name="T48" fmla="*/ 177 w 497"/>
              <a:gd name="T49" fmla="*/ 80 h 426"/>
              <a:gd name="T50" fmla="*/ 186 w 497"/>
              <a:gd name="T51" fmla="*/ 53 h 426"/>
              <a:gd name="T52" fmla="*/ 274 w 497"/>
              <a:gd name="T53" fmla="*/ 355 h 426"/>
              <a:gd name="T54" fmla="*/ 274 w 497"/>
              <a:gd name="T55" fmla="*/ 355 h 426"/>
              <a:gd name="T56" fmla="*/ 230 w 497"/>
              <a:gd name="T57" fmla="*/ 355 h 426"/>
              <a:gd name="T58" fmla="*/ 230 w 497"/>
              <a:gd name="T59" fmla="*/ 302 h 426"/>
              <a:gd name="T60" fmla="*/ 9 w 497"/>
              <a:gd name="T61" fmla="*/ 302 h 426"/>
              <a:gd name="T62" fmla="*/ 17 w 497"/>
              <a:gd name="T63" fmla="*/ 381 h 426"/>
              <a:gd name="T64" fmla="*/ 62 w 497"/>
              <a:gd name="T65" fmla="*/ 425 h 426"/>
              <a:gd name="T66" fmla="*/ 434 w 497"/>
              <a:gd name="T67" fmla="*/ 425 h 426"/>
              <a:gd name="T68" fmla="*/ 478 w 497"/>
              <a:gd name="T69" fmla="*/ 381 h 426"/>
              <a:gd name="T70" fmla="*/ 487 w 497"/>
              <a:gd name="T71" fmla="*/ 302 h 426"/>
              <a:gd name="T72" fmla="*/ 274 w 497"/>
              <a:gd name="T73" fmla="*/ 302 h 426"/>
              <a:gd name="T74" fmla="*/ 274 w 497"/>
              <a:gd name="T75" fmla="*/ 35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97" h="426">
                <a:moveTo>
                  <a:pt x="230" y="231"/>
                </a:moveTo>
                <a:lnTo>
                  <a:pt x="230" y="231"/>
                </a:lnTo>
                <a:cubicBezTo>
                  <a:pt x="274" y="231"/>
                  <a:pt x="274" y="231"/>
                  <a:pt x="274" y="231"/>
                </a:cubicBezTo>
                <a:cubicBezTo>
                  <a:pt x="274" y="275"/>
                  <a:pt x="274" y="275"/>
                  <a:pt x="274" y="275"/>
                </a:cubicBezTo>
                <a:cubicBezTo>
                  <a:pt x="496" y="275"/>
                  <a:pt x="496" y="275"/>
                  <a:pt x="496" y="275"/>
                </a:cubicBezTo>
                <a:cubicBezTo>
                  <a:pt x="496" y="275"/>
                  <a:pt x="496" y="168"/>
                  <a:pt x="487" y="133"/>
                </a:cubicBezTo>
                <a:cubicBezTo>
                  <a:pt x="487" y="97"/>
                  <a:pt x="478" y="80"/>
                  <a:pt x="443" y="80"/>
                </a:cubicBezTo>
                <a:cubicBezTo>
                  <a:pt x="363" y="80"/>
                  <a:pt x="363" y="80"/>
                  <a:pt x="363" y="80"/>
                </a:cubicBezTo>
                <a:cubicBezTo>
                  <a:pt x="345" y="53"/>
                  <a:pt x="337" y="27"/>
                  <a:pt x="337" y="27"/>
                </a:cubicBezTo>
                <a:cubicBezTo>
                  <a:pt x="328" y="9"/>
                  <a:pt x="319" y="0"/>
                  <a:pt x="300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177" y="0"/>
                  <a:pt x="168" y="9"/>
                  <a:pt x="168" y="27"/>
                </a:cubicBezTo>
                <a:cubicBezTo>
                  <a:pt x="159" y="27"/>
                  <a:pt x="150" y="53"/>
                  <a:pt x="133" y="80"/>
                </a:cubicBezTo>
                <a:cubicBezTo>
                  <a:pt x="53" y="80"/>
                  <a:pt x="53" y="80"/>
                  <a:pt x="53" y="80"/>
                </a:cubicBezTo>
                <a:cubicBezTo>
                  <a:pt x="17" y="80"/>
                  <a:pt x="9" y="97"/>
                  <a:pt x="9" y="133"/>
                </a:cubicBezTo>
                <a:cubicBezTo>
                  <a:pt x="0" y="168"/>
                  <a:pt x="0" y="275"/>
                  <a:pt x="0" y="275"/>
                </a:cubicBezTo>
                <a:cubicBezTo>
                  <a:pt x="230" y="275"/>
                  <a:pt x="230" y="275"/>
                  <a:pt x="230" y="275"/>
                </a:cubicBezTo>
                <a:lnTo>
                  <a:pt x="230" y="231"/>
                </a:lnTo>
                <a:close/>
                <a:moveTo>
                  <a:pt x="186" y="53"/>
                </a:moveTo>
                <a:lnTo>
                  <a:pt x="186" y="53"/>
                </a:lnTo>
                <a:cubicBezTo>
                  <a:pt x="194" y="44"/>
                  <a:pt x="194" y="36"/>
                  <a:pt x="212" y="36"/>
                </a:cubicBezTo>
                <a:cubicBezTo>
                  <a:pt x="284" y="36"/>
                  <a:pt x="284" y="36"/>
                  <a:pt x="284" y="36"/>
                </a:cubicBezTo>
                <a:cubicBezTo>
                  <a:pt x="300" y="36"/>
                  <a:pt x="300" y="44"/>
                  <a:pt x="309" y="53"/>
                </a:cubicBezTo>
                <a:cubicBezTo>
                  <a:pt x="309" y="53"/>
                  <a:pt x="319" y="71"/>
                  <a:pt x="319" y="80"/>
                </a:cubicBezTo>
                <a:cubicBezTo>
                  <a:pt x="177" y="80"/>
                  <a:pt x="177" y="80"/>
                  <a:pt x="177" y="80"/>
                </a:cubicBezTo>
                <a:cubicBezTo>
                  <a:pt x="186" y="71"/>
                  <a:pt x="186" y="53"/>
                  <a:pt x="186" y="53"/>
                </a:cubicBezTo>
                <a:close/>
                <a:moveTo>
                  <a:pt x="274" y="355"/>
                </a:moveTo>
                <a:lnTo>
                  <a:pt x="274" y="355"/>
                </a:lnTo>
                <a:cubicBezTo>
                  <a:pt x="230" y="355"/>
                  <a:pt x="230" y="355"/>
                  <a:pt x="230" y="355"/>
                </a:cubicBezTo>
                <a:cubicBezTo>
                  <a:pt x="230" y="302"/>
                  <a:pt x="230" y="302"/>
                  <a:pt x="230" y="302"/>
                </a:cubicBezTo>
                <a:cubicBezTo>
                  <a:pt x="9" y="302"/>
                  <a:pt x="9" y="302"/>
                  <a:pt x="9" y="302"/>
                </a:cubicBezTo>
                <a:cubicBezTo>
                  <a:pt x="9" y="302"/>
                  <a:pt x="17" y="346"/>
                  <a:pt x="17" y="381"/>
                </a:cubicBezTo>
                <a:cubicBezTo>
                  <a:pt x="17" y="399"/>
                  <a:pt x="26" y="425"/>
                  <a:pt x="62" y="425"/>
                </a:cubicBezTo>
                <a:cubicBezTo>
                  <a:pt x="434" y="425"/>
                  <a:pt x="434" y="425"/>
                  <a:pt x="434" y="425"/>
                </a:cubicBezTo>
                <a:cubicBezTo>
                  <a:pt x="469" y="425"/>
                  <a:pt x="478" y="399"/>
                  <a:pt x="478" y="381"/>
                </a:cubicBezTo>
                <a:cubicBezTo>
                  <a:pt x="478" y="346"/>
                  <a:pt x="487" y="302"/>
                  <a:pt x="487" y="302"/>
                </a:cubicBezTo>
                <a:cubicBezTo>
                  <a:pt x="274" y="302"/>
                  <a:pt x="274" y="302"/>
                  <a:pt x="274" y="302"/>
                </a:cubicBezTo>
                <a:lnTo>
                  <a:pt x="274" y="3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7" name="Freeform 104">
            <a:extLst>
              <a:ext uri="{FF2B5EF4-FFF2-40B4-BE49-F238E27FC236}">
                <a16:creationId xmlns:a16="http://schemas.microsoft.com/office/drawing/2014/main" id="{3E5EC8C5-469F-4826-A00E-5EAAB3422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23" y="5432451"/>
            <a:ext cx="248422" cy="147419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8" name="Freeform 12">
            <a:extLst>
              <a:ext uri="{FF2B5EF4-FFF2-40B4-BE49-F238E27FC236}">
                <a16:creationId xmlns:a16="http://schemas.microsoft.com/office/drawing/2014/main" id="{3152FD79-7135-4A82-B4D6-184E7A500C3A}"/>
              </a:ext>
            </a:extLst>
          </p:cNvPr>
          <p:cNvSpPr>
            <a:spLocks/>
          </p:cNvSpPr>
          <p:nvPr/>
        </p:nvSpPr>
        <p:spPr bwMode="auto">
          <a:xfrm>
            <a:off x="1477942" y="3684353"/>
            <a:ext cx="1307461" cy="507820"/>
          </a:xfrm>
          <a:custGeom>
            <a:avLst/>
            <a:gdLst>
              <a:gd name="T0" fmla="*/ 530 w 530"/>
              <a:gd name="T1" fmla="*/ 48 h 96"/>
              <a:gd name="T2" fmla="*/ 482 w 530"/>
              <a:gd name="T3" fmla="*/ 96 h 96"/>
              <a:gd name="T4" fmla="*/ 48 w 530"/>
              <a:gd name="T5" fmla="*/ 96 h 96"/>
              <a:gd name="T6" fmla="*/ 0 w 530"/>
              <a:gd name="T7" fmla="*/ 48 h 96"/>
              <a:gd name="T8" fmla="*/ 0 w 530"/>
              <a:gd name="T9" fmla="*/ 48 h 96"/>
              <a:gd name="T10" fmla="*/ 48 w 530"/>
              <a:gd name="T11" fmla="*/ 0 h 96"/>
              <a:gd name="T12" fmla="*/ 482 w 530"/>
              <a:gd name="T13" fmla="*/ 0 h 96"/>
              <a:gd name="T14" fmla="*/ 530 w 530"/>
              <a:gd name="T15" fmla="*/ 4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" h="96">
                <a:moveTo>
                  <a:pt x="530" y="48"/>
                </a:moveTo>
                <a:cubicBezTo>
                  <a:pt x="530" y="75"/>
                  <a:pt x="508" y="96"/>
                  <a:pt x="482" y="96"/>
                </a:cubicBezTo>
                <a:cubicBezTo>
                  <a:pt x="48" y="96"/>
                  <a:pt x="48" y="96"/>
                  <a:pt x="48" y="96"/>
                </a:cubicBezTo>
                <a:cubicBezTo>
                  <a:pt x="22" y="96"/>
                  <a:pt x="0" y="75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508" y="0"/>
                  <a:pt x="530" y="22"/>
                  <a:pt x="530" y="48"/>
                </a:cubicBezTo>
                <a:close/>
              </a:path>
            </a:pathLst>
          </a:custGeom>
          <a:solidFill>
            <a:srgbClr val="4C47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POWER OF CHOICE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BB2E2B7-BEFA-4562-BF32-28FF24ACF3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795"/>
          <a:stretch/>
        </p:blipFill>
        <p:spPr>
          <a:xfrm>
            <a:off x="56645" y="2337803"/>
            <a:ext cx="769413" cy="26337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0465D46-2246-412F-B8AE-E25C8C5F3F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867" y="1469635"/>
            <a:ext cx="495300" cy="51435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CB52846-9C5B-4254-BC22-151BFB0F54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964" y="2206137"/>
            <a:ext cx="495300" cy="47625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9E612E0-4790-4307-99A1-8092DFA18F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3708" y="2904538"/>
            <a:ext cx="457200" cy="51435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819B7D1-9EDE-4B37-BEEF-922366B36F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9894" y="3724787"/>
            <a:ext cx="504825" cy="56197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670C6B2-2C59-4E13-A22C-8E16238CAE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7710" y="4461510"/>
            <a:ext cx="495300" cy="4953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AF5BFA6-CD32-4ABD-AEB3-FD3F64174D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969" y="5141522"/>
            <a:ext cx="504825" cy="485775"/>
          </a:xfrm>
          <a:prstGeom prst="rect">
            <a:avLst/>
          </a:prstGeom>
        </p:spPr>
      </p:pic>
      <p:sp>
        <p:nvSpPr>
          <p:cNvPr id="31" name="Rounded Rectangle 37">
            <a:extLst>
              <a:ext uri="{FF2B5EF4-FFF2-40B4-BE49-F238E27FC236}">
                <a16:creationId xmlns:a16="http://schemas.microsoft.com/office/drawing/2014/main" id="{10C8F617-6792-4A16-81AB-2589EEECDC46}"/>
              </a:ext>
            </a:extLst>
          </p:cNvPr>
          <p:cNvSpPr/>
          <p:nvPr/>
        </p:nvSpPr>
        <p:spPr>
          <a:xfrm>
            <a:off x="4694684" y="3160771"/>
            <a:ext cx="3437673" cy="327878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dirty="0">
                <a:latin typeface="Eras Demi ITC" panose="020B0805030504020804" pitchFamily="34" charset="0"/>
              </a:rPr>
              <a:t>Derived from worlds highest selling engine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dirty="0">
                <a:solidFill>
                  <a:schemeClr val="bg1"/>
                </a:solidFill>
                <a:latin typeface="Eras Demi ITC" panose="020B0805030504020804" pitchFamily="34" charset="0"/>
              </a:rPr>
              <a:t>22% more power at lower rpm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22% more </a:t>
            </a:r>
            <a:r>
              <a:rPr lang="en-IN" sz="2000" dirty="0">
                <a:solidFill>
                  <a:schemeClr val="bg1"/>
                </a:solidFill>
                <a:latin typeface="Eras Demi ITC" panose="020B0805030504020804" pitchFamily="34" charset="0"/>
              </a:rPr>
              <a:t>T</a:t>
            </a:r>
            <a:r>
              <a:rPr lang="en-IN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orque than BS4 at same RPM</a:t>
            </a:r>
          </a:p>
        </p:txBody>
      </p:sp>
    </p:spTree>
    <p:extLst>
      <p:ext uri="{BB962C8B-B14F-4D97-AF65-F5344CB8AC3E}">
        <p14:creationId xmlns:p14="http://schemas.microsoft.com/office/powerpoint/2010/main" val="107976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10296138" y="68878"/>
            <a:ext cx="1866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Uni Neue Bold" pitchFamily="50" charset="0"/>
              </a:rPr>
              <a:t>Signa 2823.K RMC</a:t>
            </a:r>
          </a:p>
        </p:txBody>
      </p:sp>
      <p:sp>
        <p:nvSpPr>
          <p:cNvPr id="45" name="Title 4"/>
          <p:cNvSpPr txBox="1">
            <a:spLocks/>
          </p:cNvSpPr>
          <p:nvPr/>
        </p:nvSpPr>
        <p:spPr>
          <a:xfrm>
            <a:off x="3200401" y="430696"/>
            <a:ext cx="8891421" cy="53538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Uni Neue Bold" pitchFamily="50" charset="0"/>
              </a:rPr>
              <a:t>2. Easy on the Pocket – Less operating Expenses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F8EF498E-FD3C-408B-BAA6-9D1E8648A6F9}"/>
              </a:ext>
            </a:extLst>
          </p:cNvPr>
          <p:cNvSpPr txBox="1">
            <a:spLocks/>
          </p:cNvSpPr>
          <p:nvPr/>
        </p:nvSpPr>
        <p:spPr>
          <a:xfrm>
            <a:off x="543338" y="-13251"/>
            <a:ext cx="11158331" cy="88789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3147759" y="966082"/>
            <a:ext cx="0" cy="5670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4723905" y="3232848"/>
            <a:ext cx="3443118" cy="436579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Advantages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232567" y="3232848"/>
            <a:ext cx="3693841" cy="436579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Benefits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8218279" y="3596916"/>
            <a:ext cx="3708129" cy="97964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Higher fuel savings with usage of fuel economy switch</a:t>
            </a:r>
            <a:endParaRPr lang="en-IN" sz="1600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8218279" y="4642963"/>
            <a:ext cx="3708129" cy="172920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1600" i="1" dirty="0">
                <a:solidFill>
                  <a:schemeClr val="bg1"/>
                </a:solidFill>
                <a:latin typeface="Eras Demi ITC" panose="020B0805030504020804" pitchFamily="34" charset="0"/>
              </a:rPr>
              <a:t>Less need to shift to lower gear</a:t>
            </a:r>
          </a:p>
          <a:p>
            <a:pPr algn="ctr">
              <a:defRPr/>
            </a:pPr>
            <a:r>
              <a:rPr lang="en-IN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Less gear changes, resulting in higher fuel economy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562022" y="1511872"/>
            <a:ext cx="1506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i="1" dirty="0">
                <a:solidFill>
                  <a:schemeClr val="bg1"/>
                </a:solidFill>
                <a:latin typeface="Eras Demi ITC" panose="020B0805030504020804" pitchFamily="34" charset="0"/>
              </a:rPr>
              <a:t>3 Mode Fuel Economy Switch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991615" y="1440974"/>
            <a:ext cx="1506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i="1" dirty="0">
                <a:solidFill>
                  <a:schemeClr val="bg1"/>
                </a:solidFill>
                <a:latin typeface="Eras Demi ITC" panose="020B0805030504020804" pitchFamily="34" charset="0"/>
              </a:rPr>
              <a:t>600 rpm range – Flat Torque Curve</a:t>
            </a:r>
          </a:p>
        </p:txBody>
      </p:sp>
      <p:sp>
        <p:nvSpPr>
          <p:cNvPr id="83" name="Isosceles Triangle 82">
            <a:hlinkClick r:id="" action="ppaction://noaction"/>
          </p:cNvPr>
          <p:cNvSpPr/>
          <p:nvPr/>
        </p:nvSpPr>
        <p:spPr>
          <a:xfrm rot="5400000" flipH="1" flipV="1">
            <a:off x="11846188" y="6392506"/>
            <a:ext cx="233320" cy="24146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ounded Rectangle 83"/>
          <p:cNvSpPr/>
          <p:nvPr/>
        </p:nvSpPr>
        <p:spPr>
          <a:xfrm>
            <a:off x="5553210" y="2477017"/>
            <a:ext cx="5351256" cy="786422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IN" sz="2400" dirty="0">
                <a:solidFill>
                  <a:schemeClr val="bg1"/>
                </a:solidFill>
                <a:latin typeface="Eras Demi ITC" panose="020B0805030504020804" pitchFamily="34" charset="0"/>
              </a:rPr>
              <a:t>  1.  Higher Fuel Economy </a:t>
            </a: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15413" y="2508889"/>
            <a:ext cx="925219" cy="768607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56AE6F82-4368-44E3-8356-4B1AE1272C16}"/>
              </a:ext>
            </a:extLst>
          </p:cNvPr>
          <p:cNvSpPr txBox="1"/>
          <p:nvPr/>
        </p:nvSpPr>
        <p:spPr>
          <a:xfrm>
            <a:off x="5550360" y="1392015"/>
            <a:ext cx="1506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i="1" dirty="0">
                <a:solidFill>
                  <a:schemeClr val="bg1"/>
                </a:solidFill>
                <a:latin typeface="Eras Demi ITC" panose="020B0805030504020804" pitchFamily="34" charset="0"/>
              </a:rPr>
              <a:t>2 Mode Fuel Economy Switch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E1B5791-5F97-485B-B7FD-5B165784665F}"/>
              </a:ext>
            </a:extLst>
          </p:cNvPr>
          <p:cNvSpPr txBox="1"/>
          <p:nvPr/>
        </p:nvSpPr>
        <p:spPr>
          <a:xfrm>
            <a:off x="3533406" y="1048943"/>
            <a:ext cx="2664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i="1" dirty="0">
                <a:solidFill>
                  <a:schemeClr val="bg1"/>
                </a:solidFill>
                <a:latin typeface="Eras Demi ITC" panose="020B0805030504020804" pitchFamily="34" charset="0"/>
              </a:rPr>
              <a:t>4 Cylinder- 5L engine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66572C0-BE78-42C3-A868-DE6BF98DCE46}"/>
              </a:ext>
            </a:extLst>
          </p:cNvPr>
          <p:cNvSpPr txBox="1"/>
          <p:nvPr/>
        </p:nvSpPr>
        <p:spPr>
          <a:xfrm>
            <a:off x="9865167" y="1361183"/>
            <a:ext cx="15064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i="1" dirty="0">
                <a:solidFill>
                  <a:schemeClr val="bg1"/>
                </a:solidFill>
                <a:latin typeface="Eras Demi ITC" panose="020B0805030504020804" pitchFamily="34" charset="0"/>
              </a:rPr>
              <a:t>1000 rpm range-100% flatter than bs4 </a:t>
            </a:r>
          </a:p>
        </p:txBody>
      </p:sp>
      <p:sp>
        <p:nvSpPr>
          <p:cNvPr id="41" name="Rounded Rectangle 64">
            <a:extLst>
              <a:ext uri="{FF2B5EF4-FFF2-40B4-BE49-F238E27FC236}">
                <a16:creationId xmlns:a16="http://schemas.microsoft.com/office/drawing/2014/main" id="{FE1E0D56-9756-4CBA-89AA-3D3003D7BC42}"/>
              </a:ext>
            </a:extLst>
          </p:cNvPr>
          <p:cNvSpPr/>
          <p:nvPr/>
        </p:nvSpPr>
        <p:spPr>
          <a:xfrm>
            <a:off x="3854547" y="958073"/>
            <a:ext cx="8102991" cy="147563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i="1" dirty="0">
                <a:solidFill>
                  <a:schemeClr val="bg1"/>
                </a:solidFill>
                <a:latin typeface="Eras Bold ITC" panose="020B0907030504020204" pitchFamily="34" charset="0"/>
              </a:rPr>
              <a:t>Signa 2823.K RMC</a:t>
            </a:r>
          </a:p>
          <a:p>
            <a:endParaRPr lang="en-IN" sz="1600" i="1" dirty="0">
              <a:solidFill>
                <a:schemeClr val="bg1"/>
              </a:solidFill>
              <a:latin typeface="Eras Bold ITC" panose="020B0907030504020204" pitchFamily="34" charset="0"/>
            </a:endParaRPr>
          </a:p>
          <a:p>
            <a:endParaRPr lang="en-IN" sz="1600" i="1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787AA1-6998-4D6B-810F-5A1A8E51C170}"/>
              </a:ext>
            </a:extLst>
          </p:cNvPr>
          <p:cNvSpPr txBox="1"/>
          <p:nvPr/>
        </p:nvSpPr>
        <p:spPr>
          <a:xfrm>
            <a:off x="5972388" y="1319449"/>
            <a:ext cx="1506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i="1" dirty="0">
                <a:solidFill>
                  <a:schemeClr val="bg1"/>
                </a:solidFill>
                <a:latin typeface="Eras Demi ITC" panose="020B0805030504020804" pitchFamily="34" charset="0"/>
              </a:rPr>
              <a:t>3 Mode Fuel Economy Switch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AFA38D1-6358-4FE1-84F7-315DE03B66F7}"/>
              </a:ext>
            </a:extLst>
          </p:cNvPr>
          <p:cNvGrpSpPr/>
          <p:nvPr/>
        </p:nvGrpSpPr>
        <p:grpSpPr>
          <a:xfrm>
            <a:off x="4397270" y="1288701"/>
            <a:ext cx="1540005" cy="848624"/>
            <a:chOff x="6753512" y="4530863"/>
            <a:chExt cx="1004550" cy="597419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661B998-9863-4B0F-AC17-214DD9918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53512" y="4530863"/>
              <a:ext cx="1004550" cy="59741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47" name="Rounded Rectangle 57">
              <a:extLst>
                <a:ext uri="{FF2B5EF4-FFF2-40B4-BE49-F238E27FC236}">
                  <a16:creationId xmlns:a16="http://schemas.microsoft.com/office/drawing/2014/main" id="{8698A1C4-C27A-4B2A-AFD9-B7F59B77CC24}"/>
                </a:ext>
              </a:extLst>
            </p:cNvPr>
            <p:cNvSpPr/>
            <p:nvPr/>
          </p:nvSpPr>
          <p:spPr>
            <a:xfrm>
              <a:off x="6885700" y="4935871"/>
              <a:ext cx="116233" cy="45719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Rounded Rectangle 63">
              <a:extLst>
                <a:ext uri="{FF2B5EF4-FFF2-40B4-BE49-F238E27FC236}">
                  <a16:creationId xmlns:a16="http://schemas.microsoft.com/office/drawing/2014/main" id="{7545FB33-8660-492B-B7E0-9BC449F03DC8}"/>
                </a:ext>
              </a:extLst>
            </p:cNvPr>
            <p:cNvSpPr/>
            <p:nvPr/>
          </p:nvSpPr>
          <p:spPr>
            <a:xfrm>
              <a:off x="7197670" y="4949614"/>
              <a:ext cx="116233" cy="45719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Rounded Rectangle 66">
              <a:extLst>
                <a:ext uri="{FF2B5EF4-FFF2-40B4-BE49-F238E27FC236}">
                  <a16:creationId xmlns:a16="http://schemas.microsoft.com/office/drawing/2014/main" id="{DC9F0985-3F08-44E6-A21B-DEA8C7AA340C}"/>
                </a:ext>
              </a:extLst>
            </p:cNvPr>
            <p:cNvSpPr/>
            <p:nvPr/>
          </p:nvSpPr>
          <p:spPr>
            <a:xfrm>
              <a:off x="7513873" y="4958752"/>
              <a:ext cx="116233" cy="45719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13FC9C9D-0230-4915-BE75-C3B15AC5AA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2282" y="1378072"/>
            <a:ext cx="1558357" cy="863842"/>
          </a:xfrm>
          <a:prstGeom prst="rect">
            <a:avLst/>
          </a:prstGeom>
        </p:spPr>
      </p:pic>
      <p:sp>
        <p:nvSpPr>
          <p:cNvPr id="52" name="Rounded Rectangle 37">
            <a:extLst>
              <a:ext uri="{FF2B5EF4-FFF2-40B4-BE49-F238E27FC236}">
                <a16:creationId xmlns:a16="http://schemas.microsoft.com/office/drawing/2014/main" id="{BD02A8DC-8CDA-4406-B7F7-C5DA254982D1}"/>
              </a:ext>
            </a:extLst>
          </p:cNvPr>
          <p:cNvSpPr/>
          <p:nvPr/>
        </p:nvSpPr>
        <p:spPr>
          <a:xfrm>
            <a:off x="4723905" y="3629384"/>
            <a:ext cx="3437673" cy="97641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IN" sz="1600" dirty="0">
                <a:solidFill>
                  <a:prstClr val="white"/>
                </a:solidFill>
                <a:latin typeface="Eras Demi ITC" panose="020B0805030504020804" pitchFamily="34" charset="0"/>
              </a:rPr>
              <a:t>3  modes - Light, Medium, Heavy  - based on Duty cycle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IN" sz="1600" dirty="0">
                <a:solidFill>
                  <a:prstClr val="white"/>
                </a:solidFill>
                <a:latin typeface="Eras Demi ITC" panose="020B0805030504020804" pitchFamily="34" charset="0"/>
              </a:rPr>
              <a:t>Higher Fuel Mileage</a:t>
            </a:r>
          </a:p>
        </p:txBody>
      </p:sp>
      <p:sp>
        <p:nvSpPr>
          <p:cNvPr id="53" name="Rounded Rectangle 59">
            <a:extLst>
              <a:ext uri="{FF2B5EF4-FFF2-40B4-BE49-F238E27FC236}">
                <a16:creationId xmlns:a16="http://schemas.microsoft.com/office/drawing/2014/main" id="{7C1BE8EF-AAED-4BE9-97BF-126F9E05E03D}"/>
              </a:ext>
            </a:extLst>
          </p:cNvPr>
          <p:cNvSpPr/>
          <p:nvPr/>
        </p:nvSpPr>
        <p:spPr>
          <a:xfrm>
            <a:off x="4723906" y="4642542"/>
            <a:ext cx="3437672" cy="172971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lvl="0" indent="-355600">
              <a:buFont typeface="Arial" panose="020B0604020202020204" pitchFamily="34" charset="0"/>
              <a:buChar char="•"/>
              <a:defRPr/>
            </a:pPr>
            <a:r>
              <a:rPr lang="en-IN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Higher pulling ability</a:t>
            </a:r>
          </a:p>
          <a:p>
            <a:pPr marL="355600" lvl="0" indent="-355600">
              <a:buFont typeface="Arial" panose="020B0604020202020204" pitchFamily="34" charset="0"/>
              <a:buChar char="•"/>
              <a:defRPr/>
            </a:pPr>
            <a:r>
              <a:rPr lang="en-IN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Better pick up at low rpm</a:t>
            </a:r>
          </a:p>
          <a:p>
            <a:pPr marL="355600" lvl="0" indent="-355600">
              <a:buFont typeface="Arial" panose="020B0604020202020204" pitchFamily="34" charset="0"/>
              <a:buChar char="•"/>
              <a:defRPr/>
            </a:pPr>
            <a:r>
              <a:rPr lang="en-IN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Higher FUEL EFFICIENCY</a:t>
            </a:r>
          </a:p>
        </p:txBody>
      </p:sp>
      <p:sp>
        <p:nvSpPr>
          <p:cNvPr id="54" name="Freeform 11">
            <a:extLst>
              <a:ext uri="{FF2B5EF4-FFF2-40B4-BE49-F238E27FC236}">
                <a16:creationId xmlns:a16="http://schemas.microsoft.com/office/drawing/2014/main" id="{32DED82E-317B-491D-BC31-DD3C245A4417}"/>
              </a:ext>
            </a:extLst>
          </p:cNvPr>
          <p:cNvSpPr>
            <a:spLocks/>
          </p:cNvSpPr>
          <p:nvPr/>
        </p:nvSpPr>
        <p:spPr bwMode="auto">
          <a:xfrm>
            <a:off x="703904" y="5207845"/>
            <a:ext cx="1307776" cy="447368"/>
          </a:xfrm>
          <a:custGeom>
            <a:avLst/>
            <a:gdLst>
              <a:gd name="T0" fmla="*/ 530 w 530"/>
              <a:gd name="T1" fmla="*/ 47 h 95"/>
              <a:gd name="T2" fmla="*/ 482 w 530"/>
              <a:gd name="T3" fmla="*/ 95 h 95"/>
              <a:gd name="T4" fmla="*/ 48 w 530"/>
              <a:gd name="T5" fmla="*/ 95 h 95"/>
              <a:gd name="T6" fmla="*/ 0 w 530"/>
              <a:gd name="T7" fmla="*/ 47 h 95"/>
              <a:gd name="T8" fmla="*/ 0 w 530"/>
              <a:gd name="T9" fmla="*/ 47 h 95"/>
              <a:gd name="T10" fmla="*/ 48 w 530"/>
              <a:gd name="T11" fmla="*/ 0 h 95"/>
              <a:gd name="T12" fmla="*/ 482 w 530"/>
              <a:gd name="T13" fmla="*/ 0 h 95"/>
              <a:gd name="T14" fmla="*/ 530 w 530"/>
              <a:gd name="T15" fmla="*/ 47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" h="95">
                <a:moveTo>
                  <a:pt x="530" y="47"/>
                </a:moveTo>
                <a:cubicBezTo>
                  <a:pt x="530" y="74"/>
                  <a:pt x="508" y="95"/>
                  <a:pt x="482" y="95"/>
                </a:cubicBezTo>
                <a:cubicBezTo>
                  <a:pt x="48" y="95"/>
                  <a:pt x="48" y="95"/>
                  <a:pt x="48" y="95"/>
                </a:cubicBezTo>
                <a:cubicBezTo>
                  <a:pt x="22" y="95"/>
                  <a:pt x="0" y="74"/>
                  <a:pt x="0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21"/>
                  <a:pt x="22" y="0"/>
                  <a:pt x="48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508" y="0"/>
                  <a:pt x="530" y="21"/>
                  <a:pt x="530" y="47"/>
                </a:cubicBezTo>
                <a:close/>
              </a:path>
            </a:pathLst>
          </a:custGeom>
          <a:solidFill>
            <a:srgbClr val="40465C">
              <a:lumMod val="60000"/>
              <a:lumOff val="4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TOTAL PEACE OF MIND</a:t>
            </a:r>
          </a:p>
        </p:txBody>
      </p:sp>
      <p:sp>
        <p:nvSpPr>
          <p:cNvPr id="55" name="Freeform 12">
            <a:extLst>
              <a:ext uri="{FF2B5EF4-FFF2-40B4-BE49-F238E27FC236}">
                <a16:creationId xmlns:a16="http://schemas.microsoft.com/office/drawing/2014/main" id="{20192ED8-14F5-4D83-9603-C84AF6BC821C}"/>
              </a:ext>
            </a:extLst>
          </p:cNvPr>
          <p:cNvSpPr>
            <a:spLocks/>
          </p:cNvSpPr>
          <p:nvPr/>
        </p:nvSpPr>
        <p:spPr bwMode="auto">
          <a:xfrm>
            <a:off x="1126939" y="2111037"/>
            <a:ext cx="2038292" cy="421148"/>
          </a:xfrm>
          <a:custGeom>
            <a:avLst/>
            <a:gdLst>
              <a:gd name="T0" fmla="*/ 530 w 530"/>
              <a:gd name="T1" fmla="*/ 48 h 96"/>
              <a:gd name="T2" fmla="*/ 482 w 530"/>
              <a:gd name="T3" fmla="*/ 96 h 96"/>
              <a:gd name="T4" fmla="*/ 48 w 530"/>
              <a:gd name="T5" fmla="*/ 96 h 96"/>
              <a:gd name="T6" fmla="*/ 0 w 530"/>
              <a:gd name="T7" fmla="*/ 48 h 96"/>
              <a:gd name="T8" fmla="*/ 0 w 530"/>
              <a:gd name="T9" fmla="*/ 48 h 96"/>
              <a:gd name="T10" fmla="*/ 48 w 530"/>
              <a:gd name="T11" fmla="*/ 0 h 96"/>
              <a:gd name="T12" fmla="*/ 482 w 530"/>
              <a:gd name="T13" fmla="*/ 0 h 96"/>
              <a:gd name="T14" fmla="*/ 530 w 530"/>
              <a:gd name="T15" fmla="*/ 4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" h="96">
                <a:moveTo>
                  <a:pt x="530" y="48"/>
                </a:moveTo>
                <a:cubicBezTo>
                  <a:pt x="530" y="75"/>
                  <a:pt x="508" y="96"/>
                  <a:pt x="482" y="96"/>
                </a:cubicBezTo>
                <a:cubicBezTo>
                  <a:pt x="48" y="96"/>
                  <a:pt x="48" y="96"/>
                  <a:pt x="48" y="96"/>
                </a:cubicBezTo>
                <a:cubicBezTo>
                  <a:pt x="22" y="96"/>
                  <a:pt x="0" y="75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508" y="0"/>
                  <a:pt x="530" y="22"/>
                  <a:pt x="530" y="48"/>
                </a:cubicBezTo>
                <a:close/>
              </a:path>
            </a:pathLst>
          </a:custGeom>
          <a:solidFill>
            <a:srgbClr val="ED6C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1200" b="1" kern="0" dirty="0">
                <a:solidFill>
                  <a:prstClr val="white"/>
                </a:solidFill>
              </a:rPr>
              <a:t>POWER OF LOWER TOTAL COST OF OWNERSHIP</a:t>
            </a:r>
          </a:p>
        </p:txBody>
      </p:sp>
      <p:sp>
        <p:nvSpPr>
          <p:cNvPr id="56" name="Freeform 12">
            <a:extLst>
              <a:ext uri="{FF2B5EF4-FFF2-40B4-BE49-F238E27FC236}">
                <a16:creationId xmlns:a16="http://schemas.microsoft.com/office/drawing/2014/main" id="{6777473E-85F0-475B-9331-AD94D52E9E17}"/>
              </a:ext>
            </a:extLst>
          </p:cNvPr>
          <p:cNvSpPr>
            <a:spLocks/>
          </p:cNvSpPr>
          <p:nvPr/>
        </p:nvSpPr>
        <p:spPr bwMode="auto">
          <a:xfrm>
            <a:off x="1298172" y="4456366"/>
            <a:ext cx="1641976" cy="453258"/>
          </a:xfrm>
          <a:custGeom>
            <a:avLst/>
            <a:gdLst>
              <a:gd name="T0" fmla="*/ 530 w 530"/>
              <a:gd name="T1" fmla="*/ 48 h 96"/>
              <a:gd name="T2" fmla="*/ 482 w 530"/>
              <a:gd name="T3" fmla="*/ 96 h 96"/>
              <a:gd name="T4" fmla="*/ 48 w 530"/>
              <a:gd name="T5" fmla="*/ 96 h 96"/>
              <a:gd name="T6" fmla="*/ 0 w 530"/>
              <a:gd name="T7" fmla="*/ 48 h 96"/>
              <a:gd name="T8" fmla="*/ 0 w 530"/>
              <a:gd name="T9" fmla="*/ 48 h 96"/>
              <a:gd name="T10" fmla="*/ 48 w 530"/>
              <a:gd name="T11" fmla="*/ 0 h 96"/>
              <a:gd name="T12" fmla="*/ 482 w 530"/>
              <a:gd name="T13" fmla="*/ 0 h 96"/>
              <a:gd name="T14" fmla="*/ 530 w 530"/>
              <a:gd name="T15" fmla="*/ 4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" h="96">
                <a:moveTo>
                  <a:pt x="530" y="48"/>
                </a:moveTo>
                <a:cubicBezTo>
                  <a:pt x="530" y="75"/>
                  <a:pt x="508" y="96"/>
                  <a:pt x="482" y="96"/>
                </a:cubicBezTo>
                <a:cubicBezTo>
                  <a:pt x="48" y="96"/>
                  <a:pt x="48" y="96"/>
                  <a:pt x="48" y="96"/>
                </a:cubicBezTo>
                <a:cubicBezTo>
                  <a:pt x="22" y="96"/>
                  <a:pt x="0" y="75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508" y="0"/>
                  <a:pt x="530" y="22"/>
                  <a:pt x="530" y="48"/>
                </a:cubicBezTo>
                <a:close/>
              </a:path>
            </a:pathLst>
          </a:custGeom>
          <a:solidFill>
            <a:srgbClr val="4C47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POWER OF CONNECTIVITY</a:t>
            </a:r>
          </a:p>
        </p:txBody>
      </p:sp>
      <p:sp>
        <p:nvSpPr>
          <p:cNvPr id="57" name="Freeform 12">
            <a:extLst>
              <a:ext uri="{FF2B5EF4-FFF2-40B4-BE49-F238E27FC236}">
                <a16:creationId xmlns:a16="http://schemas.microsoft.com/office/drawing/2014/main" id="{48CA82BB-86E1-4110-8647-843061F587FE}"/>
              </a:ext>
            </a:extLst>
          </p:cNvPr>
          <p:cNvSpPr>
            <a:spLocks/>
          </p:cNvSpPr>
          <p:nvPr/>
        </p:nvSpPr>
        <p:spPr bwMode="auto">
          <a:xfrm>
            <a:off x="1461760" y="2869562"/>
            <a:ext cx="1562793" cy="534819"/>
          </a:xfrm>
          <a:custGeom>
            <a:avLst/>
            <a:gdLst>
              <a:gd name="T0" fmla="*/ 530 w 530"/>
              <a:gd name="T1" fmla="*/ 48 h 96"/>
              <a:gd name="T2" fmla="*/ 482 w 530"/>
              <a:gd name="T3" fmla="*/ 96 h 96"/>
              <a:gd name="T4" fmla="*/ 48 w 530"/>
              <a:gd name="T5" fmla="*/ 96 h 96"/>
              <a:gd name="T6" fmla="*/ 0 w 530"/>
              <a:gd name="T7" fmla="*/ 48 h 96"/>
              <a:gd name="T8" fmla="*/ 0 w 530"/>
              <a:gd name="T9" fmla="*/ 48 h 96"/>
              <a:gd name="T10" fmla="*/ 48 w 530"/>
              <a:gd name="T11" fmla="*/ 0 h 96"/>
              <a:gd name="T12" fmla="*/ 482 w 530"/>
              <a:gd name="T13" fmla="*/ 0 h 96"/>
              <a:gd name="T14" fmla="*/ 530 w 530"/>
              <a:gd name="T15" fmla="*/ 4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" h="96">
                <a:moveTo>
                  <a:pt x="530" y="48"/>
                </a:moveTo>
                <a:cubicBezTo>
                  <a:pt x="530" y="75"/>
                  <a:pt x="508" y="96"/>
                  <a:pt x="482" y="96"/>
                </a:cubicBezTo>
                <a:cubicBezTo>
                  <a:pt x="48" y="96"/>
                  <a:pt x="48" y="96"/>
                  <a:pt x="48" y="96"/>
                </a:cubicBezTo>
                <a:cubicBezTo>
                  <a:pt x="22" y="96"/>
                  <a:pt x="0" y="75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508" y="0"/>
                  <a:pt x="530" y="22"/>
                  <a:pt x="530" y="48"/>
                </a:cubicBezTo>
                <a:close/>
              </a:path>
            </a:pathLst>
          </a:custGeom>
          <a:solidFill>
            <a:srgbClr val="BD8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POWER OF COMFORT &amp; CONVENIENCE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8" name="Freeform 11">
            <a:extLst>
              <a:ext uri="{FF2B5EF4-FFF2-40B4-BE49-F238E27FC236}">
                <a16:creationId xmlns:a16="http://schemas.microsoft.com/office/drawing/2014/main" id="{71FFE138-E057-4AE4-AE88-B73F31A84A0F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581889" y="1491175"/>
            <a:ext cx="1753348" cy="479216"/>
          </a:xfrm>
          <a:custGeom>
            <a:avLst/>
            <a:gdLst>
              <a:gd name="T0" fmla="*/ 530 w 530"/>
              <a:gd name="T1" fmla="*/ 47 h 95"/>
              <a:gd name="T2" fmla="*/ 482 w 530"/>
              <a:gd name="T3" fmla="*/ 95 h 95"/>
              <a:gd name="T4" fmla="*/ 48 w 530"/>
              <a:gd name="T5" fmla="*/ 95 h 95"/>
              <a:gd name="T6" fmla="*/ 0 w 530"/>
              <a:gd name="T7" fmla="*/ 47 h 95"/>
              <a:gd name="T8" fmla="*/ 0 w 530"/>
              <a:gd name="T9" fmla="*/ 47 h 95"/>
              <a:gd name="T10" fmla="*/ 48 w 530"/>
              <a:gd name="T11" fmla="*/ 0 h 95"/>
              <a:gd name="T12" fmla="*/ 482 w 530"/>
              <a:gd name="T13" fmla="*/ 0 h 95"/>
              <a:gd name="T14" fmla="*/ 530 w 530"/>
              <a:gd name="T15" fmla="*/ 47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" h="95">
                <a:moveTo>
                  <a:pt x="530" y="47"/>
                </a:moveTo>
                <a:cubicBezTo>
                  <a:pt x="530" y="74"/>
                  <a:pt x="508" y="95"/>
                  <a:pt x="482" y="95"/>
                </a:cubicBezTo>
                <a:cubicBezTo>
                  <a:pt x="48" y="95"/>
                  <a:pt x="48" y="95"/>
                  <a:pt x="48" y="95"/>
                </a:cubicBezTo>
                <a:cubicBezTo>
                  <a:pt x="22" y="95"/>
                  <a:pt x="0" y="74"/>
                  <a:pt x="0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21"/>
                  <a:pt x="22" y="0"/>
                  <a:pt x="48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508" y="0"/>
                  <a:pt x="530" y="21"/>
                  <a:pt x="530" y="47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1200" b="1" kern="0" dirty="0">
                <a:solidFill>
                  <a:prstClr val="white"/>
                </a:solidFill>
              </a:rPr>
              <a:t>POWER OF ENHANCED PERFORMANCE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9" name="Freeform 115">
            <a:extLst>
              <a:ext uri="{FF2B5EF4-FFF2-40B4-BE49-F238E27FC236}">
                <a16:creationId xmlns:a16="http://schemas.microsoft.com/office/drawing/2014/main" id="{EAB4A8E2-3E2E-40F2-8235-91E6D910B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34" y="1742397"/>
            <a:ext cx="249933" cy="273838"/>
          </a:xfrm>
          <a:custGeom>
            <a:avLst/>
            <a:gdLst>
              <a:gd name="T0" fmla="*/ 381 w 400"/>
              <a:gd name="T1" fmla="*/ 124 h 498"/>
              <a:gd name="T2" fmla="*/ 381 w 400"/>
              <a:gd name="T3" fmla="*/ 124 h 498"/>
              <a:gd name="T4" fmla="*/ 231 w 400"/>
              <a:gd name="T5" fmla="*/ 9 h 498"/>
              <a:gd name="T6" fmla="*/ 115 w 400"/>
              <a:gd name="T7" fmla="*/ 151 h 498"/>
              <a:gd name="T8" fmla="*/ 133 w 400"/>
              <a:gd name="T9" fmla="*/ 213 h 498"/>
              <a:gd name="T10" fmla="*/ 9 w 400"/>
              <a:gd name="T11" fmla="*/ 407 h 498"/>
              <a:gd name="T12" fmla="*/ 0 w 400"/>
              <a:gd name="T13" fmla="*/ 434 h 498"/>
              <a:gd name="T14" fmla="*/ 9 w 400"/>
              <a:gd name="T15" fmla="*/ 478 h 498"/>
              <a:gd name="T16" fmla="*/ 27 w 400"/>
              <a:gd name="T17" fmla="*/ 497 h 498"/>
              <a:gd name="T18" fmla="*/ 62 w 400"/>
              <a:gd name="T19" fmla="*/ 487 h 498"/>
              <a:gd name="T20" fmla="*/ 89 w 400"/>
              <a:gd name="T21" fmla="*/ 470 h 498"/>
              <a:gd name="T22" fmla="*/ 142 w 400"/>
              <a:gd name="T23" fmla="*/ 390 h 498"/>
              <a:gd name="T24" fmla="*/ 142 w 400"/>
              <a:gd name="T25" fmla="*/ 390 h 498"/>
              <a:gd name="T26" fmla="*/ 177 w 400"/>
              <a:gd name="T27" fmla="*/ 381 h 498"/>
              <a:gd name="T28" fmla="*/ 231 w 400"/>
              <a:gd name="T29" fmla="*/ 284 h 498"/>
              <a:gd name="T30" fmla="*/ 293 w 400"/>
              <a:gd name="T31" fmla="*/ 284 h 498"/>
              <a:gd name="T32" fmla="*/ 381 w 400"/>
              <a:gd name="T33" fmla="*/ 124 h 498"/>
              <a:gd name="T34" fmla="*/ 319 w 400"/>
              <a:gd name="T35" fmla="*/ 159 h 498"/>
              <a:gd name="T36" fmla="*/ 319 w 400"/>
              <a:gd name="T37" fmla="*/ 159 h 498"/>
              <a:gd name="T38" fmla="*/ 256 w 400"/>
              <a:gd name="T39" fmla="*/ 142 h 498"/>
              <a:gd name="T40" fmla="*/ 221 w 400"/>
              <a:gd name="T41" fmla="*/ 80 h 498"/>
              <a:gd name="T42" fmla="*/ 310 w 400"/>
              <a:gd name="T43" fmla="*/ 71 h 498"/>
              <a:gd name="T44" fmla="*/ 319 w 400"/>
              <a:gd name="T45" fmla="*/ 159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00" h="498">
                <a:moveTo>
                  <a:pt x="381" y="124"/>
                </a:moveTo>
                <a:lnTo>
                  <a:pt x="381" y="124"/>
                </a:lnTo>
                <a:cubicBezTo>
                  <a:pt x="372" y="44"/>
                  <a:pt x="301" y="0"/>
                  <a:pt x="231" y="9"/>
                </a:cubicBezTo>
                <a:cubicBezTo>
                  <a:pt x="159" y="27"/>
                  <a:pt x="106" y="80"/>
                  <a:pt x="115" y="151"/>
                </a:cubicBezTo>
                <a:cubicBezTo>
                  <a:pt x="115" y="168"/>
                  <a:pt x="124" y="195"/>
                  <a:pt x="133" y="213"/>
                </a:cubicBezTo>
                <a:cubicBezTo>
                  <a:pt x="9" y="407"/>
                  <a:pt x="9" y="407"/>
                  <a:pt x="9" y="407"/>
                </a:cubicBezTo>
                <a:cubicBezTo>
                  <a:pt x="0" y="407"/>
                  <a:pt x="0" y="425"/>
                  <a:pt x="0" y="434"/>
                </a:cubicBezTo>
                <a:cubicBezTo>
                  <a:pt x="9" y="478"/>
                  <a:pt x="9" y="478"/>
                  <a:pt x="9" y="478"/>
                </a:cubicBezTo>
                <a:cubicBezTo>
                  <a:pt x="9" y="487"/>
                  <a:pt x="18" y="497"/>
                  <a:pt x="27" y="497"/>
                </a:cubicBezTo>
                <a:cubicBezTo>
                  <a:pt x="62" y="487"/>
                  <a:pt x="62" y="487"/>
                  <a:pt x="62" y="487"/>
                </a:cubicBezTo>
                <a:cubicBezTo>
                  <a:pt x="71" y="487"/>
                  <a:pt x="80" y="478"/>
                  <a:pt x="89" y="470"/>
                </a:cubicBezTo>
                <a:cubicBezTo>
                  <a:pt x="142" y="390"/>
                  <a:pt x="142" y="390"/>
                  <a:pt x="142" y="390"/>
                </a:cubicBezTo>
                <a:lnTo>
                  <a:pt x="142" y="390"/>
                </a:lnTo>
                <a:cubicBezTo>
                  <a:pt x="177" y="381"/>
                  <a:pt x="177" y="381"/>
                  <a:pt x="177" y="381"/>
                </a:cubicBezTo>
                <a:cubicBezTo>
                  <a:pt x="231" y="284"/>
                  <a:pt x="231" y="284"/>
                  <a:pt x="231" y="284"/>
                </a:cubicBezTo>
                <a:cubicBezTo>
                  <a:pt x="248" y="293"/>
                  <a:pt x="284" y="284"/>
                  <a:pt x="293" y="284"/>
                </a:cubicBezTo>
                <a:cubicBezTo>
                  <a:pt x="363" y="275"/>
                  <a:pt x="399" y="195"/>
                  <a:pt x="381" y="124"/>
                </a:cubicBezTo>
                <a:close/>
                <a:moveTo>
                  <a:pt x="319" y="159"/>
                </a:moveTo>
                <a:lnTo>
                  <a:pt x="319" y="159"/>
                </a:lnTo>
                <a:cubicBezTo>
                  <a:pt x="301" y="187"/>
                  <a:pt x="284" y="168"/>
                  <a:pt x="256" y="142"/>
                </a:cubicBezTo>
                <a:cubicBezTo>
                  <a:pt x="231" y="124"/>
                  <a:pt x="203" y="115"/>
                  <a:pt x="221" y="80"/>
                </a:cubicBezTo>
                <a:cubicBezTo>
                  <a:pt x="240" y="53"/>
                  <a:pt x="284" y="44"/>
                  <a:pt x="310" y="71"/>
                </a:cubicBezTo>
                <a:cubicBezTo>
                  <a:pt x="337" y="89"/>
                  <a:pt x="346" y="133"/>
                  <a:pt x="319" y="1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0" name="Freeform 97">
            <a:extLst>
              <a:ext uri="{FF2B5EF4-FFF2-40B4-BE49-F238E27FC236}">
                <a16:creationId xmlns:a16="http://schemas.microsoft.com/office/drawing/2014/main" id="{B2F4DB72-8C67-470E-B6EB-40268E479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451" y="2249225"/>
            <a:ext cx="320985" cy="243113"/>
          </a:xfrm>
          <a:custGeom>
            <a:avLst/>
            <a:gdLst>
              <a:gd name="T0" fmla="*/ 230 w 497"/>
              <a:gd name="T1" fmla="*/ 231 h 426"/>
              <a:gd name="T2" fmla="*/ 230 w 497"/>
              <a:gd name="T3" fmla="*/ 231 h 426"/>
              <a:gd name="T4" fmla="*/ 274 w 497"/>
              <a:gd name="T5" fmla="*/ 231 h 426"/>
              <a:gd name="T6" fmla="*/ 274 w 497"/>
              <a:gd name="T7" fmla="*/ 275 h 426"/>
              <a:gd name="T8" fmla="*/ 496 w 497"/>
              <a:gd name="T9" fmla="*/ 275 h 426"/>
              <a:gd name="T10" fmla="*/ 487 w 497"/>
              <a:gd name="T11" fmla="*/ 133 h 426"/>
              <a:gd name="T12" fmla="*/ 443 w 497"/>
              <a:gd name="T13" fmla="*/ 80 h 426"/>
              <a:gd name="T14" fmla="*/ 363 w 497"/>
              <a:gd name="T15" fmla="*/ 80 h 426"/>
              <a:gd name="T16" fmla="*/ 337 w 497"/>
              <a:gd name="T17" fmla="*/ 27 h 426"/>
              <a:gd name="T18" fmla="*/ 300 w 497"/>
              <a:gd name="T19" fmla="*/ 0 h 426"/>
              <a:gd name="T20" fmla="*/ 194 w 497"/>
              <a:gd name="T21" fmla="*/ 0 h 426"/>
              <a:gd name="T22" fmla="*/ 168 w 497"/>
              <a:gd name="T23" fmla="*/ 27 h 426"/>
              <a:gd name="T24" fmla="*/ 133 w 497"/>
              <a:gd name="T25" fmla="*/ 80 h 426"/>
              <a:gd name="T26" fmla="*/ 53 w 497"/>
              <a:gd name="T27" fmla="*/ 80 h 426"/>
              <a:gd name="T28" fmla="*/ 9 w 497"/>
              <a:gd name="T29" fmla="*/ 133 h 426"/>
              <a:gd name="T30" fmla="*/ 0 w 497"/>
              <a:gd name="T31" fmla="*/ 275 h 426"/>
              <a:gd name="T32" fmla="*/ 230 w 497"/>
              <a:gd name="T33" fmla="*/ 275 h 426"/>
              <a:gd name="T34" fmla="*/ 230 w 497"/>
              <a:gd name="T35" fmla="*/ 231 h 426"/>
              <a:gd name="T36" fmla="*/ 186 w 497"/>
              <a:gd name="T37" fmla="*/ 53 h 426"/>
              <a:gd name="T38" fmla="*/ 186 w 497"/>
              <a:gd name="T39" fmla="*/ 53 h 426"/>
              <a:gd name="T40" fmla="*/ 212 w 497"/>
              <a:gd name="T41" fmla="*/ 36 h 426"/>
              <a:gd name="T42" fmla="*/ 284 w 497"/>
              <a:gd name="T43" fmla="*/ 36 h 426"/>
              <a:gd name="T44" fmla="*/ 309 w 497"/>
              <a:gd name="T45" fmla="*/ 53 h 426"/>
              <a:gd name="T46" fmla="*/ 319 w 497"/>
              <a:gd name="T47" fmla="*/ 80 h 426"/>
              <a:gd name="T48" fmla="*/ 177 w 497"/>
              <a:gd name="T49" fmla="*/ 80 h 426"/>
              <a:gd name="T50" fmla="*/ 186 w 497"/>
              <a:gd name="T51" fmla="*/ 53 h 426"/>
              <a:gd name="T52" fmla="*/ 274 w 497"/>
              <a:gd name="T53" fmla="*/ 355 h 426"/>
              <a:gd name="T54" fmla="*/ 274 w 497"/>
              <a:gd name="T55" fmla="*/ 355 h 426"/>
              <a:gd name="T56" fmla="*/ 230 w 497"/>
              <a:gd name="T57" fmla="*/ 355 h 426"/>
              <a:gd name="T58" fmla="*/ 230 w 497"/>
              <a:gd name="T59" fmla="*/ 302 h 426"/>
              <a:gd name="T60" fmla="*/ 9 w 497"/>
              <a:gd name="T61" fmla="*/ 302 h 426"/>
              <a:gd name="T62" fmla="*/ 17 w 497"/>
              <a:gd name="T63" fmla="*/ 381 h 426"/>
              <a:gd name="T64" fmla="*/ 62 w 497"/>
              <a:gd name="T65" fmla="*/ 425 h 426"/>
              <a:gd name="T66" fmla="*/ 434 w 497"/>
              <a:gd name="T67" fmla="*/ 425 h 426"/>
              <a:gd name="T68" fmla="*/ 478 w 497"/>
              <a:gd name="T69" fmla="*/ 381 h 426"/>
              <a:gd name="T70" fmla="*/ 487 w 497"/>
              <a:gd name="T71" fmla="*/ 302 h 426"/>
              <a:gd name="T72" fmla="*/ 274 w 497"/>
              <a:gd name="T73" fmla="*/ 302 h 426"/>
              <a:gd name="T74" fmla="*/ 274 w 497"/>
              <a:gd name="T75" fmla="*/ 35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97" h="426">
                <a:moveTo>
                  <a:pt x="230" y="231"/>
                </a:moveTo>
                <a:lnTo>
                  <a:pt x="230" y="231"/>
                </a:lnTo>
                <a:cubicBezTo>
                  <a:pt x="274" y="231"/>
                  <a:pt x="274" y="231"/>
                  <a:pt x="274" y="231"/>
                </a:cubicBezTo>
                <a:cubicBezTo>
                  <a:pt x="274" y="275"/>
                  <a:pt x="274" y="275"/>
                  <a:pt x="274" y="275"/>
                </a:cubicBezTo>
                <a:cubicBezTo>
                  <a:pt x="496" y="275"/>
                  <a:pt x="496" y="275"/>
                  <a:pt x="496" y="275"/>
                </a:cubicBezTo>
                <a:cubicBezTo>
                  <a:pt x="496" y="275"/>
                  <a:pt x="496" y="168"/>
                  <a:pt x="487" y="133"/>
                </a:cubicBezTo>
                <a:cubicBezTo>
                  <a:pt x="487" y="97"/>
                  <a:pt x="478" y="80"/>
                  <a:pt x="443" y="80"/>
                </a:cubicBezTo>
                <a:cubicBezTo>
                  <a:pt x="363" y="80"/>
                  <a:pt x="363" y="80"/>
                  <a:pt x="363" y="80"/>
                </a:cubicBezTo>
                <a:cubicBezTo>
                  <a:pt x="345" y="53"/>
                  <a:pt x="337" y="27"/>
                  <a:pt x="337" y="27"/>
                </a:cubicBezTo>
                <a:cubicBezTo>
                  <a:pt x="328" y="9"/>
                  <a:pt x="319" y="0"/>
                  <a:pt x="300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177" y="0"/>
                  <a:pt x="168" y="9"/>
                  <a:pt x="168" y="27"/>
                </a:cubicBezTo>
                <a:cubicBezTo>
                  <a:pt x="159" y="27"/>
                  <a:pt x="150" y="53"/>
                  <a:pt x="133" y="80"/>
                </a:cubicBezTo>
                <a:cubicBezTo>
                  <a:pt x="53" y="80"/>
                  <a:pt x="53" y="80"/>
                  <a:pt x="53" y="80"/>
                </a:cubicBezTo>
                <a:cubicBezTo>
                  <a:pt x="17" y="80"/>
                  <a:pt x="9" y="97"/>
                  <a:pt x="9" y="133"/>
                </a:cubicBezTo>
                <a:cubicBezTo>
                  <a:pt x="0" y="168"/>
                  <a:pt x="0" y="275"/>
                  <a:pt x="0" y="275"/>
                </a:cubicBezTo>
                <a:cubicBezTo>
                  <a:pt x="230" y="275"/>
                  <a:pt x="230" y="275"/>
                  <a:pt x="230" y="275"/>
                </a:cubicBezTo>
                <a:lnTo>
                  <a:pt x="230" y="231"/>
                </a:lnTo>
                <a:close/>
                <a:moveTo>
                  <a:pt x="186" y="53"/>
                </a:moveTo>
                <a:lnTo>
                  <a:pt x="186" y="53"/>
                </a:lnTo>
                <a:cubicBezTo>
                  <a:pt x="194" y="44"/>
                  <a:pt x="194" y="36"/>
                  <a:pt x="212" y="36"/>
                </a:cubicBezTo>
                <a:cubicBezTo>
                  <a:pt x="284" y="36"/>
                  <a:pt x="284" y="36"/>
                  <a:pt x="284" y="36"/>
                </a:cubicBezTo>
                <a:cubicBezTo>
                  <a:pt x="300" y="36"/>
                  <a:pt x="300" y="44"/>
                  <a:pt x="309" y="53"/>
                </a:cubicBezTo>
                <a:cubicBezTo>
                  <a:pt x="309" y="53"/>
                  <a:pt x="319" y="71"/>
                  <a:pt x="319" y="80"/>
                </a:cubicBezTo>
                <a:cubicBezTo>
                  <a:pt x="177" y="80"/>
                  <a:pt x="177" y="80"/>
                  <a:pt x="177" y="80"/>
                </a:cubicBezTo>
                <a:cubicBezTo>
                  <a:pt x="186" y="71"/>
                  <a:pt x="186" y="53"/>
                  <a:pt x="186" y="53"/>
                </a:cubicBezTo>
                <a:close/>
                <a:moveTo>
                  <a:pt x="274" y="355"/>
                </a:moveTo>
                <a:lnTo>
                  <a:pt x="274" y="355"/>
                </a:lnTo>
                <a:cubicBezTo>
                  <a:pt x="230" y="355"/>
                  <a:pt x="230" y="355"/>
                  <a:pt x="230" y="355"/>
                </a:cubicBezTo>
                <a:cubicBezTo>
                  <a:pt x="230" y="302"/>
                  <a:pt x="230" y="302"/>
                  <a:pt x="230" y="302"/>
                </a:cubicBezTo>
                <a:cubicBezTo>
                  <a:pt x="9" y="302"/>
                  <a:pt x="9" y="302"/>
                  <a:pt x="9" y="302"/>
                </a:cubicBezTo>
                <a:cubicBezTo>
                  <a:pt x="9" y="302"/>
                  <a:pt x="17" y="346"/>
                  <a:pt x="17" y="381"/>
                </a:cubicBezTo>
                <a:cubicBezTo>
                  <a:pt x="17" y="399"/>
                  <a:pt x="26" y="425"/>
                  <a:pt x="62" y="425"/>
                </a:cubicBezTo>
                <a:cubicBezTo>
                  <a:pt x="434" y="425"/>
                  <a:pt x="434" y="425"/>
                  <a:pt x="434" y="425"/>
                </a:cubicBezTo>
                <a:cubicBezTo>
                  <a:pt x="469" y="425"/>
                  <a:pt x="478" y="399"/>
                  <a:pt x="478" y="381"/>
                </a:cubicBezTo>
                <a:cubicBezTo>
                  <a:pt x="478" y="346"/>
                  <a:pt x="487" y="302"/>
                  <a:pt x="487" y="302"/>
                </a:cubicBezTo>
                <a:cubicBezTo>
                  <a:pt x="274" y="302"/>
                  <a:pt x="274" y="302"/>
                  <a:pt x="274" y="302"/>
                </a:cubicBezTo>
                <a:lnTo>
                  <a:pt x="274" y="3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1" name="Freeform 104">
            <a:extLst>
              <a:ext uri="{FF2B5EF4-FFF2-40B4-BE49-F238E27FC236}">
                <a16:creationId xmlns:a16="http://schemas.microsoft.com/office/drawing/2014/main" id="{DD4B62DC-5E52-4E74-A0A6-2B3BF0BBB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23" y="5432451"/>
            <a:ext cx="248422" cy="147419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2" name="Freeform 12">
            <a:extLst>
              <a:ext uri="{FF2B5EF4-FFF2-40B4-BE49-F238E27FC236}">
                <a16:creationId xmlns:a16="http://schemas.microsoft.com/office/drawing/2014/main" id="{13D799F7-02F3-43F6-AFEA-AFA5EB14A09A}"/>
              </a:ext>
            </a:extLst>
          </p:cNvPr>
          <p:cNvSpPr>
            <a:spLocks/>
          </p:cNvSpPr>
          <p:nvPr/>
        </p:nvSpPr>
        <p:spPr bwMode="auto">
          <a:xfrm>
            <a:off x="1477942" y="3684353"/>
            <a:ext cx="1307461" cy="507820"/>
          </a:xfrm>
          <a:custGeom>
            <a:avLst/>
            <a:gdLst>
              <a:gd name="T0" fmla="*/ 530 w 530"/>
              <a:gd name="T1" fmla="*/ 48 h 96"/>
              <a:gd name="T2" fmla="*/ 482 w 530"/>
              <a:gd name="T3" fmla="*/ 96 h 96"/>
              <a:gd name="T4" fmla="*/ 48 w 530"/>
              <a:gd name="T5" fmla="*/ 96 h 96"/>
              <a:gd name="T6" fmla="*/ 0 w 530"/>
              <a:gd name="T7" fmla="*/ 48 h 96"/>
              <a:gd name="T8" fmla="*/ 0 w 530"/>
              <a:gd name="T9" fmla="*/ 48 h 96"/>
              <a:gd name="T10" fmla="*/ 48 w 530"/>
              <a:gd name="T11" fmla="*/ 0 h 96"/>
              <a:gd name="T12" fmla="*/ 482 w 530"/>
              <a:gd name="T13" fmla="*/ 0 h 96"/>
              <a:gd name="T14" fmla="*/ 530 w 530"/>
              <a:gd name="T15" fmla="*/ 4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" h="96">
                <a:moveTo>
                  <a:pt x="530" y="48"/>
                </a:moveTo>
                <a:cubicBezTo>
                  <a:pt x="530" y="75"/>
                  <a:pt x="508" y="96"/>
                  <a:pt x="482" y="96"/>
                </a:cubicBezTo>
                <a:cubicBezTo>
                  <a:pt x="48" y="96"/>
                  <a:pt x="48" y="96"/>
                  <a:pt x="48" y="96"/>
                </a:cubicBezTo>
                <a:cubicBezTo>
                  <a:pt x="22" y="96"/>
                  <a:pt x="0" y="75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508" y="0"/>
                  <a:pt x="530" y="22"/>
                  <a:pt x="530" y="48"/>
                </a:cubicBezTo>
                <a:close/>
              </a:path>
            </a:pathLst>
          </a:custGeom>
          <a:solidFill>
            <a:srgbClr val="4C47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POWER OF CHOICE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DBAE37D3-0148-44D3-911A-83408B6496D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1795"/>
          <a:stretch/>
        </p:blipFill>
        <p:spPr>
          <a:xfrm>
            <a:off x="56645" y="2337803"/>
            <a:ext cx="769413" cy="26337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EC0F9C8B-F21D-4206-BFBE-A8C3813B89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867" y="1469635"/>
            <a:ext cx="495300" cy="514350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CE0F5731-40AC-4547-B769-1963D33CCD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964" y="2206137"/>
            <a:ext cx="495300" cy="476250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4354E9BE-1043-4B53-A879-9483F8DAFB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3708" y="2904538"/>
            <a:ext cx="457200" cy="514350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A4A5DEB6-6718-4A57-9AA7-6BC70327A7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9894" y="3724787"/>
            <a:ext cx="504825" cy="561975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FC4ABC97-6CEA-4AE9-9BA9-0E165AD0A79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7710" y="4461510"/>
            <a:ext cx="495300" cy="495300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9E9E86DC-DB4D-4381-8666-83068E5AB0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969" y="5141522"/>
            <a:ext cx="504825" cy="48577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1DEFDB4-33AC-443E-88D6-802DD72604F3}"/>
              </a:ext>
            </a:extLst>
          </p:cNvPr>
          <p:cNvSpPr txBox="1"/>
          <p:nvPr/>
        </p:nvSpPr>
        <p:spPr>
          <a:xfrm>
            <a:off x="10224564" y="1439604"/>
            <a:ext cx="1506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i="1" dirty="0">
                <a:solidFill>
                  <a:schemeClr val="bg1"/>
                </a:solidFill>
                <a:latin typeface="Eras Demi ITC" panose="020B0805030504020804" pitchFamily="34" charset="0"/>
              </a:rPr>
              <a:t>22% higher torque</a:t>
            </a:r>
          </a:p>
        </p:txBody>
      </p:sp>
    </p:spTree>
    <p:extLst>
      <p:ext uri="{BB962C8B-B14F-4D97-AF65-F5344CB8AC3E}">
        <p14:creationId xmlns:p14="http://schemas.microsoft.com/office/powerpoint/2010/main" val="27946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0296138" y="68878"/>
            <a:ext cx="1866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Uni Neue Bold" pitchFamily="50" charset="0"/>
              </a:rPr>
              <a:t>Signa 2823.K RMC</a:t>
            </a:r>
          </a:p>
        </p:txBody>
      </p:sp>
      <p:sp>
        <p:nvSpPr>
          <p:cNvPr id="54" name="Title 4"/>
          <p:cNvSpPr txBox="1">
            <a:spLocks/>
          </p:cNvSpPr>
          <p:nvPr/>
        </p:nvSpPr>
        <p:spPr>
          <a:xfrm>
            <a:off x="3200401" y="430696"/>
            <a:ext cx="8891421" cy="53538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Uni Neue Bold" pitchFamily="50" charset="0"/>
              </a:rPr>
              <a:t>2. Easy on the Pocket – Less operating Expenses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F8EF498E-FD3C-408B-BAA6-9D1E8648A6F9}"/>
              </a:ext>
            </a:extLst>
          </p:cNvPr>
          <p:cNvSpPr txBox="1">
            <a:spLocks/>
          </p:cNvSpPr>
          <p:nvPr/>
        </p:nvSpPr>
        <p:spPr>
          <a:xfrm>
            <a:off x="543338" y="-13251"/>
            <a:ext cx="11158331" cy="88789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cxnSp>
        <p:nvCxnSpPr>
          <p:cNvPr id="81" name="Straight Connector 80"/>
          <p:cNvCxnSpPr/>
          <p:nvPr/>
        </p:nvCxnSpPr>
        <p:spPr>
          <a:xfrm>
            <a:off x="3147759" y="966082"/>
            <a:ext cx="0" cy="5670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1039878" y="6650068"/>
            <a:ext cx="1157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* Conditions Apply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143500" y="1500072"/>
            <a:ext cx="2040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400" dirty="0">
                <a:solidFill>
                  <a:schemeClr val="bg1"/>
                </a:solidFill>
                <a:latin typeface="Eras Demi ITC" panose="020B0805030504020804" pitchFamily="34" charset="0"/>
              </a:rPr>
              <a:t>T</a:t>
            </a:r>
            <a:r>
              <a:rPr lang="en-IN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ruck </a:t>
            </a:r>
            <a:r>
              <a:rPr lang="en-IN" sz="2400" dirty="0">
                <a:solidFill>
                  <a:schemeClr val="bg1"/>
                </a:solidFill>
                <a:latin typeface="Eras Demi ITC" panose="020B0805030504020804" pitchFamily="34" charset="0"/>
              </a:rPr>
              <a:t>H</a:t>
            </a:r>
            <a:r>
              <a:rPr lang="en-IN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ub </a:t>
            </a:r>
            <a:r>
              <a:rPr lang="en-IN" sz="2400" dirty="0">
                <a:solidFill>
                  <a:schemeClr val="bg1"/>
                </a:solidFill>
                <a:latin typeface="Eras Demi ITC" panose="020B0805030504020804" pitchFamily="34" charset="0"/>
              </a:rPr>
              <a:t>U</a:t>
            </a:r>
            <a:r>
              <a:rPr lang="en-IN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nit </a:t>
            </a:r>
            <a:r>
              <a:rPr lang="en-IN" sz="800" dirty="0">
                <a:solidFill>
                  <a:schemeClr val="bg1"/>
                </a:solidFill>
                <a:latin typeface="Eras Demi ITC" panose="020B0805030504020804" pitchFamily="34" charset="0"/>
              </a:rPr>
              <a:t>(Optional)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5558962" y="2412693"/>
            <a:ext cx="5405945" cy="447521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IN" sz="2400" dirty="0">
                <a:solidFill>
                  <a:schemeClr val="bg1"/>
                </a:solidFill>
                <a:latin typeface="Eras Demi ITC" panose="020B0805030504020804" pitchFamily="34" charset="0"/>
              </a:rPr>
              <a:t>  2.  Lower Maintenance Cost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579402" y="1620316"/>
            <a:ext cx="204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400" dirty="0">
                <a:solidFill>
                  <a:schemeClr val="bg1"/>
                </a:solidFill>
                <a:latin typeface="Eras Demi ITC" panose="020B0805030504020804" pitchFamily="34" charset="0"/>
              </a:rPr>
              <a:t>E</a:t>
            </a:r>
            <a:r>
              <a:rPr lang="en-IN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ngine </a:t>
            </a:r>
            <a:r>
              <a:rPr lang="en-IN" sz="2400" dirty="0">
                <a:solidFill>
                  <a:schemeClr val="bg1"/>
                </a:solidFill>
                <a:latin typeface="Eras Demi ITC" panose="020B0805030504020804" pitchFamily="34" charset="0"/>
              </a:rPr>
              <a:t>B</a:t>
            </a:r>
            <a:r>
              <a:rPr lang="en-IN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rake</a:t>
            </a:r>
            <a:endParaRPr lang="en-IN" sz="800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4753273" y="2868435"/>
            <a:ext cx="3443118" cy="436579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Advantages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8261935" y="2868435"/>
            <a:ext cx="3693841" cy="436579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Benefits</a:t>
            </a:r>
          </a:p>
        </p:txBody>
      </p:sp>
      <p:sp>
        <p:nvSpPr>
          <p:cNvPr id="49" name="Rounded Rectangle 64">
            <a:extLst>
              <a:ext uri="{FF2B5EF4-FFF2-40B4-BE49-F238E27FC236}">
                <a16:creationId xmlns:a16="http://schemas.microsoft.com/office/drawing/2014/main" id="{A4668910-2209-483A-A50D-684EA2CAB5A8}"/>
              </a:ext>
            </a:extLst>
          </p:cNvPr>
          <p:cNvSpPr/>
          <p:nvPr/>
        </p:nvSpPr>
        <p:spPr>
          <a:xfrm>
            <a:off x="4357847" y="986208"/>
            <a:ext cx="6530548" cy="129275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i="1" dirty="0">
                <a:solidFill>
                  <a:schemeClr val="bg1"/>
                </a:solidFill>
                <a:latin typeface="Eras Bold ITC" panose="020B0907030504020204" pitchFamily="34" charset="0"/>
              </a:rPr>
              <a:t>Signa 2823.K RMC</a:t>
            </a:r>
          </a:p>
          <a:p>
            <a:endParaRPr lang="en-IN" sz="1600" i="1" dirty="0">
              <a:solidFill>
                <a:schemeClr val="bg1"/>
              </a:solidFill>
              <a:latin typeface="Eras Bold ITC" panose="020B0907030504020204" pitchFamily="34" charset="0"/>
            </a:endParaRPr>
          </a:p>
          <a:p>
            <a:endParaRPr lang="en-IN" sz="1600" i="1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sp>
        <p:nvSpPr>
          <p:cNvPr id="79" name="Rounded Rectangle 37">
            <a:extLst>
              <a:ext uri="{FF2B5EF4-FFF2-40B4-BE49-F238E27FC236}">
                <a16:creationId xmlns:a16="http://schemas.microsoft.com/office/drawing/2014/main" id="{AF54A18F-2A74-4C47-BA6D-F0C267A5C234}"/>
              </a:ext>
            </a:extLst>
          </p:cNvPr>
          <p:cNvSpPr/>
          <p:nvPr/>
        </p:nvSpPr>
        <p:spPr>
          <a:xfrm>
            <a:off x="4700294" y="3400896"/>
            <a:ext cx="3437673" cy="79163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lvl="0" indent="-177800">
              <a:buFont typeface="Arial" panose="020B0604020202020204" pitchFamily="34" charset="0"/>
              <a:buChar char="•"/>
              <a:defRPr/>
            </a:pPr>
            <a:r>
              <a:rPr lang="en-IN" sz="2000" dirty="0">
                <a:solidFill>
                  <a:schemeClr val="bg1"/>
                </a:solidFill>
                <a:latin typeface="Eras Demi ITC" panose="020B0805030504020804" pitchFamily="34" charset="0"/>
              </a:rPr>
              <a:t>THU</a:t>
            </a:r>
            <a:r>
              <a:rPr lang="en-IN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 - No Lubrication</a:t>
            </a:r>
          </a:p>
          <a:p>
            <a:pPr marL="177800" lvl="0" indent="-177800">
              <a:buFont typeface="Arial" panose="020B0604020202020204" pitchFamily="34" charset="0"/>
              <a:buChar char="•"/>
              <a:defRPr/>
            </a:pPr>
            <a:r>
              <a:rPr lang="en-IN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5500 hrs life </a:t>
            </a:r>
            <a:r>
              <a:rPr lang="en-IN" sz="1200" dirty="0">
                <a:solidFill>
                  <a:schemeClr val="bg1"/>
                </a:solidFill>
                <a:latin typeface="Eras Demi ITC" panose="020B0805030504020804" pitchFamily="34" charset="0"/>
              </a:rPr>
              <a:t>(~ </a:t>
            </a:r>
            <a:r>
              <a:rPr lang="en-IN" sz="1200" dirty="0" err="1">
                <a:solidFill>
                  <a:schemeClr val="bg1"/>
                </a:solidFill>
                <a:latin typeface="Eras Demi ITC" panose="020B0805030504020804" pitchFamily="34" charset="0"/>
              </a:rPr>
              <a:t>Rs</a:t>
            </a:r>
            <a:r>
              <a:rPr lang="en-IN" sz="1200" dirty="0">
                <a:solidFill>
                  <a:schemeClr val="bg1"/>
                </a:solidFill>
                <a:latin typeface="Eras Demi ITC" panose="020B0805030504020804" pitchFamily="34" charset="0"/>
              </a:rPr>
              <a:t> 45K* saving/year)</a:t>
            </a:r>
            <a:endParaRPr lang="en-IN" sz="1600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80" name="Rounded Rectangle 59">
            <a:extLst>
              <a:ext uri="{FF2B5EF4-FFF2-40B4-BE49-F238E27FC236}">
                <a16:creationId xmlns:a16="http://schemas.microsoft.com/office/drawing/2014/main" id="{69A166C0-B00A-4873-93B8-A7245BD20C08}"/>
              </a:ext>
            </a:extLst>
          </p:cNvPr>
          <p:cNvSpPr/>
          <p:nvPr/>
        </p:nvSpPr>
        <p:spPr>
          <a:xfrm>
            <a:off x="4728431" y="5461413"/>
            <a:ext cx="3437672" cy="8188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en-IN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Longer Suspension &amp; Frame life</a:t>
            </a:r>
          </a:p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en-IN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Supports tyre life</a:t>
            </a:r>
          </a:p>
        </p:txBody>
      </p:sp>
      <p:sp>
        <p:nvSpPr>
          <p:cNvPr id="83" name="Rounded Rectangle 93">
            <a:extLst>
              <a:ext uri="{FF2B5EF4-FFF2-40B4-BE49-F238E27FC236}">
                <a16:creationId xmlns:a16="http://schemas.microsoft.com/office/drawing/2014/main" id="{A82760DD-2956-44C0-BC55-00EA2874F4EF}"/>
              </a:ext>
            </a:extLst>
          </p:cNvPr>
          <p:cNvSpPr/>
          <p:nvPr/>
        </p:nvSpPr>
        <p:spPr>
          <a:xfrm>
            <a:off x="4754201" y="4343399"/>
            <a:ext cx="3437672" cy="94813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lvl="0" indent="-177800">
              <a:buFont typeface="Arial" panose="020B0604020202020204" pitchFamily="34" charset="0"/>
              <a:buChar char="•"/>
              <a:defRPr/>
            </a:pPr>
            <a:r>
              <a:rPr lang="en-IN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ICGT - 40% Better life</a:t>
            </a:r>
          </a:p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en-IN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29% more leaf width- more life</a:t>
            </a:r>
          </a:p>
        </p:txBody>
      </p:sp>
      <p:sp>
        <p:nvSpPr>
          <p:cNvPr id="84" name="Rounded Rectangle 36">
            <a:extLst>
              <a:ext uri="{FF2B5EF4-FFF2-40B4-BE49-F238E27FC236}">
                <a16:creationId xmlns:a16="http://schemas.microsoft.com/office/drawing/2014/main" id="{6F71AB47-3042-4838-94A9-8D882EB0D36F}"/>
              </a:ext>
            </a:extLst>
          </p:cNvPr>
          <p:cNvSpPr/>
          <p:nvPr/>
        </p:nvSpPr>
        <p:spPr>
          <a:xfrm>
            <a:off x="8293142" y="3415383"/>
            <a:ext cx="3705763" cy="83455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 algn="ctr"/>
            <a:r>
              <a:rPr lang="en-US" sz="1400" dirty="0">
                <a:solidFill>
                  <a:schemeClr val="bg1"/>
                </a:solidFill>
                <a:latin typeface="Eras Demi ITC" panose="020B0805030504020804" pitchFamily="34" charset="0"/>
              </a:rPr>
              <a:t>No hub greasing required for 5500hrs/ 5L Kms</a:t>
            </a:r>
          </a:p>
          <a:p>
            <a:pPr marL="177800" indent="-177800" algn="ctr"/>
            <a:r>
              <a:rPr lang="en-US" sz="1400" dirty="0">
                <a:solidFill>
                  <a:schemeClr val="bg1"/>
                </a:solidFill>
                <a:latin typeface="Eras Demi ITC" panose="020B0805030504020804" pitchFamily="34" charset="0"/>
              </a:rPr>
              <a:t>Saving in maintenance cost </a:t>
            </a:r>
          </a:p>
          <a:p>
            <a:pPr marL="177800" indent="-177800" algn="ctr"/>
            <a:r>
              <a:rPr lang="en-US" sz="1400" dirty="0">
                <a:solidFill>
                  <a:schemeClr val="bg1"/>
                </a:solidFill>
                <a:latin typeface="Eras Demi ITC" panose="020B0805030504020804" pitchFamily="34" charset="0"/>
              </a:rPr>
              <a:t> Higher running uptime</a:t>
            </a:r>
          </a:p>
        </p:txBody>
      </p:sp>
      <p:sp>
        <p:nvSpPr>
          <p:cNvPr id="85" name="Rounded Rectangle 45">
            <a:extLst>
              <a:ext uri="{FF2B5EF4-FFF2-40B4-BE49-F238E27FC236}">
                <a16:creationId xmlns:a16="http://schemas.microsoft.com/office/drawing/2014/main" id="{43449BD7-F6AF-4DDF-B62E-F6A20A9B554F}"/>
              </a:ext>
            </a:extLst>
          </p:cNvPr>
          <p:cNvSpPr/>
          <p:nvPr/>
        </p:nvSpPr>
        <p:spPr>
          <a:xfrm>
            <a:off x="8293143" y="5433278"/>
            <a:ext cx="3708129" cy="86039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400" dirty="0">
                <a:solidFill>
                  <a:schemeClr val="bg1"/>
                </a:solidFill>
                <a:latin typeface="Eras Demi ITC" panose="020B0805030504020804" pitchFamily="34" charset="0"/>
              </a:rPr>
              <a:t>When the life of the parts is more. Less hassle and more savings</a:t>
            </a:r>
            <a:endParaRPr lang="en-IN" sz="1400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90" name="Rounded Rectangle 99">
            <a:extLst>
              <a:ext uri="{FF2B5EF4-FFF2-40B4-BE49-F238E27FC236}">
                <a16:creationId xmlns:a16="http://schemas.microsoft.com/office/drawing/2014/main" id="{66FFB56A-EFDC-4370-86A9-B65F2516FA09}"/>
              </a:ext>
            </a:extLst>
          </p:cNvPr>
          <p:cNvSpPr/>
          <p:nvPr/>
        </p:nvSpPr>
        <p:spPr>
          <a:xfrm>
            <a:off x="8262862" y="4365293"/>
            <a:ext cx="3708129" cy="92913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 algn="ctr"/>
            <a:r>
              <a:rPr lang="en-US" sz="1200" dirty="0">
                <a:solidFill>
                  <a:schemeClr val="bg1"/>
                </a:solidFill>
                <a:latin typeface="Eras Demi ITC" panose="020B0805030504020804" pitchFamily="34" charset="0"/>
              </a:rPr>
              <a:t>Enhanced brake life </a:t>
            </a:r>
          </a:p>
          <a:p>
            <a:pPr marL="177800" indent="-177800" algn="ctr"/>
            <a:r>
              <a:rPr lang="en-US" sz="1200" dirty="0">
                <a:solidFill>
                  <a:schemeClr val="bg1"/>
                </a:solidFill>
                <a:latin typeface="Eras Demi ITC" panose="020B0805030504020804" pitchFamily="34" charset="0"/>
              </a:rPr>
              <a:t> Low chance of </a:t>
            </a:r>
            <a:r>
              <a:rPr lang="en-US" sz="1200" dirty="0" err="1">
                <a:solidFill>
                  <a:schemeClr val="bg1"/>
                </a:solidFill>
                <a:latin typeface="Eras Demi ITC" panose="020B0805030504020804" pitchFamily="34" charset="0"/>
              </a:rPr>
              <a:t>tyre</a:t>
            </a:r>
            <a:r>
              <a:rPr lang="en-US" sz="1200" dirty="0">
                <a:solidFill>
                  <a:schemeClr val="bg1"/>
                </a:solidFill>
                <a:latin typeface="Eras Demi ITC" panose="020B0805030504020804" pitchFamily="34" charset="0"/>
              </a:rPr>
              <a:t> burst due to heating </a:t>
            </a:r>
          </a:p>
          <a:p>
            <a:pPr marL="177800" indent="-177800" algn="ctr"/>
            <a:r>
              <a:rPr lang="en-US" sz="1200" dirty="0">
                <a:solidFill>
                  <a:schemeClr val="bg1"/>
                </a:solidFill>
                <a:latin typeface="Eras Demi ITC" panose="020B0805030504020804" pitchFamily="34" charset="0"/>
              </a:rPr>
              <a:t>Less Maintenance costs</a:t>
            </a:r>
            <a:endParaRPr lang="en-IN" sz="1200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94" name="Freeform 11">
            <a:extLst>
              <a:ext uri="{FF2B5EF4-FFF2-40B4-BE49-F238E27FC236}">
                <a16:creationId xmlns:a16="http://schemas.microsoft.com/office/drawing/2014/main" id="{A449EFCF-23F4-4E3C-8692-1D035CD233F1}"/>
              </a:ext>
            </a:extLst>
          </p:cNvPr>
          <p:cNvSpPr>
            <a:spLocks/>
          </p:cNvSpPr>
          <p:nvPr/>
        </p:nvSpPr>
        <p:spPr bwMode="auto">
          <a:xfrm>
            <a:off x="703904" y="5207845"/>
            <a:ext cx="1307776" cy="447368"/>
          </a:xfrm>
          <a:custGeom>
            <a:avLst/>
            <a:gdLst>
              <a:gd name="T0" fmla="*/ 530 w 530"/>
              <a:gd name="T1" fmla="*/ 47 h 95"/>
              <a:gd name="T2" fmla="*/ 482 w 530"/>
              <a:gd name="T3" fmla="*/ 95 h 95"/>
              <a:gd name="T4" fmla="*/ 48 w 530"/>
              <a:gd name="T5" fmla="*/ 95 h 95"/>
              <a:gd name="T6" fmla="*/ 0 w 530"/>
              <a:gd name="T7" fmla="*/ 47 h 95"/>
              <a:gd name="T8" fmla="*/ 0 w 530"/>
              <a:gd name="T9" fmla="*/ 47 h 95"/>
              <a:gd name="T10" fmla="*/ 48 w 530"/>
              <a:gd name="T11" fmla="*/ 0 h 95"/>
              <a:gd name="T12" fmla="*/ 482 w 530"/>
              <a:gd name="T13" fmla="*/ 0 h 95"/>
              <a:gd name="T14" fmla="*/ 530 w 530"/>
              <a:gd name="T15" fmla="*/ 47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" h="95">
                <a:moveTo>
                  <a:pt x="530" y="47"/>
                </a:moveTo>
                <a:cubicBezTo>
                  <a:pt x="530" y="74"/>
                  <a:pt x="508" y="95"/>
                  <a:pt x="482" y="95"/>
                </a:cubicBezTo>
                <a:cubicBezTo>
                  <a:pt x="48" y="95"/>
                  <a:pt x="48" y="95"/>
                  <a:pt x="48" y="95"/>
                </a:cubicBezTo>
                <a:cubicBezTo>
                  <a:pt x="22" y="95"/>
                  <a:pt x="0" y="74"/>
                  <a:pt x="0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21"/>
                  <a:pt x="22" y="0"/>
                  <a:pt x="48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508" y="0"/>
                  <a:pt x="530" y="21"/>
                  <a:pt x="530" y="47"/>
                </a:cubicBezTo>
                <a:close/>
              </a:path>
            </a:pathLst>
          </a:custGeom>
          <a:solidFill>
            <a:srgbClr val="40465C">
              <a:lumMod val="60000"/>
              <a:lumOff val="4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TOTAL PEACE OF MIND</a:t>
            </a:r>
          </a:p>
        </p:txBody>
      </p:sp>
      <p:sp>
        <p:nvSpPr>
          <p:cNvPr id="95" name="Freeform 12">
            <a:extLst>
              <a:ext uri="{FF2B5EF4-FFF2-40B4-BE49-F238E27FC236}">
                <a16:creationId xmlns:a16="http://schemas.microsoft.com/office/drawing/2014/main" id="{9A5D5B94-35B0-4BAF-99C4-47A22BC5BD15}"/>
              </a:ext>
            </a:extLst>
          </p:cNvPr>
          <p:cNvSpPr>
            <a:spLocks/>
          </p:cNvSpPr>
          <p:nvPr/>
        </p:nvSpPr>
        <p:spPr bwMode="auto">
          <a:xfrm>
            <a:off x="1126939" y="2111037"/>
            <a:ext cx="2038292" cy="421148"/>
          </a:xfrm>
          <a:custGeom>
            <a:avLst/>
            <a:gdLst>
              <a:gd name="T0" fmla="*/ 530 w 530"/>
              <a:gd name="T1" fmla="*/ 48 h 96"/>
              <a:gd name="T2" fmla="*/ 482 w 530"/>
              <a:gd name="T3" fmla="*/ 96 h 96"/>
              <a:gd name="T4" fmla="*/ 48 w 530"/>
              <a:gd name="T5" fmla="*/ 96 h 96"/>
              <a:gd name="T6" fmla="*/ 0 w 530"/>
              <a:gd name="T7" fmla="*/ 48 h 96"/>
              <a:gd name="T8" fmla="*/ 0 w 530"/>
              <a:gd name="T9" fmla="*/ 48 h 96"/>
              <a:gd name="T10" fmla="*/ 48 w 530"/>
              <a:gd name="T11" fmla="*/ 0 h 96"/>
              <a:gd name="T12" fmla="*/ 482 w 530"/>
              <a:gd name="T13" fmla="*/ 0 h 96"/>
              <a:gd name="T14" fmla="*/ 530 w 530"/>
              <a:gd name="T15" fmla="*/ 4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" h="96">
                <a:moveTo>
                  <a:pt x="530" y="48"/>
                </a:moveTo>
                <a:cubicBezTo>
                  <a:pt x="530" y="75"/>
                  <a:pt x="508" y="96"/>
                  <a:pt x="482" y="96"/>
                </a:cubicBezTo>
                <a:cubicBezTo>
                  <a:pt x="48" y="96"/>
                  <a:pt x="48" y="96"/>
                  <a:pt x="48" y="96"/>
                </a:cubicBezTo>
                <a:cubicBezTo>
                  <a:pt x="22" y="96"/>
                  <a:pt x="0" y="75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508" y="0"/>
                  <a:pt x="530" y="22"/>
                  <a:pt x="530" y="48"/>
                </a:cubicBezTo>
                <a:close/>
              </a:path>
            </a:pathLst>
          </a:custGeom>
          <a:solidFill>
            <a:srgbClr val="ED6C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1200" b="1" kern="0" dirty="0">
                <a:solidFill>
                  <a:prstClr val="white"/>
                </a:solidFill>
              </a:rPr>
              <a:t>POWER OF LOWER TOTAL COST OF OWNERSHIP</a:t>
            </a:r>
          </a:p>
        </p:txBody>
      </p:sp>
      <p:sp>
        <p:nvSpPr>
          <p:cNvPr id="96" name="Freeform 12">
            <a:extLst>
              <a:ext uri="{FF2B5EF4-FFF2-40B4-BE49-F238E27FC236}">
                <a16:creationId xmlns:a16="http://schemas.microsoft.com/office/drawing/2014/main" id="{9EF4CD2D-9AD4-4EDF-800C-F023556743DF}"/>
              </a:ext>
            </a:extLst>
          </p:cNvPr>
          <p:cNvSpPr>
            <a:spLocks/>
          </p:cNvSpPr>
          <p:nvPr/>
        </p:nvSpPr>
        <p:spPr bwMode="auto">
          <a:xfrm>
            <a:off x="1298172" y="4456366"/>
            <a:ext cx="1641976" cy="453258"/>
          </a:xfrm>
          <a:custGeom>
            <a:avLst/>
            <a:gdLst>
              <a:gd name="T0" fmla="*/ 530 w 530"/>
              <a:gd name="T1" fmla="*/ 48 h 96"/>
              <a:gd name="T2" fmla="*/ 482 w 530"/>
              <a:gd name="T3" fmla="*/ 96 h 96"/>
              <a:gd name="T4" fmla="*/ 48 w 530"/>
              <a:gd name="T5" fmla="*/ 96 h 96"/>
              <a:gd name="T6" fmla="*/ 0 w 530"/>
              <a:gd name="T7" fmla="*/ 48 h 96"/>
              <a:gd name="T8" fmla="*/ 0 w 530"/>
              <a:gd name="T9" fmla="*/ 48 h 96"/>
              <a:gd name="T10" fmla="*/ 48 w 530"/>
              <a:gd name="T11" fmla="*/ 0 h 96"/>
              <a:gd name="T12" fmla="*/ 482 w 530"/>
              <a:gd name="T13" fmla="*/ 0 h 96"/>
              <a:gd name="T14" fmla="*/ 530 w 530"/>
              <a:gd name="T15" fmla="*/ 4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" h="96">
                <a:moveTo>
                  <a:pt x="530" y="48"/>
                </a:moveTo>
                <a:cubicBezTo>
                  <a:pt x="530" y="75"/>
                  <a:pt x="508" y="96"/>
                  <a:pt x="482" y="96"/>
                </a:cubicBezTo>
                <a:cubicBezTo>
                  <a:pt x="48" y="96"/>
                  <a:pt x="48" y="96"/>
                  <a:pt x="48" y="96"/>
                </a:cubicBezTo>
                <a:cubicBezTo>
                  <a:pt x="22" y="96"/>
                  <a:pt x="0" y="75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508" y="0"/>
                  <a:pt x="530" y="22"/>
                  <a:pt x="530" y="48"/>
                </a:cubicBezTo>
                <a:close/>
              </a:path>
            </a:pathLst>
          </a:custGeom>
          <a:solidFill>
            <a:srgbClr val="4C47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POWER OF CONNECTIVITY</a:t>
            </a:r>
          </a:p>
        </p:txBody>
      </p:sp>
      <p:sp>
        <p:nvSpPr>
          <p:cNvPr id="99" name="Freeform 12">
            <a:extLst>
              <a:ext uri="{FF2B5EF4-FFF2-40B4-BE49-F238E27FC236}">
                <a16:creationId xmlns:a16="http://schemas.microsoft.com/office/drawing/2014/main" id="{CDCFD454-C463-4586-89F4-0F0C4808FA20}"/>
              </a:ext>
            </a:extLst>
          </p:cNvPr>
          <p:cNvSpPr>
            <a:spLocks/>
          </p:cNvSpPr>
          <p:nvPr/>
        </p:nvSpPr>
        <p:spPr bwMode="auto">
          <a:xfrm>
            <a:off x="1461760" y="2869562"/>
            <a:ext cx="1562793" cy="534819"/>
          </a:xfrm>
          <a:custGeom>
            <a:avLst/>
            <a:gdLst>
              <a:gd name="T0" fmla="*/ 530 w 530"/>
              <a:gd name="T1" fmla="*/ 48 h 96"/>
              <a:gd name="T2" fmla="*/ 482 w 530"/>
              <a:gd name="T3" fmla="*/ 96 h 96"/>
              <a:gd name="T4" fmla="*/ 48 w 530"/>
              <a:gd name="T5" fmla="*/ 96 h 96"/>
              <a:gd name="T6" fmla="*/ 0 w 530"/>
              <a:gd name="T7" fmla="*/ 48 h 96"/>
              <a:gd name="T8" fmla="*/ 0 w 530"/>
              <a:gd name="T9" fmla="*/ 48 h 96"/>
              <a:gd name="T10" fmla="*/ 48 w 530"/>
              <a:gd name="T11" fmla="*/ 0 h 96"/>
              <a:gd name="T12" fmla="*/ 482 w 530"/>
              <a:gd name="T13" fmla="*/ 0 h 96"/>
              <a:gd name="T14" fmla="*/ 530 w 530"/>
              <a:gd name="T15" fmla="*/ 4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" h="96">
                <a:moveTo>
                  <a:pt x="530" y="48"/>
                </a:moveTo>
                <a:cubicBezTo>
                  <a:pt x="530" y="75"/>
                  <a:pt x="508" y="96"/>
                  <a:pt x="482" y="96"/>
                </a:cubicBezTo>
                <a:cubicBezTo>
                  <a:pt x="48" y="96"/>
                  <a:pt x="48" y="96"/>
                  <a:pt x="48" y="96"/>
                </a:cubicBezTo>
                <a:cubicBezTo>
                  <a:pt x="22" y="96"/>
                  <a:pt x="0" y="75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508" y="0"/>
                  <a:pt x="530" y="22"/>
                  <a:pt x="530" y="48"/>
                </a:cubicBezTo>
                <a:close/>
              </a:path>
            </a:pathLst>
          </a:custGeom>
          <a:solidFill>
            <a:srgbClr val="BD8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POWER OF COMFORT &amp; CONVENIENCE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02" name="Freeform 11">
            <a:extLst>
              <a:ext uri="{FF2B5EF4-FFF2-40B4-BE49-F238E27FC236}">
                <a16:creationId xmlns:a16="http://schemas.microsoft.com/office/drawing/2014/main" id="{E4174356-C925-4D42-9FD0-35826B1E7182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581889" y="1491175"/>
            <a:ext cx="1753348" cy="479216"/>
          </a:xfrm>
          <a:custGeom>
            <a:avLst/>
            <a:gdLst>
              <a:gd name="T0" fmla="*/ 530 w 530"/>
              <a:gd name="T1" fmla="*/ 47 h 95"/>
              <a:gd name="T2" fmla="*/ 482 w 530"/>
              <a:gd name="T3" fmla="*/ 95 h 95"/>
              <a:gd name="T4" fmla="*/ 48 w 530"/>
              <a:gd name="T5" fmla="*/ 95 h 95"/>
              <a:gd name="T6" fmla="*/ 0 w 530"/>
              <a:gd name="T7" fmla="*/ 47 h 95"/>
              <a:gd name="T8" fmla="*/ 0 w 530"/>
              <a:gd name="T9" fmla="*/ 47 h 95"/>
              <a:gd name="T10" fmla="*/ 48 w 530"/>
              <a:gd name="T11" fmla="*/ 0 h 95"/>
              <a:gd name="T12" fmla="*/ 482 w 530"/>
              <a:gd name="T13" fmla="*/ 0 h 95"/>
              <a:gd name="T14" fmla="*/ 530 w 530"/>
              <a:gd name="T15" fmla="*/ 47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" h="95">
                <a:moveTo>
                  <a:pt x="530" y="47"/>
                </a:moveTo>
                <a:cubicBezTo>
                  <a:pt x="530" y="74"/>
                  <a:pt x="508" y="95"/>
                  <a:pt x="482" y="95"/>
                </a:cubicBezTo>
                <a:cubicBezTo>
                  <a:pt x="48" y="95"/>
                  <a:pt x="48" y="95"/>
                  <a:pt x="48" y="95"/>
                </a:cubicBezTo>
                <a:cubicBezTo>
                  <a:pt x="22" y="95"/>
                  <a:pt x="0" y="74"/>
                  <a:pt x="0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21"/>
                  <a:pt x="22" y="0"/>
                  <a:pt x="48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508" y="0"/>
                  <a:pt x="530" y="21"/>
                  <a:pt x="530" y="47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1200" b="1" kern="0" dirty="0">
                <a:solidFill>
                  <a:prstClr val="white"/>
                </a:solidFill>
              </a:rPr>
              <a:t>POWER OF ENHANCED PERFORMANCE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03" name="Freeform 115">
            <a:extLst>
              <a:ext uri="{FF2B5EF4-FFF2-40B4-BE49-F238E27FC236}">
                <a16:creationId xmlns:a16="http://schemas.microsoft.com/office/drawing/2014/main" id="{2EB3561B-8CC8-41F9-B354-302263D7A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34" y="1742397"/>
            <a:ext cx="249933" cy="273838"/>
          </a:xfrm>
          <a:custGeom>
            <a:avLst/>
            <a:gdLst>
              <a:gd name="T0" fmla="*/ 381 w 400"/>
              <a:gd name="T1" fmla="*/ 124 h 498"/>
              <a:gd name="T2" fmla="*/ 381 w 400"/>
              <a:gd name="T3" fmla="*/ 124 h 498"/>
              <a:gd name="T4" fmla="*/ 231 w 400"/>
              <a:gd name="T5" fmla="*/ 9 h 498"/>
              <a:gd name="T6" fmla="*/ 115 w 400"/>
              <a:gd name="T7" fmla="*/ 151 h 498"/>
              <a:gd name="T8" fmla="*/ 133 w 400"/>
              <a:gd name="T9" fmla="*/ 213 h 498"/>
              <a:gd name="T10" fmla="*/ 9 w 400"/>
              <a:gd name="T11" fmla="*/ 407 h 498"/>
              <a:gd name="T12" fmla="*/ 0 w 400"/>
              <a:gd name="T13" fmla="*/ 434 h 498"/>
              <a:gd name="T14" fmla="*/ 9 w 400"/>
              <a:gd name="T15" fmla="*/ 478 h 498"/>
              <a:gd name="T16" fmla="*/ 27 w 400"/>
              <a:gd name="T17" fmla="*/ 497 h 498"/>
              <a:gd name="T18" fmla="*/ 62 w 400"/>
              <a:gd name="T19" fmla="*/ 487 h 498"/>
              <a:gd name="T20" fmla="*/ 89 w 400"/>
              <a:gd name="T21" fmla="*/ 470 h 498"/>
              <a:gd name="T22" fmla="*/ 142 w 400"/>
              <a:gd name="T23" fmla="*/ 390 h 498"/>
              <a:gd name="T24" fmla="*/ 142 w 400"/>
              <a:gd name="T25" fmla="*/ 390 h 498"/>
              <a:gd name="T26" fmla="*/ 177 w 400"/>
              <a:gd name="T27" fmla="*/ 381 h 498"/>
              <a:gd name="T28" fmla="*/ 231 w 400"/>
              <a:gd name="T29" fmla="*/ 284 h 498"/>
              <a:gd name="T30" fmla="*/ 293 w 400"/>
              <a:gd name="T31" fmla="*/ 284 h 498"/>
              <a:gd name="T32" fmla="*/ 381 w 400"/>
              <a:gd name="T33" fmla="*/ 124 h 498"/>
              <a:gd name="T34" fmla="*/ 319 w 400"/>
              <a:gd name="T35" fmla="*/ 159 h 498"/>
              <a:gd name="T36" fmla="*/ 319 w 400"/>
              <a:gd name="T37" fmla="*/ 159 h 498"/>
              <a:gd name="T38" fmla="*/ 256 w 400"/>
              <a:gd name="T39" fmla="*/ 142 h 498"/>
              <a:gd name="T40" fmla="*/ 221 w 400"/>
              <a:gd name="T41" fmla="*/ 80 h 498"/>
              <a:gd name="T42" fmla="*/ 310 w 400"/>
              <a:gd name="T43" fmla="*/ 71 h 498"/>
              <a:gd name="T44" fmla="*/ 319 w 400"/>
              <a:gd name="T45" fmla="*/ 159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00" h="498">
                <a:moveTo>
                  <a:pt x="381" y="124"/>
                </a:moveTo>
                <a:lnTo>
                  <a:pt x="381" y="124"/>
                </a:lnTo>
                <a:cubicBezTo>
                  <a:pt x="372" y="44"/>
                  <a:pt x="301" y="0"/>
                  <a:pt x="231" y="9"/>
                </a:cubicBezTo>
                <a:cubicBezTo>
                  <a:pt x="159" y="27"/>
                  <a:pt x="106" y="80"/>
                  <a:pt x="115" y="151"/>
                </a:cubicBezTo>
                <a:cubicBezTo>
                  <a:pt x="115" y="168"/>
                  <a:pt x="124" y="195"/>
                  <a:pt x="133" y="213"/>
                </a:cubicBezTo>
                <a:cubicBezTo>
                  <a:pt x="9" y="407"/>
                  <a:pt x="9" y="407"/>
                  <a:pt x="9" y="407"/>
                </a:cubicBezTo>
                <a:cubicBezTo>
                  <a:pt x="0" y="407"/>
                  <a:pt x="0" y="425"/>
                  <a:pt x="0" y="434"/>
                </a:cubicBezTo>
                <a:cubicBezTo>
                  <a:pt x="9" y="478"/>
                  <a:pt x="9" y="478"/>
                  <a:pt x="9" y="478"/>
                </a:cubicBezTo>
                <a:cubicBezTo>
                  <a:pt x="9" y="487"/>
                  <a:pt x="18" y="497"/>
                  <a:pt x="27" y="497"/>
                </a:cubicBezTo>
                <a:cubicBezTo>
                  <a:pt x="62" y="487"/>
                  <a:pt x="62" y="487"/>
                  <a:pt x="62" y="487"/>
                </a:cubicBezTo>
                <a:cubicBezTo>
                  <a:pt x="71" y="487"/>
                  <a:pt x="80" y="478"/>
                  <a:pt x="89" y="470"/>
                </a:cubicBezTo>
                <a:cubicBezTo>
                  <a:pt x="142" y="390"/>
                  <a:pt x="142" y="390"/>
                  <a:pt x="142" y="390"/>
                </a:cubicBezTo>
                <a:lnTo>
                  <a:pt x="142" y="390"/>
                </a:lnTo>
                <a:cubicBezTo>
                  <a:pt x="177" y="381"/>
                  <a:pt x="177" y="381"/>
                  <a:pt x="177" y="381"/>
                </a:cubicBezTo>
                <a:cubicBezTo>
                  <a:pt x="231" y="284"/>
                  <a:pt x="231" y="284"/>
                  <a:pt x="231" y="284"/>
                </a:cubicBezTo>
                <a:cubicBezTo>
                  <a:pt x="248" y="293"/>
                  <a:pt x="284" y="284"/>
                  <a:pt x="293" y="284"/>
                </a:cubicBezTo>
                <a:cubicBezTo>
                  <a:pt x="363" y="275"/>
                  <a:pt x="399" y="195"/>
                  <a:pt x="381" y="124"/>
                </a:cubicBezTo>
                <a:close/>
                <a:moveTo>
                  <a:pt x="319" y="159"/>
                </a:moveTo>
                <a:lnTo>
                  <a:pt x="319" y="159"/>
                </a:lnTo>
                <a:cubicBezTo>
                  <a:pt x="301" y="187"/>
                  <a:pt x="284" y="168"/>
                  <a:pt x="256" y="142"/>
                </a:cubicBezTo>
                <a:cubicBezTo>
                  <a:pt x="231" y="124"/>
                  <a:pt x="203" y="115"/>
                  <a:pt x="221" y="80"/>
                </a:cubicBezTo>
                <a:cubicBezTo>
                  <a:pt x="240" y="53"/>
                  <a:pt x="284" y="44"/>
                  <a:pt x="310" y="71"/>
                </a:cubicBezTo>
                <a:cubicBezTo>
                  <a:pt x="337" y="89"/>
                  <a:pt x="346" y="133"/>
                  <a:pt x="319" y="1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4" name="Freeform 97">
            <a:extLst>
              <a:ext uri="{FF2B5EF4-FFF2-40B4-BE49-F238E27FC236}">
                <a16:creationId xmlns:a16="http://schemas.microsoft.com/office/drawing/2014/main" id="{C6D8CC01-56B0-4E13-9C11-5E5A91FE3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451" y="2249225"/>
            <a:ext cx="320985" cy="243113"/>
          </a:xfrm>
          <a:custGeom>
            <a:avLst/>
            <a:gdLst>
              <a:gd name="T0" fmla="*/ 230 w 497"/>
              <a:gd name="T1" fmla="*/ 231 h 426"/>
              <a:gd name="T2" fmla="*/ 230 w 497"/>
              <a:gd name="T3" fmla="*/ 231 h 426"/>
              <a:gd name="T4" fmla="*/ 274 w 497"/>
              <a:gd name="T5" fmla="*/ 231 h 426"/>
              <a:gd name="T6" fmla="*/ 274 w 497"/>
              <a:gd name="T7" fmla="*/ 275 h 426"/>
              <a:gd name="T8" fmla="*/ 496 w 497"/>
              <a:gd name="T9" fmla="*/ 275 h 426"/>
              <a:gd name="T10" fmla="*/ 487 w 497"/>
              <a:gd name="T11" fmla="*/ 133 h 426"/>
              <a:gd name="T12" fmla="*/ 443 w 497"/>
              <a:gd name="T13" fmla="*/ 80 h 426"/>
              <a:gd name="T14" fmla="*/ 363 w 497"/>
              <a:gd name="T15" fmla="*/ 80 h 426"/>
              <a:gd name="T16" fmla="*/ 337 w 497"/>
              <a:gd name="T17" fmla="*/ 27 h 426"/>
              <a:gd name="T18" fmla="*/ 300 w 497"/>
              <a:gd name="T19" fmla="*/ 0 h 426"/>
              <a:gd name="T20" fmla="*/ 194 w 497"/>
              <a:gd name="T21" fmla="*/ 0 h 426"/>
              <a:gd name="T22" fmla="*/ 168 w 497"/>
              <a:gd name="T23" fmla="*/ 27 h 426"/>
              <a:gd name="T24" fmla="*/ 133 w 497"/>
              <a:gd name="T25" fmla="*/ 80 h 426"/>
              <a:gd name="T26" fmla="*/ 53 w 497"/>
              <a:gd name="T27" fmla="*/ 80 h 426"/>
              <a:gd name="T28" fmla="*/ 9 w 497"/>
              <a:gd name="T29" fmla="*/ 133 h 426"/>
              <a:gd name="T30" fmla="*/ 0 w 497"/>
              <a:gd name="T31" fmla="*/ 275 h 426"/>
              <a:gd name="T32" fmla="*/ 230 w 497"/>
              <a:gd name="T33" fmla="*/ 275 h 426"/>
              <a:gd name="T34" fmla="*/ 230 w 497"/>
              <a:gd name="T35" fmla="*/ 231 h 426"/>
              <a:gd name="T36" fmla="*/ 186 w 497"/>
              <a:gd name="T37" fmla="*/ 53 h 426"/>
              <a:gd name="T38" fmla="*/ 186 w 497"/>
              <a:gd name="T39" fmla="*/ 53 h 426"/>
              <a:gd name="T40" fmla="*/ 212 w 497"/>
              <a:gd name="T41" fmla="*/ 36 h 426"/>
              <a:gd name="T42" fmla="*/ 284 w 497"/>
              <a:gd name="T43" fmla="*/ 36 h 426"/>
              <a:gd name="T44" fmla="*/ 309 w 497"/>
              <a:gd name="T45" fmla="*/ 53 h 426"/>
              <a:gd name="T46" fmla="*/ 319 w 497"/>
              <a:gd name="T47" fmla="*/ 80 h 426"/>
              <a:gd name="T48" fmla="*/ 177 w 497"/>
              <a:gd name="T49" fmla="*/ 80 h 426"/>
              <a:gd name="T50" fmla="*/ 186 w 497"/>
              <a:gd name="T51" fmla="*/ 53 h 426"/>
              <a:gd name="T52" fmla="*/ 274 w 497"/>
              <a:gd name="T53" fmla="*/ 355 h 426"/>
              <a:gd name="T54" fmla="*/ 274 w 497"/>
              <a:gd name="T55" fmla="*/ 355 h 426"/>
              <a:gd name="T56" fmla="*/ 230 w 497"/>
              <a:gd name="T57" fmla="*/ 355 h 426"/>
              <a:gd name="T58" fmla="*/ 230 w 497"/>
              <a:gd name="T59" fmla="*/ 302 h 426"/>
              <a:gd name="T60" fmla="*/ 9 w 497"/>
              <a:gd name="T61" fmla="*/ 302 h 426"/>
              <a:gd name="T62" fmla="*/ 17 w 497"/>
              <a:gd name="T63" fmla="*/ 381 h 426"/>
              <a:gd name="T64" fmla="*/ 62 w 497"/>
              <a:gd name="T65" fmla="*/ 425 h 426"/>
              <a:gd name="T66" fmla="*/ 434 w 497"/>
              <a:gd name="T67" fmla="*/ 425 h 426"/>
              <a:gd name="T68" fmla="*/ 478 w 497"/>
              <a:gd name="T69" fmla="*/ 381 h 426"/>
              <a:gd name="T70" fmla="*/ 487 w 497"/>
              <a:gd name="T71" fmla="*/ 302 h 426"/>
              <a:gd name="T72" fmla="*/ 274 w 497"/>
              <a:gd name="T73" fmla="*/ 302 h 426"/>
              <a:gd name="T74" fmla="*/ 274 w 497"/>
              <a:gd name="T75" fmla="*/ 35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97" h="426">
                <a:moveTo>
                  <a:pt x="230" y="231"/>
                </a:moveTo>
                <a:lnTo>
                  <a:pt x="230" y="231"/>
                </a:lnTo>
                <a:cubicBezTo>
                  <a:pt x="274" y="231"/>
                  <a:pt x="274" y="231"/>
                  <a:pt x="274" y="231"/>
                </a:cubicBezTo>
                <a:cubicBezTo>
                  <a:pt x="274" y="275"/>
                  <a:pt x="274" y="275"/>
                  <a:pt x="274" y="275"/>
                </a:cubicBezTo>
                <a:cubicBezTo>
                  <a:pt x="496" y="275"/>
                  <a:pt x="496" y="275"/>
                  <a:pt x="496" y="275"/>
                </a:cubicBezTo>
                <a:cubicBezTo>
                  <a:pt x="496" y="275"/>
                  <a:pt x="496" y="168"/>
                  <a:pt x="487" y="133"/>
                </a:cubicBezTo>
                <a:cubicBezTo>
                  <a:pt x="487" y="97"/>
                  <a:pt x="478" y="80"/>
                  <a:pt x="443" y="80"/>
                </a:cubicBezTo>
                <a:cubicBezTo>
                  <a:pt x="363" y="80"/>
                  <a:pt x="363" y="80"/>
                  <a:pt x="363" y="80"/>
                </a:cubicBezTo>
                <a:cubicBezTo>
                  <a:pt x="345" y="53"/>
                  <a:pt x="337" y="27"/>
                  <a:pt x="337" y="27"/>
                </a:cubicBezTo>
                <a:cubicBezTo>
                  <a:pt x="328" y="9"/>
                  <a:pt x="319" y="0"/>
                  <a:pt x="300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177" y="0"/>
                  <a:pt x="168" y="9"/>
                  <a:pt x="168" y="27"/>
                </a:cubicBezTo>
                <a:cubicBezTo>
                  <a:pt x="159" y="27"/>
                  <a:pt x="150" y="53"/>
                  <a:pt x="133" y="80"/>
                </a:cubicBezTo>
                <a:cubicBezTo>
                  <a:pt x="53" y="80"/>
                  <a:pt x="53" y="80"/>
                  <a:pt x="53" y="80"/>
                </a:cubicBezTo>
                <a:cubicBezTo>
                  <a:pt x="17" y="80"/>
                  <a:pt x="9" y="97"/>
                  <a:pt x="9" y="133"/>
                </a:cubicBezTo>
                <a:cubicBezTo>
                  <a:pt x="0" y="168"/>
                  <a:pt x="0" y="275"/>
                  <a:pt x="0" y="275"/>
                </a:cubicBezTo>
                <a:cubicBezTo>
                  <a:pt x="230" y="275"/>
                  <a:pt x="230" y="275"/>
                  <a:pt x="230" y="275"/>
                </a:cubicBezTo>
                <a:lnTo>
                  <a:pt x="230" y="231"/>
                </a:lnTo>
                <a:close/>
                <a:moveTo>
                  <a:pt x="186" y="53"/>
                </a:moveTo>
                <a:lnTo>
                  <a:pt x="186" y="53"/>
                </a:lnTo>
                <a:cubicBezTo>
                  <a:pt x="194" y="44"/>
                  <a:pt x="194" y="36"/>
                  <a:pt x="212" y="36"/>
                </a:cubicBezTo>
                <a:cubicBezTo>
                  <a:pt x="284" y="36"/>
                  <a:pt x="284" y="36"/>
                  <a:pt x="284" y="36"/>
                </a:cubicBezTo>
                <a:cubicBezTo>
                  <a:pt x="300" y="36"/>
                  <a:pt x="300" y="44"/>
                  <a:pt x="309" y="53"/>
                </a:cubicBezTo>
                <a:cubicBezTo>
                  <a:pt x="309" y="53"/>
                  <a:pt x="319" y="71"/>
                  <a:pt x="319" y="80"/>
                </a:cubicBezTo>
                <a:cubicBezTo>
                  <a:pt x="177" y="80"/>
                  <a:pt x="177" y="80"/>
                  <a:pt x="177" y="80"/>
                </a:cubicBezTo>
                <a:cubicBezTo>
                  <a:pt x="186" y="71"/>
                  <a:pt x="186" y="53"/>
                  <a:pt x="186" y="53"/>
                </a:cubicBezTo>
                <a:close/>
                <a:moveTo>
                  <a:pt x="274" y="355"/>
                </a:moveTo>
                <a:lnTo>
                  <a:pt x="274" y="355"/>
                </a:lnTo>
                <a:cubicBezTo>
                  <a:pt x="230" y="355"/>
                  <a:pt x="230" y="355"/>
                  <a:pt x="230" y="355"/>
                </a:cubicBezTo>
                <a:cubicBezTo>
                  <a:pt x="230" y="302"/>
                  <a:pt x="230" y="302"/>
                  <a:pt x="230" y="302"/>
                </a:cubicBezTo>
                <a:cubicBezTo>
                  <a:pt x="9" y="302"/>
                  <a:pt x="9" y="302"/>
                  <a:pt x="9" y="302"/>
                </a:cubicBezTo>
                <a:cubicBezTo>
                  <a:pt x="9" y="302"/>
                  <a:pt x="17" y="346"/>
                  <a:pt x="17" y="381"/>
                </a:cubicBezTo>
                <a:cubicBezTo>
                  <a:pt x="17" y="399"/>
                  <a:pt x="26" y="425"/>
                  <a:pt x="62" y="425"/>
                </a:cubicBezTo>
                <a:cubicBezTo>
                  <a:pt x="434" y="425"/>
                  <a:pt x="434" y="425"/>
                  <a:pt x="434" y="425"/>
                </a:cubicBezTo>
                <a:cubicBezTo>
                  <a:pt x="469" y="425"/>
                  <a:pt x="478" y="399"/>
                  <a:pt x="478" y="381"/>
                </a:cubicBezTo>
                <a:cubicBezTo>
                  <a:pt x="478" y="346"/>
                  <a:pt x="487" y="302"/>
                  <a:pt x="487" y="302"/>
                </a:cubicBezTo>
                <a:cubicBezTo>
                  <a:pt x="274" y="302"/>
                  <a:pt x="274" y="302"/>
                  <a:pt x="274" y="302"/>
                </a:cubicBezTo>
                <a:lnTo>
                  <a:pt x="274" y="3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364D1C97-A71B-4F33-87B1-4B2856CD6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23" y="5432451"/>
            <a:ext cx="248422" cy="147419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6" name="Freeform 12">
            <a:extLst>
              <a:ext uri="{FF2B5EF4-FFF2-40B4-BE49-F238E27FC236}">
                <a16:creationId xmlns:a16="http://schemas.microsoft.com/office/drawing/2014/main" id="{262BC5C7-04C4-4CCE-A116-888FFAB55260}"/>
              </a:ext>
            </a:extLst>
          </p:cNvPr>
          <p:cNvSpPr>
            <a:spLocks/>
          </p:cNvSpPr>
          <p:nvPr/>
        </p:nvSpPr>
        <p:spPr bwMode="auto">
          <a:xfrm>
            <a:off x="1477942" y="3684353"/>
            <a:ext cx="1307461" cy="507820"/>
          </a:xfrm>
          <a:custGeom>
            <a:avLst/>
            <a:gdLst>
              <a:gd name="T0" fmla="*/ 530 w 530"/>
              <a:gd name="T1" fmla="*/ 48 h 96"/>
              <a:gd name="T2" fmla="*/ 482 w 530"/>
              <a:gd name="T3" fmla="*/ 96 h 96"/>
              <a:gd name="T4" fmla="*/ 48 w 530"/>
              <a:gd name="T5" fmla="*/ 96 h 96"/>
              <a:gd name="T6" fmla="*/ 0 w 530"/>
              <a:gd name="T7" fmla="*/ 48 h 96"/>
              <a:gd name="T8" fmla="*/ 0 w 530"/>
              <a:gd name="T9" fmla="*/ 48 h 96"/>
              <a:gd name="T10" fmla="*/ 48 w 530"/>
              <a:gd name="T11" fmla="*/ 0 h 96"/>
              <a:gd name="T12" fmla="*/ 482 w 530"/>
              <a:gd name="T13" fmla="*/ 0 h 96"/>
              <a:gd name="T14" fmla="*/ 530 w 530"/>
              <a:gd name="T15" fmla="*/ 4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" h="96">
                <a:moveTo>
                  <a:pt x="530" y="48"/>
                </a:moveTo>
                <a:cubicBezTo>
                  <a:pt x="530" y="75"/>
                  <a:pt x="508" y="96"/>
                  <a:pt x="482" y="96"/>
                </a:cubicBezTo>
                <a:cubicBezTo>
                  <a:pt x="48" y="96"/>
                  <a:pt x="48" y="96"/>
                  <a:pt x="48" y="96"/>
                </a:cubicBezTo>
                <a:cubicBezTo>
                  <a:pt x="22" y="96"/>
                  <a:pt x="0" y="75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508" y="0"/>
                  <a:pt x="530" y="22"/>
                  <a:pt x="530" y="48"/>
                </a:cubicBezTo>
                <a:close/>
              </a:path>
            </a:pathLst>
          </a:custGeom>
          <a:solidFill>
            <a:srgbClr val="4C47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POWER OF CHOICE</a:t>
            </a: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22403C31-545B-4016-B9E9-DE8A59C737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95"/>
          <a:stretch/>
        </p:blipFill>
        <p:spPr>
          <a:xfrm>
            <a:off x="56645" y="2337803"/>
            <a:ext cx="769413" cy="2633700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050FAAB9-93B7-4D7D-ACC3-AE10264C3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67" y="1469635"/>
            <a:ext cx="495300" cy="514350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94B6E795-54DF-4ABE-9C1F-488414F76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64" y="2206137"/>
            <a:ext cx="495300" cy="47625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9903CC58-A0AD-412B-AC8D-A303CC13A8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708" y="2904538"/>
            <a:ext cx="457200" cy="514350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45C37D64-2515-43EC-9483-811B676BB8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894" y="3724787"/>
            <a:ext cx="504825" cy="561975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5751B113-CE0C-4BBE-A040-55F1307498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710" y="4461510"/>
            <a:ext cx="495300" cy="495300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C4105AF0-2FC5-4AE1-8BFA-221A812EA8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69" y="5141522"/>
            <a:ext cx="504825" cy="48577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462025B-4AA0-4A54-BD3E-4F4589B28016}"/>
              </a:ext>
            </a:extLst>
          </p:cNvPr>
          <p:cNvSpPr txBox="1"/>
          <p:nvPr/>
        </p:nvSpPr>
        <p:spPr>
          <a:xfrm>
            <a:off x="5230161" y="1400103"/>
            <a:ext cx="2040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Truck Hub Unit (Optional)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7F619E-5949-48A5-853D-6A78FDEC4353}"/>
              </a:ext>
            </a:extLst>
          </p:cNvPr>
          <p:cNvSpPr txBox="1"/>
          <p:nvPr/>
        </p:nvSpPr>
        <p:spPr>
          <a:xfrm>
            <a:off x="7282436" y="1747124"/>
            <a:ext cx="1708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ICGT Brakes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294D4F38-1DD0-4D31-AAE2-DE49C211CC97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47" y="1499873"/>
            <a:ext cx="498793" cy="4617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14AA70C-B618-41C1-A266-11CBC8D142D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98675" y="1734731"/>
            <a:ext cx="632118" cy="51837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81C401B-05F4-45B1-A0D7-BAD2242EEDA7}"/>
              </a:ext>
            </a:extLst>
          </p:cNvPr>
          <p:cNvSpPr txBox="1"/>
          <p:nvPr/>
        </p:nvSpPr>
        <p:spPr>
          <a:xfrm>
            <a:off x="9058650" y="1747870"/>
            <a:ext cx="1943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Front sus 90mm Leaf Width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8D9315C3-6CC6-44C0-97C4-5212A7728534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609" y="1738809"/>
            <a:ext cx="761606" cy="61547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85F60C8-3BC5-4474-B3FF-27B3A4223F04}"/>
              </a:ext>
            </a:extLst>
          </p:cNvPr>
          <p:cNvSpPr txBox="1"/>
          <p:nvPr/>
        </p:nvSpPr>
        <p:spPr>
          <a:xfrm>
            <a:off x="8873918" y="1403994"/>
            <a:ext cx="1586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Straight frame</a:t>
            </a:r>
            <a:endParaRPr lang="en-US" sz="1600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B9DDCACC-8C41-4DA5-ADC7-4C9466DD1CF9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004" y="1364647"/>
            <a:ext cx="1172725" cy="36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10296138" y="68878"/>
            <a:ext cx="1866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Uni Neue Bold" pitchFamily="50" charset="0"/>
              </a:rPr>
              <a:t>Signa 2823.K RMC</a:t>
            </a:r>
          </a:p>
        </p:txBody>
      </p:sp>
      <p:sp>
        <p:nvSpPr>
          <p:cNvPr id="49" name="Title 4"/>
          <p:cNvSpPr txBox="1">
            <a:spLocks/>
          </p:cNvSpPr>
          <p:nvPr/>
        </p:nvSpPr>
        <p:spPr>
          <a:xfrm>
            <a:off x="3200401" y="430696"/>
            <a:ext cx="8891421" cy="53538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Uni Neue Bold" pitchFamily="50" charset="0"/>
              </a:rPr>
              <a:t>3. More comfort, convenience &amp; safety – Higher Productivity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F8EF498E-FD3C-408B-BAA6-9D1E8648A6F9}"/>
              </a:ext>
            </a:extLst>
          </p:cNvPr>
          <p:cNvSpPr txBox="1">
            <a:spLocks/>
          </p:cNvSpPr>
          <p:nvPr/>
        </p:nvSpPr>
        <p:spPr>
          <a:xfrm>
            <a:off x="543338" y="-13251"/>
            <a:ext cx="11158331" cy="88789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5421583" y="2679223"/>
            <a:ext cx="5405945" cy="447521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IN" sz="2800" dirty="0">
                <a:solidFill>
                  <a:schemeClr val="bg1"/>
                </a:solidFill>
                <a:latin typeface="Eras Demi ITC" panose="020B0805030504020804" pitchFamily="34" charset="0"/>
              </a:rPr>
              <a:t>  1.  Comfort &amp; Convenience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3147759" y="966082"/>
            <a:ext cx="0" cy="5670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3647991" y="999659"/>
            <a:ext cx="8053677" cy="144811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i="1" dirty="0">
                <a:solidFill>
                  <a:schemeClr val="bg1"/>
                </a:solidFill>
                <a:latin typeface="Eras Bold ITC" panose="020B0907030504020204" pitchFamily="34" charset="0"/>
              </a:rPr>
              <a:t>Signa 2823.K RMC</a:t>
            </a:r>
          </a:p>
          <a:p>
            <a:endParaRPr lang="en-IN" sz="1600" i="1" dirty="0">
              <a:solidFill>
                <a:schemeClr val="bg1"/>
              </a:solidFill>
              <a:latin typeface="Eras Bold ITC" panose="020B0907030504020204" pitchFamily="34" charset="0"/>
            </a:endParaRPr>
          </a:p>
          <a:p>
            <a:endParaRPr lang="en-IN" sz="1600" i="1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443816" y="1077129"/>
            <a:ext cx="1101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USB Charger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4307763" y="3198596"/>
            <a:ext cx="7244630" cy="3282315"/>
            <a:chOff x="4685120" y="3157245"/>
            <a:chExt cx="7244630" cy="3282315"/>
          </a:xfrm>
        </p:grpSpPr>
        <p:grpSp>
          <p:nvGrpSpPr>
            <p:cNvPr id="85" name="Group 84"/>
            <p:cNvGrpSpPr/>
            <p:nvPr/>
          </p:nvGrpSpPr>
          <p:grpSpPr>
            <a:xfrm>
              <a:off x="8221621" y="3157245"/>
              <a:ext cx="3708129" cy="3270097"/>
              <a:chOff x="8221621" y="3157245"/>
              <a:chExt cx="3708129" cy="3270097"/>
            </a:xfrm>
          </p:grpSpPr>
          <p:sp>
            <p:nvSpPr>
              <p:cNvPr id="91" name="Rounded Rectangle 90"/>
              <p:cNvSpPr/>
              <p:nvPr/>
            </p:nvSpPr>
            <p:spPr>
              <a:xfrm>
                <a:off x="8221621" y="4855000"/>
                <a:ext cx="3708129" cy="914554"/>
              </a:xfrm>
              <a:prstGeom prst="round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7800" lvl="0" indent="-177800" algn="ctr"/>
                <a:r>
                  <a:rPr lang="en-US" sz="1600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Now the cabin is more comfortable</a:t>
                </a:r>
                <a:endParaRPr lang="en-IN" sz="1600" dirty="0">
                  <a:solidFill>
                    <a:schemeClr val="bg1"/>
                  </a:solidFill>
                  <a:latin typeface="Eras Demi ITC" panose="020B0805030504020804" pitchFamily="34" charset="0"/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8221621" y="5799690"/>
                <a:ext cx="3708129" cy="627652"/>
              </a:xfrm>
              <a:prstGeom prst="round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en-IN" sz="1600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Enhanced driver convenience with high speed USB chargers</a:t>
                </a: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8228765" y="3157245"/>
                <a:ext cx="3693841" cy="436579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en-IN" sz="2200" i="1" dirty="0">
                    <a:solidFill>
                      <a:srgbClr val="FFFF00"/>
                    </a:solidFill>
                    <a:latin typeface="Eras Demi ITC" panose="020B0805030504020804" pitchFamily="34" charset="0"/>
                  </a:rPr>
                  <a:t>Benefits</a:t>
                </a: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8221621" y="3636230"/>
                <a:ext cx="3708129" cy="1162024"/>
              </a:xfrm>
              <a:prstGeom prst="round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7800" indent="-177800" algn="ctr"/>
                <a:r>
                  <a:rPr lang="en-IN" sz="1600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Ease of driving for enhanced driving comfort 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4685120" y="3157245"/>
              <a:ext cx="3443118" cy="3282315"/>
              <a:chOff x="4726064" y="3157245"/>
              <a:chExt cx="3443118" cy="3282315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4728787" y="4855000"/>
                <a:ext cx="3437673" cy="914554"/>
              </a:xfrm>
              <a:prstGeom prst="round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sz="1600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Wide, Spacious &amp; comfortable cabin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sz="1600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Retained newness – Trims can be removed &amp; cleaned</a:t>
                </a:r>
                <a:endParaRPr lang="en-IN" sz="1600" dirty="0">
                  <a:solidFill>
                    <a:schemeClr val="bg1"/>
                  </a:solidFill>
                  <a:latin typeface="Eras Demi ITC" panose="020B0805030504020804" pitchFamily="34" charset="0"/>
                </a:endParaRPr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4728787" y="5799690"/>
                <a:ext cx="3437672" cy="639870"/>
              </a:xfrm>
              <a:prstGeom prst="round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55600" lvl="0" indent="-355600">
                  <a:buFont typeface="Arial" panose="020B0604020202020204" pitchFamily="34" charset="0"/>
                  <a:buChar char="•"/>
                  <a:defRPr/>
                </a:pPr>
                <a:r>
                  <a:rPr lang="en-IN" sz="1600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2 High Speed USB chargers</a:t>
                </a:r>
              </a:p>
              <a:p>
                <a:pPr marL="355600" lvl="0" indent="-355600">
                  <a:buFont typeface="Arial" panose="020B0604020202020204" pitchFamily="34" charset="0"/>
                  <a:buChar char="•"/>
                  <a:defRPr/>
                </a:pPr>
                <a:r>
                  <a:rPr lang="en-IN" sz="1600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Driver Delight!</a:t>
                </a: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4726064" y="3157245"/>
                <a:ext cx="3443118" cy="436579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en-IN" sz="2200" i="1" dirty="0">
                    <a:solidFill>
                      <a:srgbClr val="FFFF00"/>
                    </a:solidFill>
                    <a:latin typeface="Eras Demi ITC" panose="020B0805030504020804" pitchFamily="34" charset="0"/>
                  </a:rPr>
                  <a:t>Advantages</a:t>
                </a: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4728787" y="3649879"/>
                <a:ext cx="3437673" cy="1162024"/>
              </a:xfrm>
              <a:prstGeom prst="round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lang="en-IN" sz="1600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Comfortable steering position as per driver need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lang="en-IN" sz="1600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Less Driver Fatigue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lang="en-IN" sz="1600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More number of trips. </a:t>
                </a:r>
              </a:p>
            </p:txBody>
          </p:sp>
        </p:grpSp>
      </p:grpSp>
      <p:pic>
        <p:nvPicPr>
          <p:cNvPr id="97" name="Picture 9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61407" y="1113871"/>
            <a:ext cx="833203" cy="5112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8F3CFC01-E482-4979-BC9C-4841940D2F68}"/>
              </a:ext>
            </a:extLst>
          </p:cNvPr>
          <p:cNvSpPr txBox="1"/>
          <p:nvPr/>
        </p:nvSpPr>
        <p:spPr>
          <a:xfrm>
            <a:off x="4539773" y="1149976"/>
            <a:ext cx="2040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400" dirty="0">
                <a:solidFill>
                  <a:schemeClr val="bg1"/>
                </a:solidFill>
                <a:latin typeface="Eras Demi ITC" panose="020B0805030504020804" pitchFamily="34" charset="0"/>
              </a:rPr>
              <a:t>T</a:t>
            </a:r>
            <a:r>
              <a:rPr lang="en-IN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ilt &amp; </a:t>
            </a:r>
            <a:r>
              <a:rPr lang="en-IN" sz="2400" dirty="0">
                <a:solidFill>
                  <a:schemeClr val="bg1"/>
                </a:solidFill>
                <a:latin typeface="Eras Demi ITC" panose="020B0805030504020804" pitchFamily="34" charset="0"/>
              </a:rPr>
              <a:t>T</a:t>
            </a:r>
            <a:r>
              <a:rPr lang="en-IN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elescopic steering </a:t>
            </a:r>
            <a:endParaRPr lang="en-IN" sz="800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FB4923C6-C50B-4C5F-A62D-A7ACE33BD4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89782" y="1216091"/>
            <a:ext cx="662704" cy="5926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57DE423F-7725-44D9-8153-7C7EED780FD1}"/>
              </a:ext>
            </a:extLst>
          </p:cNvPr>
          <p:cNvSpPr txBox="1"/>
          <p:nvPr/>
        </p:nvSpPr>
        <p:spPr>
          <a:xfrm>
            <a:off x="4801689" y="1888409"/>
            <a:ext cx="2325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New Advanced Instrument cluster</a:t>
            </a:r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786C5A5E-1C13-4E3C-B9B1-011659376BC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5067" y="1926437"/>
            <a:ext cx="929336" cy="46387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448EF13-30E6-4D29-AAC2-523538E27965}"/>
              </a:ext>
            </a:extLst>
          </p:cNvPr>
          <p:cNvSpPr txBox="1"/>
          <p:nvPr/>
        </p:nvSpPr>
        <p:spPr>
          <a:xfrm>
            <a:off x="8182711" y="1758186"/>
            <a:ext cx="210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Comfortable Cabin,</a:t>
            </a:r>
          </a:p>
          <a:p>
            <a:r>
              <a:rPr lang="en-IN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Washable Trims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5211BA73-DDDF-4FE2-A489-8111D64637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6034" y="1769681"/>
            <a:ext cx="847471" cy="5359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6" name="Freeform 11">
            <a:extLst>
              <a:ext uri="{FF2B5EF4-FFF2-40B4-BE49-F238E27FC236}">
                <a16:creationId xmlns:a16="http://schemas.microsoft.com/office/drawing/2014/main" id="{24BA8A92-8517-4F0D-A2E6-69E4F277A732}"/>
              </a:ext>
            </a:extLst>
          </p:cNvPr>
          <p:cNvSpPr>
            <a:spLocks/>
          </p:cNvSpPr>
          <p:nvPr/>
        </p:nvSpPr>
        <p:spPr bwMode="auto">
          <a:xfrm>
            <a:off x="703904" y="5207845"/>
            <a:ext cx="1307776" cy="447368"/>
          </a:xfrm>
          <a:custGeom>
            <a:avLst/>
            <a:gdLst>
              <a:gd name="T0" fmla="*/ 530 w 530"/>
              <a:gd name="T1" fmla="*/ 47 h 95"/>
              <a:gd name="T2" fmla="*/ 482 w 530"/>
              <a:gd name="T3" fmla="*/ 95 h 95"/>
              <a:gd name="T4" fmla="*/ 48 w 530"/>
              <a:gd name="T5" fmla="*/ 95 h 95"/>
              <a:gd name="T6" fmla="*/ 0 w 530"/>
              <a:gd name="T7" fmla="*/ 47 h 95"/>
              <a:gd name="T8" fmla="*/ 0 w 530"/>
              <a:gd name="T9" fmla="*/ 47 h 95"/>
              <a:gd name="T10" fmla="*/ 48 w 530"/>
              <a:gd name="T11" fmla="*/ 0 h 95"/>
              <a:gd name="T12" fmla="*/ 482 w 530"/>
              <a:gd name="T13" fmla="*/ 0 h 95"/>
              <a:gd name="T14" fmla="*/ 530 w 530"/>
              <a:gd name="T15" fmla="*/ 47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" h="95">
                <a:moveTo>
                  <a:pt x="530" y="47"/>
                </a:moveTo>
                <a:cubicBezTo>
                  <a:pt x="530" y="74"/>
                  <a:pt x="508" y="95"/>
                  <a:pt x="482" y="95"/>
                </a:cubicBezTo>
                <a:cubicBezTo>
                  <a:pt x="48" y="95"/>
                  <a:pt x="48" y="95"/>
                  <a:pt x="48" y="95"/>
                </a:cubicBezTo>
                <a:cubicBezTo>
                  <a:pt x="22" y="95"/>
                  <a:pt x="0" y="74"/>
                  <a:pt x="0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21"/>
                  <a:pt x="22" y="0"/>
                  <a:pt x="48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508" y="0"/>
                  <a:pt x="530" y="21"/>
                  <a:pt x="530" y="47"/>
                </a:cubicBezTo>
                <a:close/>
              </a:path>
            </a:pathLst>
          </a:custGeom>
          <a:solidFill>
            <a:srgbClr val="40465C">
              <a:lumMod val="60000"/>
              <a:lumOff val="4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TOTAL PEACE OF MIND</a:t>
            </a:r>
          </a:p>
        </p:txBody>
      </p:sp>
      <p:sp>
        <p:nvSpPr>
          <p:cNvPr id="67" name="Freeform 12">
            <a:extLst>
              <a:ext uri="{FF2B5EF4-FFF2-40B4-BE49-F238E27FC236}">
                <a16:creationId xmlns:a16="http://schemas.microsoft.com/office/drawing/2014/main" id="{D17D21F5-AC50-420B-AFC0-C7EB349963E3}"/>
              </a:ext>
            </a:extLst>
          </p:cNvPr>
          <p:cNvSpPr>
            <a:spLocks/>
          </p:cNvSpPr>
          <p:nvPr/>
        </p:nvSpPr>
        <p:spPr bwMode="auto">
          <a:xfrm>
            <a:off x="1126939" y="2111037"/>
            <a:ext cx="2038292" cy="421148"/>
          </a:xfrm>
          <a:custGeom>
            <a:avLst/>
            <a:gdLst>
              <a:gd name="T0" fmla="*/ 530 w 530"/>
              <a:gd name="T1" fmla="*/ 48 h 96"/>
              <a:gd name="T2" fmla="*/ 482 w 530"/>
              <a:gd name="T3" fmla="*/ 96 h 96"/>
              <a:gd name="T4" fmla="*/ 48 w 530"/>
              <a:gd name="T5" fmla="*/ 96 h 96"/>
              <a:gd name="T6" fmla="*/ 0 w 530"/>
              <a:gd name="T7" fmla="*/ 48 h 96"/>
              <a:gd name="T8" fmla="*/ 0 w 530"/>
              <a:gd name="T9" fmla="*/ 48 h 96"/>
              <a:gd name="T10" fmla="*/ 48 w 530"/>
              <a:gd name="T11" fmla="*/ 0 h 96"/>
              <a:gd name="T12" fmla="*/ 482 w 530"/>
              <a:gd name="T13" fmla="*/ 0 h 96"/>
              <a:gd name="T14" fmla="*/ 530 w 530"/>
              <a:gd name="T15" fmla="*/ 4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" h="96">
                <a:moveTo>
                  <a:pt x="530" y="48"/>
                </a:moveTo>
                <a:cubicBezTo>
                  <a:pt x="530" y="75"/>
                  <a:pt x="508" y="96"/>
                  <a:pt x="482" y="96"/>
                </a:cubicBezTo>
                <a:cubicBezTo>
                  <a:pt x="48" y="96"/>
                  <a:pt x="48" y="96"/>
                  <a:pt x="48" y="96"/>
                </a:cubicBezTo>
                <a:cubicBezTo>
                  <a:pt x="22" y="96"/>
                  <a:pt x="0" y="75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508" y="0"/>
                  <a:pt x="530" y="22"/>
                  <a:pt x="530" y="48"/>
                </a:cubicBezTo>
                <a:close/>
              </a:path>
            </a:pathLst>
          </a:custGeom>
          <a:solidFill>
            <a:srgbClr val="ED6C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1200" b="1" kern="0" dirty="0">
                <a:solidFill>
                  <a:prstClr val="white"/>
                </a:solidFill>
              </a:rPr>
              <a:t>POWER OF LOWER TOTAL COST OF OWNERSHIP</a:t>
            </a:r>
          </a:p>
        </p:txBody>
      </p:sp>
      <p:sp>
        <p:nvSpPr>
          <p:cNvPr id="68" name="Freeform 12">
            <a:extLst>
              <a:ext uri="{FF2B5EF4-FFF2-40B4-BE49-F238E27FC236}">
                <a16:creationId xmlns:a16="http://schemas.microsoft.com/office/drawing/2014/main" id="{28A66EEA-CE81-48A9-981D-D828335523E6}"/>
              </a:ext>
            </a:extLst>
          </p:cNvPr>
          <p:cNvSpPr>
            <a:spLocks/>
          </p:cNvSpPr>
          <p:nvPr/>
        </p:nvSpPr>
        <p:spPr bwMode="auto">
          <a:xfrm>
            <a:off x="1298172" y="4456366"/>
            <a:ext cx="1641976" cy="453258"/>
          </a:xfrm>
          <a:custGeom>
            <a:avLst/>
            <a:gdLst>
              <a:gd name="T0" fmla="*/ 530 w 530"/>
              <a:gd name="T1" fmla="*/ 48 h 96"/>
              <a:gd name="T2" fmla="*/ 482 w 530"/>
              <a:gd name="T3" fmla="*/ 96 h 96"/>
              <a:gd name="T4" fmla="*/ 48 w 530"/>
              <a:gd name="T5" fmla="*/ 96 h 96"/>
              <a:gd name="T6" fmla="*/ 0 w 530"/>
              <a:gd name="T7" fmla="*/ 48 h 96"/>
              <a:gd name="T8" fmla="*/ 0 w 530"/>
              <a:gd name="T9" fmla="*/ 48 h 96"/>
              <a:gd name="T10" fmla="*/ 48 w 530"/>
              <a:gd name="T11" fmla="*/ 0 h 96"/>
              <a:gd name="T12" fmla="*/ 482 w 530"/>
              <a:gd name="T13" fmla="*/ 0 h 96"/>
              <a:gd name="T14" fmla="*/ 530 w 530"/>
              <a:gd name="T15" fmla="*/ 4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" h="96">
                <a:moveTo>
                  <a:pt x="530" y="48"/>
                </a:moveTo>
                <a:cubicBezTo>
                  <a:pt x="530" y="75"/>
                  <a:pt x="508" y="96"/>
                  <a:pt x="482" y="96"/>
                </a:cubicBezTo>
                <a:cubicBezTo>
                  <a:pt x="48" y="96"/>
                  <a:pt x="48" y="96"/>
                  <a:pt x="48" y="96"/>
                </a:cubicBezTo>
                <a:cubicBezTo>
                  <a:pt x="22" y="96"/>
                  <a:pt x="0" y="75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508" y="0"/>
                  <a:pt x="530" y="22"/>
                  <a:pt x="530" y="48"/>
                </a:cubicBezTo>
                <a:close/>
              </a:path>
            </a:pathLst>
          </a:custGeom>
          <a:solidFill>
            <a:srgbClr val="4C47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POWER OF CONNECTIVITY</a:t>
            </a:r>
          </a:p>
        </p:txBody>
      </p:sp>
      <p:sp>
        <p:nvSpPr>
          <p:cNvPr id="69" name="Freeform 12">
            <a:extLst>
              <a:ext uri="{FF2B5EF4-FFF2-40B4-BE49-F238E27FC236}">
                <a16:creationId xmlns:a16="http://schemas.microsoft.com/office/drawing/2014/main" id="{EDEF8CF0-CB4A-47FD-BEEB-16FA89B2DF2D}"/>
              </a:ext>
            </a:extLst>
          </p:cNvPr>
          <p:cNvSpPr>
            <a:spLocks/>
          </p:cNvSpPr>
          <p:nvPr/>
        </p:nvSpPr>
        <p:spPr bwMode="auto">
          <a:xfrm>
            <a:off x="1461760" y="2869562"/>
            <a:ext cx="1562793" cy="534819"/>
          </a:xfrm>
          <a:custGeom>
            <a:avLst/>
            <a:gdLst>
              <a:gd name="T0" fmla="*/ 530 w 530"/>
              <a:gd name="T1" fmla="*/ 48 h 96"/>
              <a:gd name="T2" fmla="*/ 482 w 530"/>
              <a:gd name="T3" fmla="*/ 96 h 96"/>
              <a:gd name="T4" fmla="*/ 48 w 530"/>
              <a:gd name="T5" fmla="*/ 96 h 96"/>
              <a:gd name="T6" fmla="*/ 0 w 530"/>
              <a:gd name="T7" fmla="*/ 48 h 96"/>
              <a:gd name="T8" fmla="*/ 0 w 530"/>
              <a:gd name="T9" fmla="*/ 48 h 96"/>
              <a:gd name="T10" fmla="*/ 48 w 530"/>
              <a:gd name="T11" fmla="*/ 0 h 96"/>
              <a:gd name="T12" fmla="*/ 482 w 530"/>
              <a:gd name="T13" fmla="*/ 0 h 96"/>
              <a:gd name="T14" fmla="*/ 530 w 530"/>
              <a:gd name="T15" fmla="*/ 4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" h="96">
                <a:moveTo>
                  <a:pt x="530" y="48"/>
                </a:moveTo>
                <a:cubicBezTo>
                  <a:pt x="530" y="75"/>
                  <a:pt x="508" y="96"/>
                  <a:pt x="482" y="96"/>
                </a:cubicBezTo>
                <a:cubicBezTo>
                  <a:pt x="48" y="96"/>
                  <a:pt x="48" y="96"/>
                  <a:pt x="48" y="96"/>
                </a:cubicBezTo>
                <a:cubicBezTo>
                  <a:pt x="22" y="96"/>
                  <a:pt x="0" y="75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508" y="0"/>
                  <a:pt x="530" y="22"/>
                  <a:pt x="530" y="48"/>
                </a:cubicBezTo>
                <a:close/>
              </a:path>
            </a:pathLst>
          </a:custGeom>
          <a:solidFill>
            <a:srgbClr val="BD8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POWER OF COMFORT &amp; CONVENIENCE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70" name="Freeform 11">
            <a:extLst>
              <a:ext uri="{FF2B5EF4-FFF2-40B4-BE49-F238E27FC236}">
                <a16:creationId xmlns:a16="http://schemas.microsoft.com/office/drawing/2014/main" id="{A0A9A9DC-63DE-4A28-88BC-186D7CA8CCB2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581889" y="1491175"/>
            <a:ext cx="1753348" cy="479216"/>
          </a:xfrm>
          <a:custGeom>
            <a:avLst/>
            <a:gdLst>
              <a:gd name="T0" fmla="*/ 530 w 530"/>
              <a:gd name="T1" fmla="*/ 47 h 95"/>
              <a:gd name="T2" fmla="*/ 482 w 530"/>
              <a:gd name="T3" fmla="*/ 95 h 95"/>
              <a:gd name="T4" fmla="*/ 48 w 530"/>
              <a:gd name="T5" fmla="*/ 95 h 95"/>
              <a:gd name="T6" fmla="*/ 0 w 530"/>
              <a:gd name="T7" fmla="*/ 47 h 95"/>
              <a:gd name="T8" fmla="*/ 0 w 530"/>
              <a:gd name="T9" fmla="*/ 47 h 95"/>
              <a:gd name="T10" fmla="*/ 48 w 530"/>
              <a:gd name="T11" fmla="*/ 0 h 95"/>
              <a:gd name="T12" fmla="*/ 482 w 530"/>
              <a:gd name="T13" fmla="*/ 0 h 95"/>
              <a:gd name="T14" fmla="*/ 530 w 530"/>
              <a:gd name="T15" fmla="*/ 47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" h="95">
                <a:moveTo>
                  <a:pt x="530" y="47"/>
                </a:moveTo>
                <a:cubicBezTo>
                  <a:pt x="530" y="74"/>
                  <a:pt x="508" y="95"/>
                  <a:pt x="482" y="95"/>
                </a:cubicBezTo>
                <a:cubicBezTo>
                  <a:pt x="48" y="95"/>
                  <a:pt x="48" y="95"/>
                  <a:pt x="48" y="95"/>
                </a:cubicBezTo>
                <a:cubicBezTo>
                  <a:pt x="22" y="95"/>
                  <a:pt x="0" y="74"/>
                  <a:pt x="0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21"/>
                  <a:pt x="22" y="0"/>
                  <a:pt x="48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508" y="0"/>
                  <a:pt x="530" y="21"/>
                  <a:pt x="530" y="47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1200" b="1" kern="0" dirty="0">
                <a:solidFill>
                  <a:prstClr val="white"/>
                </a:solidFill>
              </a:rPr>
              <a:t>POWER OF ENHANCED PERFORMANCE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71" name="Freeform 115">
            <a:extLst>
              <a:ext uri="{FF2B5EF4-FFF2-40B4-BE49-F238E27FC236}">
                <a16:creationId xmlns:a16="http://schemas.microsoft.com/office/drawing/2014/main" id="{C990B168-FF6C-4B58-82BD-335F661F0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34" y="1742397"/>
            <a:ext cx="249933" cy="273838"/>
          </a:xfrm>
          <a:custGeom>
            <a:avLst/>
            <a:gdLst>
              <a:gd name="T0" fmla="*/ 381 w 400"/>
              <a:gd name="T1" fmla="*/ 124 h 498"/>
              <a:gd name="T2" fmla="*/ 381 w 400"/>
              <a:gd name="T3" fmla="*/ 124 h 498"/>
              <a:gd name="T4" fmla="*/ 231 w 400"/>
              <a:gd name="T5" fmla="*/ 9 h 498"/>
              <a:gd name="T6" fmla="*/ 115 w 400"/>
              <a:gd name="T7" fmla="*/ 151 h 498"/>
              <a:gd name="T8" fmla="*/ 133 w 400"/>
              <a:gd name="T9" fmla="*/ 213 h 498"/>
              <a:gd name="T10" fmla="*/ 9 w 400"/>
              <a:gd name="T11" fmla="*/ 407 h 498"/>
              <a:gd name="T12" fmla="*/ 0 w 400"/>
              <a:gd name="T13" fmla="*/ 434 h 498"/>
              <a:gd name="T14" fmla="*/ 9 w 400"/>
              <a:gd name="T15" fmla="*/ 478 h 498"/>
              <a:gd name="T16" fmla="*/ 27 w 400"/>
              <a:gd name="T17" fmla="*/ 497 h 498"/>
              <a:gd name="T18" fmla="*/ 62 w 400"/>
              <a:gd name="T19" fmla="*/ 487 h 498"/>
              <a:gd name="T20" fmla="*/ 89 w 400"/>
              <a:gd name="T21" fmla="*/ 470 h 498"/>
              <a:gd name="T22" fmla="*/ 142 w 400"/>
              <a:gd name="T23" fmla="*/ 390 h 498"/>
              <a:gd name="T24" fmla="*/ 142 w 400"/>
              <a:gd name="T25" fmla="*/ 390 h 498"/>
              <a:gd name="T26" fmla="*/ 177 w 400"/>
              <a:gd name="T27" fmla="*/ 381 h 498"/>
              <a:gd name="T28" fmla="*/ 231 w 400"/>
              <a:gd name="T29" fmla="*/ 284 h 498"/>
              <a:gd name="T30" fmla="*/ 293 w 400"/>
              <a:gd name="T31" fmla="*/ 284 h 498"/>
              <a:gd name="T32" fmla="*/ 381 w 400"/>
              <a:gd name="T33" fmla="*/ 124 h 498"/>
              <a:gd name="T34" fmla="*/ 319 w 400"/>
              <a:gd name="T35" fmla="*/ 159 h 498"/>
              <a:gd name="T36" fmla="*/ 319 w 400"/>
              <a:gd name="T37" fmla="*/ 159 h 498"/>
              <a:gd name="T38" fmla="*/ 256 w 400"/>
              <a:gd name="T39" fmla="*/ 142 h 498"/>
              <a:gd name="T40" fmla="*/ 221 w 400"/>
              <a:gd name="T41" fmla="*/ 80 h 498"/>
              <a:gd name="T42" fmla="*/ 310 w 400"/>
              <a:gd name="T43" fmla="*/ 71 h 498"/>
              <a:gd name="T44" fmla="*/ 319 w 400"/>
              <a:gd name="T45" fmla="*/ 159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00" h="498">
                <a:moveTo>
                  <a:pt x="381" y="124"/>
                </a:moveTo>
                <a:lnTo>
                  <a:pt x="381" y="124"/>
                </a:lnTo>
                <a:cubicBezTo>
                  <a:pt x="372" y="44"/>
                  <a:pt x="301" y="0"/>
                  <a:pt x="231" y="9"/>
                </a:cubicBezTo>
                <a:cubicBezTo>
                  <a:pt x="159" y="27"/>
                  <a:pt x="106" y="80"/>
                  <a:pt x="115" y="151"/>
                </a:cubicBezTo>
                <a:cubicBezTo>
                  <a:pt x="115" y="168"/>
                  <a:pt x="124" y="195"/>
                  <a:pt x="133" y="213"/>
                </a:cubicBezTo>
                <a:cubicBezTo>
                  <a:pt x="9" y="407"/>
                  <a:pt x="9" y="407"/>
                  <a:pt x="9" y="407"/>
                </a:cubicBezTo>
                <a:cubicBezTo>
                  <a:pt x="0" y="407"/>
                  <a:pt x="0" y="425"/>
                  <a:pt x="0" y="434"/>
                </a:cubicBezTo>
                <a:cubicBezTo>
                  <a:pt x="9" y="478"/>
                  <a:pt x="9" y="478"/>
                  <a:pt x="9" y="478"/>
                </a:cubicBezTo>
                <a:cubicBezTo>
                  <a:pt x="9" y="487"/>
                  <a:pt x="18" y="497"/>
                  <a:pt x="27" y="497"/>
                </a:cubicBezTo>
                <a:cubicBezTo>
                  <a:pt x="62" y="487"/>
                  <a:pt x="62" y="487"/>
                  <a:pt x="62" y="487"/>
                </a:cubicBezTo>
                <a:cubicBezTo>
                  <a:pt x="71" y="487"/>
                  <a:pt x="80" y="478"/>
                  <a:pt x="89" y="470"/>
                </a:cubicBezTo>
                <a:cubicBezTo>
                  <a:pt x="142" y="390"/>
                  <a:pt x="142" y="390"/>
                  <a:pt x="142" y="390"/>
                </a:cubicBezTo>
                <a:lnTo>
                  <a:pt x="142" y="390"/>
                </a:lnTo>
                <a:cubicBezTo>
                  <a:pt x="177" y="381"/>
                  <a:pt x="177" y="381"/>
                  <a:pt x="177" y="381"/>
                </a:cubicBezTo>
                <a:cubicBezTo>
                  <a:pt x="231" y="284"/>
                  <a:pt x="231" y="284"/>
                  <a:pt x="231" y="284"/>
                </a:cubicBezTo>
                <a:cubicBezTo>
                  <a:pt x="248" y="293"/>
                  <a:pt x="284" y="284"/>
                  <a:pt x="293" y="284"/>
                </a:cubicBezTo>
                <a:cubicBezTo>
                  <a:pt x="363" y="275"/>
                  <a:pt x="399" y="195"/>
                  <a:pt x="381" y="124"/>
                </a:cubicBezTo>
                <a:close/>
                <a:moveTo>
                  <a:pt x="319" y="159"/>
                </a:moveTo>
                <a:lnTo>
                  <a:pt x="319" y="159"/>
                </a:lnTo>
                <a:cubicBezTo>
                  <a:pt x="301" y="187"/>
                  <a:pt x="284" y="168"/>
                  <a:pt x="256" y="142"/>
                </a:cubicBezTo>
                <a:cubicBezTo>
                  <a:pt x="231" y="124"/>
                  <a:pt x="203" y="115"/>
                  <a:pt x="221" y="80"/>
                </a:cubicBezTo>
                <a:cubicBezTo>
                  <a:pt x="240" y="53"/>
                  <a:pt x="284" y="44"/>
                  <a:pt x="310" y="71"/>
                </a:cubicBezTo>
                <a:cubicBezTo>
                  <a:pt x="337" y="89"/>
                  <a:pt x="346" y="133"/>
                  <a:pt x="319" y="1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2" name="Freeform 97">
            <a:extLst>
              <a:ext uri="{FF2B5EF4-FFF2-40B4-BE49-F238E27FC236}">
                <a16:creationId xmlns:a16="http://schemas.microsoft.com/office/drawing/2014/main" id="{69B1DB60-415C-414D-9731-5C71EB950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451" y="2249225"/>
            <a:ext cx="320985" cy="243113"/>
          </a:xfrm>
          <a:custGeom>
            <a:avLst/>
            <a:gdLst>
              <a:gd name="T0" fmla="*/ 230 w 497"/>
              <a:gd name="T1" fmla="*/ 231 h 426"/>
              <a:gd name="T2" fmla="*/ 230 w 497"/>
              <a:gd name="T3" fmla="*/ 231 h 426"/>
              <a:gd name="T4" fmla="*/ 274 w 497"/>
              <a:gd name="T5" fmla="*/ 231 h 426"/>
              <a:gd name="T6" fmla="*/ 274 w 497"/>
              <a:gd name="T7" fmla="*/ 275 h 426"/>
              <a:gd name="T8" fmla="*/ 496 w 497"/>
              <a:gd name="T9" fmla="*/ 275 h 426"/>
              <a:gd name="T10" fmla="*/ 487 w 497"/>
              <a:gd name="T11" fmla="*/ 133 h 426"/>
              <a:gd name="T12" fmla="*/ 443 w 497"/>
              <a:gd name="T13" fmla="*/ 80 h 426"/>
              <a:gd name="T14" fmla="*/ 363 w 497"/>
              <a:gd name="T15" fmla="*/ 80 h 426"/>
              <a:gd name="T16" fmla="*/ 337 w 497"/>
              <a:gd name="T17" fmla="*/ 27 h 426"/>
              <a:gd name="T18" fmla="*/ 300 w 497"/>
              <a:gd name="T19" fmla="*/ 0 h 426"/>
              <a:gd name="T20" fmla="*/ 194 w 497"/>
              <a:gd name="T21" fmla="*/ 0 h 426"/>
              <a:gd name="T22" fmla="*/ 168 w 497"/>
              <a:gd name="T23" fmla="*/ 27 h 426"/>
              <a:gd name="T24" fmla="*/ 133 w 497"/>
              <a:gd name="T25" fmla="*/ 80 h 426"/>
              <a:gd name="T26" fmla="*/ 53 w 497"/>
              <a:gd name="T27" fmla="*/ 80 h 426"/>
              <a:gd name="T28" fmla="*/ 9 w 497"/>
              <a:gd name="T29" fmla="*/ 133 h 426"/>
              <a:gd name="T30" fmla="*/ 0 w 497"/>
              <a:gd name="T31" fmla="*/ 275 h 426"/>
              <a:gd name="T32" fmla="*/ 230 w 497"/>
              <a:gd name="T33" fmla="*/ 275 h 426"/>
              <a:gd name="T34" fmla="*/ 230 w 497"/>
              <a:gd name="T35" fmla="*/ 231 h 426"/>
              <a:gd name="T36" fmla="*/ 186 w 497"/>
              <a:gd name="T37" fmla="*/ 53 h 426"/>
              <a:gd name="T38" fmla="*/ 186 w 497"/>
              <a:gd name="T39" fmla="*/ 53 h 426"/>
              <a:gd name="T40" fmla="*/ 212 w 497"/>
              <a:gd name="T41" fmla="*/ 36 h 426"/>
              <a:gd name="T42" fmla="*/ 284 w 497"/>
              <a:gd name="T43" fmla="*/ 36 h 426"/>
              <a:gd name="T44" fmla="*/ 309 w 497"/>
              <a:gd name="T45" fmla="*/ 53 h 426"/>
              <a:gd name="T46" fmla="*/ 319 w 497"/>
              <a:gd name="T47" fmla="*/ 80 h 426"/>
              <a:gd name="T48" fmla="*/ 177 w 497"/>
              <a:gd name="T49" fmla="*/ 80 h 426"/>
              <a:gd name="T50" fmla="*/ 186 w 497"/>
              <a:gd name="T51" fmla="*/ 53 h 426"/>
              <a:gd name="T52" fmla="*/ 274 w 497"/>
              <a:gd name="T53" fmla="*/ 355 h 426"/>
              <a:gd name="T54" fmla="*/ 274 w 497"/>
              <a:gd name="T55" fmla="*/ 355 h 426"/>
              <a:gd name="T56" fmla="*/ 230 w 497"/>
              <a:gd name="T57" fmla="*/ 355 h 426"/>
              <a:gd name="T58" fmla="*/ 230 w 497"/>
              <a:gd name="T59" fmla="*/ 302 h 426"/>
              <a:gd name="T60" fmla="*/ 9 w 497"/>
              <a:gd name="T61" fmla="*/ 302 h 426"/>
              <a:gd name="T62" fmla="*/ 17 w 497"/>
              <a:gd name="T63" fmla="*/ 381 h 426"/>
              <a:gd name="T64" fmla="*/ 62 w 497"/>
              <a:gd name="T65" fmla="*/ 425 h 426"/>
              <a:gd name="T66" fmla="*/ 434 w 497"/>
              <a:gd name="T67" fmla="*/ 425 h 426"/>
              <a:gd name="T68" fmla="*/ 478 w 497"/>
              <a:gd name="T69" fmla="*/ 381 h 426"/>
              <a:gd name="T70" fmla="*/ 487 w 497"/>
              <a:gd name="T71" fmla="*/ 302 h 426"/>
              <a:gd name="T72" fmla="*/ 274 w 497"/>
              <a:gd name="T73" fmla="*/ 302 h 426"/>
              <a:gd name="T74" fmla="*/ 274 w 497"/>
              <a:gd name="T75" fmla="*/ 35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97" h="426">
                <a:moveTo>
                  <a:pt x="230" y="231"/>
                </a:moveTo>
                <a:lnTo>
                  <a:pt x="230" y="231"/>
                </a:lnTo>
                <a:cubicBezTo>
                  <a:pt x="274" y="231"/>
                  <a:pt x="274" y="231"/>
                  <a:pt x="274" y="231"/>
                </a:cubicBezTo>
                <a:cubicBezTo>
                  <a:pt x="274" y="275"/>
                  <a:pt x="274" y="275"/>
                  <a:pt x="274" y="275"/>
                </a:cubicBezTo>
                <a:cubicBezTo>
                  <a:pt x="496" y="275"/>
                  <a:pt x="496" y="275"/>
                  <a:pt x="496" y="275"/>
                </a:cubicBezTo>
                <a:cubicBezTo>
                  <a:pt x="496" y="275"/>
                  <a:pt x="496" y="168"/>
                  <a:pt x="487" y="133"/>
                </a:cubicBezTo>
                <a:cubicBezTo>
                  <a:pt x="487" y="97"/>
                  <a:pt x="478" y="80"/>
                  <a:pt x="443" y="80"/>
                </a:cubicBezTo>
                <a:cubicBezTo>
                  <a:pt x="363" y="80"/>
                  <a:pt x="363" y="80"/>
                  <a:pt x="363" y="80"/>
                </a:cubicBezTo>
                <a:cubicBezTo>
                  <a:pt x="345" y="53"/>
                  <a:pt x="337" y="27"/>
                  <a:pt x="337" y="27"/>
                </a:cubicBezTo>
                <a:cubicBezTo>
                  <a:pt x="328" y="9"/>
                  <a:pt x="319" y="0"/>
                  <a:pt x="300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177" y="0"/>
                  <a:pt x="168" y="9"/>
                  <a:pt x="168" y="27"/>
                </a:cubicBezTo>
                <a:cubicBezTo>
                  <a:pt x="159" y="27"/>
                  <a:pt x="150" y="53"/>
                  <a:pt x="133" y="80"/>
                </a:cubicBezTo>
                <a:cubicBezTo>
                  <a:pt x="53" y="80"/>
                  <a:pt x="53" y="80"/>
                  <a:pt x="53" y="80"/>
                </a:cubicBezTo>
                <a:cubicBezTo>
                  <a:pt x="17" y="80"/>
                  <a:pt x="9" y="97"/>
                  <a:pt x="9" y="133"/>
                </a:cubicBezTo>
                <a:cubicBezTo>
                  <a:pt x="0" y="168"/>
                  <a:pt x="0" y="275"/>
                  <a:pt x="0" y="275"/>
                </a:cubicBezTo>
                <a:cubicBezTo>
                  <a:pt x="230" y="275"/>
                  <a:pt x="230" y="275"/>
                  <a:pt x="230" y="275"/>
                </a:cubicBezTo>
                <a:lnTo>
                  <a:pt x="230" y="231"/>
                </a:lnTo>
                <a:close/>
                <a:moveTo>
                  <a:pt x="186" y="53"/>
                </a:moveTo>
                <a:lnTo>
                  <a:pt x="186" y="53"/>
                </a:lnTo>
                <a:cubicBezTo>
                  <a:pt x="194" y="44"/>
                  <a:pt x="194" y="36"/>
                  <a:pt x="212" y="36"/>
                </a:cubicBezTo>
                <a:cubicBezTo>
                  <a:pt x="284" y="36"/>
                  <a:pt x="284" y="36"/>
                  <a:pt x="284" y="36"/>
                </a:cubicBezTo>
                <a:cubicBezTo>
                  <a:pt x="300" y="36"/>
                  <a:pt x="300" y="44"/>
                  <a:pt x="309" y="53"/>
                </a:cubicBezTo>
                <a:cubicBezTo>
                  <a:pt x="309" y="53"/>
                  <a:pt x="319" y="71"/>
                  <a:pt x="319" y="80"/>
                </a:cubicBezTo>
                <a:cubicBezTo>
                  <a:pt x="177" y="80"/>
                  <a:pt x="177" y="80"/>
                  <a:pt x="177" y="80"/>
                </a:cubicBezTo>
                <a:cubicBezTo>
                  <a:pt x="186" y="71"/>
                  <a:pt x="186" y="53"/>
                  <a:pt x="186" y="53"/>
                </a:cubicBezTo>
                <a:close/>
                <a:moveTo>
                  <a:pt x="274" y="355"/>
                </a:moveTo>
                <a:lnTo>
                  <a:pt x="274" y="355"/>
                </a:lnTo>
                <a:cubicBezTo>
                  <a:pt x="230" y="355"/>
                  <a:pt x="230" y="355"/>
                  <a:pt x="230" y="355"/>
                </a:cubicBezTo>
                <a:cubicBezTo>
                  <a:pt x="230" y="302"/>
                  <a:pt x="230" y="302"/>
                  <a:pt x="230" y="302"/>
                </a:cubicBezTo>
                <a:cubicBezTo>
                  <a:pt x="9" y="302"/>
                  <a:pt x="9" y="302"/>
                  <a:pt x="9" y="302"/>
                </a:cubicBezTo>
                <a:cubicBezTo>
                  <a:pt x="9" y="302"/>
                  <a:pt x="17" y="346"/>
                  <a:pt x="17" y="381"/>
                </a:cubicBezTo>
                <a:cubicBezTo>
                  <a:pt x="17" y="399"/>
                  <a:pt x="26" y="425"/>
                  <a:pt x="62" y="425"/>
                </a:cubicBezTo>
                <a:cubicBezTo>
                  <a:pt x="434" y="425"/>
                  <a:pt x="434" y="425"/>
                  <a:pt x="434" y="425"/>
                </a:cubicBezTo>
                <a:cubicBezTo>
                  <a:pt x="469" y="425"/>
                  <a:pt x="478" y="399"/>
                  <a:pt x="478" y="381"/>
                </a:cubicBezTo>
                <a:cubicBezTo>
                  <a:pt x="478" y="346"/>
                  <a:pt x="487" y="302"/>
                  <a:pt x="487" y="302"/>
                </a:cubicBezTo>
                <a:cubicBezTo>
                  <a:pt x="274" y="302"/>
                  <a:pt x="274" y="302"/>
                  <a:pt x="274" y="302"/>
                </a:cubicBezTo>
                <a:lnTo>
                  <a:pt x="274" y="3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3" name="Freeform 104">
            <a:extLst>
              <a:ext uri="{FF2B5EF4-FFF2-40B4-BE49-F238E27FC236}">
                <a16:creationId xmlns:a16="http://schemas.microsoft.com/office/drawing/2014/main" id="{D277A5CD-56F6-4E9E-9A28-B0199A814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23" y="5432451"/>
            <a:ext cx="248422" cy="147419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4" name="Freeform 12">
            <a:extLst>
              <a:ext uri="{FF2B5EF4-FFF2-40B4-BE49-F238E27FC236}">
                <a16:creationId xmlns:a16="http://schemas.microsoft.com/office/drawing/2014/main" id="{5A690570-89B6-44AB-A018-97C7EE3CFF7F}"/>
              </a:ext>
            </a:extLst>
          </p:cNvPr>
          <p:cNvSpPr>
            <a:spLocks/>
          </p:cNvSpPr>
          <p:nvPr/>
        </p:nvSpPr>
        <p:spPr bwMode="auto">
          <a:xfrm>
            <a:off x="1477942" y="3684353"/>
            <a:ext cx="1307461" cy="507820"/>
          </a:xfrm>
          <a:custGeom>
            <a:avLst/>
            <a:gdLst>
              <a:gd name="T0" fmla="*/ 530 w 530"/>
              <a:gd name="T1" fmla="*/ 48 h 96"/>
              <a:gd name="T2" fmla="*/ 482 w 530"/>
              <a:gd name="T3" fmla="*/ 96 h 96"/>
              <a:gd name="T4" fmla="*/ 48 w 530"/>
              <a:gd name="T5" fmla="*/ 96 h 96"/>
              <a:gd name="T6" fmla="*/ 0 w 530"/>
              <a:gd name="T7" fmla="*/ 48 h 96"/>
              <a:gd name="T8" fmla="*/ 0 w 530"/>
              <a:gd name="T9" fmla="*/ 48 h 96"/>
              <a:gd name="T10" fmla="*/ 48 w 530"/>
              <a:gd name="T11" fmla="*/ 0 h 96"/>
              <a:gd name="T12" fmla="*/ 482 w 530"/>
              <a:gd name="T13" fmla="*/ 0 h 96"/>
              <a:gd name="T14" fmla="*/ 530 w 530"/>
              <a:gd name="T15" fmla="*/ 4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" h="96">
                <a:moveTo>
                  <a:pt x="530" y="48"/>
                </a:moveTo>
                <a:cubicBezTo>
                  <a:pt x="530" y="75"/>
                  <a:pt x="508" y="96"/>
                  <a:pt x="482" y="96"/>
                </a:cubicBezTo>
                <a:cubicBezTo>
                  <a:pt x="48" y="96"/>
                  <a:pt x="48" y="96"/>
                  <a:pt x="48" y="96"/>
                </a:cubicBezTo>
                <a:cubicBezTo>
                  <a:pt x="22" y="96"/>
                  <a:pt x="0" y="75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508" y="0"/>
                  <a:pt x="530" y="22"/>
                  <a:pt x="530" y="48"/>
                </a:cubicBezTo>
                <a:close/>
              </a:path>
            </a:pathLst>
          </a:custGeom>
          <a:solidFill>
            <a:srgbClr val="4C47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POWER OF CHOICE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AC37B005-1FFB-4B74-BA1A-D7BF88361CD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1795"/>
          <a:stretch/>
        </p:blipFill>
        <p:spPr>
          <a:xfrm>
            <a:off x="56645" y="2337803"/>
            <a:ext cx="769413" cy="263370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56904AE7-245F-482F-B4DF-39983A4D83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867" y="1469635"/>
            <a:ext cx="495300" cy="51435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2E31C5B6-3FB7-4BEB-9F07-90F71BE27A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964" y="2206137"/>
            <a:ext cx="495300" cy="47625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581E4F3-419F-4162-A4C2-71E90813B6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3708" y="2904538"/>
            <a:ext cx="457200" cy="51435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95CFA84A-C2BF-421F-A705-7CE078CB5B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9894" y="3724787"/>
            <a:ext cx="504825" cy="561975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D0E0393A-E3EA-4C76-9F22-C98074C608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7710" y="4461510"/>
            <a:ext cx="495300" cy="495300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C3695DE5-8B73-4AA0-A506-9F561A23A2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969" y="5141522"/>
            <a:ext cx="5048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7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10296138" y="68878"/>
            <a:ext cx="1866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Uni Neue Bold" pitchFamily="50" charset="0"/>
              </a:rPr>
              <a:t>Signa 2823.K RMC</a:t>
            </a:r>
          </a:p>
        </p:txBody>
      </p:sp>
      <p:sp>
        <p:nvSpPr>
          <p:cNvPr id="61" name="Title 4"/>
          <p:cNvSpPr txBox="1">
            <a:spLocks/>
          </p:cNvSpPr>
          <p:nvPr/>
        </p:nvSpPr>
        <p:spPr>
          <a:xfrm>
            <a:off x="3200401" y="430696"/>
            <a:ext cx="8891421" cy="53538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Uni Neue Bold" pitchFamily="50" charset="0"/>
              </a:rPr>
              <a:t>3. More comfort, convenience &amp; safety – Higher Productivity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F8EF498E-FD3C-408B-BAA6-9D1E8648A6F9}"/>
              </a:ext>
            </a:extLst>
          </p:cNvPr>
          <p:cNvSpPr txBox="1">
            <a:spLocks/>
          </p:cNvSpPr>
          <p:nvPr/>
        </p:nvSpPr>
        <p:spPr>
          <a:xfrm>
            <a:off x="543338" y="-13251"/>
            <a:ext cx="11158331" cy="88789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4542854" y="1030688"/>
            <a:ext cx="7330868" cy="138895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i="1" dirty="0">
                <a:solidFill>
                  <a:schemeClr val="bg1"/>
                </a:solidFill>
                <a:latin typeface="Eras Bold ITC" panose="020B0907030504020204" pitchFamily="34" charset="0"/>
              </a:rPr>
              <a:t>Signa 2823.K RMC</a:t>
            </a:r>
          </a:p>
          <a:p>
            <a:endParaRPr lang="en-IN" sz="1600" i="1" dirty="0">
              <a:solidFill>
                <a:schemeClr val="bg1"/>
              </a:solidFill>
              <a:latin typeface="Eras Bold ITC" panose="020B0907030504020204" pitchFamily="34" charset="0"/>
            </a:endParaRPr>
          </a:p>
          <a:p>
            <a:endParaRPr lang="en-IN" sz="1600" i="1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4809"/>
          <a:stretch/>
        </p:blipFill>
        <p:spPr>
          <a:xfrm rot="21316647">
            <a:off x="10295171" y="1043206"/>
            <a:ext cx="500685" cy="1338692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10753755" y="1699141"/>
            <a:ext cx="1292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Vertical Exhaust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4636236" y="3067433"/>
            <a:ext cx="7244630" cy="3628789"/>
            <a:chOff x="4685120" y="3157245"/>
            <a:chExt cx="7244630" cy="3628789"/>
          </a:xfrm>
        </p:grpSpPr>
        <p:grpSp>
          <p:nvGrpSpPr>
            <p:cNvPr id="68" name="Group 67"/>
            <p:cNvGrpSpPr/>
            <p:nvPr/>
          </p:nvGrpSpPr>
          <p:grpSpPr>
            <a:xfrm>
              <a:off x="8221621" y="3157245"/>
              <a:ext cx="3708129" cy="3270097"/>
              <a:chOff x="8221621" y="3157245"/>
              <a:chExt cx="3708129" cy="3270097"/>
            </a:xfrm>
          </p:grpSpPr>
          <p:sp>
            <p:nvSpPr>
              <p:cNvPr id="74" name="Rounded Rectangle 73"/>
              <p:cNvSpPr/>
              <p:nvPr/>
            </p:nvSpPr>
            <p:spPr>
              <a:xfrm>
                <a:off x="8221621" y="4725554"/>
                <a:ext cx="3708129" cy="1044000"/>
              </a:xfrm>
              <a:prstGeom prst="round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7800" indent="-177800" algn="ctr"/>
                <a:r>
                  <a:rPr lang="en-IN" sz="1600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Lower Power consumption with enhanced visibility</a:t>
                </a:r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8221621" y="5799690"/>
                <a:ext cx="3708129" cy="627652"/>
              </a:xfrm>
              <a:prstGeom prst="round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en-US" sz="1600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Dust free working environment Better life for exhaust components</a:t>
                </a:r>
                <a:endParaRPr lang="en-IN" sz="1600" dirty="0">
                  <a:solidFill>
                    <a:schemeClr val="bg1"/>
                  </a:solidFill>
                  <a:latin typeface="Eras Demi ITC" panose="020B0805030504020804" pitchFamily="34" charset="0"/>
                </a:endParaRPr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8228765" y="3157245"/>
                <a:ext cx="3693841" cy="436579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en-IN" sz="2200" i="1" dirty="0">
                    <a:solidFill>
                      <a:srgbClr val="FFFF00"/>
                    </a:solidFill>
                    <a:latin typeface="Eras Demi ITC" panose="020B0805030504020804" pitchFamily="34" charset="0"/>
                  </a:rPr>
                  <a:t>Benefits</a:t>
                </a:r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8221621" y="3636230"/>
                <a:ext cx="3708129" cy="1044000"/>
              </a:xfrm>
              <a:prstGeom prst="round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7800" indent="-177800" algn="ctr"/>
                <a:r>
                  <a:rPr lang="en-US" sz="1600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More Strength Hence More </a:t>
                </a:r>
                <a:r>
                  <a:rPr lang="en-US" sz="1600" dirty="0" err="1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Saftey</a:t>
                </a:r>
                <a:endParaRPr lang="en-IN" sz="1600" dirty="0">
                  <a:solidFill>
                    <a:schemeClr val="bg1"/>
                  </a:solidFill>
                  <a:latin typeface="Eras Demi ITC" panose="020B0805030504020804" pitchFamily="34" charset="0"/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4685120" y="3157245"/>
              <a:ext cx="3443118" cy="3628789"/>
              <a:chOff x="4726064" y="3157245"/>
              <a:chExt cx="3443118" cy="3628789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4728787" y="4725554"/>
                <a:ext cx="3437673" cy="1044000"/>
              </a:xfrm>
              <a:prstGeom prst="round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sz="1600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New Gen LED Taillamp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sz="1600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Lower Power consumption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sz="1600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High visibility during day and Night</a:t>
                </a:r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4728787" y="5799690"/>
                <a:ext cx="3437672" cy="986344"/>
              </a:xfrm>
              <a:prstGeom prst="round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55600" lvl="0" indent="-355600">
                  <a:buFont typeface="Arial" panose="020B0604020202020204" pitchFamily="34" charset="0"/>
                  <a:buChar char="•"/>
                  <a:defRPr/>
                </a:pPr>
                <a:r>
                  <a:rPr lang="en-US" sz="1600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Dust free working conditions</a:t>
                </a:r>
              </a:p>
              <a:p>
                <a:pPr marL="355600" lvl="0" indent="-355600">
                  <a:buFont typeface="Arial" panose="020B0604020202020204" pitchFamily="34" charset="0"/>
                  <a:buChar char="•"/>
                  <a:defRPr/>
                </a:pPr>
                <a:r>
                  <a:rPr lang="en-US" sz="1600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Higher ground clearance</a:t>
                </a:r>
              </a:p>
              <a:p>
                <a:pPr marL="355600" lvl="0" indent="-355600">
                  <a:buFont typeface="Arial" panose="020B0604020202020204" pitchFamily="34" charset="0"/>
                  <a:buChar char="•"/>
                  <a:defRPr/>
                </a:pPr>
                <a:r>
                  <a:rPr lang="en-US" sz="1600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Damage free exhaust system</a:t>
                </a: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4726064" y="3157245"/>
                <a:ext cx="3443118" cy="436579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en-IN" sz="2200" i="1" dirty="0">
                    <a:solidFill>
                      <a:srgbClr val="FFFF00"/>
                    </a:solidFill>
                    <a:latin typeface="Eras Demi ITC" panose="020B0805030504020804" pitchFamily="34" charset="0"/>
                  </a:rPr>
                  <a:t>Advantages</a:t>
                </a: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4728787" y="3649879"/>
                <a:ext cx="3437673" cy="1044000"/>
              </a:xfrm>
              <a:prstGeom prst="round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sz="1600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Impact resistant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sz="1600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Leak proof , rust proof</a:t>
                </a:r>
              </a:p>
            </p:txBody>
          </p:sp>
        </p:grpSp>
      </p:grpSp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8247" y="1757594"/>
            <a:ext cx="900760" cy="4436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9" name="TextBox 78"/>
          <p:cNvSpPr txBox="1"/>
          <p:nvPr/>
        </p:nvSpPr>
        <p:spPr>
          <a:xfrm>
            <a:off x="8499006" y="1739586"/>
            <a:ext cx="204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400" dirty="0">
                <a:solidFill>
                  <a:schemeClr val="bg1"/>
                </a:solidFill>
                <a:latin typeface="Eras Demi ITC" panose="020B0805030504020804" pitchFamily="34" charset="0"/>
              </a:rPr>
              <a:t>LED </a:t>
            </a:r>
            <a:r>
              <a:rPr lang="en-IN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Tail lamp</a:t>
            </a:r>
          </a:p>
        </p:txBody>
      </p:sp>
      <p:cxnSp>
        <p:nvCxnSpPr>
          <p:cNvPr id="105" name="Straight Connector 104"/>
          <p:cNvCxnSpPr/>
          <p:nvPr/>
        </p:nvCxnSpPr>
        <p:spPr>
          <a:xfrm>
            <a:off x="3147759" y="966082"/>
            <a:ext cx="0" cy="5670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4A35C78E-6825-47B0-8C21-3568E443C52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0477" y="1689268"/>
            <a:ext cx="750426" cy="477092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91DA0151-64BC-49B2-AF42-2C18A573AC24}"/>
              </a:ext>
            </a:extLst>
          </p:cNvPr>
          <p:cNvSpPr txBox="1"/>
          <p:nvPr/>
        </p:nvSpPr>
        <p:spPr>
          <a:xfrm>
            <a:off x="5604747" y="1729390"/>
            <a:ext cx="204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dirty="0">
                <a:solidFill>
                  <a:schemeClr val="bg1"/>
                </a:solidFill>
                <a:latin typeface="Eras Demi ITC" panose="020B0805030504020804" pitchFamily="34" charset="0"/>
              </a:rPr>
              <a:t>HDPE </a:t>
            </a:r>
            <a:r>
              <a:rPr lang="en-IN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Fuel Tank</a:t>
            </a:r>
          </a:p>
        </p:txBody>
      </p:sp>
      <p:sp>
        <p:nvSpPr>
          <p:cNvPr id="130" name="Rounded Rectangle 108">
            <a:extLst>
              <a:ext uri="{FF2B5EF4-FFF2-40B4-BE49-F238E27FC236}">
                <a16:creationId xmlns:a16="http://schemas.microsoft.com/office/drawing/2014/main" id="{6950EE61-5228-4B50-BD89-C40FB72E1510}"/>
              </a:ext>
            </a:extLst>
          </p:cNvPr>
          <p:cNvSpPr/>
          <p:nvPr/>
        </p:nvSpPr>
        <p:spPr>
          <a:xfrm>
            <a:off x="5604463" y="2510413"/>
            <a:ext cx="5405945" cy="447521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800" dirty="0">
                <a:solidFill>
                  <a:schemeClr val="bg1"/>
                </a:solidFill>
                <a:latin typeface="Eras Demi ITC" panose="020B0805030504020804" pitchFamily="34" charset="0"/>
              </a:rPr>
              <a:t>  2.  Enhanced Safety</a:t>
            </a:r>
          </a:p>
        </p:txBody>
      </p:sp>
      <p:sp>
        <p:nvSpPr>
          <p:cNvPr id="62" name="Freeform 11">
            <a:extLst>
              <a:ext uri="{FF2B5EF4-FFF2-40B4-BE49-F238E27FC236}">
                <a16:creationId xmlns:a16="http://schemas.microsoft.com/office/drawing/2014/main" id="{D9B1434B-1027-4D8F-9BBE-953D6E12F09A}"/>
              </a:ext>
            </a:extLst>
          </p:cNvPr>
          <p:cNvSpPr>
            <a:spLocks/>
          </p:cNvSpPr>
          <p:nvPr/>
        </p:nvSpPr>
        <p:spPr bwMode="auto">
          <a:xfrm>
            <a:off x="703904" y="5207845"/>
            <a:ext cx="1307776" cy="447368"/>
          </a:xfrm>
          <a:custGeom>
            <a:avLst/>
            <a:gdLst>
              <a:gd name="T0" fmla="*/ 530 w 530"/>
              <a:gd name="T1" fmla="*/ 47 h 95"/>
              <a:gd name="T2" fmla="*/ 482 w 530"/>
              <a:gd name="T3" fmla="*/ 95 h 95"/>
              <a:gd name="T4" fmla="*/ 48 w 530"/>
              <a:gd name="T5" fmla="*/ 95 h 95"/>
              <a:gd name="T6" fmla="*/ 0 w 530"/>
              <a:gd name="T7" fmla="*/ 47 h 95"/>
              <a:gd name="T8" fmla="*/ 0 w 530"/>
              <a:gd name="T9" fmla="*/ 47 h 95"/>
              <a:gd name="T10" fmla="*/ 48 w 530"/>
              <a:gd name="T11" fmla="*/ 0 h 95"/>
              <a:gd name="T12" fmla="*/ 482 w 530"/>
              <a:gd name="T13" fmla="*/ 0 h 95"/>
              <a:gd name="T14" fmla="*/ 530 w 530"/>
              <a:gd name="T15" fmla="*/ 47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" h="95">
                <a:moveTo>
                  <a:pt x="530" y="47"/>
                </a:moveTo>
                <a:cubicBezTo>
                  <a:pt x="530" y="74"/>
                  <a:pt x="508" y="95"/>
                  <a:pt x="482" y="95"/>
                </a:cubicBezTo>
                <a:cubicBezTo>
                  <a:pt x="48" y="95"/>
                  <a:pt x="48" y="95"/>
                  <a:pt x="48" y="95"/>
                </a:cubicBezTo>
                <a:cubicBezTo>
                  <a:pt x="22" y="95"/>
                  <a:pt x="0" y="74"/>
                  <a:pt x="0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21"/>
                  <a:pt x="22" y="0"/>
                  <a:pt x="48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508" y="0"/>
                  <a:pt x="530" y="21"/>
                  <a:pt x="530" y="47"/>
                </a:cubicBezTo>
                <a:close/>
              </a:path>
            </a:pathLst>
          </a:custGeom>
          <a:solidFill>
            <a:srgbClr val="40465C">
              <a:lumMod val="60000"/>
              <a:lumOff val="4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TOTAL PEACE OF MIND</a:t>
            </a:r>
          </a:p>
        </p:txBody>
      </p:sp>
      <p:sp>
        <p:nvSpPr>
          <p:cNvPr id="63" name="Freeform 12">
            <a:extLst>
              <a:ext uri="{FF2B5EF4-FFF2-40B4-BE49-F238E27FC236}">
                <a16:creationId xmlns:a16="http://schemas.microsoft.com/office/drawing/2014/main" id="{A228374C-4FD0-4234-9339-9B9EB5B65213}"/>
              </a:ext>
            </a:extLst>
          </p:cNvPr>
          <p:cNvSpPr>
            <a:spLocks/>
          </p:cNvSpPr>
          <p:nvPr/>
        </p:nvSpPr>
        <p:spPr bwMode="auto">
          <a:xfrm>
            <a:off x="1126939" y="2111037"/>
            <a:ext cx="2038292" cy="421148"/>
          </a:xfrm>
          <a:custGeom>
            <a:avLst/>
            <a:gdLst>
              <a:gd name="T0" fmla="*/ 530 w 530"/>
              <a:gd name="T1" fmla="*/ 48 h 96"/>
              <a:gd name="T2" fmla="*/ 482 w 530"/>
              <a:gd name="T3" fmla="*/ 96 h 96"/>
              <a:gd name="T4" fmla="*/ 48 w 530"/>
              <a:gd name="T5" fmla="*/ 96 h 96"/>
              <a:gd name="T6" fmla="*/ 0 w 530"/>
              <a:gd name="T7" fmla="*/ 48 h 96"/>
              <a:gd name="T8" fmla="*/ 0 w 530"/>
              <a:gd name="T9" fmla="*/ 48 h 96"/>
              <a:gd name="T10" fmla="*/ 48 w 530"/>
              <a:gd name="T11" fmla="*/ 0 h 96"/>
              <a:gd name="T12" fmla="*/ 482 w 530"/>
              <a:gd name="T13" fmla="*/ 0 h 96"/>
              <a:gd name="T14" fmla="*/ 530 w 530"/>
              <a:gd name="T15" fmla="*/ 4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" h="96">
                <a:moveTo>
                  <a:pt x="530" y="48"/>
                </a:moveTo>
                <a:cubicBezTo>
                  <a:pt x="530" y="75"/>
                  <a:pt x="508" y="96"/>
                  <a:pt x="482" y="96"/>
                </a:cubicBezTo>
                <a:cubicBezTo>
                  <a:pt x="48" y="96"/>
                  <a:pt x="48" y="96"/>
                  <a:pt x="48" y="96"/>
                </a:cubicBezTo>
                <a:cubicBezTo>
                  <a:pt x="22" y="96"/>
                  <a:pt x="0" y="75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508" y="0"/>
                  <a:pt x="530" y="22"/>
                  <a:pt x="530" y="48"/>
                </a:cubicBezTo>
                <a:close/>
              </a:path>
            </a:pathLst>
          </a:custGeom>
          <a:solidFill>
            <a:srgbClr val="ED6C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1200" b="1" kern="0" dirty="0">
                <a:solidFill>
                  <a:prstClr val="white"/>
                </a:solidFill>
              </a:rPr>
              <a:t>POWER OF LOWER TOTAL COST OF OWNERSHIP</a:t>
            </a:r>
          </a:p>
        </p:txBody>
      </p:sp>
      <p:sp>
        <p:nvSpPr>
          <p:cNvPr id="64" name="Freeform 12">
            <a:extLst>
              <a:ext uri="{FF2B5EF4-FFF2-40B4-BE49-F238E27FC236}">
                <a16:creationId xmlns:a16="http://schemas.microsoft.com/office/drawing/2014/main" id="{894AB0A8-B202-4DB1-BDD8-7F5D1A2170E3}"/>
              </a:ext>
            </a:extLst>
          </p:cNvPr>
          <p:cNvSpPr>
            <a:spLocks/>
          </p:cNvSpPr>
          <p:nvPr/>
        </p:nvSpPr>
        <p:spPr bwMode="auto">
          <a:xfrm>
            <a:off x="1298172" y="4456366"/>
            <a:ext cx="1641976" cy="453258"/>
          </a:xfrm>
          <a:custGeom>
            <a:avLst/>
            <a:gdLst>
              <a:gd name="T0" fmla="*/ 530 w 530"/>
              <a:gd name="T1" fmla="*/ 48 h 96"/>
              <a:gd name="T2" fmla="*/ 482 w 530"/>
              <a:gd name="T3" fmla="*/ 96 h 96"/>
              <a:gd name="T4" fmla="*/ 48 w 530"/>
              <a:gd name="T5" fmla="*/ 96 h 96"/>
              <a:gd name="T6" fmla="*/ 0 w 530"/>
              <a:gd name="T7" fmla="*/ 48 h 96"/>
              <a:gd name="T8" fmla="*/ 0 w 530"/>
              <a:gd name="T9" fmla="*/ 48 h 96"/>
              <a:gd name="T10" fmla="*/ 48 w 530"/>
              <a:gd name="T11" fmla="*/ 0 h 96"/>
              <a:gd name="T12" fmla="*/ 482 w 530"/>
              <a:gd name="T13" fmla="*/ 0 h 96"/>
              <a:gd name="T14" fmla="*/ 530 w 530"/>
              <a:gd name="T15" fmla="*/ 4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" h="96">
                <a:moveTo>
                  <a:pt x="530" y="48"/>
                </a:moveTo>
                <a:cubicBezTo>
                  <a:pt x="530" y="75"/>
                  <a:pt x="508" y="96"/>
                  <a:pt x="482" y="96"/>
                </a:cubicBezTo>
                <a:cubicBezTo>
                  <a:pt x="48" y="96"/>
                  <a:pt x="48" y="96"/>
                  <a:pt x="48" y="96"/>
                </a:cubicBezTo>
                <a:cubicBezTo>
                  <a:pt x="22" y="96"/>
                  <a:pt x="0" y="75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508" y="0"/>
                  <a:pt x="530" y="22"/>
                  <a:pt x="530" y="48"/>
                </a:cubicBezTo>
                <a:close/>
              </a:path>
            </a:pathLst>
          </a:custGeom>
          <a:solidFill>
            <a:srgbClr val="4C47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POWER OF CONNECTIVITY</a:t>
            </a:r>
          </a:p>
        </p:txBody>
      </p:sp>
      <p:sp>
        <p:nvSpPr>
          <p:cNvPr id="80" name="Freeform 12">
            <a:extLst>
              <a:ext uri="{FF2B5EF4-FFF2-40B4-BE49-F238E27FC236}">
                <a16:creationId xmlns:a16="http://schemas.microsoft.com/office/drawing/2014/main" id="{FB2F7D66-BF65-453F-83F3-14BB3C27C2C7}"/>
              </a:ext>
            </a:extLst>
          </p:cNvPr>
          <p:cNvSpPr>
            <a:spLocks/>
          </p:cNvSpPr>
          <p:nvPr/>
        </p:nvSpPr>
        <p:spPr bwMode="auto">
          <a:xfrm>
            <a:off x="1461760" y="2869562"/>
            <a:ext cx="1562793" cy="534819"/>
          </a:xfrm>
          <a:custGeom>
            <a:avLst/>
            <a:gdLst>
              <a:gd name="T0" fmla="*/ 530 w 530"/>
              <a:gd name="T1" fmla="*/ 48 h 96"/>
              <a:gd name="T2" fmla="*/ 482 w 530"/>
              <a:gd name="T3" fmla="*/ 96 h 96"/>
              <a:gd name="T4" fmla="*/ 48 w 530"/>
              <a:gd name="T5" fmla="*/ 96 h 96"/>
              <a:gd name="T6" fmla="*/ 0 w 530"/>
              <a:gd name="T7" fmla="*/ 48 h 96"/>
              <a:gd name="T8" fmla="*/ 0 w 530"/>
              <a:gd name="T9" fmla="*/ 48 h 96"/>
              <a:gd name="T10" fmla="*/ 48 w 530"/>
              <a:gd name="T11" fmla="*/ 0 h 96"/>
              <a:gd name="T12" fmla="*/ 482 w 530"/>
              <a:gd name="T13" fmla="*/ 0 h 96"/>
              <a:gd name="T14" fmla="*/ 530 w 530"/>
              <a:gd name="T15" fmla="*/ 4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" h="96">
                <a:moveTo>
                  <a:pt x="530" y="48"/>
                </a:moveTo>
                <a:cubicBezTo>
                  <a:pt x="530" y="75"/>
                  <a:pt x="508" y="96"/>
                  <a:pt x="482" y="96"/>
                </a:cubicBezTo>
                <a:cubicBezTo>
                  <a:pt x="48" y="96"/>
                  <a:pt x="48" y="96"/>
                  <a:pt x="48" y="96"/>
                </a:cubicBezTo>
                <a:cubicBezTo>
                  <a:pt x="22" y="96"/>
                  <a:pt x="0" y="75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508" y="0"/>
                  <a:pt x="530" y="22"/>
                  <a:pt x="530" y="48"/>
                </a:cubicBezTo>
                <a:close/>
              </a:path>
            </a:pathLst>
          </a:custGeom>
          <a:solidFill>
            <a:srgbClr val="BD8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POWER OF COMFORT &amp; CONVENIENCE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81" name="Freeform 11">
            <a:extLst>
              <a:ext uri="{FF2B5EF4-FFF2-40B4-BE49-F238E27FC236}">
                <a16:creationId xmlns:a16="http://schemas.microsoft.com/office/drawing/2014/main" id="{E56437DA-E1D5-4DB8-A112-F3EA8006B249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581889" y="1491175"/>
            <a:ext cx="1753348" cy="479216"/>
          </a:xfrm>
          <a:custGeom>
            <a:avLst/>
            <a:gdLst>
              <a:gd name="T0" fmla="*/ 530 w 530"/>
              <a:gd name="T1" fmla="*/ 47 h 95"/>
              <a:gd name="T2" fmla="*/ 482 w 530"/>
              <a:gd name="T3" fmla="*/ 95 h 95"/>
              <a:gd name="T4" fmla="*/ 48 w 530"/>
              <a:gd name="T5" fmla="*/ 95 h 95"/>
              <a:gd name="T6" fmla="*/ 0 w 530"/>
              <a:gd name="T7" fmla="*/ 47 h 95"/>
              <a:gd name="T8" fmla="*/ 0 w 530"/>
              <a:gd name="T9" fmla="*/ 47 h 95"/>
              <a:gd name="T10" fmla="*/ 48 w 530"/>
              <a:gd name="T11" fmla="*/ 0 h 95"/>
              <a:gd name="T12" fmla="*/ 482 w 530"/>
              <a:gd name="T13" fmla="*/ 0 h 95"/>
              <a:gd name="T14" fmla="*/ 530 w 530"/>
              <a:gd name="T15" fmla="*/ 47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" h="95">
                <a:moveTo>
                  <a:pt x="530" y="47"/>
                </a:moveTo>
                <a:cubicBezTo>
                  <a:pt x="530" y="74"/>
                  <a:pt x="508" y="95"/>
                  <a:pt x="482" y="95"/>
                </a:cubicBezTo>
                <a:cubicBezTo>
                  <a:pt x="48" y="95"/>
                  <a:pt x="48" y="95"/>
                  <a:pt x="48" y="95"/>
                </a:cubicBezTo>
                <a:cubicBezTo>
                  <a:pt x="22" y="95"/>
                  <a:pt x="0" y="74"/>
                  <a:pt x="0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21"/>
                  <a:pt x="22" y="0"/>
                  <a:pt x="48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508" y="0"/>
                  <a:pt x="530" y="21"/>
                  <a:pt x="530" y="47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1200" b="1" kern="0" dirty="0">
                <a:solidFill>
                  <a:prstClr val="white"/>
                </a:solidFill>
              </a:rPr>
              <a:t>POWER OF ENHANCED PERFORMANCE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82" name="Freeform 115">
            <a:extLst>
              <a:ext uri="{FF2B5EF4-FFF2-40B4-BE49-F238E27FC236}">
                <a16:creationId xmlns:a16="http://schemas.microsoft.com/office/drawing/2014/main" id="{E76C7AE8-875F-46A1-9EA5-F5448096A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34" y="1742397"/>
            <a:ext cx="249933" cy="273838"/>
          </a:xfrm>
          <a:custGeom>
            <a:avLst/>
            <a:gdLst>
              <a:gd name="T0" fmla="*/ 381 w 400"/>
              <a:gd name="T1" fmla="*/ 124 h 498"/>
              <a:gd name="T2" fmla="*/ 381 w 400"/>
              <a:gd name="T3" fmla="*/ 124 h 498"/>
              <a:gd name="T4" fmla="*/ 231 w 400"/>
              <a:gd name="T5" fmla="*/ 9 h 498"/>
              <a:gd name="T6" fmla="*/ 115 w 400"/>
              <a:gd name="T7" fmla="*/ 151 h 498"/>
              <a:gd name="T8" fmla="*/ 133 w 400"/>
              <a:gd name="T9" fmla="*/ 213 h 498"/>
              <a:gd name="T10" fmla="*/ 9 w 400"/>
              <a:gd name="T11" fmla="*/ 407 h 498"/>
              <a:gd name="T12" fmla="*/ 0 w 400"/>
              <a:gd name="T13" fmla="*/ 434 h 498"/>
              <a:gd name="T14" fmla="*/ 9 w 400"/>
              <a:gd name="T15" fmla="*/ 478 h 498"/>
              <a:gd name="T16" fmla="*/ 27 w 400"/>
              <a:gd name="T17" fmla="*/ 497 h 498"/>
              <a:gd name="T18" fmla="*/ 62 w 400"/>
              <a:gd name="T19" fmla="*/ 487 h 498"/>
              <a:gd name="T20" fmla="*/ 89 w 400"/>
              <a:gd name="T21" fmla="*/ 470 h 498"/>
              <a:gd name="T22" fmla="*/ 142 w 400"/>
              <a:gd name="T23" fmla="*/ 390 h 498"/>
              <a:gd name="T24" fmla="*/ 142 w 400"/>
              <a:gd name="T25" fmla="*/ 390 h 498"/>
              <a:gd name="T26" fmla="*/ 177 w 400"/>
              <a:gd name="T27" fmla="*/ 381 h 498"/>
              <a:gd name="T28" fmla="*/ 231 w 400"/>
              <a:gd name="T29" fmla="*/ 284 h 498"/>
              <a:gd name="T30" fmla="*/ 293 w 400"/>
              <a:gd name="T31" fmla="*/ 284 h 498"/>
              <a:gd name="T32" fmla="*/ 381 w 400"/>
              <a:gd name="T33" fmla="*/ 124 h 498"/>
              <a:gd name="T34" fmla="*/ 319 w 400"/>
              <a:gd name="T35" fmla="*/ 159 h 498"/>
              <a:gd name="T36" fmla="*/ 319 w 400"/>
              <a:gd name="T37" fmla="*/ 159 h 498"/>
              <a:gd name="T38" fmla="*/ 256 w 400"/>
              <a:gd name="T39" fmla="*/ 142 h 498"/>
              <a:gd name="T40" fmla="*/ 221 w 400"/>
              <a:gd name="T41" fmla="*/ 80 h 498"/>
              <a:gd name="T42" fmla="*/ 310 w 400"/>
              <a:gd name="T43" fmla="*/ 71 h 498"/>
              <a:gd name="T44" fmla="*/ 319 w 400"/>
              <a:gd name="T45" fmla="*/ 159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00" h="498">
                <a:moveTo>
                  <a:pt x="381" y="124"/>
                </a:moveTo>
                <a:lnTo>
                  <a:pt x="381" y="124"/>
                </a:lnTo>
                <a:cubicBezTo>
                  <a:pt x="372" y="44"/>
                  <a:pt x="301" y="0"/>
                  <a:pt x="231" y="9"/>
                </a:cubicBezTo>
                <a:cubicBezTo>
                  <a:pt x="159" y="27"/>
                  <a:pt x="106" y="80"/>
                  <a:pt x="115" y="151"/>
                </a:cubicBezTo>
                <a:cubicBezTo>
                  <a:pt x="115" y="168"/>
                  <a:pt x="124" y="195"/>
                  <a:pt x="133" y="213"/>
                </a:cubicBezTo>
                <a:cubicBezTo>
                  <a:pt x="9" y="407"/>
                  <a:pt x="9" y="407"/>
                  <a:pt x="9" y="407"/>
                </a:cubicBezTo>
                <a:cubicBezTo>
                  <a:pt x="0" y="407"/>
                  <a:pt x="0" y="425"/>
                  <a:pt x="0" y="434"/>
                </a:cubicBezTo>
                <a:cubicBezTo>
                  <a:pt x="9" y="478"/>
                  <a:pt x="9" y="478"/>
                  <a:pt x="9" y="478"/>
                </a:cubicBezTo>
                <a:cubicBezTo>
                  <a:pt x="9" y="487"/>
                  <a:pt x="18" y="497"/>
                  <a:pt x="27" y="497"/>
                </a:cubicBezTo>
                <a:cubicBezTo>
                  <a:pt x="62" y="487"/>
                  <a:pt x="62" y="487"/>
                  <a:pt x="62" y="487"/>
                </a:cubicBezTo>
                <a:cubicBezTo>
                  <a:pt x="71" y="487"/>
                  <a:pt x="80" y="478"/>
                  <a:pt x="89" y="470"/>
                </a:cubicBezTo>
                <a:cubicBezTo>
                  <a:pt x="142" y="390"/>
                  <a:pt x="142" y="390"/>
                  <a:pt x="142" y="390"/>
                </a:cubicBezTo>
                <a:lnTo>
                  <a:pt x="142" y="390"/>
                </a:lnTo>
                <a:cubicBezTo>
                  <a:pt x="177" y="381"/>
                  <a:pt x="177" y="381"/>
                  <a:pt x="177" y="381"/>
                </a:cubicBezTo>
                <a:cubicBezTo>
                  <a:pt x="231" y="284"/>
                  <a:pt x="231" y="284"/>
                  <a:pt x="231" y="284"/>
                </a:cubicBezTo>
                <a:cubicBezTo>
                  <a:pt x="248" y="293"/>
                  <a:pt x="284" y="284"/>
                  <a:pt x="293" y="284"/>
                </a:cubicBezTo>
                <a:cubicBezTo>
                  <a:pt x="363" y="275"/>
                  <a:pt x="399" y="195"/>
                  <a:pt x="381" y="124"/>
                </a:cubicBezTo>
                <a:close/>
                <a:moveTo>
                  <a:pt x="319" y="159"/>
                </a:moveTo>
                <a:lnTo>
                  <a:pt x="319" y="159"/>
                </a:lnTo>
                <a:cubicBezTo>
                  <a:pt x="301" y="187"/>
                  <a:pt x="284" y="168"/>
                  <a:pt x="256" y="142"/>
                </a:cubicBezTo>
                <a:cubicBezTo>
                  <a:pt x="231" y="124"/>
                  <a:pt x="203" y="115"/>
                  <a:pt x="221" y="80"/>
                </a:cubicBezTo>
                <a:cubicBezTo>
                  <a:pt x="240" y="53"/>
                  <a:pt x="284" y="44"/>
                  <a:pt x="310" y="71"/>
                </a:cubicBezTo>
                <a:cubicBezTo>
                  <a:pt x="337" y="89"/>
                  <a:pt x="346" y="133"/>
                  <a:pt x="319" y="1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3" name="Freeform 97">
            <a:extLst>
              <a:ext uri="{FF2B5EF4-FFF2-40B4-BE49-F238E27FC236}">
                <a16:creationId xmlns:a16="http://schemas.microsoft.com/office/drawing/2014/main" id="{890A70C7-9981-4891-B599-561E8FD5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451" y="2249225"/>
            <a:ext cx="320985" cy="243113"/>
          </a:xfrm>
          <a:custGeom>
            <a:avLst/>
            <a:gdLst>
              <a:gd name="T0" fmla="*/ 230 w 497"/>
              <a:gd name="T1" fmla="*/ 231 h 426"/>
              <a:gd name="T2" fmla="*/ 230 w 497"/>
              <a:gd name="T3" fmla="*/ 231 h 426"/>
              <a:gd name="T4" fmla="*/ 274 w 497"/>
              <a:gd name="T5" fmla="*/ 231 h 426"/>
              <a:gd name="T6" fmla="*/ 274 w 497"/>
              <a:gd name="T7" fmla="*/ 275 h 426"/>
              <a:gd name="T8" fmla="*/ 496 w 497"/>
              <a:gd name="T9" fmla="*/ 275 h 426"/>
              <a:gd name="T10" fmla="*/ 487 w 497"/>
              <a:gd name="T11" fmla="*/ 133 h 426"/>
              <a:gd name="T12" fmla="*/ 443 w 497"/>
              <a:gd name="T13" fmla="*/ 80 h 426"/>
              <a:gd name="T14" fmla="*/ 363 w 497"/>
              <a:gd name="T15" fmla="*/ 80 h 426"/>
              <a:gd name="T16" fmla="*/ 337 w 497"/>
              <a:gd name="T17" fmla="*/ 27 h 426"/>
              <a:gd name="T18" fmla="*/ 300 w 497"/>
              <a:gd name="T19" fmla="*/ 0 h 426"/>
              <a:gd name="T20" fmla="*/ 194 w 497"/>
              <a:gd name="T21" fmla="*/ 0 h 426"/>
              <a:gd name="T22" fmla="*/ 168 w 497"/>
              <a:gd name="T23" fmla="*/ 27 h 426"/>
              <a:gd name="T24" fmla="*/ 133 w 497"/>
              <a:gd name="T25" fmla="*/ 80 h 426"/>
              <a:gd name="T26" fmla="*/ 53 w 497"/>
              <a:gd name="T27" fmla="*/ 80 h 426"/>
              <a:gd name="T28" fmla="*/ 9 w 497"/>
              <a:gd name="T29" fmla="*/ 133 h 426"/>
              <a:gd name="T30" fmla="*/ 0 w 497"/>
              <a:gd name="T31" fmla="*/ 275 h 426"/>
              <a:gd name="T32" fmla="*/ 230 w 497"/>
              <a:gd name="T33" fmla="*/ 275 h 426"/>
              <a:gd name="T34" fmla="*/ 230 w 497"/>
              <a:gd name="T35" fmla="*/ 231 h 426"/>
              <a:gd name="T36" fmla="*/ 186 w 497"/>
              <a:gd name="T37" fmla="*/ 53 h 426"/>
              <a:gd name="T38" fmla="*/ 186 w 497"/>
              <a:gd name="T39" fmla="*/ 53 h 426"/>
              <a:gd name="T40" fmla="*/ 212 w 497"/>
              <a:gd name="T41" fmla="*/ 36 h 426"/>
              <a:gd name="T42" fmla="*/ 284 w 497"/>
              <a:gd name="T43" fmla="*/ 36 h 426"/>
              <a:gd name="T44" fmla="*/ 309 w 497"/>
              <a:gd name="T45" fmla="*/ 53 h 426"/>
              <a:gd name="T46" fmla="*/ 319 w 497"/>
              <a:gd name="T47" fmla="*/ 80 h 426"/>
              <a:gd name="T48" fmla="*/ 177 w 497"/>
              <a:gd name="T49" fmla="*/ 80 h 426"/>
              <a:gd name="T50" fmla="*/ 186 w 497"/>
              <a:gd name="T51" fmla="*/ 53 h 426"/>
              <a:gd name="T52" fmla="*/ 274 w 497"/>
              <a:gd name="T53" fmla="*/ 355 h 426"/>
              <a:gd name="T54" fmla="*/ 274 w 497"/>
              <a:gd name="T55" fmla="*/ 355 h 426"/>
              <a:gd name="T56" fmla="*/ 230 w 497"/>
              <a:gd name="T57" fmla="*/ 355 h 426"/>
              <a:gd name="T58" fmla="*/ 230 w 497"/>
              <a:gd name="T59" fmla="*/ 302 h 426"/>
              <a:gd name="T60" fmla="*/ 9 w 497"/>
              <a:gd name="T61" fmla="*/ 302 h 426"/>
              <a:gd name="T62" fmla="*/ 17 w 497"/>
              <a:gd name="T63" fmla="*/ 381 h 426"/>
              <a:gd name="T64" fmla="*/ 62 w 497"/>
              <a:gd name="T65" fmla="*/ 425 h 426"/>
              <a:gd name="T66" fmla="*/ 434 w 497"/>
              <a:gd name="T67" fmla="*/ 425 h 426"/>
              <a:gd name="T68" fmla="*/ 478 w 497"/>
              <a:gd name="T69" fmla="*/ 381 h 426"/>
              <a:gd name="T70" fmla="*/ 487 w 497"/>
              <a:gd name="T71" fmla="*/ 302 h 426"/>
              <a:gd name="T72" fmla="*/ 274 w 497"/>
              <a:gd name="T73" fmla="*/ 302 h 426"/>
              <a:gd name="T74" fmla="*/ 274 w 497"/>
              <a:gd name="T75" fmla="*/ 35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97" h="426">
                <a:moveTo>
                  <a:pt x="230" y="231"/>
                </a:moveTo>
                <a:lnTo>
                  <a:pt x="230" y="231"/>
                </a:lnTo>
                <a:cubicBezTo>
                  <a:pt x="274" y="231"/>
                  <a:pt x="274" y="231"/>
                  <a:pt x="274" y="231"/>
                </a:cubicBezTo>
                <a:cubicBezTo>
                  <a:pt x="274" y="275"/>
                  <a:pt x="274" y="275"/>
                  <a:pt x="274" y="275"/>
                </a:cubicBezTo>
                <a:cubicBezTo>
                  <a:pt x="496" y="275"/>
                  <a:pt x="496" y="275"/>
                  <a:pt x="496" y="275"/>
                </a:cubicBezTo>
                <a:cubicBezTo>
                  <a:pt x="496" y="275"/>
                  <a:pt x="496" y="168"/>
                  <a:pt x="487" y="133"/>
                </a:cubicBezTo>
                <a:cubicBezTo>
                  <a:pt x="487" y="97"/>
                  <a:pt x="478" y="80"/>
                  <a:pt x="443" y="80"/>
                </a:cubicBezTo>
                <a:cubicBezTo>
                  <a:pt x="363" y="80"/>
                  <a:pt x="363" y="80"/>
                  <a:pt x="363" y="80"/>
                </a:cubicBezTo>
                <a:cubicBezTo>
                  <a:pt x="345" y="53"/>
                  <a:pt x="337" y="27"/>
                  <a:pt x="337" y="27"/>
                </a:cubicBezTo>
                <a:cubicBezTo>
                  <a:pt x="328" y="9"/>
                  <a:pt x="319" y="0"/>
                  <a:pt x="300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177" y="0"/>
                  <a:pt x="168" y="9"/>
                  <a:pt x="168" y="27"/>
                </a:cubicBezTo>
                <a:cubicBezTo>
                  <a:pt x="159" y="27"/>
                  <a:pt x="150" y="53"/>
                  <a:pt x="133" y="80"/>
                </a:cubicBezTo>
                <a:cubicBezTo>
                  <a:pt x="53" y="80"/>
                  <a:pt x="53" y="80"/>
                  <a:pt x="53" y="80"/>
                </a:cubicBezTo>
                <a:cubicBezTo>
                  <a:pt x="17" y="80"/>
                  <a:pt x="9" y="97"/>
                  <a:pt x="9" y="133"/>
                </a:cubicBezTo>
                <a:cubicBezTo>
                  <a:pt x="0" y="168"/>
                  <a:pt x="0" y="275"/>
                  <a:pt x="0" y="275"/>
                </a:cubicBezTo>
                <a:cubicBezTo>
                  <a:pt x="230" y="275"/>
                  <a:pt x="230" y="275"/>
                  <a:pt x="230" y="275"/>
                </a:cubicBezTo>
                <a:lnTo>
                  <a:pt x="230" y="231"/>
                </a:lnTo>
                <a:close/>
                <a:moveTo>
                  <a:pt x="186" y="53"/>
                </a:moveTo>
                <a:lnTo>
                  <a:pt x="186" y="53"/>
                </a:lnTo>
                <a:cubicBezTo>
                  <a:pt x="194" y="44"/>
                  <a:pt x="194" y="36"/>
                  <a:pt x="212" y="36"/>
                </a:cubicBezTo>
                <a:cubicBezTo>
                  <a:pt x="284" y="36"/>
                  <a:pt x="284" y="36"/>
                  <a:pt x="284" y="36"/>
                </a:cubicBezTo>
                <a:cubicBezTo>
                  <a:pt x="300" y="36"/>
                  <a:pt x="300" y="44"/>
                  <a:pt x="309" y="53"/>
                </a:cubicBezTo>
                <a:cubicBezTo>
                  <a:pt x="309" y="53"/>
                  <a:pt x="319" y="71"/>
                  <a:pt x="319" y="80"/>
                </a:cubicBezTo>
                <a:cubicBezTo>
                  <a:pt x="177" y="80"/>
                  <a:pt x="177" y="80"/>
                  <a:pt x="177" y="80"/>
                </a:cubicBezTo>
                <a:cubicBezTo>
                  <a:pt x="186" y="71"/>
                  <a:pt x="186" y="53"/>
                  <a:pt x="186" y="53"/>
                </a:cubicBezTo>
                <a:close/>
                <a:moveTo>
                  <a:pt x="274" y="355"/>
                </a:moveTo>
                <a:lnTo>
                  <a:pt x="274" y="355"/>
                </a:lnTo>
                <a:cubicBezTo>
                  <a:pt x="230" y="355"/>
                  <a:pt x="230" y="355"/>
                  <a:pt x="230" y="355"/>
                </a:cubicBezTo>
                <a:cubicBezTo>
                  <a:pt x="230" y="302"/>
                  <a:pt x="230" y="302"/>
                  <a:pt x="230" y="302"/>
                </a:cubicBezTo>
                <a:cubicBezTo>
                  <a:pt x="9" y="302"/>
                  <a:pt x="9" y="302"/>
                  <a:pt x="9" y="302"/>
                </a:cubicBezTo>
                <a:cubicBezTo>
                  <a:pt x="9" y="302"/>
                  <a:pt x="17" y="346"/>
                  <a:pt x="17" y="381"/>
                </a:cubicBezTo>
                <a:cubicBezTo>
                  <a:pt x="17" y="399"/>
                  <a:pt x="26" y="425"/>
                  <a:pt x="62" y="425"/>
                </a:cubicBezTo>
                <a:cubicBezTo>
                  <a:pt x="434" y="425"/>
                  <a:pt x="434" y="425"/>
                  <a:pt x="434" y="425"/>
                </a:cubicBezTo>
                <a:cubicBezTo>
                  <a:pt x="469" y="425"/>
                  <a:pt x="478" y="399"/>
                  <a:pt x="478" y="381"/>
                </a:cubicBezTo>
                <a:cubicBezTo>
                  <a:pt x="478" y="346"/>
                  <a:pt x="487" y="302"/>
                  <a:pt x="487" y="302"/>
                </a:cubicBezTo>
                <a:cubicBezTo>
                  <a:pt x="274" y="302"/>
                  <a:pt x="274" y="302"/>
                  <a:pt x="274" y="302"/>
                </a:cubicBezTo>
                <a:lnTo>
                  <a:pt x="274" y="3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4" name="Freeform 104">
            <a:extLst>
              <a:ext uri="{FF2B5EF4-FFF2-40B4-BE49-F238E27FC236}">
                <a16:creationId xmlns:a16="http://schemas.microsoft.com/office/drawing/2014/main" id="{172BDBB1-FBA2-4736-AEC5-9EA5635C3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23" y="5432451"/>
            <a:ext cx="248422" cy="147419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5" name="Freeform 12">
            <a:extLst>
              <a:ext uri="{FF2B5EF4-FFF2-40B4-BE49-F238E27FC236}">
                <a16:creationId xmlns:a16="http://schemas.microsoft.com/office/drawing/2014/main" id="{CA5518D0-346E-49AA-91AA-52694371F9F6}"/>
              </a:ext>
            </a:extLst>
          </p:cNvPr>
          <p:cNvSpPr>
            <a:spLocks/>
          </p:cNvSpPr>
          <p:nvPr/>
        </p:nvSpPr>
        <p:spPr bwMode="auto">
          <a:xfrm>
            <a:off x="1477942" y="3684353"/>
            <a:ext cx="1307461" cy="507820"/>
          </a:xfrm>
          <a:custGeom>
            <a:avLst/>
            <a:gdLst>
              <a:gd name="T0" fmla="*/ 530 w 530"/>
              <a:gd name="T1" fmla="*/ 48 h 96"/>
              <a:gd name="T2" fmla="*/ 482 w 530"/>
              <a:gd name="T3" fmla="*/ 96 h 96"/>
              <a:gd name="T4" fmla="*/ 48 w 530"/>
              <a:gd name="T5" fmla="*/ 96 h 96"/>
              <a:gd name="T6" fmla="*/ 0 w 530"/>
              <a:gd name="T7" fmla="*/ 48 h 96"/>
              <a:gd name="T8" fmla="*/ 0 w 530"/>
              <a:gd name="T9" fmla="*/ 48 h 96"/>
              <a:gd name="T10" fmla="*/ 48 w 530"/>
              <a:gd name="T11" fmla="*/ 0 h 96"/>
              <a:gd name="T12" fmla="*/ 482 w 530"/>
              <a:gd name="T13" fmla="*/ 0 h 96"/>
              <a:gd name="T14" fmla="*/ 530 w 530"/>
              <a:gd name="T15" fmla="*/ 4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" h="96">
                <a:moveTo>
                  <a:pt x="530" y="48"/>
                </a:moveTo>
                <a:cubicBezTo>
                  <a:pt x="530" y="75"/>
                  <a:pt x="508" y="96"/>
                  <a:pt x="482" y="96"/>
                </a:cubicBezTo>
                <a:cubicBezTo>
                  <a:pt x="48" y="96"/>
                  <a:pt x="48" y="96"/>
                  <a:pt x="48" y="96"/>
                </a:cubicBezTo>
                <a:cubicBezTo>
                  <a:pt x="22" y="96"/>
                  <a:pt x="0" y="75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508" y="0"/>
                  <a:pt x="530" y="22"/>
                  <a:pt x="530" y="48"/>
                </a:cubicBezTo>
                <a:close/>
              </a:path>
            </a:pathLst>
          </a:custGeom>
          <a:solidFill>
            <a:srgbClr val="4C47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POWER OF CHOICE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AFE396B0-27DA-419A-9A51-57F23F29E5E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1795"/>
          <a:stretch/>
        </p:blipFill>
        <p:spPr>
          <a:xfrm>
            <a:off x="56645" y="2337803"/>
            <a:ext cx="769413" cy="2633700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C3382F0E-225E-48F3-920B-FDA3C96223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867" y="1469635"/>
            <a:ext cx="495300" cy="514350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27F5DB9B-2E67-43E6-9F54-76480857CA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964" y="2206137"/>
            <a:ext cx="495300" cy="476250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790F535B-1B96-4529-A406-D3F2A0A97F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3708" y="2904538"/>
            <a:ext cx="457200" cy="51435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8BF0E2F-C116-4230-9EAA-94E859D4AE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9894" y="3724787"/>
            <a:ext cx="504825" cy="56197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FAD9BA13-0E80-466C-B2D7-3F07CC43FE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7710" y="4461510"/>
            <a:ext cx="495300" cy="4953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D7A9350D-86AA-4065-B461-6D3A99CD583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969" y="5141522"/>
            <a:ext cx="5048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3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10296138" y="68878"/>
            <a:ext cx="1866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Uni Neue Bold" pitchFamily="50" charset="0"/>
              </a:rPr>
              <a:t>Signa 2823.K RMC</a:t>
            </a:r>
          </a:p>
        </p:txBody>
      </p:sp>
      <p:sp>
        <p:nvSpPr>
          <p:cNvPr id="44" name="Title 4"/>
          <p:cNvSpPr txBox="1">
            <a:spLocks/>
          </p:cNvSpPr>
          <p:nvPr/>
        </p:nvSpPr>
        <p:spPr>
          <a:xfrm>
            <a:off x="3200401" y="430696"/>
            <a:ext cx="8891421" cy="53538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Uni Neue Bold" pitchFamily="50" charset="0"/>
              </a:rPr>
              <a:t>4. More Choice to select Value Feature Options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F8EF498E-FD3C-408B-BAA6-9D1E8648A6F9}"/>
              </a:ext>
            </a:extLst>
          </p:cNvPr>
          <p:cNvSpPr txBox="1">
            <a:spLocks/>
          </p:cNvSpPr>
          <p:nvPr/>
        </p:nvSpPr>
        <p:spPr>
          <a:xfrm>
            <a:off x="543338" y="-13251"/>
            <a:ext cx="11158331" cy="88789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3147759" y="966082"/>
            <a:ext cx="0" cy="5670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4685120" y="2624973"/>
            <a:ext cx="7237486" cy="436579"/>
            <a:chOff x="4685120" y="2624973"/>
            <a:chExt cx="7237486" cy="436579"/>
          </a:xfrm>
        </p:grpSpPr>
        <p:sp>
          <p:nvSpPr>
            <p:cNvPr id="79" name="Rounded Rectangle 78"/>
            <p:cNvSpPr/>
            <p:nvPr/>
          </p:nvSpPr>
          <p:spPr>
            <a:xfrm>
              <a:off x="8228765" y="2624973"/>
              <a:ext cx="3693841" cy="436579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IN" sz="2200" i="1" dirty="0">
                  <a:solidFill>
                    <a:srgbClr val="FFFF00"/>
                  </a:solidFill>
                  <a:latin typeface="Eras Demi ITC" panose="020B0805030504020804" pitchFamily="34" charset="0"/>
                </a:rPr>
                <a:t>Benefits</a:t>
              </a: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4685120" y="2624973"/>
              <a:ext cx="3443118" cy="436579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IN" sz="2200" i="1" dirty="0">
                  <a:solidFill>
                    <a:srgbClr val="FFFF00"/>
                  </a:solidFill>
                  <a:latin typeface="Eras Demi ITC" panose="020B0805030504020804" pitchFamily="34" charset="0"/>
                </a:rPr>
                <a:t>Advantages</a:t>
              </a:r>
            </a:p>
          </p:txBody>
        </p:sp>
      </p:grpSp>
      <p:sp>
        <p:nvSpPr>
          <p:cNvPr id="95" name="Rounded Rectangle 30">
            <a:extLst>
              <a:ext uri="{FF2B5EF4-FFF2-40B4-BE49-F238E27FC236}">
                <a16:creationId xmlns:a16="http://schemas.microsoft.com/office/drawing/2014/main" id="{95BF0FD6-EA19-40FD-A9AA-978754FD09A2}"/>
              </a:ext>
            </a:extLst>
          </p:cNvPr>
          <p:cNvSpPr/>
          <p:nvPr/>
        </p:nvSpPr>
        <p:spPr>
          <a:xfrm>
            <a:off x="4526658" y="972743"/>
            <a:ext cx="3421587" cy="158757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i="1" dirty="0">
                <a:solidFill>
                  <a:schemeClr val="bg1"/>
                </a:solidFill>
                <a:latin typeface="Eras Bold ITC" panose="020B0907030504020204" pitchFamily="34" charset="0"/>
              </a:rPr>
              <a:t>Signa 2823.K RMC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Choose CX, LX value feature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Powerful 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Truck Hub Unit (THU) Lubricated for LIFE </a:t>
            </a:r>
          </a:p>
          <a:p>
            <a:endParaRPr lang="en-IN" sz="16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sp>
        <p:nvSpPr>
          <p:cNvPr id="96" name="Rounded Rectangle 35">
            <a:extLst>
              <a:ext uri="{FF2B5EF4-FFF2-40B4-BE49-F238E27FC236}">
                <a16:creationId xmlns:a16="http://schemas.microsoft.com/office/drawing/2014/main" id="{AF7C8F3E-CFEF-417C-8952-E310C19B1C26}"/>
              </a:ext>
            </a:extLst>
          </p:cNvPr>
          <p:cNvSpPr/>
          <p:nvPr/>
        </p:nvSpPr>
        <p:spPr>
          <a:xfrm>
            <a:off x="8596740" y="1029588"/>
            <a:ext cx="3091744" cy="143610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>
                <a:solidFill>
                  <a:schemeClr val="bg1"/>
                </a:solidFill>
                <a:latin typeface="Eras Bold ITC" panose="020B0907030504020204" pitchFamily="34" charset="0"/>
              </a:rPr>
              <a:t>BS6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6, 7, 8 &amp; 9 </a:t>
            </a:r>
            <a:r>
              <a:rPr lang="en-IN" sz="1600" dirty="0" err="1">
                <a:solidFill>
                  <a:schemeClr val="bg1"/>
                </a:solidFill>
                <a:latin typeface="Eras Demi ITC" panose="020B0805030504020804" pitchFamily="34" charset="0"/>
              </a:rPr>
              <a:t>CuM</a:t>
            </a:r>
            <a:r>
              <a:rPr lang="en-IN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 Option</a:t>
            </a:r>
          </a:p>
          <a:p>
            <a:endParaRPr lang="en-IN" sz="1600" dirty="0">
              <a:solidFill>
                <a:schemeClr val="bg1"/>
              </a:solidFill>
              <a:latin typeface="Eras Demi ITC" panose="020B0805030504020804" pitchFamily="34" charset="0"/>
            </a:endParaRPr>
          </a:p>
          <a:p>
            <a:endParaRPr lang="en-IN" sz="16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sp>
        <p:nvSpPr>
          <p:cNvPr id="98" name="Rounded Rectangle 33">
            <a:extLst>
              <a:ext uri="{FF2B5EF4-FFF2-40B4-BE49-F238E27FC236}">
                <a16:creationId xmlns:a16="http://schemas.microsoft.com/office/drawing/2014/main" id="{5D094703-3CB3-4C37-B67C-488D6DAA123B}"/>
              </a:ext>
            </a:extLst>
          </p:cNvPr>
          <p:cNvSpPr/>
          <p:nvPr/>
        </p:nvSpPr>
        <p:spPr>
          <a:xfrm>
            <a:off x="4743042" y="3153235"/>
            <a:ext cx="3437673" cy="1909419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IN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Higher productivity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IN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Higher revenue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IN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Longer tyre life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IN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Lesser maintenance</a:t>
            </a:r>
          </a:p>
        </p:txBody>
      </p:sp>
      <p:sp>
        <p:nvSpPr>
          <p:cNvPr id="100" name="Rounded Rectangle 32">
            <a:extLst>
              <a:ext uri="{FF2B5EF4-FFF2-40B4-BE49-F238E27FC236}">
                <a16:creationId xmlns:a16="http://schemas.microsoft.com/office/drawing/2014/main" id="{514F43E4-07AE-4D93-91AE-C9A8BEEF082E}"/>
              </a:ext>
            </a:extLst>
          </p:cNvPr>
          <p:cNvSpPr/>
          <p:nvPr/>
        </p:nvSpPr>
        <p:spPr>
          <a:xfrm>
            <a:off x="8248684" y="3941026"/>
            <a:ext cx="3708129" cy="1909419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 algn="ctr"/>
            <a:r>
              <a:rPr lang="en-IN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“</a:t>
            </a:r>
            <a:r>
              <a:rPr lang="en-US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Choose LX, get more productivity and lower expenses</a:t>
            </a:r>
            <a:r>
              <a:rPr lang="en-IN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!”</a:t>
            </a:r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E4CDCFEC-E70E-4E26-ADF4-A82A5B9C6D76}"/>
              </a:ext>
            </a:extLst>
          </p:cNvPr>
          <p:cNvSpPr>
            <a:spLocks/>
          </p:cNvSpPr>
          <p:nvPr/>
        </p:nvSpPr>
        <p:spPr bwMode="auto">
          <a:xfrm>
            <a:off x="703904" y="5207845"/>
            <a:ext cx="1307776" cy="447368"/>
          </a:xfrm>
          <a:custGeom>
            <a:avLst/>
            <a:gdLst>
              <a:gd name="T0" fmla="*/ 530 w 530"/>
              <a:gd name="T1" fmla="*/ 47 h 95"/>
              <a:gd name="T2" fmla="*/ 482 w 530"/>
              <a:gd name="T3" fmla="*/ 95 h 95"/>
              <a:gd name="T4" fmla="*/ 48 w 530"/>
              <a:gd name="T5" fmla="*/ 95 h 95"/>
              <a:gd name="T6" fmla="*/ 0 w 530"/>
              <a:gd name="T7" fmla="*/ 47 h 95"/>
              <a:gd name="T8" fmla="*/ 0 w 530"/>
              <a:gd name="T9" fmla="*/ 47 h 95"/>
              <a:gd name="T10" fmla="*/ 48 w 530"/>
              <a:gd name="T11" fmla="*/ 0 h 95"/>
              <a:gd name="T12" fmla="*/ 482 w 530"/>
              <a:gd name="T13" fmla="*/ 0 h 95"/>
              <a:gd name="T14" fmla="*/ 530 w 530"/>
              <a:gd name="T15" fmla="*/ 47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" h="95">
                <a:moveTo>
                  <a:pt x="530" y="47"/>
                </a:moveTo>
                <a:cubicBezTo>
                  <a:pt x="530" y="74"/>
                  <a:pt x="508" y="95"/>
                  <a:pt x="482" y="95"/>
                </a:cubicBezTo>
                <a:cubicBezTo>
                  <a:pt x="48" y="95"/>
                  <a:pt x="48" y="95"/>
                  <a:pt x="48" y="95"/>
                </a:cubicBezTo>
                <a:cubicBezTo>
                  <a:pt x="22" y="95"/>
                  <a:pt x="0" y="74"/>
                  <a:pt x="0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21"/>
                  <a:pt x="22" y="0"/>
                  <a:pt x="48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508" y="0"/>
                  <a:pt x="530" y="21"/>
                  <a:pt x="530" y="47"/>
                </a:cubicBezTo>
                <a:close/>
              </a:path>
            </a:pathLst>
          </a:custGeom>
          <a:solidFill>
            <a:srgbClr val="40465C">
              <a:lumMod val="60000"/>
              <a:lumOff val="4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TOTAL PEACE OF MIND</a:t>
            </a:r>
          </a:p>
        </p:txBody>
      </p:sp>
      <p:sp>
        <p:nvSpPr>
          <p:cNvPr id="42" name="Freeform 12">
            <a:extLst>
              <a:ext uri="{FF2B5EF4-FFF2-40B4-BE49-F238E27FC236}">
                <a16:creationId xmlns:a16="http://schemas.microsoft.com/office/drawing/2014/main" id="{5CE8AF2A-365C-49B7-8EBB-632359F0BD6B}"/>
              </a:ext>
            </a:extLst>
          </p:cNvPr>
          <p:cNvSpPr>
            <a:spLocks/>
          </p:cNvSpPr>
          <p:nvPr/>
        </p:nvSpPr>
        <p:spPr bwMode="auto">
          <a:xfrm>
            <a:off x="1126939" y="2111037"/>
            <a:ext cx="2038292" cy="421148"/>
          </a:xfrm>
          <a:custGeom>
            <a:avLst/>
            <a:gdLst>
              <a:gd name="T0" fmla="*/ 530 w 530"/>
              <a:gd name="T1" fmla="*/ 48 h 96"/>
              <a:gd name="T2" fmla="*/ 482 w 530"/>
              <a:gd name="T3" fmla="*/ 96 h 96"/>
              <a:gd name="T4" fmla="*/ 48 w 530"/>
              <a:gd name="T5" fmla="*/ 96 h 96"/>
              <a:gd name="T6" fmla="*/ 0 w 530"/>
              <a:gd name="T7" fmla="*/ 48 h 96"/>
              <a:gd name="T8" fmla="*/ 0 w 530"/>
              <a:gd name="T9" fmla="*/ 48 h 96"/>
              <a:gd name="T10" fmla="*/ 48 w 530"/>
              <a:gd name="T11" fmla="*/ 0 h 96"/>
              <a:gd name="T12" fmla="*/ 482 w 530"/>
              <a:gd name="T13" fmla="*/ 0 h 96"/>
              <a:gd name="T14" fmla="*/ 530 w 530"/>
              <a:gd name="T15" fmla="*/ 4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" h="96">
                <a:moveTo>
                  <a:pt x="530" y="48"/>
                </a:moveTo>
                <a:cubicBezTo>
                  <a:pt x="530" y="75"/>
                  <a:pt x="508" y="96"/>
                  <a:pt x="482" y="96"/>
                </a:cubicBezTo>
                <a:cubicBezTo>
                  <a:pt x="48" y="96"/>
                  <a:pt x="48" y="96"/>
                  <a:pt x="48" y="96"/>
                </a:cubicBezTo>
                <a:cubicBezTo>
                  <a:pt x="22" y="96"/>
                  <a:pt x="0" y="75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508" y="0"/>
                  <a:pt x="530" y="22"/>
                  <a:pt x="530" y="48"/>
                </a:cubicBezTo>
                <a:close/>
              </a:path>
            </a:pathLst>
          </a:custGeom>
          <a:solidFill>
            <a:srgbClr val="ED6C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1200" b="1" kern="0" dirty="0">
                <a:solidFill>
                  <a:prstClr val="white"/>
                </a:solidFill>
              </a:rPr>
              <a:t>POWER OF LOWER TOTAL COST OF OWNERSHIP</a:t>
            </a:r>
          </a:p>
        </p:txBody>
      </p:sp>
      <p:sp>
        <p:nvSpPr>
          <p:cNvPr id="45" name="Freeform 12">
            <a:extLst>
              <a:ext uri="{FF2B5EF4-FFF2-40B4-BE49-F238E27FC236}">
                <a16:creationId xmlns:a16="http://schemas.microsoft.com/office/drawing/2014/main" id="{7B54E421-FABB-4DE1-A0D7-3A97DCEDB6C4}"/>
              </a:ext>
            </a:extLst>
          </p:cNvPr>
          <p:cNvSpPr>
            <a:spLocks/>
          </p:cNvSpPr>
          <p:nvPr/>
        </p:nvSpPr>
        <p:spPr bwMode="auto">
          <a:xfrm>
            <a:off x="1298172" y="4456366"/>
            <a:ext cx="1641976" cy="453258"/>
          </a:xfrm>
          <a:custGeom>
            <a:avLst/>
            <a:gdLst>
              <a:gd name="T0" fmla="*/ 530 w 530"/>
              <a:gd name="T1" fmla="*/ 48 h 96"/>
              <a:gd name="T2" fmla="*/ 482 w 530"/>
              <a:gd name="T3" fmla="*/ 96 h 96"/>
              <a:gd name="T4" fmla="*/ 48 w 530"/>
              <a:gd name="T5" fmla="*/ 96 h 96"/>
              <a:gd name="T6" fmla="*/ 0 w 530"/>
              <a:gd name="T7" fmla="*/ 48 h 96"/>
              <a:gd name="T8" fmla="*/ 0 w 530"/>
              <a:gd name="T9" fmla="*/ 48 h 96"/>
              <a:gd name="T10" fmla="*/ 48 w 530"/>
              <a:gd name="T11" fmla="*/ 0 h 96"/>
              <a:gd name="T12" fmla="*/ 482 w 530"/>
              <a:gd name="T13" fmla="*/ 0 h 96"/>
              <a:gd name="T14" fmla="*/ 530 w 530"/>
              <a:gd name="T15" fmla="*/ 4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" h="96">
                <a:moveTo>
                  <a:pt x="530" y="48"/>
                </a:moveTo>
                <a:cubicBezTo>
                  <a:pt x="530" y="75"/>
                  <a:pt x="508" y="96"/>
                  <a:pt x="482" y="96"/>
                </a:cubicBezTo>
                <a:cubicBezTo>
                  <a:pt x="48" y="96"/>
                  <a:pt x="48" y="96"/>
                  <a:pt x="48" y="96"/>
                </a:cubicBezTo>
                <a:cubicBezTo>
                  <a:pt x="22" y="96"/>
                  <a:pt x="0" y="75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508" y="0"/>
                  <a:pt x="530" y="22"/>
                  <a:pt x="530" y="48"/>
                </a:cubicBezTo>
                <a:close/>
              </a:path>
            </a:pathLst>
          </a:custGeom>
          <a:solidFill>
            <a:srgbClr val="4C47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POWER OF CONNECTIVITY</a:t>
            </a:r>
          </a:p>
        </p:txBody>
      </p:sp>
      <p:sp>
        <p:nvSpPr>
          <p:cNvPr id="53" name="Freeform 12">
            <a:extLst>
              <a:ext uri="{FF2B5EF4-FFF2-40B4-BE49-F238E27FC236}">
                <a16:creationId xmlns:a16="http://schemas.microsoft.com/office/drawing/2014/main" id="{CF6154AA-BEF5-4A6F-B1A5-F7F2F2485D5D}"/>
              </a:ext>
            </a:extLst>
          </p:cNvPr>
          <p:cNvSpPr>
            <a:spLocks/>
          </p:cNvSpPr>
          <p:nvPr/>
        </p:nvSpPr>
        <p:spPr bwMode="auto">
          <a:xfrm>
            <a:off x="1461760" y="2869562"/>
            <a:ext cx="1562793" cy="534819"/>
          </a:xfrm>
          <a:custGeom>
            <a:avLst/>
            <a:gdLst>
              <a:gd name="T0" fmla="*/ 530 w 530"/>
              <a:gd name="T1" fmla="*/ 48 h 96"/>
              <a:gd name="T2" fmla="*/ 482 w 530"/>
              <a:gd name="T3" fmla="*/ 96 h 96"/>
              <a:gd name="T4" fmla="*/ 48 w 530"/>
              <a:gd name="T5" fmla="*/ 96 h 96"/>
              <a:gd name="T6" fmla="*/ 0 w 530"/>
              <a:gd name="T7" fmla="*/ 48 h 96"/>
              <a:gd name="T8" fmla="*/ 0 w 530"/>
              <a:gd name="T9" fmla="*/ 48 h 96"/>
              <a:gd name="T10" fmla="*/ 48 w 530"/>
              <a:gd name="T11" fmla="*/ 0 h 96"/>
              <a:gd name="T12" fmla="*/ 482 w 530"/>
              <a:gd name="T13" fmla="*/ 0 h 96"/>
              <a:gd name="T14" fmla="*/ 530 w 530"/>
              <a:gd name="T15" fmla="*/ 4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" h="96">
                <a:moveTo>
                  <a:pt x="530" y="48"/>
                </a:moveTo>
                <a:cubicBezTo>
                  <a:pt x="530" y="75"/>
                  <a:pt x="508" y="96"/>
                  <a:pt x="482" y="96"/>
                </a:cubicBezTo>
                <a:cubicBezTo>
                  <a:pt x="48" y="96"/>
                  <a:pt x="48" y="96"/>
                  <a:pt x="48" y="96"/>
                </a:cubicBezTo>
                <a:cubicBezTo>
                  <a:pt x="22" y="96"/>
                  <a:pt x="0" y="75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508" y="0"/>
                  <a:pt x="530" y="22"/>
                  <a:pt x="530" y="48"/>
                </a:cubicBezTo>
                <a:close/>
              </a:path>
            </a:pathLst>
          </a:custGeom>
          <a:solidFill>
            <a:srgbClr val="BD8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POWER OF COMFORT &amp; CONVENIENCE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4" name="Freeform 11">
            <a:extLst>
              <a:ext uri="{FF2B5EF4-FFF2-40B4-BE49-F238E27FC236}">
                <a16:creationId xmlns:a16="http://schemas.microsoft.com/office/drawing/2014/main" id="{57DA3E88-E602-4396-B3C6-F88EE154E539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581889" y="1491175"/>
            <a:ext cx="1753348" cy="479216"/>
          </a:xfrm>
          <a:custGeom>
            <a:avLst/>
            <a:gdLst>
              <a:gd name="T0" fmla="*/ 530 w 530"/>
              <a:gd name="T1" fmla="*/ 47 h 95"/>
              <a:gd name="T2" fmla="*/ 482 w 530"/>
              <a:gd name="T3" fmla="*/ 95 h 95"/>
              <a:gd name="T4" fmla="*/ 48 w 530"/>
              <a:gd name="T5" fmla="*/ 95 h 95"/>
              <a:gd name="T6" fmla="*/ 0 w 530"/>
              <a:gd name="T7" fmla="*/ 47 h 95"/>
              <a:gd name="T8" fmla="*/ 0 w 530"/>
              <a:gd name="T9" fmla="*/ 47 h 95"/>
              <a:gd name="T10" fmla="*/ 48 w 530"/>
              <a:gd name="T11" fmla="*/ 0 h 95"/>
              <a:gd name="T12" fmla="*/ 482 w 530"/>
              <a:gd name="T13" fmla="*/ 0 h 95"/>
              <a:gd name="T14" fmla="*/ 530 w 530"/>
              <a:gd name="T15" fmla="*/ 47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" h="95">
                <a:moveTo>
                  <a:pt x="530" y="47"/>
                </a:moveTo>
                <a:cubicBezTo>
                  <a:pt x="530" y="74"/>
                  <a:pt x="508" y="95"/>
                  <a:pt x="482" y="95"/>
                </a:cubicBezTo>
                <a:cubicBezTo>
                  <a:pt x="48" y="95"/>
                  <a:pt x="48" y="95"/>
                  <a:pt x="48" y="95"/>
                </a:cubicBezTo>
                <a:cubicBezTo>
                  <a:pt x="22" y="95"/>
                  <a:pt x="0" y="74"/>
                  <a:pt x="0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21"/>
                  <a:pt x="22" y="0"/>
                  <a:pt x="48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508" y="0"/>
                  <a:pt x="530" y="21"/>
                  <a:pt x="530" y="47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1200" b="1" kern="0" dirty="0">
                <a:solidFill>
                  <a:prstClr val="white"/>
                </a:solidFill>
              </a:rPr>
              <a:t>POWER OF ENHANCED PERFORMANCE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5" name="Freeform 115">
            <a:extLst>
              <a:ext uri="{FF2B5EF4-FFF2-40B4-BE49-F238E27FC236}">
                <a16:creationId xmlns:a16="http://schemas.microsoft.com/office/drawing/2014/main" id="{C6B5743E-44AB-45B9-AF41-3F51BC546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34" y="1742397"/>
            <a:ext cx="249933" cy="273838"/>
          </a:xfrm>
          <a:custGeom>
            <a:avLst/>
            <a:gdLst>
              <a:gd name="T0" fmla="*/ 381 w 400"/>
              <a:gd name="T1" fmla="*/ 124 h 498"/>
              <a:gd name="T2" fmla="*/ 381 w 400"/>
              <a:gd name="T3" fmla="*/ 124 h 498"/>
              <a:gd name="T4" fmla="*/ 231 w 400"/>
              <a:gd name="T5" fmla="*/ 9 h 498"/>
              <a:gd name="T6" fmla="*/ 115 w 400"/>
              <a:gd name="T7" fmla="*/ 151 h 498"/>
              <a:gd name="T8" fmla="*/ 133 w 400"/>
              <a:gd name="T9" fmla="*/ 213 h 498"/>
              <a:gd name="T10" fmla="*/ 9 w 400"/>
              <a:gd name="T11" fmla="*/ 407 h 498"/>
              <a:gd name="T12" fmla="*/ 0 w 400"/>
              <a:gd name="T13" fmla="*/ 434 h 498"/>
              <a:gd name="T14" fmla="*/ 9 w 400"/>
              <a:gd name="T15" fmla="*/ 478 h 498"/>
              <a:gd name="T16" fmla="*/ 27 w 400"/>
              <a:gd name="T17" fmla="*/ 497 h 498"/>
              <a:gd name="T18" fmla="*/ 62 w 400"/>
              <a:gd name="T19" fmla="*/ 487 h 498"/>
              <a:gd name="T20" fmla="*/ 89 w 400"/>
              <a:gd name="T21" fmla="*/ 470 h 498"/>
              <a:gd name="T22" fmla="*/ 142 w 400"/>
              <a:gd name="T23" fmla="*/ 390 h 498"/>
              <a:gd name="T24" fmla="*/ 142 w 400"/>
              <a:gd name="T25" fmla="*/ 390 h 498"/>
              <a:gd name="T26" fmla="*/ 177 w 400"/>
              <a:gd name="T27" fmla="*/ 381 h 498"/>
              <a:gd name="T28" fmla="*/ 231 w 400"/>
              <a:gd name="T29" fmla="*/ 284 h 498"/>
              <a:gd name="T30" fmla="*/ 293 w 400"/>
              <a:gd name="T31" fmla="*/ 284 h 498"/>
              <a:gd name="T32" fmla="*/ 381 w 400"/>
              <a:gd name="T33" fmla="*/ 124 h 498"/>
              <a:gd name="T34" fmla="*/ 319 w 400"/>
              <a:gd name="T35" fmla="*/ 159 h 498"/>
              <a:gd name="T36" fmla="*/ 319 w 400"/>
              <a:gd name="T37" fmla="*/ 159 h 498"/>
              <a:gd name="T38" fmla="*/ 256 w 400"/>
              <a:gd name="T39" fmla="*/ 142 h 498"/>
              <a:gd name="T40" fmla="*/ 221 w 400"/>
              <a:gd name="T41" fmla="*/ 80 h 498"/>
              <a:gd name="T42" fmla="*/ 310 w 400"/>
              <a:gd name="T43" fmla="*/ 71 h 498"/>
              <a:gd name="T44" fmla="*/ 319 w 400"/>
              <a:gd name="T45" fmla="*/ 159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00" h="498">
                <a:moveTo>
                  <a:pt x="381" y="124"/>
                </a:moveTo>
                <a:lnTo>
                  <a:pt x="381" y="124"/>
                </a:lnTo>
                <a:cubicBezTo>
                  <a:pt x="372" y="44"/>
                  <a:pt x="301" y="0"/>
                  <a:pt x="231" y="9"/>
                </a:cubicBezTo>
                <a:cubicBezTo>
                  <a:pt x="159" y="27"/>
                  <a:pt x="106" y="80"/>
                  <a:pt x="115" y="151"/>
                </a:cubicBezTo>
                <a:cubicBezTo>
                  <a:pt x="115" y="168"/>
                  <a:pt x="124" y="195"/>
                  <a:pt x="133" y="213"/>
                </a:cubicBezTo>
                <a:cubicBezTo>
                  <a:pt x="9" y="407"/>
                  <a:pt x="9" y="407"/>
                  <a:pt x="9" y="407"/>
                </a:cubicBezTo>
                <a:cubicBezTo>
                  <a:pt x="0" y="407"/>
                  <a:pt x="0" y="425"/>
                  <a:pt x="0" y="434"/>
                </a:cubicBezTo>
                <a:cubicBezTo>
                  <a:pt x="9" y="478"/>
                  <a:pt x="9" y="478"/>
                  <a:pt x="9" y="478"/>
                </a:cubicBezTo>
                <a:cubicBezTo>
                  <a:pt x="9" y="487"/>
                  <a:pt x="18" y="497"/>
                  <a:pt x="27" y="497"/>
                </a:cubicBezTo>
                <a:cubicBezTo>
                  <a:pt x="62" y="487"/>
                  <a:pt x="62" y="487"/>
                  <a:pt x="62" y="487"/>
                </a:cubicBezTo>
                <a:cubicBezTo>
                  <a:pt x="71" y="487"/>
                  <a:pt x="80" y="478"/>
                  <a:pt x="89" y="470"/>
                </a:cubicBezTo>
                <a:cubicBezTo>
                  <a:pt x="142" y="390"/>
                  <a:pt x="142" y="390"/>
                  <a:pt x="142" y="390"/>
                </a:cubicBezTo>
                <a:lnTo>
                  <a:pt x="142" y="390"/>
                </a:lnTo>
                <a:cubicBezTo>
                  <a:pt x="177" y="381"/>
                  <a:pt x="177" y="381"/>
                  <a:pt x="177" y="381"/>
                </a:cubicBezTo>
                <a:cubicBezTo>
                  <a:pt x="231" y="284"/>
                  <a:pt x="231" y="284"/>
                  <a:pt x="231" y="284"/>
                </a:cubicBezTo>
                <a:cubicBezTo>
                  <a:pt x="248" y="293"/>
                  <a:pt x="284" y="284"/>
                  <a:pt x="293" y="284"/>
                </a:cubicBezTo>
                <a:cubicBezTo>
                  <a:pt x="363" y="275"/>
                  <a:pt x="399" y="195"/>
                  <a:pt x="381" y="124"/>
                </a:cubicBezTo>
                <a:close/>
                <a:moveTo>
                  <a:pt x="319" y="159"/>
                </a:moveTo>
                <a:lnTo>
                  <a:pt x="319" y="159"/>
                </a:lnTo>
                <a:cubicBezTo>
                  <a:pt x="301" y="187"/>
                  <a:pt x="284" y="168"/>
                  <a:pt x="256" y="142"/>
                </a:cubicBezTo>
                <a:cubicBezTo>
                  <a:pt x="231" y="124"/>
                  <a:pt x="203" y="115"/>
                  <a:pt x="221" y="80"/>
                </a:cubicBezTo>
                <a:cubicBezTo>
                  <a:pt x="240" y="53"/>
                  <a:pt x="284" y="44"/>
                  <a:pt x="310" y="71"/>
                </a:cubicBezTo>
                <a:cubicBezTo>
                  <a:pt x="337" y="89"/>
                  <a:pt x="346" y="133"/>
                  <a:pt x="319" y="1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6" name="Freeform 97">
            <a:extLst>
              <a:ext uri="{FF2B5EF4-FFF2-40B4-BE49-F238E27FC236}">
                <a16:creationId xmlns:a16="http://schemas.microsoft.com/office/drawing/2014/main" id="{04408C54-8E59-4368-BDEB-18ACB4AFD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451" y="2249225"/>
            <a:ext cx="320985" cy="243113"/>
          </a:xfrm>
          <a:custGeom>
            <a:avLst/>
            <a:gdLst>
              <a:gd name="T0" fmla="*/ 230 w 497"/>
              <a:gd name="T1" fmla="*/ 231 h 426"/>
              <a:gd name="T2" fmla="*/ 230 w 497"/>
              <a:gd name="T3" fmla="*/ 231 h 426"/>
              <a:gd name="T4" fmla="*/ 274 w 497"/>
              <a:gd name="T5" fmla="*/ 231 h 426"/>
              <a:gd name="T6" fmla="*/ 274 w 497"/>
              <a:gd name="T7" fmla="*/ 275 h 426"/>
              <a:gd name="T8" fmla="*/ 496 w 497"/>
              <a:gd name="T9" fmla="*/ 275 h 426"/>
              <a:gd name="T10" fmla="*/ 487 w 497"/>
              <a:gd name="T11" fmla="*/ 133 h 426"/>
              <a:gd name="T12" fmla="*/ 443 w 497"/>
              <a:gd name="T13" fmla="*/ 80 h 426"/>
              <a:gd name="T14" fmla="*/ 363 w 497"/>
              <a:gd name="T15" fmla="*/ 80 h 426"/>
              <a:gd name="T16" fmla="*/ 337 w 497"/>
              <a:gd name="T17" fmla="*/ 27 h 426"/>
              <a:gd name="T18" fmla="*/ 300 w 497"/>
              <a:gd name="T19" fmla="*/ 0 h 426"/>
              <a:gd name="T20" fmla="*/ 194 w 497"/>
              <a:gd name="T21" fmla="*/ 0 h 426"/>
              <a:gd name="T22" fmla="*/ 168 w 497"/>
              <a:gd name="T23" fmla="*/ 27 h 426"/>
              <a:gd name="T24" fmla="*/ 133 w 497"/>
              <a:gd name="T25" fmla="*/ 80 h 426"/>
              <a:gd name="T26" fmla="*/ 53 w 497"/>
              <a:gd name="T27" fmla="*/ 80 h 426"/>
              <a:gd name="T28" fmla="*/ 9 w 497"/>
              <a:gd name="T29" fmla="*/ 133 h 426"/>
              <a:gd name="T30" fmla="*/ 0 w 497"/>
              <a:gd name="T31" fmla="*/ 275 h 426"/>
              <a:gd name="T32" fmla="*/ 230 w 497"/>
              <a:gd name="T33" fmla="*/ 275 h 426"/>
              <a:gd name="T34" fmla="*/ 230 w 497"/>
              <a:gd name="T35" fmla="*/ 231 h 426"/>
              <a:gd name="T36" fmla="*/ 186 w 497"/>
              <a:gd name="T37" fmla="*/ 53 h 426"/>
              <a:gd name="T38" fmla="*/ 186 w 497"/>
              <a:gd name="T39" fmla="*/ 53 h 426"/>
              <a:gd name="T40" fmla="*/ 212 w 497"/>
              <a:gd name="T41" fmla="*/ 36 h 426"/>
              <a:gd name="T42" fmla="*/ 284 w 497"/>
              <a:gd name="T43" fmla="*/ 36 h 426"/>
              <a:gd name="T44" fmla="*/ 309 w 497"/>
              <a:gd name="T45" fmla="*/ 53 h 426"/>
              <a:gd name="T46" fmla="*/ 319 w 497"/>
              <a:gd name="T47" fmla="*/ 80 h 426"/>
              <a:gd name="T48" fmla="*/ 177 w 497"/>
              <a:gd name="T49" fmla="*/ 80 h 426"/>
              <a:gd name="T50" fmla="*/ 186 w 497"/>
              <a:gd name="T51" fmla="*/ 53 h 426"/>
              <a:gd name="T52" fmla="*/ 274 w 497"/>
              <a:gd name="T53" fmla="*/ 355 h 426"/>
              <a:gd name="T54" fmla="*/ 274 w 497"/>
              <a:gd name="T55" fmla="*/ 355 h 426"/>
              <a:gd name="T56" fmla="*/ 230 w 497"/>
              <a:gd name="T57" fmla="*/ 355 h 426"/>
              <a:gd name="T58" fmla="*/ 230 w 497"/>
              <a:gd name="T59" fmla="*/ 302 h 426"/>
              <a:gd name="T60" fmla="*/ 9 w 497"/>
              <a:gd name="T61" fmla="*/ 302 h 426"/>
              <a:gd name="T62" fmla="*/ 17 w 497"/>
              <a:gd name="T63" fmla="*/ 381 h 426"/>
              <a:gd name="T64" fmla="*/ 62 w 497"/>
              <a:gd name="T65" fmla="*/ 425 h 426"/>
              <a:gd name="T66" fmla="*/ 434 w 497"/>
              <a:gd name="T67" fmla="*/ 425 h 426"/>
              <a:gd name="T68" fmla="*/ 478 w 497"/>
              <a:gd name="T69" fmla="*/ 381 h 426"/>
              <a:gd name="T70" fmla="*/ 487 w 497"/>
              <a:gd name="T71" fmla="*/ 302 h 426"/>
              <a:gd name="T72" fmla="*/ 274 w 497"/>
              <a:gd name="T73" fmla="*/ 302 h 426"/>
              <a:gd name="T74" fmla="*/ 274 w 497"/>
              <a:gd name="T75" fmla="*/ 35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97" h="426">
                <a:moveTo>
                  <a:pt x="230" y="231"/>
                </a:moveTo>
                <a:lnTo>
                  <a:pt x="230" y="231"/>
                </a:lnTo>
                <a:cubicBezTo>
                  <a:pt x="274" y="231"/>
                  <a:pt x="274" y="231"/>
                  <a:pt x="274" y="231"/>
                </a:cubicBezTo>
                <a:cubicBezTo>
                  <a:pt x="274" y="275"/>
                  <a:pt x="274" y="275"/>
                  <a:pt x="274" y="275"/>
                </a:cubicBezTo>
                <a:cubicBezTo>
                  <a:pt x="496" y="275"/>
                  <a:pt x="496" y="275"/>
                  <a:pt x="496" y="275"/>
                </a:cubicBezTo>
                <a:cubicBezTo>
                  <a:pt x="496" y="275"/>
                  <a:pt x="496" y="168"/>
                  <a:pt x="487" y="133"/>
                </a:cubicBezTo>
                <a:cubicBezTo>
                  <a:pt x="487" y="97"/>
                  <a:pt x="478" y="80"/>
                  <a:pt x="443" y="80"/>
                </a:cubicBezTo>
                <a:cubicBezTo>
                  <a:pt x="363" y="80"/>
                  <a:pt x="363" y="80"/>
                  <a:pt x="363" y="80"/>
                </a:cubicBezTo>
                <a:cubicBezTo>
                  <a:pt x="345" y="53"/>
                  <a:pt x="337" y="27"/>
                  <a:pt x="337" y="27"/>
                </a:cubicBezTo>
                <a:cubicBezTo>
                  <a:pt x="328" y="9"/>
                  <a:pt x="319" y="0"/>
                  <a:pt x="300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177" y="0"/>
                  <a:pt x="168" y="9"/>
                  <a:pt x="168" y="27"/>
                </a:cubicBezTo>
                <a:cubicBezTo>
                  <a:pt x="159" y="27"/>
                  <a:pt x="150" y="53"/>
                  <a:pt x="133" y="80"/>
                </a:cubicBezTo>
                <a:cubicBezTo>
                  <a:pt x="53" y="80"/>
                  <a:pt x="53" y="80"/>
                  <a:pt x="53" y="80"/>
                </a:cubicBezTo>
                <a:cubicBezTo>
                  <a:pt x="17" y="80"/>
                  <a:pt x="9" y="97"/>
                  <a:pt x="9" y="133"/>
                </a:cubicBezTo>
                <a:cubicBezTo>
                  <a:pt x="0" y="168"/>
                  <a:pt x="0" y="275"/>
                  <a:pt x="0" y="275"/>
                </a:cubicBezTo>
                <a:cubicBezTo>
                  <a:pt x="230" y="275"/>
                  <a:pt x="230" y="275"/>
                  <a:pt x="230" y="275"/>
                </a:cubicBezTo>
                <a:lnTo>
                  <a:pt x="230" y="231"/>
                </a:lnTo>
                <a:close/>
                <a:moveTo>
                  <a:pt x="186" y="53"/>
                </a:moveTo>
                <a:lnTo>
                  <a:pt x="186" y="53"/>
                </a:lnTo>
                <a:cubicBezTo>
                  <a:pt x="194" y="44"/>
                  <a:pt x="194" y="36"/>
                  <a:pt x="212" y="36"/>
                </a:cubicBezTo>
                <a:cubicBezTo>
                  <a:pt x="284" y="36"/>
                  <a:pt x="284" y="36"/>
                  <a:pt x="284" y="36"/>
                </a:cubicBezTo>
                <a:cubicBezTo>
                  <a:pt x="300" y="36"/>
                  <a:pt x="300" y="44"/>
                  <a:pt x="309" y="53"/>
                </a:cubicBezTo>
                <a:cubicBezTo>
                  <a:pt x="309" y="53"/>
                  <a:pt x="319" y="71"/>
                  <a:pt x="319" y="80"/>
                </a:cubicBezTo>
                <a:cubicBezTo>
                  <a:pt x="177" y="80"/>
                  <a:pt x="177" y="80"/>
                  <a:pt x="177" y="80"/>
                </a:cubicBezTo>
                <a:cubicBezTo>
                  <a:pt x="186" y="71"/>
                  <a:pt x="186" y="53"/>
                  <a:pt x="186" y="53"/>
                </a:cubicBezTo>
                <a:close/>
                <a:moveTo>
                  <a:pt x="274" y="355"/>
                </a:moveTo>
                <a:lnTo>
                  <a:pt x="274" y="355"/>
                </a:lnTo>
                <a:cubicBezTo>
                  <a:pt x="230" y="355"/>
                  <a:pt x="230" y="355"/>
                  <a:pt x="230" y="355"/>
                </a:cubicBezTo>
                <a:cubicBezTo>
                  <a:pt x="230" y="302"/>
                  <a:pt x="230" y="302"/>
                  <a:pt x="230" y="302"/>
                </a:cubicBezTo>
                <a:cubicBezTo>
                  <a:pt x="9" y="302"/>
                  <a:pt x="9" y="302"/>
                  <a:pt x="9" y="302"/>
                </a:cubicBezTo>
                <a:cubicBezTo>
                  <a:pt x="9" y="302"/>
                  <a:pt x="17" y="346"/>
                  <a:pt x="17" y="381"/>
                </a:cubicBezTo>
                <a:cubicBezTo>
                  <a:pt x="17" y="399"/>
                  <a:pt x="26" y="425"/>
                  <a:pt x="62" y="425"/>
                </a:cubicBezTo>
                <a:cubicBezTo>
                  <a:pt x="434" y="425"/>
                  <a:pt x="434" y="425"/>
                  <a:pt x="434" y="425"/>
                </a:cubicBezTo>
                <a:cubicBezTo>
                  <a:pt x="469" y="425"/>
                  <a:pt x="478" y="399"/>
                  <a:pt x="478" y="381"/>
                </a:cubicBezTo>
                <a:cubicBezTo>
                  <a:pt x="478" y="346"/>
                  <a:pt x="487" y="302"/>
                  <a:pt x="487" y="302"/>
                </a:cubicBezTo>
                <a:cubicBezTo>
                  <a:pt x="274" y="302"/>
                  <a:pt x="274" y="302"/>
                  <a:pt x="274" y="302"/>
                </a:cubicBezTo>
                <a:lnTo>
                  <a:pt x="274" y="3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7" name="Freeform 104">
            <a:extLst>
              <a:ext uri="{FF2B5EF4-FFF2-40B4-BE49-F238E27FC236}">
                <a16:creationId xmlns:a16="http://schemas.microsoft.com/office/drawing/2014/main" id="{B0694AEC-5127-4EC3-B3D9-8B2FB0CA7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23" y="5432451"/>
            <a:ext cx="248422" cy="147419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8" name="Freeform 12">
            <a:extLst>
              <a:ext uri="{FF2B5EF4-FFF2-40B4-BE49-F238E27FC236}">
                <a16:creationId xmlns:a16="http://schemas.microsoft.com/office/drawing/2014/main" id="{E5DD9653-DE26-47FD-A2A0-F396EBEAA28A}"/>
              </a:ext>
            </a:extLst>
          </p:cNvPr>
          <p:cNvSpPr>
            <a:spLocks/>
          </p:cNvSpPr>
          <p:nvPr/>
        </p:nvSpPr>
        <p:spPr bwMode="auto">
          <a:xfrm>
            <a:off x="1477942" y="3684353"/>
            <a:ext cx="1307461" cy="507820"/>
          </a:xfrm>
          <a:custGeom>
            <a:avLst/>
            <a:gdLst>
              <a:gd name="T0" fmla="*/ 530 w 530"/>
              <a:gd name="T1" fmla="*/ 48 h 96"/>
              <a:gd name="T2" fmla="*/ 482 w 530"/>
              <a:gd name="T3" fmla="*/ 96 h 96"/>
              <a:gd name="T4" fmla="*/ 48 w 530"/>
              <a:gd name="T5" fmla="*/ 96 h 96"/>
              <a:gd name="T6" fmla="*/ 0 w 530"/>
              <a:gd name="T7" fmla="*/ 48 h 96"/>
              <a:gd name="T8" fmla="*/ 0 w 530"/>
              <a:gd name="T9" fmla="*/ 48 h 96"/>
              <a:gd name="T10" fmla="*/ 48 w 530"/>
              <a:gd name="T11" fmla="*/ 0 h 96"/>
              <a:gd name="T12" fmla="*/ 482 w 530"/>
              <a:gd name="T13" fmla="*/ 0 h 96"/>
              <a:gd name="T14" fmla="*/ 530 w 530"/>
              <a:gd name="T15" fmla="*/ 4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" h="96">
                <a:moveTo>
                  <a:pt x="530" y="48"/>
                </a:moveTo>
                <a:cubicBezTo>
                  <a:pt x="530" y="75"/>
                  <a:pt x="508" y="96"/>
                  <a:pt x="482" y="96"/>
                </a:cubicBezTo>
                <a:cubicBezTo>
                  <a:pt x="48" y="96"/>
                  <a:pt x="48" y="96"/>
                  <a:pt x="48" y="96"/>
                </a:cubicBezTo>
                <a:cubicBezTo>
                  <a:pt x="22" y="96"/>
                  <a:pt x="0" y="75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508" y="0"/>
                  <a:pt x="530" y="22"/>
                  <a:pt x="530" y="48"/>
                </a:cubicBezTo>
                <a:close/>
              </a:path>
            </a:pathLst>
          </a:custGeom>
          <a:solidFill>
            <a:srgbClr val="4C47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POWER OF CHOICE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2DD34F0-A258-470C-AE1C-22BAFC0C90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95"/>
          <a:stretch/>
        </p:blipFill>
        <p:spPr>
          <a:xfrm>
            <a:off x="56645" y="2337803"/>
            <a:ext cx="769413" cy="26337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23C80DE6-6EAB-4ADB-B98D-A9D779E44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67" y="1469635"/>
            <a:ext cx="495300" cy="51435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DCBABFD-BD49-4CC3-898B-08FE5A5C0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64" y="2206137"/>
            <a:ext cx="495300" cy="47625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6FEF90C-1620-436F-BA7D-60B919006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708" y="2904538"/>
            <a:ext cx="457200" cy="51435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F25DCEB-4A65-42E5-ADC4-5260814F89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894" y="3724787"/>
            <a:ext cx="504825" cy="56197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DE570EF-D492-43F6-AC8E-29C92F8FB7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710" y="4461510"/>
            <a:ext cx="495300" cy="4953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C9DFDB4F-030B-4B1F-B08F-C2D8038783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69" y="5141522"/>
            <a:ext cx="504825" cy="485775"/>
          </a:xfrm>
          <a:prstGeom prst="rect">
            <a:avLst/>
          </a:prstGeom>
        </p:spPr>
      </p:pic>
      <p:sp>
        <p:nvSpPr>
          <p:cNvPr id="30" name="Rounded Rectangle 38">
            <a:extLst>
              <a:ext uri="{FF2B5EF4-FFF2-40B4-BE49-F238E27FC236}">
                <a16:creationId xmlns:a16="http://schemas.microsoft.com/office/drawing/2014/main" id="{B0546EFC-3395-48D2-878A-5D020B31E345}"/>
              </a:ext>
            </a:extLst>
          </p:cNvPr>
          <p:cNvSpPr/>
          <p:nvPr/>
        </p:nvSpPr>
        <p:spPr>
          <a:xfrm>
            <a:off x="4761628" y="5123286"/>
            <a:ext cx="3437673" cy="143610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IN" sz="1600" dirty="0">
                <a:solidFill>
                  <a:schemeClr val="bg1"/>
                </a:solidFill>
                <a:latin typeface="Eras Demi ITC" panose="020B0805030504020804" pitchFamily="34" charset="0"/>
              </a:rPr>
              <a:t>4 RMC sizes for different densities or volume &amp; weight of goods </a:t>
            </a:r>
          </a:p>
        </p:txBody>
      </p:sp>
    </p:spTree>
    <p:extLst>
      <p:ext uri="{BB962C8B-B14F-4D97-AF65-F5344CB8AC3E}">
        <p14:creationId xmlns:p14="http://schemas.microsoft.com/office/powerpoint/2010/main" val="414459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10175</TotalTime>
  <Words>1517</Words>
  <Application>Microsoft Office PowerPoint</Application>
  <PresentationFormat>Widescreen</PresentationFormat>
  <Paragraphs>309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Eras Bold ITC</vt:lpstr>
      <vt:lpstr>Eras Demi ITC</vt:lpstr>
      <vt:lpstr>Myriad Pro</vt:lpstr>
      <vt:lpstr>Uni Neue Bold</vt:lpstr>
      <vt:lpstr>Uni Neue Regular</vt:lpstr>
      <vt:lpstr>Verdana</vt:lpstr>
      <vt:lpstr>Office Theme</vt:lpstr>
      <vt:lpstr>PowerPoint Presentation</vt:lpstr>
      <vt:lpstr>PowerPoint Presentation</vt:lpstr>
      <vt:lpstr>Tata Motors MHCV – Power of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Components of BS6 After treatment system</dc:title>
  <dc:creator>PRANAV MULAY [ CVBU, Sales &amp; Marketing, Mumbai ]</dc:creator>
  <cp:lastModifiedBy>Janarthanam B</cp:lastModifiedBy>
  <cp:revision>633</cp:revision>
  <dcterms:created xsi:type="dcterms:W3CDTF">2020-03-24T05:35:30Z</dcterms:created>
  <dcterms:modified xsi:type="dcterms:W3CDTF">2021-04-22T09:18:35Z</dcterms:modified>
</cp:coreProperties>
</file>