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 id="2147483660" r:id="rId2"/>
  </p:sldMasterIdLst>
  <p:notesMasterIdLst>
    <p:notesMasterId r:id="rId40"/>
  </p:notesMasterIdLst>
  <p:handoutMasterIdLst>
    <p:handoutMasterId r:id="rId41"/>
  </p:handoutMasterIdLst>
  <p:sldIdLst>
    <p:sldId id="360" r:id="rId3"/>
    <p:sldId id="362" r:id="rId4"/>
    <p:sldId id="423" r:id="rId5"/>
    <p:sldId id="363" r:id="rId6"/>
    <p:sldId id="372" r:id="rId7"/>
    <p:sldId id="411" r:id="rId8"/>
    <p:sldId id="414" r:id="rId9"/>
    <p:sldId id="381" r:id="rId10"/>
    <p:sldId id="384" r:id="rId11"/>
    <p:sldId id="366" r:id="rId12"/>
    <p:sldId id="385" r:id="rId13"/>
    <p:sldId id="394" r:id="rId14"/>
    <p:sldId id="395" r:id="rId15"/>
    <p:sldId id="415" r:id="rId16"/>
    <p:sldId id="397" r:id="rId17"/>
    <p:sldId id="424" r:id="rId18"/>
    <p:sldId id="416" r:id="rId19"/>
    <p:sldId id="425" r:id="rId20"/>
    <p:sldId id="399" r:id="rId21"/>
    <p:sldId id="400" r:id="rId22"/>
    <p:sldId id="412" r:id="rId23"/>
    <p:sldId id="401" r:id="rId24"/>
    <p:sldId id="417" r:id="rId25"/>
    <p:sldId id="418" r:id="rId26"/>
    <p:sldId id="419" r:id="rId27"/>
    <p:sldId id="406" r:id="rId28"/>
    <p:sldId id="403" r:id="rId29"/>
    <p:sldId id="404" r:id="rId30"/>
    <p:sldId id="405" r:id="rId31"/>
    <p:sldId id="407" r:id="rId32"/>
    <p:sldId id="420" r:id="rId33"/>
    <p:sldId id="421" r:id="rId34"/>
    <p:sldId id="422" r:id="rId35"/>
    <p:sldId id="409" r:id="rId36"/>
    <p:sldId id="410" r:id="rId37"/>
    <p:sldId id="413" r:id="rId38"/>
    <p:sldId id="309" r:id="rId39"/>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934686-7D2B-49DD-8B14-240C2E86A148}">
          <p14:sldIdLst>
            <p14:sldId id="360"/>
          </p14:sldIdLst>
        </p14:section>
        <p14:section name="Module Objectives" id="{5BA8EDF8-3506-4742-9252-0C6EC7AB842B}">
          <p14:sldIdLst>
            <p14:sldId id="362"/>
            <p14:sldId id="423"/>
            <p14:sldId id="363"/>
            <p14:sldId id="372"/>
            <p14:sldId id="411"/>
            <p14:sldId id="414"/>
            <p14:sldId id="381"/>
            <p14:sldId id="384"/>
            <p14:sldId id="366"/>
            <p14:sldId id="385"/>
          </p14:sldIdLst>
        </p14:section>
        <p14:section name="1. Indication" id="{2C737A4B-A923-4696-9ECC-B8710A7C3E7A}">
          <p14:sldIdLst>
            <p14:sldId id="394"/>
          </p14:sldIdLst>
        </p14:section>
        <p14:section name="2. Clinical Benefits" id="{218E113B-F542-42CD-A8B9-27F76CD9D27D}">
          <p14:sldIdLst>
            <p14:sldId id="395"/>
            <p14:sldId id="415"/>
          </p14:sldIdLst>
        </p14:section>
        <p14:section name="3. Comparative Clinical Benefits" id="{077D4A86-9C25-49CC-A736-A1E403C68F0E}">
          <p14:sldIdLst>
            <p14:sldId id="397"/>
            <p14:sldId id="424"/>
            <p14:sldId id="416"/>
            <p14:sldId id="425"/>
            <p14:sldId id="399"/>
          </p14:sldIdLst>
        </p14:section>
        <p14:section name="4. Target population" id="{AB32D169-135E-4387-A091-D60C824BCBCE}">
          <p14:sldIdLst>
            <p14:sldId id="400"/>
            <p14:sldId id="412"/>
            <p14:sldId id="401"/>
          </p14:sldIdLst>
        </p14:section>
        <p14:section name="5-7 Fulfillment, Dosing, Admin, Packaging &amp; Storage" id="{ED0AA689-6567-404B-9D23-0A4F8ACCE351}">
          <p14:sldIdLst>
            <p14:sldId id="417"/>
            <p14:sldId id="418"/>
            <p14:sldId id="419"/>
            <p14:sldId id="406"/>
            <p14:sldId id="403"/>
          </p14:sldIdLst>
        </p14:section>
        <p14:section name="8. Funding Archetype" id="{023DAC25-1FD1-4937-A205-8F352722C849}">
          <p14:sldIdLst>
            <p14:sldId id="404"/>
            <p14:sldId id="405"/>
            <p14:sldId id="407"/>
            <p14:sldId id="420"/>
            <p14:sldId id="421"/>
            <p14:sldId id="422"/>
            <p14:sldId id="409"/>
            <p14:sldId id="410"/>
            <p14:sldId id="413"/>
            <p14:sldId id="30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Faber" initials="SF" lastIdx="45" clrIdx="0">
    <p:extLst>
      <p:ext uri="{19B8F6BF-5375-455C-9EA6-DF929625EA0E}">
        <p15:presenceInfo xmlns:p15="http://schemas.microsoft.com/office/powerpoint/2012/main" userId="Stella Fa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C44"/>
    <a:srgbClr val="666666"/>
    <a:srgbClr val="FFFFFF"/>
    <a:srgbClr val="F2F2F2"/>
    <a:srgbClr val="C1EBE9"/>
    <a:srgbClr val="A2E0DF"/>
    <a:srgbClr val="D9D9D9"/>
    <a:srgbClr val="64CCC9"/>
    <a:srgbClr val="8CDDFF"/>
    <a:srgbClr val="86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3" autoAdjust="0"/>
    <p:restoredTop sz="96005" autoAdjust="0"/>
  </p:normalViewPr>
  <p:slideViewPr>
    <p:cSldViewPr snapToGrid="0">
      <p:cViewPr>
        <p:scale>
          <a:sx n="100" d="100"/>
          <a:sy n="100" d="100"/>
        </p:scale>
        <p:origin x="-234" y="-516"/>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showGuides="1">
      <p:cViewPr varScale="1">
        <p:scale>
          <a:sx n="55" d="100"/>
          <a:sy n="55" d="100"/>
        </p:scale>
        <p:origin x="277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99516210645832"/>
          <c:y val="0.13431908994074249"/>
          <c:w val="0.32298789292458069"/>
          <c:h val="0.80174387381759904"/>
        </c:manualLayout>
      </c:layout>
      <c:pieChart>
        <c:varyColors val="1"/>
        <c:ser>
          <c:idx val="0"/>
          <c:order val="0"/>
          <c:tx>
            <c:strRef>
              <c:f>Sheet1!$B$1</c:f>
              <c:strCache>
                <c:ptCount val="1"/>
                <c:pt idx="0">
                  <c:v>2009-2018</c:v>
                </c:pt>
              </c:strCache>
            </c:strRef>
          </c:tx>
          <c:dPt>
            <c:idx val="0"/>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5-C664-47DF-99CB-2096AEA53413}"/>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4-C664-47DF-99CB-2096AEA53413}"/>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3-C664-47DF-99CB-2096AEA53413}"/>
              </c:ext>
            </c:extLst>
          </c:dPt>
          <c:dPt>
            <c:idx val="3"/>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2-C664-47DF-99CB-2096AEA53413}"/>
              </c:ext>
            </c:extLst>
          </c:dPt>
          <c:dPt>
            <c:idx val="4"/>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1-C664-47DF-99CB-2096AEA53413}"/>
              </c:ext>
            </c:extLst>
          </c:dPt>
          <c:dPt>
            <c:idx val="5"/>
            <c:bubble3D val="0"/>
            <c:spPr>
              <a:solidFill>
                <a:schemeClr val="tx2"/>
              </a:solidFill>
              <a:ln w="19050">
                <a:solidFill>
                  <a:schemeClr val="lt1"/>
                </a:solidFill>
              </a:ln>
              <a:effectLst/>
            </c:spPr>
            <c:extLst>
              <c:ext xmlns:c16="http://schemas.microsoft.com/office/drawing/2014/chart" uri="{C3380CC4-5D6E-409C-BE32-E72D297353CC}">
                <c16:uniqueId val="{00000007-C664-47DF-99CB-2096AEA53413}"/>
              </c:ext>
            </c:extLst>
          </c:dPt>
          <c:dPt>
            <c:idx val="6"/>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6-C664-47DF-99CB-2096AEA53413}"/>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CH"/>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Bravo</c:v>
                </c:pt>
                <c:pt idx="1">
                  <c:v>A real advance</c:v>
                </c:pt>
                <c:pt idx="2">
                  <c:v>Offers an advantage</c:v>
                </c:pt>
                <c:pt idx="3">
                  <c:v>Possibly helpful</c:v>
                </c:pt>
                <c:pt idx="4">
                  <c:v>Nothing new</c:v>
                </c:pt>
                <c:pt idx="5">
                  <c:v>Not acceptable</c:v>
                </c:pt>
                <c:pt idx="6">
                  <c:v>Judgement reserved</c:v>
                </c:pt>
              </c:strCache>
            </c:strRef>
          </c:cat>
          <c:val>
            <c:numRef>
              <c:f>Sheet1!$B$2:$B$8</c:f>
              <c:numCache>
                <c:formatCode>General</c:formatCode>
                <c:ptCount val="7"/>
                <c:pt idx="0">
                  <c:v>1</c:v>
                </c:pt>
                <c:pt idx="1">
                  <c:v>11</c:v>
                </c:pt>
                <c:pt idx="2">
                  <c:v>53</c:v>
                </c:pt>
                <c:pt idx="3">
                  <c:v>154</c:v>
                </c:pt>
                <c:pt idx="4">
                  <c:v>483</c:v>
                </c:pt>
                <c:pt idx="5">
                  <c:v>158</c:v>
                </c:pt>
                <c:pt idx="6">
                  <c:v>62</c:v>
                </c:pt>
              </c:numCache>
            </c:numRef>
          </c:val>
          <c:extLst>
            <c:ext xmlns:c16="http://schemas.microsoft.com/office/drawing/2014/chart" uri="{C3380CC4-5D6E-409C-BE32-E72D297353CC}">
              <c16:uniqueId val="{00000000-C664-47DF-99CB-2096AEA5341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2846026633097605"/>
          <c:y val="5.4212835075501786E-2"/>
          <c:w val="0.25429856714428523"/>
          <c:h val="0.9074871324819014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5-31T16:35:30.028" idx="45">
    <p:pos x="5734" y="-842"/>
    <p:text>Note to Chris: Do not forget about the positive aspects of this case study i.e. this was fundamenttaly not a bad product</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31T16:35:30.028" idx="45">
    <p:pos x="5734" y="-842"/>
    <p:text>Note to Chris: Do not forget about the positive aspects of this case study i.e. this was fundamenttaly not a bad product</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FFA2CA8-92D6-47CF-85D6-1F0532C1E387}" type="datetimeFigureOut">
              <a:rPr lang="en-US" smtClean="0"/>
              <a:t>6/18/2021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25A89C9-4676-4DF6-A308-B82F637C7B71}" type="slidenum">
              <a:rPr lang="en-US" smtClean="0"/>
              <a:t>‹#›</a:t>
            </a:fld>
            <a:endParaRPr lang="en-US"/>
          </a:p>
        </p:txBody>
      </p:sp>
    </p:spTree>
    <p:extLst>
      <p:ext uri="{BB962C8B-B14F-4D97-AF65-F5344CB8AC3E}">
        <p14:creationId xmlns:p14="http://schemas.microsoft.com/office/powerpoint/2010/main" val="1481995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FB7AB40-F860-4E32-9C26-3A6684532969}" type="datetimeFigureOut">
              <a:rPr lang="en-US" smtClean="0"/>
              <a:t>6/18/2021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E1EEE18-8F3D-4CB3-B090-6249C20A5AF8}" type="slidenum">
              <a:rPr lang="en-US" smtClean="0"/>
              <a:t>‹#›</a:t>
            </a:fld>
            <a:endParaRPr lang="en-US"/>
          </a:p>
        </p:txBody>
      </p:sp>
    </p:spTree>
    <p:extLst>
      <p:ext uri="{BB962C8B-B14F-4D97-AF65-F5344CB8AC3E}">
        <p14:creationId xmlns:p14="http://schemas.microsoft.com/office/powerpoint/2010/main" val="392791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02920" y="2330054"/>
            <a:ext cx="8138160" cy="1234440"/>
          </a:xfrm>
          <a:prstGeom prst="rect">
            <a:avLst/>
          </a:prstGeom>
        </p:spPr>
        <p:txBody>
          <a:bodyPr/>
          <a:lstStyle>
            <a:lvl1pPr algn="l">
              <a:lnSpc>
                <a:spcPct val="90000"/>
              </a:lnSpc>
              <a:defRPr sz="4400" b="0" cap="none" spc="0" baseline="0">
                <a:solidFill>
                  <a:schemeClr val="tx1"/>
                </a:solidFill>
                <a:latin typeface="+mj-lt"/>
              </a:defRPr>
            </a:lvl1pPr>
          </a:lstStyle>
          <a:p>
            <a:r>
              <a:rPr lang="en-US" dirty="0"/>
              <a:t>Click to edit master title style</a:t>
            </a:r>
          </a:p>
        </p:txBody>
      </p:sp>
      <p:sp>
        <p:nvSpPr>
          <p:cNvPr id="3" name="Subtitle 2"/>
          <p:cNvSpPr>
            <a:spLocks noGrp="1"/>
          </p:cNvSpPr>
          <p:nvPr>
            <p:ph type="subTitle" idx="1" hasCustomPrompt="1"/>
          </p:nvPr>
        </p:nvSpPr>
        <p:spPr bwMode="gray">
          <a:xfrm>
            <a:off x="502919" y="1749981"/>
            <a:ext cx="8138159" cy="480060"/>
          </a:xfrm>
          <a:prstGeom prst="rect">
            <a:avLst/>
          </a:prstGeom>
        </p:spPr>
        <p:txBody>
          <a:bodyPr rIns="0" bIns="0" anchor="b" anchorCtr="0"/>
          <a:lstStyle>
            <a:lvl1pPr marL="0" indent="0" algn="l">
              <a:lnSpc>
                <a:spcPct val="100000"/>
              </a:lnSpc>
              <a:buNone/>
              <a:defRPr sz="1800" b="1" cap="all" spc="150" baseline="0">
                <a:solidFill>
                  <a:schemeClr val="tx1"/>
                </a:solidFill>
                <a:latin typeface="+mn-lt"/>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502920" y="3701654"/>
            <a:ext cx="4846320" cy="480060"/>
          </a:xfrm>
          <a:prstGeom prst="rect">
            <a:avLst/>
          </a:prstGeom>
        </p:spPr>
        <p:txBody>
          <a:bodyPr/>
          <a:lstStyle>
            <a:lvl1pPr>
              <a:defRPr sz="1400" b="0" i="0">
                <a:solidFill>
                  <a:schemeClr val="tx1"/>
                </a:solidFill>
                <a:latin typeface="+mj-lt"/>
              </a:defRPr>
            </a:lvl1pPr>
          </a:lstStyle>
          <a:p>
            <a:pPr lvl="0"/>
            <a:r>
              <a:rPr lang="en-US" dirty="0"/>
              <a:t>Day |  Month |  YY</a:t>
            </a:r>
          </a:p>
        </p:txBody>
      </p:sp>
      <p:pic>
        <p:nvPicPr>
          <p:cNvPr id="7" name="Picture 6"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7472" y="137160"/>
            <a:ext cx="1188720" cy="1302056"/>
          </a:xfrm>
          <a:prstGeom prst="rect">
            <a:avLst/>
          </a:prstGeom>
        </p:spPr>
      </p:pic>
      <p:sp>
        <p:nvSpPr>
          <p:cNvPr id="8" name="Text Placeholder 7">
            <a:extLst>
              <a:ext uri="{FF2B5EF4-FFF2-40B4-BE49-F238E27FC236}">
                <a16:creationId xmlns:a16="http://schemas.microsoft.com/office/drawing/2014/main" id="{E6C079E7-0338-4425-842D-F75F238C7B23}"/>
              </a:ext>
            </a:extLst>
          </p:cNvPr>
          <p:cNvSpPr>
            <a:spLocks noGrp="1"/>
          </p:cNvSpPr>
          <p:nvPr>
            <p:ph type="body" sz="quarter" idx="11" hasCustomPrompt="1"/>
          </p:nvPr>
        </p:nvSpPr>
        <p:spPr>
          <a:xfrm>
            <a:off x="5666159" y="204186"/>
            <a:ext cx="3092450" cy="322263"/>
          </a:xfrm>
          <a:prstGeom prst="rect">
            <a:avLst/>
          </a:prstGeom>
        </p:spPr>
        <p:txBody>
          <a:bodyPr anchor="ctr"/>
          <a:lstStyle>
            <a:lvl1pPr algn="r">
              <a:defRPr sz="1400" b="1" cap="all" spc="150" baseline="0">
                <a:solidFill>
                  <a:schemeClr val="tx1"/>
                </a:solidFill>
                <a:latin typeface="+mn-lt"/>
              </a:defRPr>
            </a:lvl1pPr>
          </a:lstStyle>
          <a:p>
            <a:pPr lvl="0"/>
            <a:r>
              <a:rPr lang="en-US" dirty="0"/>
              <a:t>OPTIONAL DESCRIPTOR</a:t>
            </a:r>
          </a:p>
        </p:txBody>
      </p:sp>
      <p:pic>
        <p:nvPicPr>
          <p:cNvPr id="6" name="Picture 5">
            <a:extLst>
              <a:ext uri="{FF2B5EF4-FFF2-40B4-BE49-F238E27FC236}">
                <a16:creationId xmlns:a16="http://schemas.microsoft.com/office/drawing/2014/main" id="{413E6B6A-132E-4324-85A6-46C50E6953B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77476" t="90667"/>
          <a:stretch/>
        </p:blipFill>
        <p:spPr>
          <a:xfrm>
            <a:off x="7084380" y="4663438"/>
            <a:ext cx="2059619" cy="480061"/>
          </a:xfrm>
          <a:prstGeom prst="rect">
            <a:avLst/>
          </a:prstGeom>
        </p:spPr>
      </p:pic>
    </p:spTree>
    <p:extLst>
      <p:ext uri="{BB962C8B-B14F-4D97-AF65-F5344CB8AC3E}">
        <p14:creationId xmlns:p14="http://schemas.microsoft.com/office/powerpoint/2010/main" val="72330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 Alternate Half-content &amp; imag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0" y="0"/>
            <a:ext cx="4314969" cy="5143500"/>
          </a:xfrm>
          <a:prstGeom prst="rect">
            <a:avLst/>
          </a:prstGeom>
          <a:solidFill>
            <a:schemeClr val="bg2"/>
          </a:solidFill>
          <a:ln>
            <a:noFill/>
          </a:ln>
          <a:effectLst/>
        </p:spPr>
        <p:txBody>
          <a:bodyPr lIns="365760" rIns="365760" anchor="ctr" anchorCtr="1"/>
          <a:lstStyle>
            <a:lvl1pPr algn="ctr">
              <a:defRPr sz="1800" b="0" baseline="0">
                <a:solidFill>
                  <a:schemeClr val="tx2"/>
                </a:solidFill>
                <a:latin typeface="+mn-lt"/>
              </a:defRPr>
            </a:lvl1pPr>
          </a:lstStyle>
          <a:p>
            <a:r>
              <a:rPr lang="en-US" dirty="0"/>
              <a:t>Insert an image</a:t>
            </a:r>
            <a:br>
              <a:rPr lang="en-US" dirty="0"/>
            </a:br>
            <a:r>
              <a:rPr lang="en-US" dirty="0"/>
              <a:t>within this placeholder </a:t>
            </a:r>
          </a:p>
        </p:txBody>
      </p:sp>
      <p:sp>
        <p:nvSpPr>
          <p:cNvPr id="9" name="Content Placeholder 2">
            <a:extLst>
              <a:ext uri="{FF2B5EF4-FFF2-40B4-BE49-F238E27FC236}">
                <a16:creationId xmlns:a16="http://schemas.microsoft.com/office/drawing/2014/main" id="{A406D962-A904-455A-9FF2-A3FC930F6781}"/>
              </a:ext>
            </a:extLst>
          </p:cNvPr>
          <p:cNvSpPr txBox="1">
            <a:spLocks/>
          </p:cNvSpPr>
          <p:nvPr userDrawn="1"/>
        </p:nvSpPr>
        <p:spPr bwMode="gray">
          <a:xfrm>
            <a:off x="502920" y="4820603"/>
            <a:ext cx="3057981" cy="219076"/>
          </a:xfrm>
          <a:prstGeom prst="rect">
            <a:avLst/>
          </a:prstGeom>
        </p:spPr>
        <p:txBody>
          <a:bodyPr vert="horz" lIns="0" rIns="0" anchor="b" anchorCtr="0"/>
          <a:lstStyle>
            <a:defPPr>
              <a:defRPr lang="en-US"/>
            </a:defPPr>
            <a:lvl1pPr marR="0" lvl="0" indent="0" defTabSz="457200" fontAlgn="auto">
              <a:lnSpc>
                <a:spcPct val="100000"/>
              </a:lnSpc>
              <a:spcBef>
                <a:spcPct val="20000"/>
              </a:spcBef>
              <a:spcAft>
                <a:spcPts val="0"/>
              </a:spcAft>
              <a:buClrTx/>
              <a:buSzTx/>
              <a:buFont typeface="Arial"/>
              <a:buNone/>
              <a:tabLst/>
              <a:defRPr kumimoji="0" sz="1000" b="0" i="0" u="none" strike="noStrike" cap="none" spc="0" normalizeH="0" baseline="0">
                <a:ln>
                  <a:noFill/>
                </a:ln>
                <a:solidFill>
                  <a:srgbClr val="000000"/>
                </a:solidFill>
                <a:effectLst/>
                <a:uLnTx/>
                <a:uFillTx/>
                <a:cs typeface="Calibri" panose="020F0502020204030204" pitchFamily="34" charset="0"/>
              </a:defRPr>
            </a:lvl1pPr>
            <a:lvl2pPr indent="0" defTabSz="457200">
              <a:spcBef>
                <a:spcPct val="20000"/>
              </a:spcBef>
              <a:buFont typeface="Arial"/>
              <a:buNone/>
              <a:defRPr sz="900">
                <a:latin typeface="Georgia"/>
                <a:cs typeface="Georgia"/>
              </a:defRPr>
            </a:lvl2pPr>
            <a:lvl3pPr indent="0" defTabSz="457200">
              <a:spcBef>
                <a:spcPct val="20000"/>
              </a:spcBef>
              <a:buFont typeface="Arial"/>
              <a:buNone/>
              <a:defRPr sz="900">
                <a:latin typeface="Georgia"/>
                <a:cs typeface="Georgia"/>
              </a:defRPr>
            </a:lvl3pPr>
            <a:lvl4pPr indent="0" defTabSz="457200">
              <a:spcBef>
                <a:spcPct val="20000"/>
              </a:spcBef>
              <a:buFont typeface="Arial"/>
              <a:buNone/>
              <a:defRPr sz="900">
                <a:latin typeface="Georgia"/>
                <a:cs typeface="Georgia"/>
              </a:defRPr>
            </a:lvl4pPr>
            <a:lvl5pPr indent="0" defTabSz="457200">
              <a:spcBef>
                <a:spcPct val="20000"/>
              </a:spcBef>
              <a:buFont typeface="Arial"/>
              <a:buNone/>
              <a:defRPr sz="900">
                <a:latin typeface="Georgia"/>
                <a:cs typeface="Georgia"/>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0"/>
            <a:r>
              <a:rPr lang="en-US" noProof="0" dirty="0">
                <a:solidFill>
                  <a:schemeClr val="bg2">
                    <a:lumMod val="10000"/>
                  </a:schemeClr>
                </a:solidFill>
              </a:rPr>
              <a:t>Proprietary and confidential — do not distribute</a:t>
            </a:r>
          </a:p>
        </p:txBody>
      </p:sp>
      <p:sp>
        <p:nvSpPr>
          <p:cNvPr id="27" name="Text Placeholder 9">
            <a:extLst>
              <a:ext uri="{FF2B5EF4-FFF2-40B4-BE49-F238E27FC236}">
                <a16:creationId xmlns:a16="http://schemas.microsoft.com/office/drawing/2014/main" id="{BCE9EE84-6D78-4EA7-A0BA-54294DAD6358}"/>
              </a:ext>
            </a:extLst>
          </p:cNvPr>
          <p:cNvSpPr>
            <a:spLocks noGrp="1"/>
          </p:cNvSpPr>
          <p:nvPr>
            <p:ph type="body" sz="quarter" idx="18" hasCustomPrompt="1"/>
          </p:nvPr>
        </p:nvSpPr>
        <p:spPr>
          <a:xfrm>
            <a:off x="4828716"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29" name="Text Placeholder 4">
            <a:extLst>
              <a:ext uri="{FF2B5EF4-FFF2-40B4-BE49-F238E27FC236}">
                <a16:creationId xmlns:a16="http://schemas.microsoft.com/office/drawing/2014/main" id="{4213A971-0458-449E-8A05-022FFCDC03BA}"/>
              </a:ext>
            </a:extLst>
          </p:cNvPr>
          <p:cNvSpPr>
            <a:spLocks noGrp="1"/>
          </p:cNvSpPr>
          <p:nvPr>
            <p:ph type="body" sz="quarter" idx="19" hasCustomPrompt="1"/>
          </p:nvPr>
        </p:nvSpPr>
        <p:spPr>
          <a:xfrm>
            <a:off x="4829033" y="1097957"/>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SUBTITLE, CALIBRI, 18PT, BOLD</a:t>
            </a:r>
          </a:p>
        </p:txBody>
      </p:sp>
      <p:sp>
        <p:nvSpPr>
          <p:cNvPr id="31" name="Content Placeholder 5">
            <a:extLst>
              <a:ext uri="{FF2B5EF4-FFF2-40B4-BE49-F238E27FC236}">
                <a16:creationId xmlns:a16="http://schemas.microsoft.com/office/drawing/2014/main" id="{B5BC7F6D-6A69-4462-AC94-59D2440E9F60}"/>
              </a:ext>
            </a:extLst>
          </p:cNvPr>
          <p:cNvSpPr>
            <a:spLocks noGrp="1"/>
          </p:cNvSpPr>
          <p:nvPr>
            <p:ph sz="quarter" idx="20"/>
          </p:nvPr>
        </p:nvSpPr>
        <p:spPr>
          <a:xfrm>
            <a:off x="4828714" y="1619968"/>
            <a:ext cx="3817301" cy="3045695"/>
          </a:xfrm>
        </p:spPr>
        <p:txBody>
          <a:bodyPr>
            <a:noAutofit/>
          </a:bodyPr>
          <a:lstStyle>
            <a:lvl1pPr>
              <a:defRPr sz="1400"/>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a:extLst>
              <a:ext uri="{FF2B5EF4-FFF2-40B4-BE49-F238E27FC236}">
                <a16:creationId xmlns:a16="http://schemas.microsoft.com/office/drawing/2014/main" id="{726693EF-FAB5-47C0-9E2C-3E4FCA246E27}"/>
              </a:ext>
            </a:extLst>
          </p:cNvPr>
          <p:cNvSpPr>
            <a:spLocks noGrp="1"/>
          </p:cNvSpPr>
          <p:nvPr>
            <p:ph type="dt" sz="half" idx="21"/>
          </p:nvPr>
        </p:nvSpPr>
        <p:spPr/>
        <p:txBody>
          <a:bodyPr/>
          <a:lstStyle/>
          <a:p>
            <a:fld id="{2CE6A075-6F73-41ED-A7F7-E51E8CBD8CD1}" type="datetime5">
              <a:rPr lang="en-US" sz="1000" smtClean="0"/>
              <a:t>18-Jun-21</a:t>
            </a:fld>
            <a:endParaRPr lang="en-IN" sz="1000" dirty="0"/>
          </a:p>
        </p:txBody>
      </p:sp>
      <p:sp>
        <p:nvSpPr>
          <p:cNvPr id="3" name="Footer Placeholder 2">
            <a:extLst>
              <a:ext uri="{FF2B5EF4-FFF2-40B4-BE49-F238E27FC236}">
                <a16:creationId xmlns:a16="http://schemas.microsoft.com/office/drawing/2014/main" id="{AD8C9BD9-0563-4BBE-98D1-F3230FFD4B56}"/>
              </a:ext>
            </a:extLst>
          </p:cNvPr>
          <p:cNvSpPr>
            <a:spLocks noGrp="1"/>
          </p:cNvSpPr>
          <p:nvPr>
            <p:ph type="ftr" sz="quarter" idx="22"/>
          </p:nvPr>
        </p:nvSpPr>
        <p:spPr/>
        <p:txBody>
          <a:bodyPr/>
          <a:lstStyle/>
          <a:p>
            <a:pPr>
              <a:defRPr/>
            </a:pPr>
            <a:r>
              <a:rPr lang="en-US"/>
              <a:t>Enter title via "insert&gt;header and footer&gt;footer"  |  </a:t>
            </a:r>
            <a:endParaRPr lang="en-IN" dirty="0"/>
          </a:p>
        </p:txBody>
      </p:sp>
      <p:sp>
        <p:nvSpPr>
          <p:cNvPr id="5" name="Slide Number Placeholder 4">
            <a:extLst>
              <a:ext uri="{FF2B5EF4-FFF2-40B4-BE49-F238E27FC236}">
                <a16:creationId xmlns:a16="http://schemas.microsoft.com/office/drawing/2014/main" id="{CCAC6A4A-541D-4D7B-878E-B4F6BCFA9047}"/>
              </a:ext>
            </a:extLst>
          </p:cNvPr>
          <p:cNvSpPr>
            <a:spLocks noGrp="1"/>
          </p:cNvSpPr>
          <p:nvPr>
            <p:ph type="sldNum" sz="quarter" idx="23"/>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3214017D-4094-4C05-AF66-53501EF74240}"/>
              </a:ext>
            </a:extLst>
          </p:cNvPr>
          <p:cNvSpPr>
            <a:spLocks noGrp="1"/>
          </p:cNvSpPr>
          <p:nvPr>
            <p:ph type="title"/>
          </p:nvPr>
        </p:nvSpPr>
        <p:spPr>
          <a:xfrm>
            <a:off x="4828714" y="569594"/>
            <a:ext cx="3812366"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13415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 Half-content &amp; full image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9144000" cy="5143500"/>
          </a:xfrm>
          <a:prstGeom prst="rect">
            <a:avLst/>
          </a:prstGeom>
          <a:noFill/>
          <a:ln>
            <a:noFill/>
          </a:ln>
          <a:effectLst/>
        </p:spPr>
        <p:txBody>
          <a:bodyPr lIns="365760" rIns="365760" anchor="ctr" anchorCtr="1"/>
          <a:lstStyle>
            <a:lvl1pPr marL="4572000" indent="0" algn="ctr">
              <a:tabLst/>
              <a:defRPr sz="1800" b="0" baseline="0">
                <a:solidFill>
                  <a:schemeClr val="tx1"/>
                </a:solidFill>
                <a:latin typeface="+mn-lt"/>
              </a:defRPr>
            </a:lvl1pPr>
          </a:lstStyle>
          <a:p>
            <a:r>
              <a:rPr lang="en-US" dirty="0"/>
              <a:t>Insert an image or chart </a:t>
            </a:r>
            <a:br>
              <a:rPr lang="en-US" dirty="0"/>
            </a:br>
            <a:r>
              <a:rPr lang="en-US" dirty="0"/>
              <a:t>within this placeholder </a:t>
            </a:r>
          </a:p>
        </p:txBody>
      </p:sp>
      <p:sp>
        <p:nvSpPr>
          <p:cNvPr id="15" name="Text Placeholder 9">
            <a:extLst>
              <a:ext uri="{FF2B5EF4-FFF2-40B4-BE49-F238E27FC236}">
                <a16:creationId xmlns:a16="http://schemas.microsoft.com/office/drawing/2014/main" id="{1DA9A41A-6EE1-49F5-AFE9-BA3D27BD9358}"/>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17" name="Content Placeholder 5">
            <a:extLst>
              <a:ext uri="{FF2B5EF4-FFF2-40B4-BE49-F238E27FC236}">
                <a16:creationId xmlns:a16="http://schemas.microsoft.com/office/drawing/2014/main" id="{9429E2A8-8B6B-4260-8142-907D2399D5E5}"/>
              </a:ext>
            </a:extLst>
          </p:cNvPr>
          <p:cNvSpPr>
            <a:spLocks noGrp="1"/>
          </p:cNvSpPr>
          <p:nvPr>
            <p:ph sz="quarter" idx="19"/>
          </p:nvPr>
        </p:nvSpPr>
        <p:spPr>
          <a:xfrm>
            <a:off x="502919" y="1411940"/>
            <a:ext cx="3822191" cy="3251499"/>
          </a:xfrm>
        </p:spPr>
        <p:txBody>
          <a:bodyPr>
            <a:noAutofit/>
          </a:bodyPr>
          <a:lstStyle>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Date Placeholder 1">
            <a:extLst>
              <a:ext uri="{FF2B5EF4-FFF2-40B4-BE49-F238E27FC236}">
                <a16:creationId xmlns:a16="http://schemas.microsoft.com/office/drawing/2014/main" id="{8705D2C4-592D-4FAD-A4E7-6E5F057312FB}"/>
              </a:ext>
            </a:extLst>
          </p:cNvPr>
          <p:cNvSpPr>
            <a:spLocks noGrp="1"/>
          </p:cNvSpPr>
          <p:nvPr>
            <p:ph type="dt" sz="half" idx="20"/>
          </p:nvPr>
        </p:nvSpPr>
        <p:spPr/>
        <p:txBody>
          <a:bodyPr/>
          <a:lstStyle/>
          <a:p>
            <a:fld id="{90A6A715-8B36-4A84-B450-6A1A424D74C1}" type="datetime5">
              <a:rPr lang="en-US" sz="1000" smtClean="0"/>
              <a:t>18-Jun-21</a:t>
            </a:fld>
            <a:endParaRPr lang="en-IN" sz="1000" dirty="0"/>
          </a:p>
        </p:txBody>
      </p:sp>
      <p:sp>
        <p:nvSpPr>
          <p:cNvPr id="3" name="Footer Placeholder 2">
            <a:extLst>
              <a:ext uri="{FF2B5EF4-FFF2-40B4-BE49-F238E27FC236}">
                <a16:creationId xmlns:a16="http://schemas.microsoft.com/office/drawing/2014/main" id="{6E5788B1-6A9F-4ED2-B731-ECEAB3FFE690}"/>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5F6D4144-61CF-41E8-AE23-27559B7DDF69}"/>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6" name="Title 5">
            <a:extLst>
              <a:ext uri="{FF2B5EF4-FFF2-40B4-BE49-F238E27FC236}">
                <a16:creationId xmlns:a16="http://schemas.microsoft.com/office/drawing/2014/main" id="{8CB062B2-FBDD-408E-8216-A05EB384A6F2}"/>
              </a:ext>
            </a:extLst>
          </p:cNvPr>
          <p:cNvSpPr>
            <a:spLocks noGrp="1"/>
          </p:cNvSpPr>
          <p:nvPr>
            <p:ph type="title"/>
          </p:nvPr>
        </p:nvSpPr>
        <p:spPr>
          <a:xfrm>
            <a:off x="502920" y="569594"/>
            <a:ext cx="3822190"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1835574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 Half-content &amp; full image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9144000" cy="5143500"/>
          </a:xfrm>
          <a:prstGeom prst="rect">
            <a:avLst/>
          </a:prstGeom>
          <a:noFill/>
          <a:ln>
            <a:noFill/>
          </a:ln>
          <a:effectLst/>
        </p:spPr>
        <p:txBody>
          <a:bodyPr lIns="914400" rIns="914400" anchor="ctr" anchorCtr="0"/>
          <a:lstStyle>
            <a:lvl1pPr marL="9525" indent="0" algn="l">
              <a:tabLst/>
              <a:defRPr sz="1800" b="0" baseline="0">
                <a:solidFill>
                  <a:schemeClr val="tx1"/>
                </a:solidFill>
                <a:latin typeface="+mn-lt"/>
              </a:defRPr>
            </a:lvl1pPr>
          </a:lstStyle>
          <a:p>
            <a:r>
              <a:rPr lang="en-US" dirty="0"/>
              <a:t>Insert an image or chart </a:t>
            </a:r>
            <a:br>
              <a:rPr lang="en-US" dirty="0"/>
            </a:br>
            <a:r>
              <a:rPr lang="en-US" dirty="0"/>
              <a:t>within this placeholder </a:t>
            </a:r>
          </a:p>
        </p:txBody>
      </p:sp>
      <p:sp>
        <p:nvSpPr>
          <p:cNvPr id="12" name="Text Placeholder 9">
            <a:extLst>
              <a:ext uri="{FF2B5EF4-FFF2-40B4-BE49-F238E27FC236}">
                <a16:creationId xmlns:a16="http://schemas.microsoft.com/office/drawing/2014/main" id="{D1E655C6-6C55-4BCE-A907-B7048CE6FF6C}"/>
              </a:ext>
            </a:extLst>
          </p:cNvPr>
          <p:cNvSpPr>
            <a:spLocks noGrp="1"/>
          </p:cNvSpPr>
          <p:nvPr>
            <p:ph type="body" sz="quarter" idx="18" hasCustomPrompt="1"/>
          </p:nvPr>
        </p:nvSpPr>
        <p:spPr>
          <a:xfrm>
            <a:off x="4826511"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14" name="Content Placeholder 5">
            <a:extLst>
              <a:ext uri="{FF2B5EF4-FFF2-40B4-BE49-F238E27FC236}">
                <a16:creationId xmlns:a16="http://schemas.microsoft.com/office/drawing/2014/main" id="{15B48ECC-C9D4-4D04-9E63-711B66A66FE4}"/>
              </a:ext>
            </a:extLst>
          </p:cNvPr>
          <p:cNvSpPr>
            <a:spLocks noGrp="1"/>
          </p:cNvSpPr>
          <p:nvPr>
            <p:ph sz="quarter" idx="19"/>
          </p:nvPr>
        </p:nvSpPr>
        <p:spPr>
          <a:xfrm>
            <a:off x="4826509" y="1411940"/>
            <a:ext cx="3822191" cy="3251499"/>
          </a:xfrm>
        </p:spPr>
        <p:txBody>
          <a:bodyPr>
            <a:noAutofit/>
          </a:bodyPr>
          <a:lstStyle>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Date Placeholder 1">
            <a:extLst>
              <a:ext uri="{FF2B5EF4-FFF2-40B4-BE49-F238E27FC236}">
                <a16:creationId xmlns:a16="http://schemas.microsoft.com/office/drawing/2014/main" id="{70A9492A-9E98-410D-80B6-A8C3551F73B2}"/>
              </a:ext>
            </a:extLst>
          </p:cNvPr>
          <p:cNvSpPr>
            <a:spLocks noGrp="1"/>
          </p:cNvSpPr>
          <p:nvPr>
            <p:ph type="dt" sz="half" idx="20"/>
          </p:nvPr>
        </p:nvSpPr>
        <p:spPr/>
        <p:txBody>
          <a:bodyPr/>
          <a:lstStyle/>
          <a:p>
            <a:fld id="{E8BDBBA2-6E53-4249-8983-BB64023B0F31}" type="datetime5">
              <a:rPr lang="en-US" sz="1000" smtClean="0"/>
              <a:t>18-Jun-21</a:t>
            </a:fld>
            <a:endParaRPr lang="en-IN" sz="1000" dirty="0"/>
          </a:p>
        </p:txBody>
      </p:sp>
      <p:sp>
        <p:nvSpPr>
          <p:cNvPr id="3" name="Footer Placeholder 2">
            <a:extLst>
              <a:ext uri="{FF2B5EF4-FFF2-40B4-BE49-F238E27FC236}">
                <a16:creationId xmlns:a16="http://schemas.microsoft.com/office/drawing/2014/main" id="{0471235E-4BFB-4FA1-AE76-43ACD4D49610}"/>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3E519681-A444-4531-A5D3-2836A1A812E2}"/>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6" name="Title 5">
            <a:extLst>
              <a:ext uri="{FF2B5EF4-FFF2-40B4-BE49-F238E27FC236}">
                <a16:creationId xmlns:a16="http://schemas.microsoft.com/office/drawing/2014/main" id="{9E328B66-8D8E-4A31-B6FF-28C5A564CD12}"/>
              </a:ext>
            </a:extLst>
          </p:cNvPr>
          <p:cNvSpPr>
            <a:spLocks noGrp="1"/>
          </p:cNvSpPr>
          <p:nvPr>
            <p:ph type="title"/>
          </p:nvPr>
        </p:nvSpPr>
        <p:spPr>
          <a:xfrm>
            <a:off x="4826509" y="569594"/>
            <a:ext cx="3814570"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205168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6FC1646B-E15A-4F90-9777-95E6C931F3EB}"/>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 REGULAR</a:t>
            </a:r>
          </a:p>
        </p:txBody>
      </p:sp>
      <p:sp>
        <p:nvSpPr>
          <p:cNvPr id="2" name="Date Placeholder 1">
            <a:extLst>
              <a:ext uri="{FF2B5EF4-FFF2-40B4-BE49-F238E27FC236}">
                <a16:creationId xmlns:a16="http://schemas.microsoft.com/office/drawing/2014/main" id="{99FA0235-6821-4E98-BF25-A2AFA2B9757A}"/>
              </a:ext>
            </a:extLst>
          </p:cNvPr>
          <p:cNvSpPr>
            <a:spLocks noGrp="1"/>
          </p:cNvSpPr>
          <p:nvPr>
            <p:ph type="dt" sz="half" idx="11"/>
          </p:nvPr>
        </p:nvSpPr>
        <p:spPr/>
        <p:txBody>
          <a:bodyPr/>
          <a:lstStyle/>
          <a:p>
            <a:fld id="{BC79925A-2121-4505-9FB5-D2697F2DA315}" type="datetime5">
              <a:rPr lang="en-US" sz="1000" smtClean="0"/>
              <a:t>18-Jun-21</a:t>
            </a:fld>
            <a:endParaRPr lang="en-IN" sz="1000" dirty="0"/>
          </a:p>
        </p:txBody>
      </p:sp>
      <p:sp>
        <p:nvSpPr>
          <p:cNvPr id="6" name="Footer Placeholder 5">
            <a:extLst>
              <a:ext uri="{FF2B5EF4-FFF2-40B4-BE49-F238E27FC236}">
                <a16:creationId xmlns:a16="http://schemas.microsoft.com/office/drawing/2014/main" id="{ED9C6CBC-4853-4618-A593-F26BEEA8642E}"/>
              </a:ext>
            </a:extLst>
          </p:cNvPr>
          <p:cNvSpPr>
            <a:spLocks noGrp="1"/>
          </p:cNvSpPr>
          <p:nvPr>
            <p:ph type="ftr" sz="quarter" idx="12"/>
          </p:nvPr>
        </p:nvSpPr>
        <p:spPr/>
        <p:txBody>
          <a:bodyPr/>
          <a:lstStyle/>
          <a:p>
            <a:pPr>
              <a:defRPr/>
            </a:pPr>
            <a:r>
              <a:rPr lang="en-US"/>
              <a:t>Enter title via "insert&gt;header and footer&gt;footer"  |  </a:t>
            </a:r>
            <a:endParaRPr lang="en-IN" dirty="0"/>
          </a:p>
        </p:txBody>
      </p:sp>
      <p:sp>
        <p:nvSpPr>
          <p:cNvPr id="8" name="Slide Number Placeholder 7">
            <a:extLst>
              <a:ext uri="{FF2B5EF4-FFF2-40B4-BE49-F238E27FC236}">
                <a16:creationId xmlns:a16="http://schemas.microsoft.com/office/drawing/2014/main" id="{939D4FA6-3AD2-489F-AD6D-10061CE17725}"/>
              </a:ext>
            </a:extLst>
          </p:cNvPr>
          <p:cNvSpPr>
            <a:spLocks noGrp="1"/>
          </p:cNvSpPr>
          <p:nvPr>
            <p:ph type="sldNum" sz="quarter" idx="13"/>
          </p:nvPr>
        </p:nvSpPr>
        <p:spPr/>
        <p:txBody>
          <a:bodyPr/>
          <a:lstStyle/>
          <a:p>
            <a:pPr>
              <a:defRPr/>
            </a:pPr>
            <a:r>
              <a:rPr lang="en-IN"/>
              <a:t>|    </a:t>
            </a:r>
            <a:fld id="{7B2119CD-3B2D-4CEB-B404-D2E3F8CD6D69}" type="slidenum">
              <a:rPr lang="en-IN" smtClean="0"/>
              <a:pPr>
                <a:defRPr/>
              </a:pPr>
              <a:t>‹#›</a:t>
            </a:fld>
            <a:endParaRPr lang="en-IN" dirty="0"/>
          </a:p>
        </p:txBody>
      </p:sp>
      <p:sp>
        <p:nvSpPr>
          <p:cNvPr id="3" name="Title 2">
            <a:extLst>
              <a:ext uri="{FF2B5EF4-FFF2-40B4-BE49-F238E27FC236}">
                <a16:creationId xmlns:a16="http://schemas.microsoft.com/office/drawing/2014/main" id="{32DF4AC5-DAAC-474E-9003-2DC9501C11C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248151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86BAF7B-5EEB-4826-BBE6-296648B79FC8}"/>
              </a:ext>
            </a:extLst>
          </p:cNvPr>
          <p:cNvSpPr>
            <a:spLocks noGrp="1"/>
          </p:cNvSpPr>
          <p:nvPr>
            <p:ph type="dt" sz="half" idx="10"/>
          </p:nvPr>
        </p:nvSpPr>
        <p:spPr/>
        <p:txBody>
          <a:bodyPr/>
          <a:lstStyle/>
          <a:p>
            <a:fld id="{3073684F-E8CE-4778-A819-80A8D2CC7715}" type="datetime5">
              <a:rPr lang="en-US" sz="1000" smtClean="0"/>
              <a:t>18-Jun-21</a:t>
            </a:fld>
            <a:endParaRPr lang="en-IN" sz="1000" dirty="0"/>
          </a:p>
        </p:txBody>
      </p:sp>
      <p:sp>
        <p:nvSpPr>
          <p:cNvPr id="6" name="Footer Placeholder 5">
            <a:extLst>
              <a:ext uri="{FF2B5EF4-FFF2-40B4-BE49-F238E27FC236}">
                <a16:creationId xmlns:a16="http://schemas.microsoft.com/office/drawing/2014/main" id="{9D6E4D06-76F6-4FDA-814A-3D2F924DC7A0}"/>
              </a:ext>
            </a:extLst>
          </p:cNvPr>
          <p:cNvSpPr>
            <a:spLocks noGrp="1"/>
          </p:cNvSpPr>
          <p:nvPr>
            <p:ph type="ftr" sz="quarter" idx="11"/>
          </p:nvPr>
        </p:nvSpPr>
        <p:spPr/>
        <p:txBody>
          <a:bodyPr/>
          <a:lstStyle/>
          <a:p>
            <a:pPr>
              <a:defRPr/>
            </a:pPr>
            <a:r>
              <a:rPr lang="en-US"/>
              <a:t>Enter title via "insert&gt;header and footer&gt;footer"  |  </a:t>
            </a:r>
            <a:endParaRPr lang="en-IN" dirty="0"/>
          </a:p>
        </p:txBody>
      </p:sp>
      <p:sp>
        <p:nvSpPr>
          <p:cNvPr id="7" name="Slide Number Placeholder 6">
            <a:extLst>
              <a:ext uri="{FF2B5EF4-FFF2-40B4-BE49-F238E27FC236}">
                <a16:creationId xmlns:a16="http://schemas.microsoft.com/office/drawing/2014/main" id="{2991DC76-6D7C-43A2-A372-017171793155}"/>
              </a:ext>
            </a:extLst>
          </p:cNvPr>
          <p:cNvSpPr>
            <a:spLocks noGrp="1"/>
          </p:cNvSpPr>
          <p:nvPr>
            <p:ph type="sldNum" sz="quarter" idx="12"/>
          </p:nvPr>
        </p:nvSpPr>
        <p:spPr/>
        <p:txBody>
          <a:bodyPr/>
          <a:lstStyle/>
          <a:p>
            <a:pPr>
              <a:defRPr/>
            </a:pPr>
            <a:r>
              <a:rPr lang="en-IN"/>
              <a:t>|    </a:t>
            </a:r>
            <a:fld id="{7B2119CD-3B2D-4CEB-B404-D2E3F8CD6D69}" type="slidenum">
              <a:rPr lang="en-IN" smtClean="0"/>
              <a:pPr>
                <a:defRPr/>
              </a:pPr>
              <a:t>‹#›</a:t>
            </a:fld>
            <a:endParaRPr lang="en-IN" dirty="0"/>
          </a:p>
        </p:txBody>
      </p:sp>
    </p:spTree>
    <p:extLst>
      <p:ext uri="{BB962C8B-B14F-4D97-AF65-F5344CB8AC3E}">
        <p14:creationId xmlns:p14="http://schemas.microsoft.com/office/powerpoint/2010/main" val="2367701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Solid Background">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bwMode="gray">
          <a:xfrm>
            <a:off x="1371600" y="1508760"/>
            <a:ext cx="6858000" cy="2674620"/>
          </a:xfrm>
          <a:prstGeom prst="rect">
            <a:avLst/>
          </a:prstGeom>
        </p:spPr>
        <p:txBody>
          <a:bodyPr/>
          <a:lstStyle>
            <a:lvl1pPr algn="l">
              <a:lnSpc>
                <a:spcPct val="100000"/>
              </a:lnSpc>
              <a:defRPr sz="2400" b="0">
                <a:solidFill>
                  <a:schemeClr val="tx1"/>
                </a:solidFill>
                <a:latin typeface="+mj-lt"/>
              </a:defRPr>
            </a:lvl1pPr>
            <a:lvl2pPr marL="1371600" indent="-228600" algn="l">
              <a:lnSpc>
                <a:spcPct val="100000"/>
              </a:lnSpc>
              <a:spcBef>
                <a:spcPts val="1800"/>
              </a:spcBef>
              <a:buFont typeface="Arial" panose="020B0604020202020204" pitchFamily="34" charset="0"/>
              <a:buChar char="–"/>
              <a:defRPr sz="1800">
                <a:solidFill>
                  <a:schemeClr val="tx1"/>
                </a:solidFill>
                <a:latin typeface="+mj-lt"/>
              </a:defRPr>
            </a:lvl2pPr>
          </a:lstStyle>
          <a:p>
            <a:pPr lvl="0"/>
            <a:r>
              <a:rPr lang="en-US" dirty="0"/>
              <a:t>Click to edit quote text</a:t>
            </a:r>
          </a:p>
          <a:p>
            <a:pPr lvl="1"/>
            <a:r>
              <a:rPr lang="en-US" dirty="0"/>
              <a:t>Second level for attribution</a:t>
            </a:r>
          </a:p>
        </p:txBody>
      </p:sp>
      <p:sp>
        <p:nvSpPr>
          <p:cNvPr id="2" name="Date Placeholder 1">
            <a:extLst>
              <a:ext uri="{FF2B5EF4-FFF2-40B4-BE49-F238E27FC236}">
                <a16:creationId xmlns:a16="http://schemas.microsoft.com/office/drawing/2014/main" id="{6C163BA2-6DFF-4319-943C-16C51AC1F723}"/>
              </a:ext>
            </a:extLst>
          </p:cNvPr>
          <p:cNvSpPr>
            <a:spLocks noGrp="1"/>
          </p:cNvSpPr>
          <p:nvPr>
            <p:ph type="dt" sz="half" idx="14"/>
          </p:nvPr>
        </p:nvSpPr>
        <p:spPr/>
        <p:txBody>
          <a:bodyPr/>
          <a:lstStyle/>
          <a:p>
            <a:fld id="{479C81C4-CFFC-4F0D-B08E-2D9CFFF221BB}" type="datetime5">
              <a:rPr lang="en-US" sz="1000" smtClean="0"/>
              <a:t>18-Jun-21</a:t>
            </a:fld>
            <a:endParaRPr lang="en-IN" sz="1000" dirty="0"/>
          </a:p>
        </p:txBody>
      </p:sp>
      <p:sp>
        <p:nvSpPr>
          <p:cNvPr id="3" name="Footer Placeholder 2">
            <a:extLst>
              <a:ext uri="{FF2B5EF4-FFF2-40B4-BE49-F238E27FC236}">
                <a16:creationId xmlns:a16="http://schemas.microsoft.com/office/drawing/2014/main" id="{43CD562D-F52A-47D4-BA1A-8549DF6691AE}"/>
              </a:ext>
            </a:extLst>
          </p:cNvPr>
          <p:cNvSpPr>
            <a:spLocks noGrp="1"/>
          </p:cNvSpPr>
          <p:nvPr>
            <p:ph type="ftr" sz="quarter" idx="15"/>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4620BA78-426A-4FEF-9B89-B5B988A22C70}"/>
              </a:ext>
            </a:extLst>
          </p:cNvPr>
          <p:cNvSpPr>
            <a:spLocks noGrp="1"/>
          </p:cNvSpPr>
          <p:nvPr>
            <p:ph type="sldNum" sz="quarter" idx="16"/>
          </p:nvPr>
        </p:nvSpPr>
        <p:spPr/>
        <p:txBody>
          <a:bodyPr/>
          <a:lstStyle/>
          <a:p>
            <a:pPr>
              <a:defRPr/>
            </a:pPr>
            <a:r>
              <a:rPr lang="en-IN"/>
              <a:t>|    </a:t>
            </a:r>
            <a:fld id="{7B2119CD-3B2D-4CEB-B404-D2E3F8CD6D69}" type="slidenum">
              <a:rPr lang="en-IN" smtClean="0"/>
              <a:pPr>
                <a:defRPr/>
              </a:pPr>
              <a:t>‹#›</a:t>
            </a:fld>
            <a:endParaRPr lang="en-IN" dirty="0"/>
          </a:p>
        </p:txBody>
      </p:sp>
    </p:spTree>
    <p:extLst>
      <p:ext uri="{BB962C8B-B14F-4D97-AF65-F5344CB8AC3E}">
        <p14:creationId xmlns:p14="http://schemas.microsoft.com/office/powerpoint/2010/main" val="339607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2920" y="2331719"/>
            <a:ext cx="8138160" cy="1234440"/>
          </a:xfrm>
          <a:prstGeom prst="rect">
            <a:avLst/>
          </a:prstGeom>
        </p:spPr>
        <p:txBody>
          <a:bodyPr wrap="square" rIns="0" bIns="0" anchor="t">
            <a:noAutofit/>
          </a:bodyPr>
          <a:lstStyle>
            <a:lvl1pPr algn="l">
              <a:lnSpc>
                <a:spcPct val="80000"/>
              </a:lnSpc>
              <a:defRPr sz="4400" b="0" cap="none" spc="0" baseline="0">
                <a:solidFill>
                  <a:schemeClr val="tx1"/>
                </a:solidFill>
                <a:latin typeface="+mj-lt"/>
              </a:defRPr>
            </a:lvl1pPr>
          </a:lstStyle>
          <a:p>
            <a:r>
              <a:rPr lang="en-US" dirty="0"/>
              <a:t>Click to edit master title style</a:t>
            </a:r>
          </a:p>
        </p:txBody>
      </p:sp>
      <p:sp>
        <p:nvSpPr>
          <p:cNvPr id="3" name="Text Placeholder 2"/>
          <p:cNvSpPr>
            <a:spLocks noGrp="1"/>
          </p:cNvSpPr>
          <p:nvPr>
            <p:ph type="body" idx="1" hasCustomPrompt="1"/>
          </p:nvPr>
        </p:nvSpPr>
        <p:spPr bwMode="gray">
          <a:xfrm>
            <a:off x="502920" y="1748790"/>
            <a:ext cx="8138160" cy="480060"/>
          </a:xfrm>
          <a:prstGeom prst="rect">
            <a:avLst/>
          </a:prstGeom>
        </p:spPr>
        <p:txBody>
          <a:bodyPr rIns="0" bIns="0" anchor="b"/>
          <a:lstStyle>
            <a:lvl1pPr marL="0" indent="0">
              <a:lnSpc>
                <a:spcPct val="100000"/>
              </a:lnSpc>
              <a:buNone/>
              <a:defRPr sz="1800" b="1" cap="all" spc="150" baseline="0">
                <a:solidFill>
                  <a:schemeClr val="tx1"/>
                </a:solidFill>
                <a:latin typeface="+mn-lt"/>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B32EFA99-E4A8-4C5C-B24C-1616755EE982}"/>
              </a:ext>
            </a:extLst>
          </p:cNvPr>
          <p:cNvSpPr>
            <a:spLocks noGrp="1"/>
          </p:cNvSpPr>
          <p:nvPr>
            <p:ph type="dt" sz="half" idx="10"/>
          </p:nvPr>
        </p:nvSpPr>
        <p:spPr/>
        <p:txBody>
          <a:bodyPr/>
          <a:lstStyle/>
          <a:p>
            <a:fld id="{2187B6BC-0839-424D-B0C9-6967E51EE81E}" type="datetime5">
              <a:rPr lang="en-US" sz="1000" smtClean="0"/>
              <a:t>18-Jun-21</a:t>
            </a:fld>
            <a:endParaRPr lang="en-IN" sz="1000" dirty="0"/>
          </a:p>
        </p:txBody>
      </p:sp>
      <p:sp>
        <p:nvSpPr>
          <p:cNvPr id="5" name="Footer Placeholder 4">
            <a:extLst>
              <a:ext uri="{FF2B5EF4-FFF2-40B4-BE49-F238E27FC236}">
                <a16:creationId xmlns:a16="http://schemas.microsoft.com/office/drawing/2014/main" id="{DD8F8FF5-FC13-4F42-AC46-3D55FAF86FE2}"/>
              </a:ext>
            </a:extLst>
          </p:cNvPr>
          <p:cNvSpPr>
            <a:spLocks noGrp="1"/>
          </p:cNvSpPr>
          <p:nvPr>
            <p:ph type="ftr" sz="quarter" idx="11"/>
          </p:nvPr>
        </p:nvSpPr>
        <p:spPr/>
        <p:txBody>
          <a:bodyPr/>
          <a:lstStyle/>
          <a:p>
            <a:pPr>
              <a:defRPr/>
            </a:pPr>
            <a:r>
              <a:rPr lang="en-US"/>
              <a:t>Enter title via "insert&gt;header and footer&gt;footer"  |  </a:t>
            </a:r>
            <a:endParaRPr lang="en-IN" dirty="0"/>
          </a:p>
        </p:txBody>
      </p:sp>
      <p:sp>
        <p:nvSpPr>
          <p:cNvPr id="6" name="Slide Number Placeholder 5">
            <a:extLst>
              <a:ext uri="{FF2B5EF4-FFF2-40B4-BE49-F238E27FC236}">
                <a16:creationId xmlns:a16="http://schemas.microsoft.com/office/drawing/2014/main" id="{4C6F7EAA-21A2-4F1F-AFEB-C4779B69CB5B}"/>
              </a:ext>
            </a:extLst>
          </p:cNvPr>
          <p:cNvSpPr>
            <a:spLocks noGrp="1"/>
          </p:cNvSpPr>
          <p:nvPr>
            <p:ph type="sldNum" sz="quarter" idx="12"/>
          </p:nvPr>
        </p:nvSpPr>
        <p:spPr/>
        <p:txBody>
          <a:bodyPr/>
          <a:lstStyle/>
          <a:p>
            <a:pPr>
              <a:defRPr/>
            </a:pPr>
            <a:r>
              <a:rPr lang="en-IN"/>
              <a:t>|    </a:t>
            </a:r>
            <a:fld id="{7B2119CD-3B2D-4CEB-B404-D2E3F8CD6D69}" type="slidenum">
              <a:rPr lang="en-IN" smtClean="0"/>
              <a:pPr>
                <a:defRPr/>
              </a:pPr>
              <a:t>‹#›</a:t>
            </a:fld>
            <a:endParaRPr lang="en-IN" dirty="0"/>
          </a:p>
        </p:txBody>
      </p:sp>
    </p:spTree>
    <p:extLst>
      <p:ext uri="{BB962C8B-B14F-4D97-AF65-F5344CB8AC3E}">
        <p14:creationId xmlns:p14="http://schemas.microsoft.com/office/powerpoint/2010/main" val="87643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17441" y="1206347"/>
            <a:ext cx="2509119" cy="2730807"/>
          </a:xfrm>
          <a:prstGeom prst="rect">
            <a:avLst/>
          </a:prstGeom>
        </p:spPr>
      </p:pic>
      <p:pic>
        <p:nvPicPr>
          <p:cNvPr id="5" name="Picture 4">
            <a:extLst>
              <a:ext uri="{FF2B5EF4-FFF2-40B4-BE49-F238E27FC236}">
                <a16:creationId xmlns:a16="http://schemas.microsoft.com/office/drawing/2014/main" id="{74E5410B-3332-4E00-BF4E-77540BD6AF8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90098" b="-1"/>
          <a:stretch/>
        </p:blipFill>
        <p:spPr>
          <a:xfrm>
            <a:off x="0" y="4634144"/>
            <a:ext cx="9143999" cy="509355"/>
          </a:xfrm>
          <a:prstGeom prst="rect">
            <a:avLst/>
          </a:prstGeom>
        </p:spPr>
      </p:pic>
    </p:spTree>
    <p:extLst>
      <p:ext uri="{BB962C8B-B14F-4D97-AF65-F5344CB8AC3E}">
        <p14:creationId xmlns:p14="http://schemas.microsoft.com/office/powerpoint/2010/main" val="1583339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 LTTF">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6BE25BFE-C141-9744-B07B-AF2EDC44630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680642" y="939843"/>
            <a:ext cx="3782715" cy="3263814"/>
          </a:xfrm>
          <a:prstGeom prst="rect">
            <a:avLst/>
          </a:prstGeom>
        </p:spPr>
      </p:pic>
      <p:pic>
        <p:nvPicPr>
          <p:cNvPr id="2" name="Picture 1">
            <a:extLst>
              <a:ext uri="{FF2B5EF4-FFF2-40B4-BE49-F238E27FC236}">
                <a16:creationId xmlns:a16="http://schemas.microsoft.com/office/drawing/2014/main" id="{375C86C3-FBBE-47AD-89EF-C00060051D7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90098" b="-1"/>
          <a:stretch/>
        </p:blipFill>
        <p:spPr>
          <a:xfrm>
            <a:off x="0" y="4634144"/>
            <a:ext cx="9143999" cy="509355"/>
          </a:xfrm>
          <a:prstGeom prst="rect">
            <a:avLst/>
          </a:prstGeom>
        </p:spPr>
      </p:pic>
    </p:spTree>
    <p:extLst>
      <p:ext uri="{BB962C8B-B14F-4D97-AF65-F5344CB8AC3E}">
        <p14:creationId xmlns:p14="http://schemas.microsoft.com/office/powerpoint/2010/main" val="634270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lternate Layout">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02919" y="2330054"/>
            <a:ext cx="8138161" cy="1234440"/>
          </a:xfrm>
          <a:prstGeom prst="rect">
            <a:avLst/>
          </a:prstGeom>
        </p:spPr>
        <p:txBody>
          <a:bodyPr/>
          <a:lstStyle>
            <a:lvl1pPr algn="l">
              <a:lnSpc>
                <a:spcPct val="90000"/>
              </a:lnSpc>
              <a:defRPr sz="4400" b="0" cap="none" spc="0" baseline="0">
                <a:solidFill>
                  <a:schemeClr val="tx1"/>
                </a:solidFill>
                <a:latin typeface="+mj-lt"/>
              </a:defRPr>
            </a:lvl1pPr>
          </a:lstStyle>
          <a:p>
            <a:r>
              <a:rPr lang="en-US" dirty="0"/>
              <a:t>Click to edit master title style</a:t>
            </a:r>
          </a:p>
        </p:txBody>
      </p:sp>
      <p:sp>
        <p:nvSpPr>
          <p:cNvPr id="3" name="Subtitle 2"/>
          <p:cNvSpPr>
            <a:spLocks noGrp="1"/>
          </p:cNvSpPr>
          <p:nvPr>
            <p:ph type="subTitle" idx="1" hasCustomPrompt="1"/>
          </p:nvPr>
        </p:nvSpPr>
        <p:spPr bwMode="gray">
          <a:xfrm>
            <a:off x="502919" y="1749981"/>
            <a:ext cx="8138161" cy="480060"/>
          </a:xfrm>
          <a:prstGeom prst="rect">
            <a:avLst/>
          </a:prstGeom>
        </p:spPr>
        <p:txBody>
          <a:bodyPr rIns="0" bIns="0" anchor="b" anchorCtr="0"/>
          <a:lstStyle>
            <a:lvl1pPr marL="0" indent="0" algn="l">
              <a:lnSpc>
                <a:spcPct val="100000"/>
              </a:lnSpc>
              <a:buNone/>
              <a:defRPr sz="1800" b="1" cap="all" spc="150" baseline="0">
                <a:solidFill>
                  <a:schemeClr val="accent3"/>
                </a:solidFill>
                <a:latin typeface="+mn-lt"/>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502920" y="3701654"/>
            <a:ext cx="4846320" cy="480060"/>
          </a:xfrm>
          <a:prstGeom prst="rect">
            <a:avLst/>
          </a:prstGeom>
        </p:spPr>
        <p:txBody>
          <a:bodyPr/>
          <a:lstStyle>
            <a:lvl1pPr>
              <a:defRPr sz="1400" b="0" i="0">
                <a:solidFill>
                  <a:schemeClr val="tx1"/>
                </a:solidFill>
                <a:latin typeface="+mj-lt"/>
              </a:defRPr>
            </a:lvl1pPr>
          </a:lstStyle>
          <a:p>
            <a:pPr lvl="0"/>
            <a:r>
              <a:rPr lang="en-US" dirty="0"/>
              <a:t>Day |  Month |  YY</a:t>
            </a:r>
          </a:p>
        </p:txBody>
      </p:sp>
      <p:pic>
        <p:nvPicPr>
          <p:cNvPr id="6" name="Picture 5" descr="A_symbol_wordm_below_w_rgb-01.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869" y="114301"/>
            <a:ext cx="1371600" cy="112177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650" y="65675"/>
            <a:ext cx="1335866" cy="1452398"/>
          </a:xfrm>
          <a:prstGeom prst="rect">
            <a:avLst/>
          </a:prstGeom>
        </p:spPr>
      </p:pic>
      <p:sp>
        <p:nvSpPr>
          <p:cNvPr id="4" name="Rectangle 3">
            <a:extLst>
              <a:ext uri="{FF2B5EF4-FFF2-40B4-BE49-F238E27FC236}">
                <a16:creationId xmlns:a16="http://schemas.microsoft.com/office/drawing/2014/main" id="{AD53E9EB-5140-4B45-9E48-1E649703FDFB}"/>
              </a:ext>
            </a:extLst>
          </p:cNvPr>
          <p:cNvSpPr/>
          <p:nvPr userDrawn="1"/>
        </p:nvSpPr>
        <p:spPr>
          <a:xfrm>
            <a:off x="8124825" y="4781550"/>
            <a:ext cx="381000" cy="26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 Placeholder 7">
            <a:extLst>
              <a:ext uri="{FF2B5EF4-FFF2-40B4-BE49-F238E27FC236}">
                <a16:creationId xmlns:a16="http://schemas.microsoft.com/office/drawing/2014/main" id="{E53C35E6-2B15-4EB5-922F-EF2D3E35F75A}"/>
              </a:ext>
            </a:extLst>
          </p:cNvPr>
          <p:cNvSpPr>
            <a:spLocks noGrp="1"/>
          </p:cNvSpPr>
          <p:nvPr>
            <p:ph type="body" sz="quarter" idx="11" hasCustomPrompt="1"/>
          </p:nvPr>
        </p:nvSpPr>
        <p:spPr>
          <a:xfrm>
            <a:off x="5666159" y="204186"/>
            <a:ext cx="3092450" cy="322263"/>
          </a:xfrm>
          <a:prstGeom prst="rect">
            <a:avLst/>
          </a:prstGeom>
        </p:spPr>
        <p:txBody>
          <a:bodyPr anchor="ctr"/>
          <a:lstStyle>
            <a:lvl1pPr algn="r">
              <a:defRPr sz="1400" b="1" cap="all" spc="150" baseline="0">
                <a:solidFill>
                  <a:schemeClr val="accent3"/>
                </a:solidFill>
                <a:latin typeface="+mn-lt"/>
              </a:defRPr>
            </a:lvl1pPr>
          </a:lstStyle>
          <a:p>
            <a:pPr lvl="0"/>
            <a:r>
              <a:rPr lang="en-US" dirty="0"/>
              <a:t>OPTIONAL DESCRIPTOR</a:t>
            </a:r>
          </a:p>
        </p:txBody>
      </p:sp>
    </p:spTree>
    <p:extLst>
      <p:ext uri="{BB962C8B-B14F-4D97-AF65-F5344CB8AC3E}">
        <p14:creationId xmlns:p14="http://schemas.microsoft.com/office/powerpoint/2010/main" val="61586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Layout Option 0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474B3C-3CFC-4DD8-BC68-B80E031658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77476" t="90667"/>
          <a:stretch/>
        </p:blipFill>
        <p:spPr>
          <a:xfrm>
            <a:off x="7084380" y="4663438"/>
            <a:ext cx="2059619" cy="480061"/>
          </a:xfrm>
          <a:prstGeom prst="rect">
            <a:avLst/>
          </a:prstGeom>
        </p:spPr>
      </p:pic>
      <p:sp>
        <p:nvSpPr>
          <p:cNvPr id="2" name="Title 1"/>
          <p:cNvSpPr>
            <a:spLocks noGrp="1"/>
          </p:cNvSpPr>
          <p:nvPr>
            <p:ph type="ctrTitle" hasCustomPrompt="1"/>
          </p:nvPr>
        </p:nvSpPr>
        <p:spPr bwMode="gray">
          <a:xfrm>
            <a:off x="502919" y="1383030"/>
            <a:ext cx="8138161" cy="1234440"/>
          </a:xfrm>
          <a:prstGeom prst="rect">
            <a:avLst/>
          </a:prstGeom>
        </p:spPr>
        <p:txBody>
          <a:bodyPr/>
          <a:lstStyle>
            <a:lvl1pPr algn="l">
              <a:lnSpc>
                <a:spcPct val="90000"/>
              </a:lnSpc>
              <a:defRPr sz="4400" b="0" cap="none" spc="0" baseline="0">
                <a:solidFill>
                  <a:schemeClr val="tx1"/>
                </a:solidFill>
                <a:latin typeface="+mj-lt"/>
              </a:defRPr>
            </a:lvl1pPr>
          </a:lstStyle>
          <a:p>
            <a:r>
              <a:rPr lang="en-US" dirty="0"/>
              <a:t>Click to edit master title style</a:t>
            </a:r>
          </a:p>
        </p:txBody>
      </p:sp>
      <p:sp>
        <p:nvSpPr>
          <p:cNvPr id="3" name="Subtitle 2"/>
          <p:cNvSpPr>
            <a:spLocks noGrp="1"/>
          </p:cNvSpPr>
          <p:nvPr>
            <p:ph type="subTitle" idx="1" hasCustomPrompt="1"/>
          </p:nvPr>
        </p:nvSpPr>
        <p:spPr bwMode="gray">
          <a:xfrm>
            <a:off x="502919" y="800100"/>
            <a:ext cx="8138161" cy="480060"/>
          </a:xfrm>
          <a:prstGeom prst="rect">
            <a:avLst/>
          </a:prstGeom>
        </p:spPr>
        <p:txBody>
          <a:bodyPr rIns="0" bIns="0" anchor="b" anchorCtr="0"/>
          <a:lstStyle>
            <a:lvl1pPr marL="0" indent="0" algn="l">
              <a:lnSpc>
                <a:spcPct val="100000"/>
              </a:lnSpc>
              <a:buNone/>
              <a:defRPr sz="1800" b="1" cap="all" spc="150" baseline="0">
                <a:solidFill>
                  <a:schemeClr val="tx1"/>
                </a:solidFill>
                <a:latin typeface="+mn-lt"/>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502920" y="2743200"/>
            <a:ext cx="4846320" cy="480060"/>
          </a:xfrm>
          <a:prstGeom prst="rect">
            <a:avLst/>
          </a:prstGeom>
        </p:spPr>
        <p:txBody>
          <a:bodyPr/>
          <a:lstStyle>
            <a:lvl1pPr>
              <a:defRPr sz="1400" b="0" i="0">
                <a:solidFill>
                  <a:schemeClr val="tx1"/>
                </a:solidFill>
                <a:latin typeface="+mj-lt"/>
              </a:defRPr>
            </a:lvl1pPr>
          </a:lstStyle>
          <a:p>
            <a:pPr lvl="0"/>
            <a:r>
              <a:rPr lang="en-US" dirty="0"/>
              <a:t>Day |  Month |  YY</a:t>
            </a:r>
          </a:p>
        </p:txBody>
      </p:sp>
      <p:pic>
        <p:nvPicPr>
          <p:cNvPr id="8" name="Picture 7" descr="A_symbol_wordm_below_w_rgb-01.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16232" y="3714751"/>
            <a:ext cx="1190552" cy="1301372"/>
          </a:xfrm>
          <a:prstGeom prst="rect">
            <a:avLst/>
          </a:prstGeom>
        </p:spPr>
      </p:pic>
    </p:spTree>
    <p:extLst>
      <p:ext uri="{BB962C8B-B14F-4D97-AF65-F5344CB8AC3E}">
        <p14:creationId xmlns:p14="http://schemas.microsoft.com/office/powerpoint/2010/main" val="396032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Option 02 Alternate Layout">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502919" y="1383030"/>
            <a:ext cx="8138161" cy="1234440"/>
          </a:xfrm>
          <a:prstGeom prst="rect">
            <a:avLst/>
          </a:prstGeom>
        </p:spPr>
        <p:txBody>
          <a:bodyPr/>
          <a:lstStyle>
            <a:lvl1pPr algn="l">
              <a:lnSpc>
                <a:spcPct val="90000"/>
              </a:lnSpc>
              <a:defRPr sz="4400" b="0" cap="none" spc="0" baseline="0">
                <a:solidFill>
                  <a:schemeClr val="tx1"/>
                </a:solidFill>
                <a:latin typeface="+mj-lt"/>
              </a:defRPr>
            </a:lvl1pPr>
          </a:lstStyle>
          <a:p>
            <a:r>
              <a:rPr lang="en-US" dirty="0"/>
              <a:t>Click to edit master title style</a:t>
            </a:r>
          </a:p>
        </p:txBody>
      </p:sp>
      <p:sp>
        <p:nvSpPr>
          <p:cNvPr id="3" name="Subtitle 2"/>
          <p:cNvSpPr>
            <a:spLocks noGrp="1"/>
          </p:cNvSpPr>
          <p:nvPr>
            <p:ph type="subTitle" idx="1" hasCustomPrompt="1"/>
          </p:nvPr>
        </p:nvSpPr>
        <p:spPr bwMode="gray">
          <a:xfrm>
            <a:off x="502919" y="800100"/>
            <a:ext cx="8138161" cy="480060"/>
          </a:xfrm>
          <a:prstGeom prst="rect">
            <a:avLst/>
          </a:prstGeom>
        </p:spPr>
        <p:txBody>
          <a:bodyPr rIns="0" bIns="0" anchor="b" anchorCtr="0"/>
          <a:lstStyle>
            <a:lvl1pPr marL="0" indent="0" algn="l">
              <a:lnSpc>
                <a:spcPct val="100000"/>
              </a:lnSpc>
              <a:buNone/>
              <a:defRPr sz="1800" b="1" cap="all" spc="150" baseline="0">
                <a:solidFill>
                  <a:schemeClr val="accent3"/>
                </a:solidFill>
                <a:latin typeface="+mn-lt"/>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 Placeholder 4"/>
          <p:cNvSpPr>
            <a:spLocks noGrp="1"/>
          </p:cNvSpPr>
          <p:nvPr>
            <p:ph type="body" sz="quarter" idx="10" hasCustomPrompt="1"/>
          </p:nvPr>
        </p:nvSpPr>
        <p:spPr bwMode="gray">
          <a:xfrm>
            <a:off x="502920" y="2743200"/>
            <a:ext cx="4846320" cy="480060"/>
          </a:xfrm>
          <a:prstGeom prst="rect">
            <a:avLst/>
          </a:prstGeom>
        </p:spPr>
        <p:txBody>
          <a:bodyPr/>
          <a:lstStyle>
            <a:lvl1pPr>
              <a:defRPr sz="1400" b="0" i="0">
                <a:solidFill>
                  <a:schemeClr val="tx1"/>
                </a:solidFill>
                <a:latin typeface="+mj-lt"/>
              </a:defRPr>
            </a:lvl1pPr>
          </a:lstStyle>
          <a:p>
            <a:pPr lvl="0"/>
            <a:r>
              <a:rPr lang="en-US" dirty="0"/>
              <a:t>Day |  Month |  YY</a:t>
            </a:r>
          </a:p>
        </p:txBody>
      </p:sp>
      <p:sp>
        <p:nvSpPr>
          <p:cNvPr id="4" name="Rectangle 3">
            <a:extLst>
              <a:ext uri="{FF2B5EF4-FFF2-40B4-BE49-F238E27FC236}">
                <a16:creationId xmlns:a16="http://schemas.microsoft.com/office/drawing/2014/main" id="{4E3A8187-9AE6-45F6-AFB2-E9605D2CADAC}"/>
              </a:ext>
            </a:extLst>
          </p:cNvPr>
          <p:cNvSpPr/>
          <p:nvPr userDrawn="1"/>
        </p:nvSpPr>
        <p:spPr>
          <a:xfrm>
            <a:off x="8039100" y="4600575"/>
            <a:ext cx="466725" cy="487353"/>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0382" y="3635530"/>
            <a:ext cx="1335866" cy="1452398"/>
          </a:xfrm>
          <a:prstGeom prst="rect">
            <a:avLst/>
          </a:prstGeom>
        </p:spPr>
      </p:pic>
    </p:spTree>
    <p:extLst>
      <p:ext uri="{BB962C8B-B14F-4D97-AF65-F5344CB8AC3E}">
        <p14:creationId xmlns:p14="http://schemas.microsoft.com/office/powerpoint/2010/main" val="281001757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6D6E74-3911-4251-9210-E9AF0CB4653E}"/>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15" name="Content Placeholder 9">
            <a:extLst>
              <a:ext uri="{FF2B5EF4-FFF2-40B4-BE49-F238E27FC236}">
                <a16:creationId xmlns:a16="http://schemas.microsoft.com/office/drawing/2014/main" id="{DCEC16E3-E9C3-470B-B2C9-CBD23EA9860F}"/>
              </a:ext>
            </a:extLst>
          </p:cNvPr>
          <p:cNvSpPr>
            <a:spLocks noGrp="1"/>
          </p:cNvSpPr>
          <p:nvPr>
            <p:ph sz="quarter" idx="14"/>
          </p:nvPr>
        </p:nvSpPr>
        <p:spPr>
          <a:xfrm>
            <a:off x="502920" y="1487804"/>
            <a:ext cx="8145780" cy="3174922"/>
          </a:xfrm>
        </p:spPr>
        <p:txBody>
          <a:bodyPr/>
          <a:lstStyle>
            <a:lvl2pPr>
              <a:defRPr sz="1600"/>
            </a:lvl2pPr>
            <a:lvl3pPr>
              <a:defRPr sz="1400"/>
            </a:lvl3pPr>
            <a:lvl4pPr>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16" name="Text Placeholder 4">
            <a:extLst>
              <a:ext uri="{FF2B5EF4-FFF2-40B4-BE49-F238E27FC236}">
                <a16:creationId xmlns:a16="http://schemas.microsoft.com/office/drawing/2014/main" id="{5D5EEAD8-45FF-4137-A993-0E3B0A63B7A6}"/>
              </a:ext>
            </a:extLst>
          </p:cNvPr>
          <p:cNvSpPr>
            <a:spLocks noGrp="1"/>
          </p:cNvSpPr>
          <p:nvPr>
            <p:ph type="body" sz="quarter" idx="15" hasCustomPrompt="1"/>
          </p:nvPr>
        </p:nvSpPr>
        <p:spPr>
          <a:xfrm>
            <a:off x="503238" y="1097279"/>
            <a:ext cx="8145462" cy="390525"/>
          </a:xfrm>
          <a:prstGeom prst="rect">
            <a:avLst/>
          </a:prstGeom>
        </p:spPr>
        <p:txBody>
          <a:bodyPr>
            <a:noAutofit/>
          </a:bodyPr>
          <a:lstStyle>
            <a:lvl1pPr>
              <a:defRPr sz="1800" b="1" cap="all" baseline="0">
                <a:solidFill>
                  <a:schemeClr val="accent3"/>
                </a:solidFill>
                <a:latin typeface="+mn-lt"/>
              </a:defRPr>
            </a:lvl1pPr>
          </a:lstStyle>
          <a:p>
            <a:pPr lvl="0"/>
            <a:r>
              <a:rPr lang="en-US" dirty="0"/>
              <a:t>SUBTITLE CALIBRI 18PT BOLD, ABBOTT PRIMARY BLUE </a:t>
            </a:r>
          </a:p>
        </p:txBody>
      </p:sp>
      <p:sp>
        <p:nvSpPr>
          <p:cNvPr id="2" name="Date Placeholder 1">
            <a:extLst>
              <a:ext uri="{FF2B5EF4-FFF2-40B4-BE49-F238E27FC236}">
                <a16:creationId xmlns:a16="http://schemas.microsoft.com/office/drawing/2014/main" id="{A515A9C7-22AD-4531-BD27-48A2D68D3A4C}"/>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3" name="Footer Placeholder 2">
            <a:extLst>
              <a:ext uri="{FF2B5EF4-FFF2-40B4-BE49-F238E27FC236}">
                <a16:creationId xmlns:a16="http://schemas.microsoft.com/office/drawing/2014/main" id="{CBAFEC78-E00C-456A-8959-D1ADF0B9461E}"/>
              </a:ext>
            </a:extLst>
          </p:cNvPr>
          <p:cNvSpPr>
            <a:spLocks noGrp="1"/>
          </p:cNvSpPr>
          <p:nvPr>
            <p:ph type="ftr" sz="quarter" idx="17"/>
          </p:nvPr>
        </p:nvSpPr>
        <p:spPr/>
        <p:txBody>
          <a:bodyPr/>
          <a:lstStyle/>
          <a:p>
            <a:pPr>
              <a:defRPr/>
            </a:pPr>
            <a:r>
              <a:rPr lang="en-US"/>
              <a:t>Enter title via "insert&gt;header and footer&gt;footer"  |  </a:t>
            </a:r>
            <a:endParaRPr lang="en-IN" dirty="0"/>
          </a:p>
        </p:txBody>
      </p:sp>
      <p:sp>
        <p:nvSpPr>
          <p:cNvPr id="5" name="Slide Number Placeholder 4">
            <a:extLst>
              <a:ext uri="{FF2B5EF4-FFF2-40B4-BE49-F238E27FC236}">
                <a16:creationId xmlns:a16="http://schemas.microsoft.com/office/drawing/2014/main" id="{584D095C-9412-4B92-83CC-38A28795B768}"/>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a:t>
            </a:fld>
            <a:endParaRPr lang="en-IN" dirty="0"/>
          </a:p>
        </p:txBody>
      </p:sp>
      <p:sp>
        <p:nvSpPr>
          <p:cNvPr id="6" name="Title 5">
            <a:extLst>
              <a:ext uri="{FF2B5EF4-FFF2-40B4-BE49-F238E27FC236}">
                <a16:creationId xmlns:a16="http://schemas.microsoft.com/office/drawing/2014/main" id="{28752062-583D-4D49-B234-DC13EFC6F8F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265560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778F9584-625D-462B-8192-C99B9E91AB3E}"/>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13" name="Content Placeholder 5">
            <a:extLst>
              <a:ext uri="{FF2B5EF4-FFF2-40B4-BE49-F238E27FC236}">
                <a16:creationId xmlns:a16="http://schemas.microsoft.com/office/drawing/2014/main" id="{0F6E8C1B-F140-45B9-ADF1-1C3C65701146}"/>
              </a:ext>
            </a:extLst>
          </p:cNvPr>
          <p:cNvSpPr>
            <a:spLocks noGrp="1"/>
          </p:cNvSpPr>
          <p:nvPr>
            <p:ph sz="quarter" idx="14"/>
          </p:nvPr>
        </p:nvSpPr>
        <p:spPr>
          <a:xfrm>
            <a:off x="502918" y="1097279"/>
            <a:ext cx="8145781" cy="3566159"/>
          </a:xfrm>
        </p:spPr>
        <p:txBody>
          <a:bodyPr/>
          <a:lstStyle>
            <a:lvl1pPr>
              <a:spcBef>
                <a:spcPts val="1200"/>
              </a:spcBef>
              <a:defRPr/>
            </a:lvl1pPr>
            <a:lvl2pPr>
              <a:spcBef>
                <a:spcPts val="1200"/>
              </a:spcBef>
              <a:defRPr/>
            </a:lvl2pPr>
          </a:lstStyle>
          <a:p>
            <a:pPr lvl="0"/>
            <a:r>
              <a:rPr lang="en-US" dirty="0"/>
              <a:t>Click to edit Master text styles</a:t>
            </a:r>
          </a:p>
          <a:p>
            <a:pPr lvl="1"/>
            <a:r>
              <a:rPr lang="en-US" dirty="0"/>
              <a:t>Second level</a:t>
            </a:r>
          </a:p>
        </p:txBody>
      </p:sp>
      <p:sp>
        <p:nvSpPr>
          <p:cNvPr id="2" name="Date Placeholder 1">
            <a:extLst>
              <a:ext uri="{FF2B5EF4-FFF2-40B4-BE49-F238E27FC236}">
                <a16:creationId xmlns:a16="http://schemas.microsoft.com/office/drawing/2014/main" id="{6DBCCF1A-3BCF-44DA-BE0C-6EF3F30D5D1D}"/>
              </a:ext>
            </a:extLst>
          </p:cNvPr>
          <p:cNvSpPr>
            <a:spLocks noGrp="1"/>
          </p:cNvSpPr>
          <p:nvPr>
            <p:ph type="dt" sz="half" idx="15"/>
          </p:nvPr>
        </p:nvSpPr>
        <p:spPr/>
        <p:txBody>
          <a:bodyPr/>
          <a:lstStyle/>
          <a:p>
            <a:fld id="{66753F2E-F70A-42B1-A0D0-78DC6E55337C}" type="datetime5">
              <a:rPr lang="en-US" sz="1000" smtClean="0"/>
              <a:t>18-Jun-21</a:t>
            </a:fld>
            <a:endParaRPr lang="en-IN" sz="1000" dirty="0"/>
          </a:p>
        </p:txBody>
      </p:sp>
      <p:sp>
        <p:nvSpPr>
          <p:cNvPr id="3" name="Footer Placeholder 2">
            <a:extLst>
              <a:ext uri="{FF2B5EF4-FFF2-40B4-BE49-F238E27FC236}">
                <a16:creationId xmlns:a16="http://schemas.microsoft.com/office/drawing/2014/main" id="{0369C8FC-15C5-4FE8-B967-5D8C29464C51}"/>
              </a:ext>
            </a:extLst>
          </p:cNvPr>
          <p:cNvSpPr>
            <a:spLocks noGrp="1"/>
          </p:cNvSpPr>
          <p:nvPr>
            <p:ph type="ftr" sz="quarter" idx="16"/>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B9084433-6D8C-4601-83BF-73935BA6FB98}"/>
              </a:ext>
            </a:extLst>
          </p:cNvPr>
          <p:cNvSpPr>
            <a:spLocks noGrp="1"/>
          </p:cNvSpPr>
          <p:nvPr>
            <p:ph type="sldNum" sz="quarter" idx="17"/>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1732198A-3CAB-4FC7-B92B-FF78828EC2D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362273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62367392-CE3F-4A36-802E-43D377135A8F}"/>
              </a:ext>
            </a:extLst>
          </p:cNvPr>
          <p:cNvSpPr>
            <a:spLocks noGrp="1"/>
          </p:cNvSpPr>
          <p:nvPr>
            <p:ph type="body" sz="quarter" idx="14" hasCustomPrompt="1"/>
          </p:nvPr>
        </p:nvSpPr>
        <p:spPr>
          <a:xfrm>
            <a:off x="503238" y="1097279"/>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SHORT TITLE, CALIBRI, 18PT, BOLD</a:t>
            </a:r>
          </a:p>
        </p:txBody>
      </p:sp>
      <p:sp>
        <p:nvSpPr>
          <p:cNvPr id="17" name="Text Placeholder 4">
            <a:extLst>
              <a:ext uri="{FF2B5EF4-FFF2-40B4-BE49-F238E27FC236}">
                <a16:creationId xmlns:a16="http://schemas.microsoft.com/office/drawing/2014/main" id="{784001D6-32AA-4130-AA76-37D05FF0EF11}"/>
              </a:ext>
            </a:extLst>
          </p:cNvPr>
          <p:cNvSpPr>
            <a:spLocks noGrp="1"/>
          </p:cNvSpPr>
          <p:nvPr>
            <p:ph type="body" sz="quarter" idx="15" hasCustomPrompt="1"/>
          </p:nvPr>
        </p:nvSpPr>
        <p:spPr>
          <a:xfrm>
            <a:off x="4823460" y="1097279"/>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SHORT TITLE, CALIBRI, 18PT, BOLD</a:t>
            </a:r>
          </a:p>
        </p:txBody>
      </p:sp>
      <p:sp>
        <p:nvSpPr>
          <p:cNvPr id="18" name="Content Placeholder 14">
            <a:extLst>
              <a:ext uri="{FF2B5EF4-FFF2-40B4-BE49-F238E27FC236}">
                <a16:creationId xmlns:a16="http://schemas.microsoft.com/office/drawing/2014/main" id="{1F77A952-6CFD-4B10-A39C-FBF9CCB45B58}"/>
              </a:ext>
            </a:extLst>
          </p:cNvPr>
          <p:cNvSpPr>
            <a:spLocks noGrp="1"/>
          </p:cNvSpPr>
          <p:nvPr>
            <p:ph sz="quarter" idx="18"/>
          </p:nvPr>
        </p:nvSpPr>
        <p:spPr>
          <a:xfrm>
            <a:off x="502919" y="1487804"/>
            <a:ext cx="3817301" cy="3175634"/>
          </a:xfrm>
        </p:spPr>
        <p:txBody>
          <a:bodyPr>
            <a:noAutofit/>
          </a:bodyPr>
          <a:lstStyle>
            <a:lvl2pPr>
              <a:defRPr sz="1600"/>
            </a:lvl2pPr>
            <a:lvl3pPr>
              <a:defRPr sz="1400"/>
            </a:lvl3pPr>
            <a:lvl4pPr>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19" name="Content Placeholder 14">
            <a:extLst>
              <a:ext uri="{FF2B5EF4-FFF2-40B4-BE49-F238E27FC236}">
                <a16:creationId xmlns:a16="http://schemas.microsoft.com/office/drawing/2014/main" id="{0756EC84-5A13-4571-BFB7-247BD6E93F56}"/>
              </a:ext>
            </a:extLst>
          </p:cNvPr>
          <p:cNvSpPr>
            <a:spLocks noGrp="1"/>
          </p:cNvSpPr>
          <p:nvPr>
            <p:ph sz="quarter" idx="19"/>
          </p:nvPr>
        </p:nvSpPr>
        <p:spPr>
          <a:xfrm>
            <a:off x="4823460" y="1487804"/>
            <a:ext cx="3817301" cy="3175634"/>
          </a:xfrm>
        </p:spPr>
        <p:txBody>
          <a:bodyPr>
            <a:noAutofit/>
          </a:bodyPr>
          <a:lstStyle>
            <a:lvl2pPr>
              <a:defRPr sz="1600"/>
            </a:lvl2pPr>
            <a:lvl3pPr>
              <a:defRPr sz="1400"/>
            </a:lvl3pPr>
            <a:lvl4pPr>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20" name="Text Placeholder 9">
            <a:extLst>
              <a:ext uri="{FF2B5EF4-FFF2-40B4-BE49-F238E27FC236}">
                <a16:creationId xmlns:a16="http://schemas.microsoft.com/office/drawing/2014/main" id="{1B479ED3-E6FF-4DA0-B9B5-59809FFAEF46}"/>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2" name="Date Placeholder 1">
            <a:extLst>
              <a:ext uri="{FF2B5EF4-FFF2-40B4-BE49-F238E27FC236}">
                <a16:creationId xmlns:a16="http://schemas.microsoft.com/office/drawing/2014/main" id="{8FFB8DB3-2315-4245-A8F0-58479178392B}"/>
              </a:ext>
            </a:extLst>
          </p:cNvPr>
          <p:cNvSpPr>
            <a:spLocks noGrp="1"/>
          </p:cNvSpPr>
          <p:nvPr>
            <p:ph type="dt" sz="half" idx="20"/>
          </p:nvPr>
        </p:nvSpPr>
        <p:spPr/>
        <p:txBody>
          <a:bodyPr/>
          <a:lstStyle/>
          <a:p>
            <a:fld id="{AEFD8CC2-34DF-4DF6-AB96-1E6E81CB87A2}" type="datetime5">
              <a:rPr lang="en-US" sz="1000" smtClean="0"/>
              <a:t>18-Jun-21</a:t>
            </a:fld>
            <a:endParaRPr lang="en-IN" sz="1000" dirty="0"/>
          </a:p>
        </p:txBody>
      </p:sp>
      <p:sp>
        <p:nvSpPr>
          <p:cNvPr id="3" name="Footer Placeholder 2">
            <a:extLst>
              <a:ext uri="{FF2B5EF4-FFF2-40B4-BE49-F238E27FC236}">
                <a16:creationId xmlns:a16="http://schemas.microsoft.com/office/drawing/2014/main" id="{0D2D8CA3-5050-4E41-96F1-7259372A4496}"/>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F89EB572-5E2E-4B71-B162-E4F75E260D5D}"/>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92C4E1FE-78C3-4AE2-A2DA-9B97E52B873A}"/>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503091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D9A84B86-6CE3-4715-A01A-FECF8E99EC15}"/>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17" name="Text Placeholder 9">
            <a:extLst>
              <a:ext uri="{FF2B5EF4-FFF2-40B4-BE49-F238E27FC236}">
                <a16:creationId xmlns:a16="http://schemas.microsoft.com/office/drawing/2014/main" id="{F184EA7A-C14A-435C-84F4-DB8BC3A9A6E5}"/>
              </a:ext>
            </a:extLst>
          </p:cNvPr>
          <p:cNvSpPr>
            <a:spLocks noGrp="1"/>
          </p:cNvSpPr>
          <p:nvPr>
            <p:ph type="body" sz="quarter" idx="14" hasCustomPrompt="1"/>
          </p:nvPr>
        </p:nvSpPr>
        <p:spPr>
          <a:xfrm>
            <a:off x="502920" y="1097280"/>
            <a:ext cx="8129016" cy="822960"/>
          </a:xfrm>
          <a:prstGeom prst="rect">
            <a:avLst/>
          </a:prstGeom>
        </p:spPr>
        <p:txBody>
          <a:bodyPr>
            <a:noAutofit/>
          </a:bodyPr>
          <a:lstStyle>
            <a:lvl1pPr>
              <a:defRPr sz="1600" b="0">
                <a:solidFill>
                  <a:schemeClr val="accent3"/>
                </a:solidFill>
                <a:latin typeface="+mj-lt"/>
              </a:defRPr>
            </a:lvl1pPr>
          </a:lstStyle>
          <a:p>
            <a:pPr lvl="0"/>
            <a:r>
              <a:rPr lang="en-US" dirty="0"/>
              <a:t>Click to edit master text styles</a:t>
            </a:r>
          </a:p>
        </p:txBody>
      </p:sp>
      <p:sp>
        <p:nvSpPr>
          <p:cNvPr id="18" name="Text Placeholder 4">
            <a:extLst>
              <a:ext uri="{FF2B5EF4-FFF2-40B4-BE49-F238E27FC236}">
                <a16:creationId xmlns:a16="http://schemas.microsoft.com/office/drawing/2014/main" id="{5D0068BB-B539-4488-911A-96DC071FE88E}"/>
              </a:ext>
            </a:extLst>
          </p:cNvPr>
          <p:cNvSpPr>
            <a:spLocks noGrp="1"/>
          </p:cNvSpPr>
          <p:nvPr>
            <p:ph type="body" sz="quarter" idx="13" hasCustomPrompt="1"/>
          </p:nvPr>
        </p:nvSpPr>
        <p:spPr>
          <a:xfrm>
            <a:off x="503238" y="2057400"/>
            <a:ext cx="3817302" cy="390525"/>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19" name="Text Placeholder 4">
            <a:extLst>
              <a:ext uri="{FF2B5EF4-FFF2-40B4-BE49-F238E27FC236}">
                <a16:creationId xmlns:a16="http://schemas.microsoft.com/office/drawing/2014/main" id="{FC1F4580-228D-4976-BFA8-C2248824F3A1}"/>
              </a:ext>
            </a:extLst>
          </p:cNvPr>
          <p:cNvSpPr>
            <a:spLocks noGrp="1"/>
          </p:cNvSpPr>
          <p:nvPr>
            <p:ph type="body" sz="quarter" idx="18" hasCustomPrompt="1"/>
          </p:nvPr>
        </p:nvSpPr>
        <p:spPr>
          <a:xfrm>
            <a:off x="4823460" y="2057400"/>
            <a:ext cx="3817302" cy="390525"/>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20" name="Content Placeholder 6">
            <a:extLst>
              <a:ext uri="{FF2B5EF4-FFF2-40B4-BE49-F238E27FC236}">
                <a16:creationId xmlns:a16="http://schemas.microsoft.com/office/drawing/2014/main" id="{4073EB3D-18BB-4E2C-9D12-E03D0B6131B9}"/>
              </a:ext>
            </a:extLst>
          </p:cNvPr>
          <p:cNvSpPr>
            <a:spLocks noGrp="1"/>
          </p:cNvSpPr>
          <p:nvPr>
            <p:ph sz="quarter" idx="19"/>
          </p:nvPr>
        </p:nvSpPr>
        <p:spPr>
          <a:xfrm>
            <a:off x="502919" y="2447925"/>
            <a:ext cx="3817301" cy="2215513"/>
          </a:xfrm>
        </p:spPr>
        <p:txBody>
          <a:bodyPr>
            <a:noAutofit/>
          </a:bodyPr>
          <a:lstStyle>
            <a:lvl1pPr>
              <a:defRPr sz="1400"/>
            </a:lvl1pPr>
            <a:lvl3pPr>
              <a:defRPr/>
            </a:lvl3pPr>
            <a:lvl4pPr>
              <a:defRPr/>
            </a:lvl4pPr>
            <a:lvl5pPr>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21" name="Content Placeholder 6">
            <a:extLst>
              <a:ext uri="{FF2B5EF4-FFF2-40B4-BE49-F238E27FC236}">
                <a16:creationId xmlns:a16="http://schemas.microsoft.com/office/drawing/2014/main" id="{112F3581-3732-4A0B-8F51-60DBC2912C03}"/>
              </a:ext>
            </a:extLst>
          </p:cNvPr>
          <p:cNvSpPr>
            <a:spLocks noGrp="1"/>
          </p:cNvSpPr>
          <p:nvPr>
            <p:ph sz="quarter" idx="20"/>
          </p:nvPr>
        </p:nvSpPr>
        <p:spPr>
          <a:xfrm>
            <a:off x="4823460" y="2447925"/>
            <a:ext cx="3817301" cy="2215513"/>
          </a:xfrm>
        </p:spPr>
        <p:txBody>
          <a:bodyPr>
            <a:noAutofit/>
          </a:bodyPr>
          <a:lstStyle>
            <a:lvl1pPr>
              <a:defRPr sz="1400"/>
            </a:lvl1pPr>
            <a:lvl3pPr>
              <a:defRPr/>
            </a:lvl3pPr>
            <a:lvl4pPr>
              <a:defRPr/>
            </a:lvl4pPr>
            <a:lvl5pPr>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2" name="Date Placeholder 1">
            <a:extLst>
              <a:ext uri="{FF2B5EF4-FFF2-40B4-BE49-F238E27FC236}">
                <a16:creationId xmlns:a16="http://schemas.microsoft.com/office/drawing/2014/main" id="{E52C8480-3E29-408E-8DB3-41FE7A3BBE18}"/>
              </a:ext>
            </a:extLst>
          </p:cNvPr>
          <p:cNvSpPr>
            <a:spLocks noGrp="1"/>
          </p:cNvSpPr>
          <p:nvPr>
            <p:ph type="dt" sz="half" idx="21"/>
          </p:nvPr>
        </p:nvSpPr>
        <p:spPr/>
        <p:txBody>
          <a:bodyPr/>
          <a:lstStyle/>
          <a:p>
            <a:fld id="{AC7FA80B-1575-4A18-AF69-0AB99D20E717}" type="datetime5">
              <a:rPr lang="en-US" sz="1000" smtClean="0"/>
              <a:t>18-Jun-21</a:t>
            </a:fld>
            <a:endParaRPr lang="en-IN" sz="1000" dirty="0"/>
          </a:p>
        </p:txBody>
      </p:sp>
      <p:sp>
        <p:nvSpPr>
          <p:cNvPr id="3" name="Footer Placeholder 2">
            <a:extLst>
              <a:ext uri="{FF2B5EF4-FFF2-40B4-BE49-F238E27FC236}">
                <a16:creationId xmlns:a16="http://schemas.microsoft.com/office/drawing/2014/main" id="{80763B2C-CCAF-4EC8-B044-D753714B551E}"/>
              </a:ext>
            </a:extLst>
          </p:cNvPr>
          <p:cNvSpPr>
            <a:spLocks noGrp="1"/>
          </p:cNvSpPr>
          <p:nvPr>
            <p:ph type="ftr" sz="quarter" idx="22"/>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AF81D02D-674F-4D09-A7D5-30CDEEDBF96E}"/>
              </a:ext>
            </a:extLst>
          </p:cNvPr>
          <p:cNvSpPr>
            <a:spLocks noGrp="1"/>
          </p:cNvSpPr>
          <p:nvPr>
            <p:ph type="sldNum" sz="quarter" idx="23"/>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C7590355-B12F-47ED-8339-DD1F0211260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192103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 Half-content &amp; image layou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18888" y="0"/>
            <a:ext cx="4325111" cy="5143500"/>
          </a:xfrm>
          <a:prstGeom prst="rect">
            <a:avLst/>
          </a:prstGeom>
          <a:solidFill>
            <a:schemeClr val="bg2"/>
          </a:solidFill>
          <a:ln>
            <a:noFill/>
          </a:ln>
          <a:effectLst/>
        </p:spPr>
        <p:txBody>
          <a:bodyPr lIns="365760" rIns="365760" anchor="ctr" anchorCtr="1"/>
          <a:lstStyle>
            <a:lvl1pPr algn="ctr">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14" name="Text Placeholder 9">
            <a:extLst>
              <a:ext uri="{FF2B5EF4-FFF2-40B4-BE49-F238E27FC236}">
                <a16:creationId xmlns:a16="http://schemas.microsoft.com/office/drawing/2014/main" id="{05D9C096-3ECB-4476-AF46-67B691208D52}"/>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E828A00F-D1B4-4C3E-969E-375A3487E70C}"/>
              </a:ext>
            </a:extLst>
          </p:cNvPr>
          <p:cNvSpPr>
            <a:spLocks noGrp="1"/>
          </p:cNvSpPr>
          <p:nvPr>
            <p:ph type="body" sz="quarter" idx="19" hasCustomPrompt="1"/>
          </p:nvPr>
        </p:nvSpPr>
        <p:spPr>
          <a:xfrm>
            <a:off x="503238" y="1097957"/>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SUBTITLE, CALIBRI, 18PT, BOLD</a:t>
            </a:r>
          </a:p>
        </p:txBody>
      </p:sp>
      <p:sp>
        <p:nvSpPr>
          <p:cNvPr id="18" name="Text Placeholder 4">
            <a:extLst>
              <a:ext uri="{FF2B5EF4-FFF2-40B4-BE49-F238E27FC236}">
                <a16:creationId xmlns:a16="http://schemas.microsoft.com/office/drawing/2014/main" id="{98B40350-90AF-4369-8B21-A237E4585B43}"/>
              </a:ext>
            </a:extLst>
          </p:cNvPr>
          <p:cNvSpPr>
            <a:spLocks noGrp="1"/>
          </p:cNvSpPr>
          <p:nvPr>
            <p:ph type="body" sz="quarter" idx="13" hasCustomPrompt="1"/>
          </p:nvPr>
        </p:nvSpPr>
        <p:spPr>
          <a:xfrm>
            <a:off x="503238" y="1619968"/>
            <a:ext cx="3817302" cy="320040"/>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19" name="Content Placeholder 5">
            <a:extLst>
              <a:ext uri="{FF2B5EF4-FFF2-40B4-BE49-F238E27FC236}">
                <a16:creationId xmlns:a16="http://schemas.microsoft.com/office/drawing/2014/main" id="{74DA2C74-7837-4DF6-A9E0-010AABA411BF}"/>
              </a:ext>
            </a:extLst>
          </p:cNvPr>
          <p:cNvSpPr>
            <a:spLocks noGrp="1"/>
          </p:cNvSpPr>
          <p:nvPr>
            <p:ph sz="quarter" idx="20"/>
          </p:nvPr>
        </p:nvSpPr>
        <p:spPr>
          <a:xfrm>
            <a:off x="502919" y="1957741"/>
            <a:ext cx="3817301" cy="1081523"/>
          </a:xfrm>
        </p:spPr>
        <p:txBody>
          <a:bodyPr>
            <a:noAutofit/>
          </a:bodyPr>
          <a:lstStyle>
            <a:lvl1pPr>
              <a:defRPr sz="1400"/>
            </a:lvl1pPr>
            <a:lvl2pPr>
              <a:defRPr/>
            </a:lvl2pPr>
            <a:lvl3pPr>
              <a:defRPr/>
            </a:lvl3pPr>
            <a:lvl4pPr>
              <a:defRPr/>
            </a:lvl4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0" name="Text Placeholder 4">
            <a:extLst>
              <a:ext uri="{FF2B5EF4-FFF2-40B4-BE49-F238E27FC236}">
                <a16:creationId xmlns:a16="http://schemas.microsoft.com/office/drawing/2014/main" id="{04384C29-B1D2-4169-8C59-6E4C6B7D22EF}"/>
              </a:ext>
            </a:extLst>
          </p:cNvPr>
          <p:cNvSpPr>
            <a:spLocks noGrp="1"/>
          </p:cNvSpPr>
          <p:nvPr>
            <p:ph type="body" sz="quarter" idx="21" hasCustomPrompt="1"/>
          </p:nvPr>
        </p:nvSpPr>
        <p:spPr>
          <a:xfrm>
            <a:off x="503238" y="3237576"/>
            <a:ext cx="3817302" cy="320040"/>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21" name="Content Placeholder 5">
            <a:extLst>
              <a:ext uri="{FF2B5EF4-FFF2-40B4-BE49-F238E27FC236}">
                <a16:creationId xmlns:a16="http://schemas.microsoft.com/office/drawing/2014/main" id="{0312D5F6-81FC-4261-AED0-88E16C372781}"/>
              </a:ext>
            </a:extLst>
          </p:cNvPr>
          <p:cNvSpPr>
            <a:spLocks noGrp="1"/>
          </p:cNvSpPr>
          <p:nvPr>
            <p:ph sz="quarter" idx="22"/>
          </p:nvPr>
        </p:nvSpPr>
        <p:spPr>
          <a:xfrm>
            <a:off x="502919" y="3575350"/>
            <a:ext cx="3817301" cy="1081522"/>
          </a:xfrm>
        </p:spPr>
        <p:txBody>
          <a:bodyPr>
            <a:noAutofit/>
          </a:bodyPr>
          <a:lstStyle>
            <a:lvl1pPr>
              <a:defRPr sz="1400"/>
            </a:lvl1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 name="Date Placeholder 1">
            <a:extLst>
              <a:ext uri="{FF2B5EF4-FFF2-40B4-BE49-F238E27FC236}">
                <a16:creationId xmlns:a16="http://schemas.microsoft.com/office/drawing/2014/main" id="{0F06F359-8DED-43EE-8BA0-82E0495CB577}"/>
              </a:ext>
            </a:extLst>
          </p:cNvPr>
          <p:cNvSpPr>
            <a:spLocks noGrp="1"/>
          </p:cNvSpPr>
          <p:nvPr>
            <p:ph type="dt" sz="half" idx="23"/>
          </p:nvPr>
        </p:nvSpPr>
        <p:spPr/>
        <p:txBody>
          <a:bodyPr/>
          <a:lstStyle/>
          <a:p>
            <a:fld id="{296BBE32-B738-4AD3-A0E2-84527D66B7F1}" type="datetime5">
              <a:rPr lang="en-US" sz="1000" smtClean="0"/>
              <a:t>18-Jun-21</a:t>
            </a:fld>
            <a:endParaRPr lang="en-IN" sz="1000" dirty="0"/>
          </a:p>
        </p:txBody>
      </p:sp>
      <p:sp>
        <p:nvSpPr>
          <p:cNvPr id="3" name="Footer Placeholder 2">
            <a:extLst>
              <a:ext uri="{FF2B5EF4-FFF2-40B4-BE49-F238E27FC236}">
                <a16:creationId xmlns:a16="http://schemas.microsoft.com/office/drawing/2014/main" id="{30230224-8F6C-4433-8213-FE947DEC551A}"/>
              </a:ext>
            </a:extLst>
          </p:cNvPr>
          <p:cNvSpPr>
            <a:spLocks noGrp="1"/>
          </p:cNvSpPr>
          <p:nvPr>
            <p:ph type="ftr" sz="quarter" idx="24"/>
          </p:nvPr>
        </p:nvSpPr>
        <p:spPr/>
        <p:txBody>
          <a:bodyPr/>
          <a:lstStyle/>
          <a:p>
            <a:pPr>
              <a:defRPr/>
            </a:pPr>
            <a:r>
              <a:rPr lang="en-US"/>
              <a:t>Enter title via "insert&gt;header and footer&gt;footer"  |  </a:t>
            </a:r>
            <a:endParaRPr lang="en-IN" dirty="0"/>
          </a:p>
        </p:txBody>
      </p:sp>
      <p:sp>
        <p:nvSpPr>
          <p:cNvPr id="7" name="Slide Number Placeholder 6">
            <a:extLst>
              <a:ext uri="{FF2B5EF4-FFF2-40B4-BE49-F238E27FC236}">
                <a16:creationId xmlns:a16="http://schemas.microsoft.com/office/drawing/2014/main" id="{13D9A877-A55F-45C2-8847-B87493E15448}"/>
              </a:ext>
            </a:extLst>
          </p:cNvPr>
          <p:cNvSpPr>
            <a:spLocks noGrp="1"/>
          </p:cNvSpPr>
          <p:nvPr>
            <p:ph type="sldNum" sz="quarter" idx="25"/>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F9F0277F-A58A-457D-A282-08D48B98E8FF}"/>
              </a:ext>
            </a:extLst>
          </p:cNvPr>
          <p:cNvSpPr>
            <a:spLocks noGrp="1"/>
          </p:cNvSpPr>
          <p:nvPr>
            <p:ph type="title"/>
          </p:nvPr>
        </p:nvSpPr>
        <p:spPr>
          <a:xfrm>
            <a:off x="502920" y="569594"/>
            <a:ext cx="3817300"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421853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 Half-content &amp; image layou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0" y="0"/>
            <a:ext cx="4314969" cy="5143500"/>
          </a:xfrm>
          <a:prstGeom prst="rect">
            <a:avLst/>
          </a:prstGeom>
          <a:solidFill>
            <a:schemeClr val="bg2"/>
          </a:solidFill>
          <a:ln>
            <a:noFill/>
          </a:ln>
          <a:effectLst/>
        </p:spPr>
        <p:txBody>
          <a:bodyPr lIns="365760" rIns="365760" anchor="ctr" anchorCtr="1"/>
          <a:lstStyle>
            <a:lvl1pPr algn="ctr">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9" name="Content Placeholder 2">
            <a:extLst>
              <a:ext uri="{FF2B5EF4-FFF2-40B4-BE49-F238E27FC236}">
                <a16:creationId xmlns:a16="http://schemas.microsoft.com/office/drawing/2014/main" id="{A406D962-A904-455A-9FF2-A3FC930F6781}"/>
              </a:ext>
            </a:extLst>
          </p:cNvPr>
          <p:cNvSpPr txBox="1">
            <a:spLocks/>
          </p:cNvSpPr>
          <p:nvPr userDrawn="1"/>
        </p:nvSpPr>
        <p:spPr bwMode="gray">
          <a:xfrm>
            <a:off x="502920" y="4820603"/>
            <a:ext cx="3057981" cy="219076"/>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solidFill>
                  <a:srgbClr val="000000"/>
                </a:solidFill>
                <a:latin typeface="+mn-lt"/>
                <a:cs typeface="Calibri" panose="020F0502020204030204" pitchFamily="34" charset="0"/>
              </a:rPr>
              <a:t>Proprietary and confidential — do not distribute</a:t>
            </a:r>
          </a:p>
        </p:txBody>
      </p:sp>
      <p:sp>
        <p:nvSpPr>
          <p:cNvPr id="15" name="Text Placeholder 9">
            <a:extLst>
              <a:ext uri="{FF2B5EF4-FFF2-40B4-BE49-F238E27FC236}">
                <a16:creationId xmlns:a16="http://schemas.microsoft.com/office/drawing/2014/main" id="{82FAC416-5A96-491E-91F4-37DD3C42AC2D}"/>
              </a:ext>
            </a:extLst>
          </p:cNvPr>
          <p:cNvSpPr>
            <a:spLocks noGrp="1"/>
          </p:cNvSpPr>
          <p:nvPr>
            <p:ph type="body" sz="quarter" idx="18" hasCustomPrompt="1"/>
          </p:nvPr>
        </p:nvSpPr>
        <p:spPr>
          <a:xfrm>
            <a:off x="4826509"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53FDA49B-BBFC-4479-BD4E-6B88C700E352}"/>
              </a:ext>
            </a:extLst>
          </p:cNvPr>
          <p:cNvSpPr>
            <a:spLocks noGrp="1"/>
          </p:cNvSpPr>
          <p:nvPr>
            <p:ph type="body" sz="quarter" idx="19" hasCustomPrompt="1"/>
          </p:nvPr>
        </p:nvSpPr>
        <p:spPr>
          <a:xfrm>
            <a:off x="4826826" y="1097957"/>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SUBTITLE, CALIBRI, 18PT, BOLD</a:t>
            </a:r>
          </a:p>
        </p:txBody>
      </p:sp>
      <p:sp>
        <p:nvSpPr>
          <p:cNvPr id="18" name="Text Placeholder 4">
            <a:extLst>
              <a:ext uri="{FF2B5EF4-FFF2-40B4-BE49-F238E27FC236}">
                <a16:creationId xmlns:a16="http://schemas.microsoft.com/office/drawing/2014/main" id="{EC4C2575-A445-43B7-875C-641A76884F26}"/>
              </a:ext>
            </a:extLst>
          </p:cNvPr>
          <p:cNvSpPr>
            <a:spLocks noGrp="1"/>
          </p:cNvSpPr>
          <p:nvPr>
            <p:ph type="body" sz="quarter" idx="13" hasCustomPrompt="1"/>
          </p:nvPr>
        </p:nvSpPr>
        <p:spPr>
          <a:xfrm>
            <a:off x="4826826" y="1619968"/>
            <a:ext cx="3817302" cy="320040"/>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19" name="Content Placeholder 5">
            <a:extLst>
              <a:ext uri="{FF2B5EF4-FFF2-40B4-BE49-F238E27FC236}">
                <a16:creationId xmlns:a16="http://schemas.microsoft.com/office/drawing/2014/main" id="{E778DA63-FCCC-4EE0-AA5F-890A1063CF18}"/>
              </a:ext>
            </a:extLst>
          </p:cNvPr>
          <p:cNvSpPr>
            <a:spLocks noGrp="1"/>
          </p:cNvSpPr>
          <p:nvPr>
            <p:ph sz="quarter" idx="20"/>
          </p:nvPr>
        </p:nvSpPr>
        <p:spPr>
          <a:xfrm>
            <a:off x="4826507" y="1957741"/>
            <a:ext cx="3817301" cy="1081523"/>
          </a:xfrm>
        </p:spPr>
        <p:txBody>
          <a:bodyPr>
            <a:noAutofit/>
          </a:bodyPr>
          <a:lstStyle>
            <a:lvl1pPr>
              <a:defRPr sz="1400"/>
            </a:lvl1pPr>
            <a:lvl2pPr>
              <a:defRPr/>
            </a:lvl2pPr>
            <a:lvl3pPr>
              <a:defRPr/>
            </a:lvl3pPr>
            <a:lvl4pPr>
              <a:defRPr/>
            </a:lvl4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0" name="Text Placeholder 4">
            <a:extLst>
              <a:ext uri="{FF2B5EF4-FFF2-40B4-BE49-F238E27FC236}">
                <a16:creationId xmlns:a16="http://schemas.microsoft.com/office/drawing/2014/main" id="{BFD7EDCF-7335-4524-B52F-57203999193F}"/>
              </a:ext>
            </a:extLst>
          </p:cNvPr>
          <p:cNvSpPr>
            <a:spLocks noGrp="1"/>
          </p:cNvSpPr>
          <p:nvPr>
            <p:ph type="body" sz="quarter" idx="21" hasCustomPrompt="1"/>
          </p:nvPr>
        </p:nvSpPr>
        <p:spPr>
          <a:xfrm>
            <a:off x="4826826" y="3237576"/>
            <a:ext cx="3817302" cy="320040"/>
          </a:xfrm>
          <a:prstGeom prst="rect">
            <a:avLst/>
          </a:prstGeom>
        </p:spPr>
        <p:txBody>
          <a:bodyPr>
            <a:noAutofit/>
          </a:bodyPr>
          <a:lstStyle>
            <a:lvl1pPr>
              <a:defRPr sz="1600" b="1" cap="all" baseline="0">
                <a:solidFill>
                  <a:schemeClr val="accent3"/>
                </a:solidFill>
                <a:latin typeface="+mn-lt"/>
              </a:defRPr>
            </a:lvl1pPr>
          </a:lstStyle>
          <a:p>
            <a:pPr lvl="0"/>
            <a:r>
              <a:rPr lang="en-US" dirty="0"/>
              <a:t>SHORT TITLE, CALIBRI, 16PT, BOLD</a:t>
            </a:r>
          </a:p>
        </p:txBody>
      </p:sp>
      <p:sp>
        <p:nvSpPr>
          <p:cNvPr id="21" name="Content Placeholder 5">
            <a:extLst>
              <a:ext uri="{FF2B5EF4-FFF2-40B4-BE49-F238E27FC236}">
                <a16:creationId xmlns:a16="http://schemas.microsoft.com/office/drawing/2014/main" id="{08041EA5-1907-45C9-B84F-05A0E02AB318}"/>
              </a:ext>
            </a:extLst>
          </p:cNvPr>
          <p:cNvSpPr>
            <a:spLocks noGrp="1"/>
          </p:cNvSpPr>
          <p:nvPr>
            <p:ph sz="quarter" idx="22"/>
          </p:nvPr>
        </p:nvSpPr>
        <p:spPr>
          <a:xfrm>
            <a:off x="4826507" y="3575350"/>
            <a:ext cx="3817301" cy="1081522"/>
          </a:xfrm>
        </p:spPr>
        <p:txBody>
          <a:bodyPr>
            <a:noAutofit/>
          </a:bodyPr>
          <a:lstStyle>
            <a:lvl1pPr>
              <a:defRPr sz="1400"/>
            </a:lvl1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 name="Date Placeholder 1">
            <a:extLst>
              <a:ext uri="{FF2B5EF4-FFF2-40B4-BE49-F238E27FC236}">
                <a16:creationId xmlns:a16="http://schemas.microsoft.com/office/drawing/2014/main" id="{6B6BA947-2D51-4F61-936B-6F39E7C6C8AE}"/>
              </a:ext>
            </a:extLst>
          </p:cNvPr>
          <p:cNvSpPr>
            <a:spLocks noGrp="1"/>
          </p:cNvSpPr>
          <p:nvPr>
            <p:ph type="dt" sz="half" idx="23"/>
          </p:nvPr>
        </p:nvSpPr>
        <p:spPr/>
        <p:txBody>
          <a:bodyPr/>
          <a:lstStyle/>
          <a:p>
            <a:fld id="{F78A43F2-36EF-4138-85CE-9312405A5B69}" type="datetime5">
              <a:rPr lang="en-US" sz="1000" smtClean="0"/>
              <a:t>18-Jun-21</a:t>
            </a:fld>
            <a:endParaRPr lang="en-IN" sz="1000" dirty="0"/>
          </a:p>
        </p:txBody>
      </p:sp>
      <p:sp>
        <p:nvSpPr>
          <p:cNvPr id="3" name="Footer Placeholder 2">
            <a:extLst>
              <a:ext uri="{FF2B5EF4-FFF2-40B4-BE49-F238E27FC236}">
                <a16:creationId xmlns:a16="http://schemas.microsoft.com/office/drawing/2014/main" id="{15754F0D-C016-4C02-95FD-DB88E66BD78C}"/>
              </a:ext>
            </a:extLst>
          </p:cNvPr>
          <p:cNvSpPr>
            <a:spLocks noGrp="1"/>
          </p:cNvSpPr>
          <p:nvPr>
            <p:ph type="ftr" sz="quarter" idx="24"/>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4BE6EAEC-CBBB-4FD6-85C5-FAC6DA17D052}"/>
              </a:ext>
            </a:extLst>
          </p:cNvPr>
          <p:cNvSpPr>
            <a:spLocks noGrp="1"/>
          </p:cNvSpPr>
          <p:nvPr>
            <p:ph type="sldNum" sz="quarter" idx="25"/>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D7C2A4E3-B706-4A6E-8630-228066B6E031}"/>
              </a:ext>
            </a:extLst>
          </p:cNvPr>
          <p:cNvSpPr>
            <a:spLocks noGrp="1"/>
          </p:cNvSpPr>
          <p:nvPr>
            <p:ph type="title"/>
          </p:nvPr>
        </p:nvSpPr>
        <p:spPr>
          <a:xfrm>
            <a:off x="4826506" y="569594"/>
            <a:ext cx="3814573"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3435876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 Alternate Half-content &amp; image layou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18888" y="0"/>
            <a:ext cx="4325111" cy="5143500"/>
          </a:xfrm>
          <a:prstGeom prst="rect">
            <a:avLst/>
          </a:prstGeom>
          <a:solidFill>
            <a:schemeClr val="bg2"/>
          </a:solidFill>
          <a:ln>
            <a:noFill/>
          </a:ln>
          <a:effectLst/>
        </p:spPr>
        <p:txBody>
          <a:bodyPr lIns="365760" rIns="365760" anchor="ctr" anchorCtr="1"/>
          <a:lstStyle>
            <a:lvl1pPr algn="ctr">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14" name="Text Placeholder 9">
            <a:extLst>
              <a:ext uri="{FF2B5EF4-FFF2-40B4-BE49-F238E27FC236}">
                <a16:creationId xmlns:a16="http://schemas.microsoft.com/office/drawing/2014/main" id="{05D9C096-3ECB-4476-AF46-67B691208D52}"/>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E828A00F-D1B4-4C3E-969E-375A3487E70C}"/>
              </a:ext>
            </a:extLst>
          </p:cNvPr>
          <p:cNvSpPr>
            <a:spLocks noGrp="1"/>
          </p:cNvSpPr>
          <p:nvPr>
            <p:ph type="body" sz="quarter" idx="19" hasCustomPrompt="1"/>
          </p:nvPr>
        </p:nvSpPr>
        <p:spPr>
          <a:xfrm>
            <a:off x="503238" y="1097957"/>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SUBTITLE, CALIBRI, 18PT, BOLD</a:t>
            </a:r>
          </a:p>
        </p:txBody>
      </p:sp>
      <p:sp>
        <p:nvSpPr>
          <p:cNvPr id="19" name="Content Placeholder 5">
            <a:extLst>
              <a:ext uri="{FF2B5EF4-FFF2-40B4-BE49-F238E27FC236}">
                <a16:creationId xmlns:a16="http://schemas.microsoft.com/office/drawing/2014/main" id="{74DA2C74-7837-4DF6-A9E0-010AABA411BF}"/>
              </a:ext>
            </a:extLst>
          </p:cNvPr>
          <p:cNvSpPr>
            <a:spLocks noGrp="1"/>
          </p:cNvSpPr>
          <p:nvPr>
            <p:ph sz="quarter" idx="20"/>
          </p:nvPr>
        </p:nvSpPr>
        <p:spPr>
          <a:xfrm>
            <a:off x="502919" y="1619968"/>
            <a:ext cx="3817301" cy="3045695"/>
          </a:xfrm>
        </p:spPr>
        <p:txBody>
          <a:bodyPr>
            <a:noAutofit/>
          </a:bodyPr>
          <a:lstStyle>
            <a:lvl1pPr>
              <a:defRPr sz="1400"/>
            </a:lvl1pPr>
            <a:lvl2pPr>
              <a:defRPr/>
            </a:lvl2pPr>
            <a:lvl3pPr>
              <a:defRPr/>
            </a:lvl3pPr>
            <a:lvl4pPr>
              <a:defRPr/>
            </a:lvl4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 name="Date Placeholder 1">
            <a:extLst>
              <a:ext uri="{FF2B5EF4-FFF2-40B4-BE49-F238E27FC236}">
                <a16:creationId xmlns:a16="http://schemas.microsoft.com/office/drawing/2014/main" id="{FC247DEC-5EE8-4E5C-A731-CAA62A63CDB3}"/>
              </a:ext>
            </a:extLst>
          </p:cNvPr>
          <p:cNvSpPr>
            <a:spLocks noGrp="1"/>
          </p:cNvSpPr>
          <p:nvPr>
            <p:ph type="dt" sz="half" idx="21"/>
          </p:nvPr>
        </p:nvSpPr>
        <p:spPr/>
        <p:txBody>
          <a:bodyPr/>
          <a:lstStyle/>
          <a:p>
            <a:fld id="{F095F8E6-8AD4-4176-A225-32497989B5B0}" type="datetime5">
              <a:rPr lang="en-US" sz="1000" smtClean="0"/>
              <a:t>18-Jun-21</a:t>
            </a:fld>
            <a:endParaRPr lang="en-IN" sz="1000" dirty="0"/>
          </a:p>
        </p:txBody>
      </p:sp>
      <p:sp>
        <p:nvSpPr>
          <p:cNvPr id="3" name="Footer Placeholder 2">
            <a:extLst>
              <a:ext uri="{FF2B5EF4-FFF2-40B4-BE49-F238E27FC236}">
                <a16:creationId xmlns:a16="http://schemas.microsoft.com/office/drawing/2014/main" id="{6C887AE1-70FE-4A7A-8404-BB1085D34354}"/>
              </a:ext>
            </a:extLst>
          </p:cNvPr>
          <p:cNvSpPr>
            <a:spLocks noGrp="1"/>
          </p:cNvSpPr>
          <p:nvPr>
            <p:ph type="ftr" sz="quarter" idx="22"/>
          </p:nvPr>
        </p:nvSpPr>
        <p:spPr/>
        <p:txBody>
          <a:bodyPr/>
          <a:lstStyle/>
          <a:p>
            <a:pPr>
              <a:defRPr/>
            </a:pPr>
            <a:r>
              <a:rPr lang="en-US"/>
              <a:t>Enter title via "insert&gt;header and footer&gt;footer"  |  </a:t>
            </a:r>
            <a:endParaRPr lang="en-IN" dirty="0"/>
          </a:p>
        </p:txBody>
      </p:sp>
      <p:sp>
        <p:nvSpPr>
          <p:cNvPr id="7" name="Slide Number Placeholder 6">
            <a:extLst>
              <a:ext uri="{FF2B5EF4-FFF2-40B4-BE49-F238E27FC236}">
                <a16:creationId xmlns:a16="http://schemas.microsoft.com/office/drawing/2014/main" id="{0188312A-37BA-4C8A-83F4-44A2FCCC500B}"/>
              </a:ext>
            </a:extLst>
          </p:cNvPr>
          <p:cNvSpPr>
            <a:spLocks noGrp="1"/>
          </p:cNvSpPr>
          <p:nvPr>
            <p:ph type="sldNum" sz="quarter" idx="23"/>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82ECA9C7-8E43-4714-BE79-29B6F95422C7}"/>
              </a:ext>
            </a:extLst>
          </p:cNvPr>
          <p:cNvSpPr>
            <a:spLocks noGrp="1"/>
          </p:cNvSpPr>
          <p:nvPr>
            <p:ph type="title"/>
          </p:nvPr>
        </p:nvSpPr>
        <p:spPr>
          <a:xfrm>
            <a:off x="502920" y="569594"/>
            <a:ext cx="3817300"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1963493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 Alternate Half-content &amp; image layout">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0" y="0"/>
            <a:ext cx="4314969" cy="5143500"/>
          </a:xfrm>
          <a:prstGeom prst="rect">
            <a:avLst/>
          </a:prstGeom>
          <a:solidFill>
            <a:schemeClr val="bg2"/>
          </a:solidFill>
          <a:ln>
            <a:noFill/>
          </a:ln>
          <a:effectLst/>
        </p:spPr>
        <p:txBody>
          <a:bodyPr lIns="365760" rIns="365760" anchor="ctr" anchorCtr="1"/>
          <a:lstStyle>
            <a:lvl1pPr algn="ctr">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9" name="Content Placeholder 2">
            <a:extLst>
              <a:ext uri="{FF2B5EF4-FFF2-40B4-BE49-F238E27FC236}">
                <a16:creationId xmlns:a16="http://schemas.microsoft.com/office/drawing/2014/main" id="{A406D962-A904-455A-9FF2-A3FC930F6781}"/>
              </a:ext>
            </a:extLst>
          </p:cNvPr>
          <p:cNvSpPr txBox="1">
            <a:spLocks/>
          </p:cNvSpPr>
          <p:nvPr userDrawn="1"/>
        </p:nvSpPr>
        <p:spPr bwMode="gray">
          <a:xfrm>
            <a:off x="502920" y="4820603"/>
            <a:ext cx="3057981" cy="219076"/>
          </a:xfrm>
          <a:prstGeom prst="rect">
            <a:avLst/>
          </a:prstGeom>
        </p:spPr>
        <p:txBody>
          <a:bodyPr vert="horz" lIns="0" rIns="0" anchor="b" anchorCtr="0"/>
          <a:lstStyle>
            <a:defPPr>
              <a:defRPr lang="en-US"/>
            </a:defPPr>
            <a:lvl1pPr indent="0" defTabSz="457200">
              <a:spcBef>
                <a:spcPct val="20000"/>
              </a:spcBef>
              <a:buFont typeface="Arial"/>
              <a:buNone/>
              <a:defRPr sz="1000">
                <a:solidFill>
                  <a:srgbClr val="000000"/>
                </a:solidFill>
                <a:cs typeface="Calibri" panose="020F0502020204030204" pitchFamily="34" charset="0"/>
              </a:defRPr>
            </a:lvl1pPr>
            <a:lvl2pPr indent="0" defTabSz="457200">
              <a:spcBef>
                <a:spcPct val="20000"/>
              </a:spcBef>
              <a:buFont typeface="Arial"/>
              <a:buNone/>
              <a:defRPr sz="900">
                <a:latin typeface="Georgia"/>
                <a:cs typeface="Georgia"/>
              </a:defRPr>
            </a:lvl2pPr>
            <a:lvl3pPr indent="0" defTabSz="457200">
              <a:spcBef>
                <a:spcPct val="20000"/>
              </a:spcBef>
              <a:buFont typeface="Arial"/>
              <a:buNone/>
              <a:defRPr sz="900">
                <a:latin typeface="Georgia"/>
                <a:cs typeface="Georgia"/>
              </a:defRPr>
            </a:lvl3pPr>
            <a:lvl4pPr indent="0" defTabSz="457200">
              <a:spcBef>
                <a:spcPct val="20000"/>
              </a:spcBef>
              <a:buFont typeface="Arial"/>
              <a:buNone/>
              <a:defRPr sz="900">
                <a:latin typeface="Georgia"/>
                <a:cs typeface="Georgia"/>
              </a:defRPr>
            </a:lvl4pPr>
            <a:lvl5pPr indent="0" defTabSz="457200">
              <a:spcBef>
                <a:spcPct val="20000"/>
              </a:spcBef>
              <a:buFont typeface="Arial"/>
              <a:buNone/>
              <a:defRPr sz="900">
                <a:latin typeface="Georgia"/>
                <a:cs typeface="Georgia"/>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0"/>
            <a:r>
              <a:rPr lang="en-US" dirty="0"/>
              <a:t>Proprietary and confidential — do not distribute</a:t>
            </a:r>
          </a:p>
        </p:txBody>
      </p:sp>
      <p:sp>
        <p:nvSpPr>
          <p:cNvPr id="15" name="Text Placeholder 9">
            <a:extLst>
              <a:ext uri="{FF2B5EF4-FFF2-40B4-BE49-F238E27FC236}">
                <a16:creationId xmlns:a16="http://schemas.microsoft.com/office/drawing/2014/main" id="{82FAC416-5A96-491E-91F4-37DD3C42AC2D}"/>
              </a:ext>
            </a:extLst>
          </p:cNvPr>
          <p:cNvSpPr>
            <a:spLocks noGrp="1"/>
          </p:cNvSpPr>
          <p:nvPr>
            <p:ph type="body" sz="quarter" idx="18" hasCustomPrompt="1"/>
          </p:nvPr>
        </p:nvSpPr>
        <p:spPr>
          <a:xfrm>
            <a:off x="4826509"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53FDA49B-BBFC-4479-BD4E-6B88C700E352}"/>
              </a:ext>
            </a:extLst>
          </p:cNvPr>
          <p:cNvSpPr>
            <a:spLocks noGrp="1"/>
          </p:cNvSpPr>
          <p:nvPr>
            <p:ph type="body" sz="quarter" idx="19" hasCustomPrompt="1"/>
          </p:nvPr>
        </p:nvSpPr>
        <p:spPr>
          <a:xfrm>
            <a:off x="4826826" y="1097957"/>
            <a:ext cx="3817302" cy="390525"/>
          </a:xfrm>
          <a:prstGeom prst="rect">
            <a:avLst/>
          </a:prstGeom>
        </p:spPr>
        <p:txBody>
          <a:bodyPr>
            <a:noAutofit/>
          </a:bodyPr>
          <a:lstStyle>
            <a:lvl1pPr>
              <a:defRPr sz="1800" b="1" cap="all" baseline="0">
                <a:solidFill>
                  <a:schemeClr val="accent3"/>
                </a:solidFill>
                <a:latin typeface="+mn-lt"/>
              </a:defRPr>
            </a:lvl1pPr>
          </a:lstStyle>
          <a:p>
            <a:pPr lvl="0"/>
            <a:r>
              <a:rPr lang="en-US" dirty="0"/>
              <a:t>SUBTITLE, CALIBRI, 18PT, BOLD</a:t>
            </a:r>
          </a:p>
        </p:txBody>
      </p:sp>
      <p:sp>
        <p:nvSpPr>
          <p:cNvPr id="19" name="Content Placeholder 5">
            <a:extLst>
              <a:ext uri="{FF2B5EF4-FFF2-40B4-BE49-F238E27FC236}">
                <a16:creationId xmlns:a16="http://schemas.microsoft.com/office/drawing/2014/main" id="{E778DA63-FCCC-4EE0-AA5F-890A1063CF18}"/>
              </a:ext>
            </a:extLst>
          </p:cNvPr>
          <p:cNvSpPr>
            <a:spLocks noGrp="1"/>
          </p:cNvSpPr>
          <p:nvPr>
            <p:ph sz="quarter" idx="20"/>
          </p:nvPr>
        </p:nvSpPr>
        <p:spPr>
          <a:xfrm>
            <a:off x="4826507" y="1619968"/>
            <a:ext cx="3817301" cy="3045695"/>
          </a:xfrm>
        </p:spPr>
        <p:txBody>
          <a:bodyPr>
            <a:noAutofit/>
          </a:bodyPr>
          <a:lstStyle>
            <a:lvl1pPr>
              <a:defRPr sz="1400"/>
            </a:lvl1pPr>
            <a:lvl2pPr>
              <a:defRPr/>
            </a:lvl2pPr>
            <a:lvl3pPr>
              <a:defRPr/>
            </a:lvl3pPr>
            <a:lvl4pPr>
              <a:defRPr/>
            </a:lvl4pPr>
          </a:lstStyle>
          <a:p>
            <a:pPr lvl="0"/>
            <a:r>
              <a:rPr lang="en-US" dirty="0"/>
              <a:t>Click to edit Master text styles</a:t>
            </a:r>
          </a:p>
          <a:p>
            <a:pPr lvl="1"/>
            <a:r>
              <a:rPr lang="en-US" dirty="0"/>
              <a:t>First level</a:t>
            </a:r>
          </a:p>
          <a:p>
            <a:pPr lvl="2"/>
            <a:r>
              <a:rPr lang="en-US" dirty="0"/>
              <a:t>Second level</a:t>
            </a:r>
          </a:p>
          <a:p>
            <a:pPr lvl="3"/>
            <a:r>
              <a:rPr lang="en-US" dirty="0"/>
              <a:t>Third level</a:t>
            </a:r>
            <a:endParaRPr lang="en-IN" dirty="0"/>
          </a:p>
        </p:txBody>
      </p:sp>
      <p:sp>
        <p:nvSpPr>
          <p:cNvPr id="2" name="Date Placeholder 1">
            <a:extLst>
              <a:ext uri="{FF2B5EF4-FFF2-40B4-BE49-F238E27FC236}">
                <a16:creationId xmlns:a16="http://schemas.microsoft.com/office/drawing/2014/main" id="{F643FB39-E9AD-481E-9645-67437B070A61}"/>
              </a:ext>
            </a:extLst>
          </p:cNvPr>
          <p:cNvSpPr>
            <a:spLocks noGrp="1"/>
          </p:cNvSpPr>
          <p:nvPr>
            <p:ph type="dt" sz="half" idx="21"/>
          </p:nvPr>
        </p:nvSpPr>
        <p:spPr/>
        <p:txBody>
          <a:bodyPr/>
          <a:lstStyle/>
          <a:p>
            <a:fld id="{38246227-BA6D-4253-AC03-CFF67F8F6EBD}" type="datetime5">
              <a:rPr lang="en-US" sz="1000" smtClean="0"/>
              <a:t>18-Jun-21</a:t>
            </a:fld>
            <a:endParaRPr lang="en-IN" sz="1000" dirty="0"/>
          </a:p>
        </p:txBody>
      </p:sp>
      <p:sp>
        <p:nvSpPr>
          <p:cNvPr id="3" name="Footer Placeholder 2">
            <a:extLst>
              <a:ext uri="{FF2B5EF4-FFF2-40B4-BE49-F238E27FC236}">
                <a16:creationId xmlns:a16="http://schemas.microsoft.com/office/drawing/2014/main" id="{22AEEDE9-C111-4EB1-B4B8-961EC1A1983A}"/>
              </a:ext>
            </a:extLst>
          </p:cNvPr>
          <p:cNvSpPr>
            <a:spLocks noGrp="1"/>
          </p:cNvSpPr>
          <p:nvPr>
            <p:ph type="ftr" sz="quarter" idx="22"/>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456CE3A7-971A-48E9-95A1-D66C33D69D8F}"/>
              </a:ext>
            </a:extLst>
          </p:cNvPr>
          <p:cNvSpPr>
            <a:spLocks noGrp="1"/>
          </p:cNvSpPr>
          <p:nvPr>
            <p:ph type="sldNum" sz="quarter" idx="23"/>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33145C23-A633-4AC7-AD6D-7752E912A934}"/>
              </a:ext>
            </a:extLst>
          </p:cNvPr>
          <p:cNvSpPr>
            <a:spLocks noGrp="1"/>
          </p:cNvSpPr>
          <p:nvPr>
            <p:ph type="title"/>
          </p:nvPr>
        </p:nvSpPr>
        <p:spPr>
          <a:xfrm>
            <a:off x="4826507" y="569594"/>
            <a:ext cx="3814573"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2033352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 Half-content &amp; full image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9144000" cy="5143500"/>
          </a:xfrm>
          <a:prstGeom prst="rect">
            <a:avLst/>
          </a:prstGeom>
          <a:solidFill>
            <a:schemeClr val="bg2"/>
          </a:solidFill>
          <a:ln>
            <a:noFill/>
          </a:ln>
          <a:effectLst/>
        </p:spPr>
        <p:txBody>
          <a:bodyPr lIns="365760" rIns="365760" anchor="ctr" anchorCtr="1"/>
          <a:lstStyle>
            <a:lvl1pPr marL="3776663" indent="0" algn="l">
              <a:tabLst/>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10" name="Content Placeholder 2">
            <a:extLst>
              <a:ext uri="{FF2B5EF4-FFF2-40B4-BE49-F238E27FC236}">
                <a16:creationId xmlns:a16="http://schemas.microsoft.com/office/drawing/2014/main" id="{3C8B7A96-E0C8-46F1-B070-891752D196D5}"/>
              </a:ext>
            </a:extLst>
          </p:cNvPr>
          <p:cNvSpPr txBox="1">
            <a:spLocks/>
          </p:cNvSpPr>
          <p:nvPr userDrawn="1"/>
        </p:nvSpPr>
        <p:spPr bwMode="gray">
          <a:xfrm>
            <a:off x="502920" y="4820603"/>
            <a:ext cx="3057981" cy="219076"/>
          </a:xfrm>
          <a:prstGeom prst="rect">
            <a:avLst/>
          </a:prstGeom>
        </p:spPr>
        <p:txBody>
          <a:bodyPr vert="horz" lIns="0" rIns="0" anchor="b" anchorCtr="0"/>
          <a:lstStyle>
            <a:defPPr>
              <a:defRPr lang="en-US"/>
            </a:defPPr>
            <a:lvl1pPr indent="0" defTabSz="457200">
              <a:spcBef>
                <a:spcPct val="20000"/>
              </a:spcBef>
              <a:buFont typeface="Arial"/>
              <a:buNone/>
              <a:defRPr sz="1000">
                <a:solidFill>
                  <a:srgbClr val="000000"/>
                </a:solidFill>
                <a:cs typeface="Calibri" panose="020F0502020204030204" pitchFamily="34" charset="0"/>
              </a:defRPr>
            </a:lvl1pPr>
            <a:lvl2pPr indent="0" defTabSz="457200">
              <a:spcBef>
                <a:spcPct val="20000"/>
              </a:spcBef>
              <a:buFont typeface="Arial"/>
              <a:buNone/>
              <a:defRPr sz="900">
                <a:latin typeface="Georgia"/>
                <a:cs typeface="Georgia"/>
              </a:defRPr>
            </a:lvl2pPr>
            <a:lvl3pPr indent="0" defTabSz="457200">
              <a:spcBef>
                <a:spcPct val="20000"/>
              </a:spcBef>
              <a:buFont typeface="Arial"/>
              <a:buNone/>
              <a:defRPr sz="900">
                <a:latin typeface="Georgia"/>
                <a:cs typeface="Georgia"/>
              </a:defRPr>
            </a:lvl3pPr>
            <a:lvl4pPr indent="0" defTabSz="457200">
              <a:spcBef>
                <a:spcPct val="20000"/>
              </a:spcBef>
              <a:buFont typeface="Arial"/>
              <a:buNone/>
              <a:defRPr sz="900">
                <a:latin typeface="Georgia"/>
                <a:cs typeface="Georgia"/>
              </a:defRPr>
            </a:lvl4pPr>
            <a:lvl5pPr indent="0" defTabSz="457200">
              <a:spcBef>
                <a:spcPct val="20000"/>
              </a:spcBef>
              <a:buFont typeface="Arial"/>
              <a:buNone/>
              <a:defRPr sz="900">
                <a:latin typeface="Georgia"/>
                <a:cs typeface="Georgia"/>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0"/>
            <a:r>
              <a:rPr lang="en-US" dirty="0"/>
              <a:t>Proprietary and confidential — do not distribute</a:t>
            </a:r>
          </a:p>
        </p:txBody>
      </p:sp>
      <p:sp>
        <p:nvSpPr>
          <p:cNvPr id="14" name="Text Placeholder 9">
            <a:extLst>
              <a:ext uri="{FF2B5EF4-FFF2-40B4-BE49-F238E27FC236}">
                <a16:creationId xmlns:a16="http://schemas.microsoft.com/office/drawing/2014/main" id="{BD57305E-F709-4E9E-B399-8D21F2A51FF6}"/>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6" name="Content Placeholder 5">
            <a:extLst>
              <a:ext uri="{FF2B5EF4-FFF2-40B4-BE49-F238E27FC236}">
                <a16:creationId xmlns:a16="http://schemas.microsoft.com/office/drawing/2014/main" id="{C73EADF8-32AF-409A-AD0A-3134A5D09D53}"/>
              </a:ext>
            </a:extLst>
          </p:cNvPr>
          <p:cNvSpPr>
            <a:spLocks noGrp="1"/>
          </p:cNvSpPr>
          <p:nvPr>
            <p:ph sz="quarter" idx="19"/>
          </p:nvPr>
        </p:nvSpPr>
        <p:spPr>
          <a:xfrm>
            <a:off x="502919" y="1411940"/>
            <a:ext cx="3822191" cy="3251499"/>
          </a:xfrm>
        </p:spPr>
        <p:txBody>
          <a:bodyPr/>
          <a:lstStyle>
            <a:lvl2pPr>
              <a:defRPr/>
            </a:lvl2pPr>
            <a:lvl3pPr>
              <a:defRPr/>
            </a:lvl3pPr>
            <a:lvl4pPr>
              <a:defRPr/>
            </a:lvl4pPr>
            <a:lvl5pPr>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2" name="Date Placeholder 1">
            <a:extLst>
              <a:ext uri="{FF2B5EF4-FFF2-40B4-BE49-F238E27FC236}">
                <a16:creationId xmlns:a16="http://schemas.microsoft.com/office/drawing/2014/main" id="{101C4DE2-B44A-4B39-BCBA-FC0645FA9D73}"/>
              </a:ext>
            </a:extLst>
          </p:cNvPr>
          <p:cNvSpPr>
            <a:spLocks noGrp="1"/>
          </p:cNvSpPr>
          <p:nvPr>
            <p:ph type="dt" sz="half" idx="20"/>
          </p:nvPr>
        </p:nvSpPr>
        <p:spPr/>
        <p:txBody>
          <a:bodyPr/>
          <a:lstStyle/>
          <a:p>
            <a:fld id="{32C0D46B-910D-4D34-9C46-B6F815F403DA}" type="datetime5">
              <a:rPr lang="en-US" sz="1000" smtClean="0"/>
              <a:t>18-Jun-21</a:t>
            </a:fld>
            <a:endParaRPr lang="en-IN" sz="1000" dirty="0"/>
          </a:p>
        </p:txBody>
      </p:sp>
      <p:sp>
        <p:nvSpPr>
          <p:cNvPr id="3" name="Footer Placeholder 2">
            <a:extLst>
              <a:ext uri="{FF2B5EF4-FFF2-40B4-BE49-F238E27FC236}">
                <a16:creationId xmlns:a16="http://schemas.microsoft.com/office/drawing/2014/main" id="{7278EE2C-8C19-46C0-B793-598A44BDDEDE}"/>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884A1E49-AE70-4EE2-9998-47BF9CDD24AA}"/>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6" name="Title 5">
            <a:extLst>
              <a:ext uri="{FF2B5EF4-FFF2-40B4-BE49-F238E27FC236}">
                <a16:creationId xmlns:a16="http://schemas.microsoft.com/office/drawing/2014/main" id="{4746DA1F-8781-4ED5-BD97-7ACB98284520}"/>
              </a:ext>
            </a:extLst>
          </p:cNvPr>
          <p:cNvSpPr>
            <a:spLocks noGrp="1"/>
          </p:cNvSpPr>
          <p:nvPr>
            <p:ph type="title"/>
          </p:nvPr>
        </p:nvSpPr>
        <p:spPr>
          <a:xfrm>
            <a:off x="502920" y="569594"/>
            <a:ext cx="3822190"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397769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9">
            <a:extLst>
              <a:ext uri="{FF2B5EF4-FFF2-40B4-BE49-F238E27FC236}">
                <a16:creationId xmlns:a16="http://schemas.microsoft.com/office/drawing/2014/main" id="{6F84C077-90EB-489F-9583-81D63D052919}"/>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 REGULAR</a:t>
            </a:r>
          </a:p>
        </p:txBody>
      </p:sp>
      <p:sp>
        <p:nvSpPr>
          <p:cNvPr id="18" name="Content Placeholder 9">
            <a:extLst>
              <a:ext uri="{FF2B5EF4-FFF2-40B4-BE49-F238E27FC236}">
                <a16:creationId xmlns:a16="http://schemas.microsoft.com/office/drawing/2014/main" id="{7C330037-A806-4CED-9F5A-3F59AAC38680}"/>
              </a:ext>
            </a:extLst>
          </p:cNvPr>
          <p:cNvSpPr>
            <a:spLocks noGrp="1"/>
          </p:cNvSpPr>
          <p:nvPr>
            <p:ph sz="quarter" idx="14"/>
          </p:nvPr>
        </p:nvSpPr>
        <p:spPr>
          <a:xfrm>
            <a:off x="502920" y="1487804"/>
            <a:ext cx="8145780" cy="3174922"/>
          </a:xfrm>
        </p:spPr>
        <p:txBody>
          <a:bodyPr>
            <a:noAutofit/>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9" name="Text Placeholder 4">
            <a:extLst>
              <a:ext uri="{FF2B5EF4-FFF2-40B4-BE49-F238E27FC236}">
                <a16:creationId xmlns:a16="http://schemas.microsoft.com/office/drawing/2014/main" id="{02BAB220-7024-4DDE-95A2-9D418A52C753}"/>
              </a:ext>
            </a:extLst>
          </p:cNvPr>
          <p:cNvSpPr>
            <a:spLocks noGrp="1"/>
          </p:cNvSpPr>
          <p:nvPr>
            <p:ph type="body" sz="quarter" idx="15" hasCustomPrompt="1"/>
          </p:nvPr>
        </p:nvSpPr>
        <p:spPr>
          <a:xfrm>
            <a:off x="503238" y="1097279"/>
            <a:ext cx="8145462" cy="390525"/>
          </a:xfrm>
          <a:prstGeom prst="rect">
            <a:avLst/>
          </a:prstGeom>
        </p:spPr>
        <p:txBody>
          <a:bodyPr>
            <a:noAutofit/>
          </a:bodyPr>
          <a:lstStyle>
            <a:lvl1pPr>
              <a:defRPr sz="1800" b="1" cap="all" baseline="0">
                <a:solidFill>
                  <a:schemeClr val="tx1"/>
                </a:solidFill>
                <a:latin typeface="+mn-lt"/>
              </a:defRPr>
            </a:lvl1pPr>
          </a:lstStyle>
          <a:p>
            <a:pPr lvl="0"/>
            <a:r>
              <a:rPr lang="en-US" dirty="0"/>
              <a:t>SUBTITLE CALIBRI 18PT BOLD, white</a:t>
            </a:r>
          </a:p>
        </p:txBody>
      </p:sp>
      <p:sp>
        <p:nvSpPr>
          <p:cNvPr id="2" name="Date Placeholder 1">
            <a:extLst>
              <a:ext uri="{FF2B5EF4-FFF2-40B4-BE49-F238E27FC236}">
                <a16:creationId xmlns:a16="http://schemas.microsoft.com/office/drawing/2014/main" id="{80FFB47C-334C-4BD9-98E2-3C59A3FC335A}"/>
              </a:ext>
            </a:extLst>
          </p:cNvPr>
          <p:cNvSpPr>
            <a:spLocks noGrp="1"/>
          </p:cNvSpPr>
          <p:nvPr>
            <p:ph type="dt" sz="half" idx="16"/>
          </p:nvPr>
        </p:nvSpPr>
        <p:spPr/>
        <p:txBody>
          <a:bodyPr/>
          <a:lstStyle/>
          <a:p>
            <a:fld id="{39BC5FF8-0B60-4C59-B034-83FC5D10DD6C}" type="datetime5">
              <a:rPr lang="en-US" sz="1000" smtClean="0"/>
              <a:t>18-Jun-21</a:t>
            </a:fld>
            <a:endParaRPr lang="en-IN" sz="1000" dirty="0"/>
          </a:p>
        </p:txBody>
      </p:sp>
      <p:sp>
        <p:nvSpPr>
          <p:cNvPr id="3" name="Footer Placeholder 2">
            <a:extLst>
              <a:ext uri="{FF2B5EF4-FFF2-40B4-BE49-F238E27FC236}">
                <a16:creationId xmlns:a16="http://schemas.microsoft.com/office/drawing/2014/main" id="{C5DFCC94-88D7-48AD-83E9-DDDB60540C31}"/>
              </a:ext>
            </a:extLst>
          </p:cNvPr>
          <p:cNvSpPr>
            <a:spLocks noGrp="1"/>
          </p:cNvSpPr>
          <p:nvPr>
            <p:ph type="ftr" sz="quarter" idx="17"/>
          </p:nvPr>
        </p:nvSpPr>
        <p:spPr/>
        <p:txBody>
          <a:bodyPr/>
          <a:lstStyle/>
          <a:p>
            <a:pPr>
              <a:defRPr/>
            </a:pPr>
            <a:r>
              <a:rPr lang="en-US"/>
              <a:t>Enter title via "insert&gt;header and footer&gt;footer"  |  </a:t>
            </a:r>
            <a:endParaRPr lang="en-IN" dirty="0"/>
          </a:p>
        </p:txBody>
      </p:sp>
      <p:sp>
        <p:nvSpPr>
          <p:cNvPr id="7" name="Slide Number Placeholder 6">
            <a:extLst>
              <a:ext uri="{FF2B5EF4-FFF2-40B4-BE49-F238E27FC236}">
                <a16:creationId xmlns:a16="http://schemas.microsoft.com/office/drawing/2014/main" id="{67F1C093-BD18-449A-97AA-F44AAC614476}"/>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B4D3DC66-CC6C-46AE-9E21-FA900EA7E56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188196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 Half-content &amp; full image layout">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EBBC6B44-1A66-4C17-802D-CD6F3BEB84DB}"/>
              </a:ext>
            </a:extLst>
          </p:cNvPr>
          <p:cNvSpPr>
            <a:spLocks noGrp="1"/>
          </p:cNvSpPr>
          <p:nvPr>
            <p:ph type="pic" sz="quarter" idx="14" hasCustomPrompt="1"/>
          </p:nvPr>
        </p:nvSpPr>
        <p:spPr>
          <a:xfrm>
            <a:off x="1" y="0"/>
            <a:ext cx="9144000" cy="5143500"/>
          </a:xfrm>
          <a:prstGeom prst="rect">
            <a:avLst/>
          </a:prstGeom>
          <a:solidFill>
            <a:schemeClr val="bg2"/>
          </a:solidFill>
          <a:ln>
            <a:noFill/>
          </a:ln>
          <a:effectLst/>
        </p:spPr>
        <p:txBody>
          <a:bodyPr lIns="0" rIns="0" anchor="ctr" anchorCtr="0"/>
          <a:lstStyle>
            <a:lvl1pPr marL="695325" indent="0" algn="l">
              <a:tabLst/>
              <a:defRPr sz="1800" b="0" baseline="0">
                <a:solidFill>
                  <a:schemeClr val="accent1"/>
                </a:solidFill>
                <a:latin typeface="+mn-lt"/>
              </a:defRPr>
            </a:lvl1pPr>
          </a:lstStyle>
          <a:p>
            <a:r>
              <a:rPr lang="en-US" dirty="0"/>
              <a:t>Insert an image</a:t>
            </a:r>
            <a:br>
              <a:rPr lang="en-US" dirty="0"/>
            </a:br>
            <a:r>
              <a:rPr lang="en-US" dirty="0"/>
              <a:t>within this placeholder </a:t>
            </a:r>
          </a:p>
        </p:txBody>
      </p:sp>
      <p:sp>
        <p:nvSpPr>
          <p:cNvPr id="10" name="Content Placeholder 2">
            <a:extLst>
              <a:ext uri="{FF2B5EF4-FFF2-40B4-BE49-F238E27FC236}">
                <a16:creationId xmlns:a16="http://schemas.microsoft.com/office/drawing/2014/main" id="{997FC738-9BF3-4608-8B8E-05D0C5B5F6DE}"/>
              </a:ext>
            </a:extLst>
          </p:cNvPr>
          <p:cNvSpPr txBox="1">
            <a:spLocks/>
          </p:cNvSpPr>
          <p:nvPr userDrawn="1"/>
        </p:nvSpPr>
        <p:spPr bwMode="gray">
          <a:xfrm>
            <a:off x="502920" y="4820603"/>
            <a:ext cx="3057981" cy="219076"/>
          </a:xfrm>
          <a:prstGeom prst="rect">
            <a:avLst/>
          </a:prstGeom>
        </p:spPr>
        <p:txBody>
          <a:bodyPr vert="horz" lIns="0" rIns="0" anchor="b" anchorCtr="0"/>
          <a:lstStyle>
            <a:defPPr>
              <a:defRPr lang="en-US"/>
            </a:defPPr>
            <a:lvl1pPr indent="0" defTabSz="457200">
              <a:spcBef>
                <a:spcPct val="20000"/>
              </a:spcBef>
              <a:buFont typeface="Arial"/>
              <a:buNone/>
              <a:defRPr sz="1000">
                <a:solidFill>
                  <a:srgbClr val="000000"/>
                </a:solidFill>
                <a:cs typeface="Calibri" panose="020F0502020204030204" pitchFamily="34" charset="0"/>
              </a:defRPr>
            </a:lvl1pPr>
            <a:lvl2pPr indent="0" defTabSz="457200">
              <a:spcBef>
                <a:spcPct val="20000"/>
              </a:spcBef>
              <a:buFont typeface="Arial"/>
              <a:buNone/>
              <a:defRPr sz="900">
                <a:latin typeface="Georgia"/>
                <a:cs typeface="Georgia"/>
              </a:defRPr>
            </a:lvl2pPr>
            <a:lvl3pPr indent="0" defTabSz="457200">
              <a:spcBef>
                <a:spcPct val="20000"/>
              </a:spcBef>
              <a:buFont typeface="Arial"/>
              <a:buNone/>
              <a:defRPr sz="900">
                <a:latin typeface="Georgia"/>
                <a:cs typeface="Georgia"/>
              </a:defRPr>
            </a:lvl3pPr>
            <a:lvl4pPr indent="0" defTabSz="457200">
              <a:spcBef>
                <a:spcPct val="20000"/>
              </a:spcBef>
              <a:buFont typeface="Arial"/>
              <a:buNone/>
              <a:defRPr sz="900">
                <a:latin typeface="Georgia"/>
                <a:cs typeface="Georgia"/>
              </a:defRPr>
            </a:lvl4pPr>
            <a:lvl5pPr indent="0" defTabSz="457200">
              <a:spcBef>
                <a:spcPct val="20000"/>
              </a:spcBef>
              <a:buFont typeface="Arial"/>
              <a:buNone/>
              <a:defRPr sz="900">
                <a:latin typeface="Georgia"/>
                <a:cs typeface="Georgia"/>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lvl="0"/>
            <a:r>
              <a:rPr lang="en-US" dirty="0"/>
              <a:t>Proprietary and confidential — do not distribute</a:t>
            </a:r>
          </a:p>
        </p:txBody>
      </p:sp>
      <p:sp>
        <p:nvSpPr>
          <p:cNvPr id="17" name="Text Placeholder 9">
            <a:extLst>
              <a:ext uri="{FF2B5EF4-FFF2-40B4-BE49-F238E27FC236}">
                <a16:creationId xmlns:a16="http://schemas.microsoft.com/office/drawing/2014/main" id="{6273392E-BE16-4C3F-A463-7A7FC6BEE036}"/>
              </a:ext>
            </a:extLst>
          </p:cNvPr>
          <p:cNvSpPr>
            <a:spLocks noGrp="1"/>
          </p:cNvSpPr>
          <p:nvPr>
            <p:ph type="body" sz="quarter" idx="18" hasCustomPrompt="1"/>
          </p:nvPr>
        </p:nvSpPr>
        <p:spPr>
          <a:xfrm>
            <a:off x="4818888" y="266700"/>
            <a:ext cx="3822191" cy="261610"/>
          </a:xfrm>
          <a:prstGeom prst="rect">
            <a:avLst/>
          </a:prstGeom>
        </p:spPr>
        <p:txBody>
          <a:bodyPr wrap="square">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a:t>
            </a:r>
          </a:p>
        </p:txBody>
      </p:sp>
      <p:sp>
        <p:nvSpPr>
          <p:cNvPr id="19" name="Content Placeholder 5">
            <a:extLst>
              <a:ext uri="{FF2B5EF4-FFF2-40B4-BE49-F238E27FC236}">
                <a16:creationId xmlns:a16="http://schemas.microsoft.com/office/drawing/2014/main" id="{1679F6DF-FEFB-4C1A-A396-814197C11D86}"/>
              </a:ext>
            </a:extLst>
          </p:cNvPr>
          <p:cNvSpPr>
            <a:spLocks noGrp="1"/>
          </p:cNvSpPr>
          <p:nvPr>
            <p:ph sz="quarter" idx="19"/>
          </p:nvPr>
        </p:nvSpPr>
        <p:spPr>
          <a:xfrm>
            <a:off x="4818886" y="1411940"/>
            <a:ext cx="3822191" cy="3251499"/>
          </a:xfrm>
        </p:spPr>
        <p:txBody>
          <a:bodyPr/>
          <a:lstStyle>
            <a:lvl2pPr>
              <a:defRPr/>
            </a:lvl2pPr>
            <a:lvl3pPr>
              <a:defRPr/>
            </a:lvl3pPr>
            <a:lvl4pPr>
              <a:defRPr/>
            </a:lvl4pPr>
            <a:lvl5pPr>
              <a:defRPr/>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2" name="Date Placeholder 1">
            <a:extLst>
              <a:ext uri="{FF2B5EF4-FFF2-40B4-BE49-F238E27FC236}">
                <a16:creationId xmlns:a16="http://schemas.microsoft.com/office/drawing/2014/main" id="{255EF19A-44EA-422F-8711-83501563CFE8}"/>
              </a:ext>
            </a:extLst>
          </p:cNvPr>
          <p:cNvSpPr>
            <a:spLocks noGrp="1"/>
          </p:cNvSpPr>
          <p:nvPr>
            <p:ph type="dt" sz="half" idx="20"/>
          </p:nvPr>
        </p:nvSpPr>
        <p:spPr/>
        <p:txBody>
          <a:bodyPr/>
          <a:lstStyle/>
          <a:p>
            <a:fld id="{C5498515-23EB-415B-9C44-6B90D4AE0803}" type="datetime5">
              <a:rPr lang="en-US" sz="1000" smtClean="0"/>
              <a:t>18-Jun-21</a:t>
            </a:fld>
            <a:endParaRPr lang="en-IN" sz="1000" dirty="0"/>
          </a:p>
        </p:txBody>
      </p:sp>
      <p:sp>
        <p:nvSpPr>
          <p:cNvPr id="3" name="Footer Placeholder 2">
            <a:extLst>
              <a:ext uri="{FF2B5EF4-FFF2-40B4-BE49-F238E27FC236}">
                <a16:creationId xmlns:a16="http://schemas.microsoft.com/office/drawing/2014/main" id="{8A41CE5C-FD63-4C6B-8549-41F3D4EF3D02}"/>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1A6DD651-80C1-4571-82FA-87261080F64A}"/>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6" name="Title 5">
            <a:extLst>
              <a:ext uri="{FF2B5EF4-FFF2-40B4-BE49-F238E27FC236}">
                <a16:creationId xmlns:a16="http://schemas.microsoft.com/office/drawing/2014/main" id="{3177BF9B-6936-4A63-A592-897E6002B707}"/>
              </a:ext>
            </a:extLst>
          </p:cNvPr>
          <p:cNvSpPr>
            <a:spLocks noGrp="1"/>
          </p:cNvSpPr>
          <p:nvPr>
            <p:ph type="title"/>
          </p:nvPr>
        </p:nvSpPr>
        <p:spPr>
          <a:xfrm>
            <a:off x="4818886" y="569594"/>
            <a:ext cx="3822194" cy="390526"/>
          </a:xfrm>
        </p:spPr>
        <p:txBody>
          <a:bodyPr/>
          <a:lstStyle/>
          <a:p>
            <a:r>
              <a:rPr lang="en-US" dirty="0"/>
              <a:t>Click to edit Master title</a:t>
            </a:r>
            <a:endParaRPr lang="en-IN" dirty="0"/>
          </a:p>
        </p:txBody>
      </p:sp>
    </p:spTree>
    <p:extLst>
      <p:ext uri="{BB962C8B-B14F-4D97-AF65-F5344CB8AC3E}">
        <p14:creationId xmlns:p14="http://schemas.microsoft.com/office/powerpoint/2010/main" val="1309649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Page Chart + Header">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6DB57EE1-11D5-470C-B633-08E9CE6ABD2E}"/>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14" name="Text Placeholder 4">
            <a:extLst>
              <a:ext uri="{FF2B5EF4-FFF2-40B4-BE49-F238E27FC236}">
                <a16:creationId xmlns:a16="http://schemas.microsoft.com/office/drawing/2014/main" id="{69C8B4ED-99D4-4FA7-951B-B230EC2B1EEC}"/>
              </a:ext>
            </a:extLst>
          </p:cNvPr>
          <p:cNvSpPr>
            <a:spLocks noGrp="1"/>
          </p:cNvSpPr>
          <p:nvPr>
            <p:ph type="body" sz="quarter" idx="20" hasCustomPrompt="1"/>
          </p:nvPr>
        </p:nvSpPr>
        <p:spPr>
          <a:xfrm>
            <a:off x="497711" y="1097957"/>
            <a:ext cx="8138160" cy="274320"/>
          </a:xfrm>
          <a:prstGeom prst="rect">
            <a:avLst/>
          </a:prstGeom>
        </p:spPr>
        <p:txBody>
          <a:bodyPr>
            <a:noAutofit/>
          </a:bodyPr>
          <a:lstStyle>
            <a:lvl1pPr>
              <a:defRPr sz="1800" b="1" cap="all" baseline="0">
                <a:solidFill>
                  <a:schemeClr val="accent3"/>
                </a:solidFill>
                <a:latin typeface="+mn-lt"/>
              </a:defRPr>
            </a:lvl1pPr>
          </a:lstStyle>
          <a:p>
            <a:pPr lvl="0"/>
            <a:r>
              <a:rPr lang="en-US" dirty="0"/>
              <a:t>CLICK TO EDIT CHART TITLE, CALIBRI, 18PT, BOLD</a:t>
            </a:r>
          </a:p>
        </p:txBody>
      </p:sp>
      <p:sp>
        <p:nvSpPr>
          <p:cNvPr id="16" name="Text Placeholder 4">
            <a:extLst>
              <a:ext uri="{FF2B5EF4-FFF2-40B4-BE49-F238E27FC236}">
                <a16:creationId xmlns:a16="http://schemas.microsoft.com/office/drawing/2014/main" id="{9849D2D5-1C25-41F7-91C5-A575937D23D1}"/>
              </a:ext>
            </a:extLst>
          </p:cNvPr>
          <p:cNvSpPr>
            <a:spLocks noGrp="1"/>
          </p:cNvSpPr>
          <p:nvPr>
            <p:ph type="body" sz="quarter" idx="21" hasCustomPrompt="1"/>
          </p:nvPr>
        </p:nvSpPr>
        <p:spPr>
          <a:xfrm>
            <a:off x="497710" y="1369506"/>
            <a:ext cx="8138160" cy="274320"/>
          </a:xfrm>
        </p:spPr>
        <p:txBody>
          <a:bodyPr>
            <a:noAutofit/>
          </a:bodyPr>
          <a:lstStyle>
            <a:lvl1pPr>
              <a:defRPr sz="1400"/>
            </a:lvl1pPr>
          </a:lstStyle>
          <a:p>
            <a:pPr lvl="0"/>
            <a:r>
              <a:rPr lang="en-US" dirty="0"/>
              <a:t>Second level for chart subtitle</a:t>
            </a:r>
          </a:p>
        </p:txBody>
      </p:sp>
      <p:sp>
        <p:nvSpPr>
          <p:cNvPr id="17" name="Chart Placeholder 14">
            <a:extLst>
              <a:ext uri="{FF2B5EF4-FFF2-40B4-BE49-F238E27FC236}">
                <a16:creationId xmlns:a16="http://schemas.microsoft.com/office/drawing/2014/main" id="{5F384281-9885-4DF1-AB32-7D6D158EC4B8}"/>
              </a:ext>
            </a:extLst>
          </p:cNvPr>
          <p:cNvSpPr>
            <a:spLocks noGrp="1"/>
          </p:cNvSpPr>
          <p:nvPr>
            <p:ph type="chart" sz="quarter" idx="22"/>
          </p:nvPr>
        </p:nvSpPr>
        <p:spPr>
          <a:xfrm>
            <a:off x="502920" y="1714500"/>
            <a:ext cx="8145780" cy="2743200"/>
          </a:xfrm>
        </p:spPr>
        <p:txBody>
          <a:bodyPr anchor="ctr"/>
          <a:lstStyle>
            <a:lvl1pPr algn="ctr">
              <a:defRPr>
                <a:latin typeface="+mn-lt"/>
              </a:defRPr>
            </a:lvl1pPr>
          </a:lstStyle>
          <a:p>
            <a:r>
              <a:rPr lang="en-US" dirty="0"/>
              <a:t>Click icon to add chart</a:t>
            </a:r>
          </a:p>
        </p:txBody>
      </p:sp>
      <p:sp>
        <p:nvSpPr>
          <p:cNvPr id="18" name="Text Placeholder 7">
            <a:extLst>
              <a:ext uri="{FF2B5EF4-FFF2-40B4-BE49-F238E27FC236}">
                <a16:creationId xmlns:a16="http://schemas.microsoft.com/office/drawing/2014/main" id="{0806C5A9-06E4-4EA0-A5AC-FD02E44C1525}"/>
              </a:ext>
            </a:extLst>
          </p:cNvPr>
          <p:cNvSpPr>
            <a:spLocks noGrp="1"/>
          </p:cNvSpPr>
          <p:nvPr>
            <p:ph type="body" sz="quarter" idx="16" hasCustomPrompt="1"/>
          </p:nvPr>
        </p:nvSpPr>
        <p:spPr>
          <a:xfrm>
            <a:off x="502920" y="4616896"/>
            <a:ext cx="8138160" cy="170816"/>
          </a:xfrm>
          <a:prstGeom prst="rect">
            <a:avLst/>
          </a:prstGeom>
        </p:spPr>
        <p:txBody>
          <a:bodyPr wrap="square" anchor="b" anchorCtr="0">
            <a:spAutoFit/>
          </a:bodyPr>
          <a:lstStyle>
            <a:lvl1pPr>
              <a:lnSpc>
                <a:spcPct val="90000"/>
              </a:lnSpc>
              <a:spcBef>
                <a:spcPts val="200"/>
              </a:spcBef>
              <a:defRPr sz="900" b="0">
                <a:solidFill>
                  <a:schemeClr val="tx1">
                    <a:lumMod val="65000"/>
                    <a:lumOff val="35000"/>
                  </a:schemeClr>
                </a:solidFill>
                <a:latin typeface="+mn-lt"/>
                <a:cs typeface="Calibri" panose="020F0502020204030204" pitchFamily="34" charset="0"/>
              </a:defRPr>
            </a:lvl1pPr>
          </a:lstStyle>
          <a:p>
            <a:pPr lvl="0"/>
            <a:r>
              <a:rPr lang="en-US" dirty="0"/>
              <a:t>Add footnote, source here</a:t>
            </a:r>
          </a:p>
        </p:txBody>
      </p:sp>
      <p:sp>
        <p:nvSpPr>
          <p:cNvPr id="2" name="Date Placeholder 1">
            <a:extLst>
              <a:ext uri="{FF2B5EF4-FFF2-40B4-BE49-F238E27FC236}">
                <a16:creationId xmlns:a16="http://schemas.microsoft.com/office/drawing/2014/main" id="{EF5B618A-6049-4E77-8B47-B663F8F6D9D3}"/>
              </a:ext>
            </a:extLst>
          </p:cNvPr>
          <p:cNvSpPr>
            <a:spLocks noGrp="1"/>
          </p:cNvSpPr>
          <p:nvPr>
            <p:ph type="dt" sz="half" idx="23"/>
          </p:nvPr>
        </p:nvSpPr>
        <p:spPr/>
        <p:txBody>
          <a:bodyPr/>
          <a:lstStyle/>
          <a:p>
            <a:fld id="{4133CB91-EAD3-4F67-882D-828581ABCC17}" type="datetime5">
              <a:rPr lang="en-US" sz="1000" smtClean="0"/>
              <a:t>18-Jun-21</a:t>
            </a:fld>
            <a:endParaRPr lang="en-IN" sz="1000" dirty="0"/>
          </a:p>
        </p:txBody>
      </p:sp>
      <p:sp>
        <p:nvSpPr>
          <p:cNvPr id="3" name="Footer Placeholder 2">
            <a:extLst>
              <a:ext uri="{FF2B5EF4-FFF2-40B4-BE49-F238E27FC236}">
                <a16:creationId xmlns:a16="http://schemas.microsoft.com/office/drawing/2014/main" id="{18329F5C-C602-4003-A248-FBD1A593F3FA}"/>
              </a:ext>
            </a:extLst>
          </p:cNvPr>
          <p:cNvSpPr>
            <a:spLocks noGrp="1"/>
          </p:cNvSpPr>
          <p:nvPr>
            <p:ph type="ftr" sz="quarter" idx="24"/>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D9E4B2B4-7F75-4E87-8862-5D7D581B920C}"/>
              </a:ext>
            </a:extLst>
          </p:cNvPr>
          <p:cNvSpPr>
            <a:spLocks noGrp="1"/>
          </p:cNvSpPr>
          <p:nvPr>
            <p:ph type="sldNum" sz="quarter" idx="25"/>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BEA11DCE-8664-4326-8985-61E062BDC9EE}"/>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2191682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Page Table + Header">
    <p:spTree>
      <p:nvGrpSpPr>
        <p:cNvPr id="1" name=""/>
        <p:cNvGrpSpPr/>
        <p:nvPr/>
      </p:nvGrpSpPr>
      <p:grpSpPr>
        <a:xfrm>
          <a:off x="0" y="0"/>
          <a:ext cx="0" cy="0"/>
          <a:chOff x="0" y="0"/>
          <a:chExt cx="0" cy="0"/>
        </a:xfrm>
      </p:grpSpPr>
      <p:sp>
        <p:nvSpPr>
          <p:cNvPr id="13" name="Text Placeholder 9">
            <a:extLst>
              <a:ext uri="{FF2B5EF4-FFF2-40B4-BE49-F238E27FC236}">
                <a16:creationId xmlns:a16="http://schemas.microsoft.com/office/drawing/2014/main" id="{E4099E12-93CF-4238-950D-B699BBED1B97}"/>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16" name="Text Placeholder 4">
            <a:extLst>
              <a:ext uri="{FF2B5EF4-FFF2-40B4-BE49-F238E27FC236}">
                <a16:creationId xmlns:a16="http://schemas.microsoft.com/office/drawing/2014/main" id="{2FAF8700-F002-4A2F-B04A-6FE90BE6FD35}"/>
              </a:ext>
            </a:extLst>
          </p:cNvPr>
          <p:cNvSpPr>
            <a:spLocks noGrp="1"/>
          </p:cNvSpPr>
          <p:nvPr>
            <p:ph type="body" sz="quarter" idx="20" hasCustomPrompt="1"/>
          </p:nvPr>
        </p:nvSpPr>
        <p:spPr>
          <a:xfrm>
            <a:off x="497711" y="1097957"/>
            <a:ext cx="8138160" cy="274320"/>
          </a:xfrm>
          <a:prstGeom prst="rect">
            <a:avLst/>
          </a:prstGeom>
        </p:spPr>
        <p:txBody>
          <a:bodyPr>
            <a:noAutofit/>
          </a:bodyPr>
          <a:lstStyle>
            <a:lvl1pPr>
              <a:defRPr sz="1800" b="1" cap="all" baseline="0">
                <a:solidFill>
                  <a:schemeClr val="accent3"/>
                </a:solidFill>
                <a:latin typeface="+mn-lt"/>
              </a:defRPr>
            </a:lvl1pPr>
          </a:lstStyle>
          <a:p>
            <a:pPr lvl="0"/>
            <a:r>
              <a:rPr lang="en-US" dirty="0"/>
              <a:t>CLICK TO EDIT table TITLE, CALIBRI, 18PT, BOLD</a:t>
            </a:r>
          </a:p>
        </p:txBody>
      </p:sp>
      <p:sp>
        <p:nvSpPr>
          <p:cNvPr id="17" name="Text Placeholder 4">
            <a:extLst>
              <a:ext uri="{FF2B5EF4-FFF2-40B4-BE49-F238E27FC236}">
                <a16:creationId xmlns:a16="http://schemas.microsoft.com/office/drawing/2014/main" id="{CBF897FA-2891-4141-ADA3-1B87FB5BC58E}"/>
              </a:ext>
            </a:extLst>
          </p:cNvPr>
          <p:cNvSpPr>
            <a:spLocks noGrp="1"/>
          </p:cNvSpPr>
          <p:nvPr>
            <p:ph type="body" sz="quarter" idx="21" hasCustomPrompt="1"/>
          </p:nvPr>
        </p:nvSpPr>
        <p:spPr>
          <a:xfrm>
            <a:off x="497710" y="1369506"/>
            <a:ext cx="8138160" cy="274320"/>
          </a:xfrm>
        </p:spPr>
        <p:txBody>
          <a:bodyPr>
            <a:noAutofit/>
          </a:bodyPr>
          <a:lstStyle>
            <a:lvl1pPr>
              <a:defRPr sz="1400"/>
            </a:lvl1pPr>
          </a:lstStyle>
          <a:p>
            <a:pPr lvl="0"/>
            <a:r>
              <a:rPr lang="en-US" dirty="0"/>
              <a:t>Second level for table subtitle</a:t>
            </a:r>
          </a:p>
        </p:txBody>
      </p:sp>
      <p:sp>
        <p:nvSpPr>
          <p:cNvPr id="18" name="Table Placeholder 4">
            <a:extLst>
              <a:ext uri="{FF2B5EF4-FFF2-40B4-BE49-F238E27FC236}">
                <a16:creationId xmlns:a16="http://schemas.microsoft.com/office/drawing/2014/main" id="{2EA10139-92DE-45F7-A9D8-ABD6CC72C084}"/>
              </a:ext>
            </a:extLst>
          </p:cNvPr>
          <p:cNvSpPr>
            <a:spLocks noGrp="1"/>
          </p:cNvSpPr>
          <p:nvPr>
            <p:ph type="tbl" sz="quarter" idx="22"/>
          </p:nvPr>
        </p:nvSpPr>
        <p:spPr>
          <a:xfrm>
            <a:off x="502920" y="1714500"/>
            <a:ext cx="8150990" cy="2743200"/>
          </a:xfrm>
        </p:spPr>
        <p:txBody>
          <a:bodyPr anchor="ctr"/>
          <a:lstStyle>
            <a:lvl1pPr algn="ctr">
              <a:defRPr>
                <a:latin typeface="+mn-lt"/>
              </a:defRPr>
            </a:lvl1pPr>
          </a:lstStyle>
          <a:p>
            <a:r>
              <a:rPr lang="en-US" dirty="0"/>
              <a:t>Click icon to add table</a:t>
            </a:r>
          </a:p>
        </p:txBody>
      </p:sp>
      <p:sp>
        <p:nvSpPr>
          <p:cNvPr id="19" name="Text Placeholder 7">
            <a:extLst>
              <a:ext uri="{FF2B5EF4-FFF2-40B4-BE49-F238E27FC236}">
                <a16:creationId xmlns:a16="http://schemas.microsoft.com/office/drawing/2014/main" id="{347BBFB3-3E66-4180-AF12-56CA7F755311}"/>
              </a:ext>
            </a:extLst>
          </p:cNvPr>
          <p:cNvSpPr>
            <a:spLocks noGrp="1"/>
          </p:cNvSpPr>
          <p:nvPr>
            <p:ph type="body" sz="quarter" idx="16" hasCustomPrompt="1"/>
          </p:nvPr>
        </p:nvSpPr>
        <p:spPr>
          <a:xfrm>
            <a:off x="502920" y="4616896"/>
            <a:ext cx="8138160" cy="170816"/>
          </a:xfrm>
          <a:prstGeom prst="rect">
            <a:avLst/>
          </a:prstGeom>
        </p:spPr>
        <p:txBody>
          <a:bodyPr wrap="square" anchor="b" anchorCtr="0">
            <a:spAutoFit/>
          </a:bodyPr>
          <a:lstStyle>
            <a:lvl1pPr>
              <a:lnSpc>
                <a:spcPct val="90000"/>
              </a:lnSpc>
              <a:spcBef>
                <a:spcPts val="200"/>
              </a:spcBef>
              <a:defRPr sz="900" b="0">
                <a:solidFill>
                  <a:schemeClr val="tx1">
                    <a:lumMod val="65000"/>
                    <a:lumOff val="35000"/>
                  </a:schemeClr>
                </a:solidFill>
                <a:latin typeface="+mn-lt"/>
                <a:cs typeface="Calibri" panose="020F0502020204030204" pitchFamily="34" charset="0"/>
              </a:defRPr>
            </a:lvl1pPr>
          </a:lstStyle>
          <a:p>
            <a:pPr lvl="0"/>
            <a:r>
              <a:rPr lang="en-US" dirty="0"/>
              <a:t>Add footnote, source here</a:t>
            </a:r>
          </a:p>
        </p:txBody>
      </p:sp>
      <p:sp>
        <p:nvSpPr>
          <p:cNvPr id="2" name="Date Placeholder 1">
            <a:extLst>
              <a:ext uri="{FF2B5EF4-FFF2-40B4-BE49-F238E27FC236}">
                <a16:creationId xmlns:a16="http://schemas.microsoft.com/office/drawing/2014/main" id="{CF425386-4522-4D5D-9211-93929D98852A}"/>
              </a:ext>
            </a:extLst>
          </p:cNvPr>
          <p:cNvSpPr>
            <a:spLocks noGrp="1"/>
          </p:cNvSpPr>
          <p:nvPr>
            <p:ph type="dt" sz="half" idx="23"/>
          </p:nvPr>
        </p:nvSpPr>
        <p:spPr/>
        <p:txBody>
          <a:bodyPr/>
          <a:lstStyle/>
          <a:p>
            <a:fld id="{699DFBD0-B3B9-428D-9641-4BD172E2DF32}" type="datetime5">
              <a:rPr lang="en-US" sz="1000" smtClean="0"/>
              <a:t>18-Jun-21</a:t>
            </a:fld>
            <a:endParaRPr lang="en-IN" sz="1000" dirty="0"/>
          </a:p>
        </p:txBody>
      </p:sp>
      <p:sp>
        <p:nvSpPr>
          <p:cNvPr id="3" name="Footer Placeholder 2">
            <a:extLst>
              <a:ext uri="{FF2B5EF4-FFF2-40B4-BE49-F238E27FC236}">
                <a16:creationId xmlns:a16="http://schemas.microsoft.com/office/drawing/2014/main" id="{A7A5B2D3-EF1F-4AF0-A400-BD1244B66DDD}"/>
              </a:ext>
            </a:extLst>
          </p:cNvPr>
          <p:cNvSpPr>
            <a:spLocks noGrp="1"/>
          </p:cNvSpPr>
          <p:nvPr>
            <p:ph type="ftr" sz="quarter" idx="24"/>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FED589F5-F7E3-41CF-8F7C-621738D3FEC7}"/>
              </a:ext>
            </a:extLst>
          </p:cNvPr>
          <p:cNvSpPr>
            <a:spLocks noGrp="1"/>
          </p:cNvSpPr>
          <p:nvPr>
            <p:ph type="sldNum" sz="quarter" idx="25"/>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1EED51D9-1725-4896-989F-846C081FB7C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500678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C2773AC-CB5F-4692-8614-145FCB812285}"/>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1"/>
                </a:solidFill>
                <a:latin typeface="+mn-lt"/>
              </a:defRPr>
            </a:lvl1pPr>
            <a:lvl2pPr marL="0" indent="0">
              <a:buNone/>
              <a:defRPr/>
            </a:lvl2pPr>
          </a:lstStyle>
          <a:p>
            <a:pPr lvl="0"/>
            <a:r>
              <a:rPr lang="en-US" dirty="0"/>
              <a:t>Eyebrow identification, CALIBRI, 14PT REGULAR</a:t>
            </a:r>
          </a:p>
        </p:txBody>
      </p:sp>
      <p:sp>
        <p:nvSpPr>
          <p:cNvPr id="2" name="Date Placeholder 1">
            <a:extLst>
              <a:ext uri="{FF2B5EF4-FFF2-40B4-BE49-F238E27FC236}">
                <a16:creationId xmlns:a16="http://schemas.microsoft.com/office/drawing/2014/main" id="{C36EC74A-EB3C-4A79-B805-BAEBE962068F}"/>
              </a:ext>
            </a:extLst>
          </p:cNvPr>
          <p:cNvSpPr>
            <a:spLocks noGrp="1"/>
          </p:cNvSpPr>
          <p:nvPr>
            <p:ph type="dt" sz="half" idx="11"/>
          </p:nvPr>
        </p:nvSpPr>
        <p:spPr/>
        <p:txBody>
          <a:bodyPr/>
          <a:lstStyle/>
          <a:p>
            <a:fld id="{B45EF400-0B84-44AB-9BB8-8812B4754B3F}" type="datetime5">
              <a:rPr lang="en-US" sz="1000" smtClean="0"/>
              <a:t>18-Jun-21</a:t>
            </a:fld>
            <a:endParaRPr lang="en-IN" sz="1000" dirty="0"/>
          </a:p>
        </p:txBody>
      </p:sp>
      <p:sp>
        <p:nvSpPr>
          <p:cNvPr id="3" name="Footer Placeholder 2">
            <a:extLst>
              <a:ext uri="{FF2B5EF4-FFF2-40B4-BE49-F238E27FC236}">
                <a16:creationId xmlns:a16="http://schemas.microsoft.com/office/drawing/2014/main" id="{A6B60F0B-5F67-41D7-A971-610D044D9CBA}"/>
              </a:ext>
            </a:extLst>
          </p:cNvPr>
          <p:cNvSpPr>
            <a:spLocks noGrp="1"/>
          </p:cNvSpPr>
          <p:nvPr>
            <p:ph type="ftr" sz="quarter" idx="12"/>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A37C77F0-1BB4-44BE-BED5-A3639A3D4E0D}"/>
              </a:ext>
            </a:extLst>
          </p:cNvPr>
          <p:cNvSpPr>
            <a:spLocks noGrp="1"/>
          </p:cNvSpPr>
          <p:nvPr>
            <p:ph type="sldNum" sz="quarter" idx="13"/>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6D1576A3-4870-452E-8918-257FFD67A27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57754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DBA7A-615A-4795-9D1F-CBEA40579490}"/>
              </a:ext>
            </a:extLst>
          </p:cNvPr>
          <p:cNvSpPr>
            <a:spLocks noGrp="1"/>
          </p:cNvSpPr>
          <p:nvPr>
            <p:ph type="dt" sz="half" idx="10"/>
          </p:nvPr>
        </p:nvSpPr>
        <p:spPr/>
        <p:txBody>
          <a:bodyPr/>
          <a:lstStyle/>
          <a:p>
            <a:fld id="{5356DEA6-FDEE-4B92-9F9C-733DBBFB5E2B}" type="datetime5">
              <a:rPr lang="en-US" sz="1000" smtClean="0"/>
              <a:t>18-Jun-21</a:t>
            </a:fld>
            <a:endParaRPr lang="en-IN" sz="1000" dirty="0"/>
          </a:p>
        </p:txBody>
      </p:sp>
      <p:sp>
        <p:nvSpPr>
          <p:cNvPr id="3" name="Footer Placeholder 2">
            <a:extLst>
              <a:ext uri="{FF2B5EF4-FFF2-40B4-BE49-F238E27FC236}">
                <a16:creationId xmlns:a16="http://schemas.microsoft.com/office/drawing/2014/main" id="{40EAF083-57BC-43BA-8BC3-AA8E97301677}"/>
              </a:ext>
            </a:extLst>
          </p:cNvPr>
          <p:cNvSpPr>
            <a:spLocks noGrp="1"/>
          </p:cNvSpPr>
          <p:nvPr>
            <p:ph type="ftr" sz="quarter" idx="1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52E3E5D6-5F31-4655-AD32-E56F89E36374}"/>
              </a:ext>
            </a:extLst>
          </p:cNvPr>
          <p:cNvSpPr>
            <a:spLocks noGrp="1"/>
          </p:cNvSpPr>
          <p:nvPr>
            <p:ph type="sldNum" sz="quarter" idx="12"/>
          </p:nvPr>
        </p:nvSpPr>
        <p:spPr/>
        <p:txBody>
          <a:bodyPr/>
          <a:lstStyle/>
          <a:p>
            <a:pPr>
              <a:defRPr/>
            </a:pPr>
            <a:r>
              <a:rPr lang="en-IN"/>
              <a:t>|    </a:t>
            </a:r>
            <a:fld id="{7B2119CD-3B2D-4CEB-B404-D2E3F8CD6D69}" type="slidenum">
              <a:rPr lang="en-IN" smtClean="0"/>
              <a:pPr>
                <a:defRPr/>
              </a:pPr>
              <a:t>‹#›</a:t>
            </a:fld>
            <a:endParaRPr lang="en-IN" dirty="0"/>
          </a:p>
        </p:txBody>
      </p:sp>
    </p:spTree>
    <p:extLst>
      <p:ext uri="{BB962C8B-B14F-4D97-AF65-F5344CB8AC3E}">
        <p14:creationId xmlns:p14="http://schemas.microsoft.com/office/powerpoint/2010/main" val="8362425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Slide White">
    <p:spTree>
      <p:nvGrpSpPr>
        <p:cNvPr id="1" name=""/>
        <p:cNvGrpSpPr/>
        <p:nvPr/>
      </p:nvGrpSpPr>
      <p:grpSpPr>
        <a:xfrm>
          <a:off x="0" y="0"/>
          <a:ext cx="0" cy="0"/>
          <a:chOff x="0" y="0"/>
          <a:chExt cx="0" cy="0"/>
        </a:xfrm>
      </p:grpSpPr>
      <p:pic>
        <p:nvPicPr>
          <p:cNvPr id="2" name="Picture 1" descr="A close up of a sign&#10;&#10;Description automatically generated">
            <a:extLst>
              <a:ext uri="{FF2B5EF4-FFF2-40B4-BE49-F238E27FC236}">
                <a16:creationId xmlns:a16="http://schemas.microsoft.com/office/drawing/2014/main" id="{9D5804C8-119A-4621-B885-F0B59F0C23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0338" y="1064196"/>
            <a:ext cx="2753140" cy="2998956"/>
          </a:xfrm>
          <a:prstGeom prst="rect">
            <a:avLst/>
          </a:prstGeom>
        </p:spPr>
      </p:pic>
    </p:spTree>
    <p:extLst>
      <p:ext uri="{BB962C8B-B14F-4D97-AF65-F5344CB8AC3E}">
        <p14:creationId xmlns:p14="http://schemas.microsoft.com/office/powerpoint/2010/main" val="2477027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Slide LTTF White">
    <p:spTree>
      <p:nvGrpSpPr>
        <p:cNvPr id="1" name=""/>
        <p:cNvGrpSpPr/>
        <p:nvPr/>
      </p:nvGrpSpPr>
      <p:grpSpPr>
        <a:xfrm>
          <a:off x="0" y="0"/>
          <a:ext cx="0" cy="0"/>
          <a:chOff x="0" y="0"/>
          <a:chExt cx="0" cy="0"/>
        </a:xfrm>
      </p:grpSpPr>
      <p:pic>
        <p:nvPicPr>
          <p:cNvPr id="2" name="Picture 1" descr="A picture containing object, clock&#10;&#10;Description automatically generated">
            <a:extLst>
              <a:ext uri="{FF2B5EF4-FFF2-40B4-BE49-F238E27FC236}">
                <a16:creationId xmlns:a16="http://schemas.microsoft.com/office/drawing/2014/main" id="{CA73EC50-27B9-4304-8A26-2A1CE79D6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510" y="393405"/>
            <a:ext cx="4735158" cy="4359352"/>
          </a:xfrm>
          <a:prstGeom prst="rect">
            <a:avLst/>
          </a:prstGeom>
        </p:spPr>
      </p:pic>
    </p:spTree>
    <p:extLst>
      <p:ext uri="{BB962C8B-B14F-4D97-AF65-F5344CB8AC3E}">
        <p14:creationId xmlns:p14="http://schemas.microsoft.com/office/powerpoint/2010/main" val="398479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Long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8C4E6824-BC35-4134-9F27-991A84034980}"/>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 REGULAR</a:t>
            </a:r>
          </a:p>
        </p:txBody>
      </p:sp>
      <p:sp>
        <p:nvSpPr>
          <p:cNvPr id="10" name="Content Placeholder 9">
            <a:extLst>
              <a:ext uri="{FF2B5EF4-FFF2-40B4-BE49-F238E27FC236}">
                <a16:creationId xmlns:a16="http://schemas.microsoft.com/office/drawing/2014/main" id="{872D10E3-4645-4C6E-99E9-2CF712C6A947}"/>
              </a:ext>
            </a:extLst>
          </p:cNvPr>
          <p:cNvSpPr>
            <a:spLocks noGrp="1"/>
          </p:cNvSpPr>
          <p:nvPr>
            <p:ph sz="quarter" idx="14"/>
          </p:nvPr>
        </p:nvSpPr>
        <p:spPr>
          <a:xfrm>
            <a:off x="502920" y="1097279"/>
            <a:ext cx="8145780" cy="3565447"/>
          </a:xfrm>
        </p:spPr>
        <p:txBody>
          <a:bodyPr>
            <a:noAutofit/>
          </a:bodyPr>
          <a:lstStyle>
            <a:lvl1pPr>
              <a:spcBef>
                <a:spcPts val="1200"/>
              </a:spcBef>
              <a:defRPr/>
            </a:lvl1pPr>
            <a:lvl2pPr>
              <a:spcBef>
                <a:spcPts val="1200"/>
              </a:spcBef>
              <a:defRPr/>
            </a:lvl2pPr>
            <a:lvl3pPr marL="228600" indent="0">
              <a:buNone/>
              <a:defRPr/>
            </a:lvl3pPr>
            <a:lvl4pPr>
              <a:defRPr/>
            </a:lvl4pPr>
            <a:lvl5pPr>
              <a:defRPr/>
            </a:lvl5pPr>
          </a:lstStyle>
          <a:p>
            <a:pPr lvl="0"/>
            <a:r>
              <a:rPr lang="en-US"/>
              <a:t>Click to edit Master text styles</a:t>
            </a:r>
          </a:p>
          <a:p>
            <a:pPr lvl="1"/>
            <a:r>
              <a:rPr lang="en-US"/>
              <a:t>Second level</a:t>
            </a:r>
          </a:p>
        </p:txBody>
      </p:sp>
      <p:sp>
        <p:nvSpPr>
          <p:cNvPr id="2" name="Date Placeholder 1">
            <a:extLst>
              <a:ext uri="{FF2B5EF4-FFF2-40B4-BE49-F238E27FC236}">
                <a16:creationId xmlns:a16="http://schemas.microsoft.com/office/drawing/2014/main" id="{C0A5258E-78BF-44D1-AE47-B0B517387B42}"/>
              </a:ext>
            </a:extLst>
          </p:cNvPr>
          <p:cNvSpPr>
            <a:spLocks noGrp="1"/>
          </p:cNvSpPr>
          <p:nvPr>
            <p:ph type="dt" sz="half" idx="15"/>
          </p:nvPr>
        </p:nvSpPr>
        <p:spPr/>
        <p:txBody>
          <a:bodyPr/>
          <a:lstStyle/>
          <a:p>
            <a:fld id="{AE0A540C-C8AD-4198-AF76-10464BDACB73}" type="datetime5">
              <a:rPr lang="en-US" sz="1000" smtClean="0"/>
              <a:t>18-Jun-21</a:t>
            </a:fld>
            <a:endParaRPr lang="en-IN" sz="1000" dirty="0"/>
          </a:p>
        </p:txBody>
      </p:sp>
      <p:sp>
        <p:nvSpPr>
          <p:cNvPr id="3" name="Footer Placeholder 2">
            <a:extLst>
              <a:ext uri="{FF2B5EF4-FFF2-40B4-BE49-F238E27FC236}">
                <a16:creationId xmlns:a16="http://schemas.microsoft.com/office/drawing/2014/main" id="{5FA21CCC-D8D7-4CF9-AE00-578C817A7661}"/>
              </a:ext>
            </a:extLst>
          </p:cNvPr>
          <p:cNvSpPr>
            <a:spLocks noGrp="1"/>
          </p:cNvSpPr>
          <p:nvPr>
            <p:ph type="ftr" sz="quarter" idx="16"/>
          </p:nvPr>
        </p:nvSpPr>
        <p:spPr/>
        <p:txBody>
          <a:bodyPr/>
          <a:lstStyle/>
          <a:p>
            <a:pPr>
              <a:defRPr/>
            </a:pPr>
            <a:r>
              <a:rPr lang="en-US"/>
              <a:t>Enter title via "insert&gt;header and footer&gt;footer"  |  </a:t>
            </a:r>
            <a:endParaRPr lang="en-IN" dirty="0"/>
          </a:p>
        </p:txBody>
      </p:sp>
      <p:sp>
        <p:nvSpPr>
          <p:cNvPr id="7" name="Slide Number Placeholder 6">
            <a:extLst>
              <a:ext uri="{FF2B5EF4-FFF2-40B4-BE49-F238E27FC236}">
                <a16:creationId xmlns:a16="http://schemas.microsoft.com/office/drawing/2014/main" id="{AA6525BF-F500-4856-9D28-CE2DDAA4826B}"/>
              </a:ext>
            </a:extLst>
          </p:cNvPr>
          <p:cNvSpPr>
            <a:spLocks noGrp="1"/>
          </p:cNvSpPr>
          <p:nvPr>
            <p:ph type="sldNum" sz="quarter" idx="17"/>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13A02463-03F1-4C53-BC73-E52CAE74FC79}"/>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26183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_CALIBRI SUBHEAD Option">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5DC8CFFF-24E5-4D53-989F-F4E93C9D9D1A}"/>
              </a:ext>
            </a:extLst>
          </p:cNvPr>
          <p:cNvSpPr>
            <a:spLocks noGrp="1"/>
          </p:cNvSpPr>
          <p:nvPr>
            <p:ph type="body" sz="quarter" idx="14" hasCustomPrompt="1"/>
          </p:nvPr>
        </p:nvSpPr>
        <p:spPr>
          <a:xfrm>
            <a:off x="503238" y="1097279"/>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SHORT TITLE, CALIBRI, 18PT, BOLD</a:t>
            </a:r>
          </a:p>
        </p:txBody>
      </p:sp>
      <p:sp>
        <p:nvSpPr>
          <p:cNvPr id="11" name="Text Placeholder 4">
            <a:extLst>
              <a:ext uri="{FF2B5EF4-FFF2-40B4-BE49-F238E27FC236}">
                <a16:creationId xmlns:a16="http://schemas.microsoft.com/office/drawing/2014/main" id="{DE1D0A19-24A0-42A1-88A0-10A757E8E67A}"/>
              </a:ext>
            </a:extLst>
          </p:cNvPr>
          <p:cNvSpPr>
            <a:spLocks noGrp="1"/>
          </p:cNvSpPr>
          <p:nvPr>
            <p:ph type="body" sz="quarter" idx="15" hasCustomPrompt="1"/>
          </p:nvPr>
        </p:nvSpPr>
        <p:spPr>
          <a:xfrm>
            <a:off x="4823460" y="1097279"/>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SHORT TITLE, CALIBRI, 18PT, BOLD</a:t>
            </a:r>
          </a:p>
        </p:txBody>
      </p:sp>
      <p:sp>
        <p:nvSpPr>
          <p:cNvPr id="12" name="Content Placeholder 14">
            <a:extLst>
              <a:ext uri="{FF2B5EF4-FFF2-40B4-BE49-F238E27FC236}">
                <a16:creationId xmlns:a16="http://schemas.microsoft.com/office/drawing/2014/main" id="{7DC97119-8034-4889-B729-0E3963B60D20}"/>
              </a:ext>
            </a:extLst>
          </p:cNvPr>
          <p:cNvSpPr>
            <a:spLocks noGrp="1"/>
          </p:cNvSpPr>
          <p:nvPr>
            <p:ph sz="quarter" idx="18"/>
          </p:nvPr>
        </p:nvSpPr>
        <p:spPr>
          <a:xfrm>
            <a:off x="502919" y="1487804"/>
            <a:ext cx="3817301" cy="3175634"/>
          </a:xfrm>
        </p:spPr>
        <p:txBody>
          <a:bodyPr>
            <a:noAutofit/>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3" name="Content Placeholder 14">
            <a:extLst>
              <a:ext uri="{FF2B5EF4-FFF2-40B4-BE49-F238E27FC236}">
                <a16:creationId xmlns:a16="http://schemas.microsoft.com/office/drawing/2014/main" id="{D23AA11D-C736-4A2D-A2E5-743EA4E0D943}"/>
              </a:ext>
            </a:extLst>
          </p:cNvPr>
          <p:cNvSpPr>
            <a:spLocks noGrp="1"/>
          </p:cNvSpPr>
          <p:nvPr>
            <p:ph sz="quarter" idx="19"/>
          </p:nvPr>
        </p:nvSpPr>
        <p:spPr>
          <a:xfrm>
            <a:off x="4823460" y="1487804"/>
            <a:ext cx="3817301" cy="3175634"/>
          </a:xfrm>
        </p:spPr>
        <p:txBody>
          <a:bodyPr>
            <a:noAutofit/>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4" name="Text Placeholder 9">
            <a:extLst>
              <a:ext uri="{FF2B5EF4-FFF2-40B4-BE49-F238E27FC236}">
                <a16:creationId xmlns:a16="http://schemas.microsoft.com/office/drawing/2014/main" id="{F35FEC9F-C507-44E0-9733-E28CDFE7BE1D}"/>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 REGULAR</a:t>
            </a:r>
          </a:p>
        </p:txBody>
      </p:sp>
      <p:sp>
        <p:nvSpPr>
          <p:cNvPr id="2" name="Date Placeholder 1">
            <a:extLst>
              <a:ext uri="{FF2B5EF4-FFF2-40B4-BE49-F238E27FC236}">
                <a16:creationId xmlns:a16="http://schemas.microsoft.com/office/drawing/2014/main" id="{A8EFB867-E7FD-47F6-802D-3A0AB3B14538}"/>
              </a:ext>
            </a:extLst>
          </p:cNvPr>
          <p:cNvSpPr>
            <a:spLocks noGrp="1"/>
          </p:cNvSpPr>
          <p:nvPr>
            <p:ph type="dt" sz="half" idx="20"/>
          </p:nvPr>
        </p:nvSpPr>
        <p:spPr/>
        <p:txBody>
          <a:bodyPr/>
          <a:lstStyle/>
          <a:p>
            <a:fld id="{D2ACC293-CAF0-48C4-AB40-4ABF0A6E1AE4}" type="datetime5">
              <a:rPr lang="en-US" sz="1000" smtClean="0"/>
              <a:t>18-Jun-21</a:t>
            </a:fld>
            <a:endParaRPr lang="en-IN" sz="1000" dirty="0"/>
          </a:p>
        </p:txBody>
      </p:sp>
      <p:sp>
        <p:nvSpPr>
          <p:cNvPr id="3" name="Footer Placeholder 2">
            <a:extLst>
              <a:ext uri="{FF2B5EF4-FFF2-40B4-BE49-F238E27FC236}">
                <a16:creationId xmlns:a16="http://schemas.microsoft.com/office/drawing/2014/main" id="{7B693E3E-2E63-4A81-94C7-3D900FDAB488}"/>
              </a:ext>
            </a:extLst>
          </p:cNvPr>
          <p:cNvSpPr>
            <a:spLocks noGrp="1"/>
          </p:cNvSpPr>
          <p:nvPr>
            <p:ph type="ftr" sz="quarter" idx="21"/>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13E7BFB6-8A76-4041-879F-721A8244D34E}"/>
              </a:ext>
            </a:extLst>
          </p:cNvPr>
          <p:cNvSpPr>
            <a:spLocks noGrp="1"/>
          </p:cNvSpPr>
          <p:nvPr>
            <p:ph type="sldNum" sz="quarter" idx="22"/>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ABE43332-F54A-4F8E-8454-E32770D08BF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01343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 Header">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3DDD3982-D580-4A3D-87F3-05FAC777BEB6}"/>
              </a:ext>
            </a:extLst>
          </p:cNvPr>
          <p:cNvSpPr>
            <a:spLocks noGrp="1"/>
          </p:cNvSpPr>
          <p:nvPr>
            <p:ph type="body" sz="quarter" idx="10" hasCustomPrompt="1"/>
          </p:nvPr>
        </p:nvSpPr>
        <p:spPr>
          <a:xfrm>
            <a:off x="502921" y="266700"/>
            <a:ext cx="5241925" cy="261610"/>
          </a:xfrm>
          <a:prstGeom prst="rect">
            <a:avLst/>
          </a:prstGeom>
        </p:spPr>
        <p:txBody>
          <a:bodyPr>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 REGULAR</a:t>
            </a:r>
          </a:p>
        </p:txBody>
      </p:sp>
      <p:sp>
        <p:nvSpPr>
          <p:cNvPr id="14" name="Text Placeholder 9">
            <a:extLst>
              <a:ext uri="{FF2B5EF4-FFF2-40B4-BE49-F238E27FC236}">
                <a16:creationId xmlns:a16="http://schemas.microsoft.com/office/drawing/2014/main" id="{69554EE2-145C-4A00-A0C3-DB78B30B5E96}"/>
              </a:ext>
            </a:extLst>
          </p:cNvPr>
          <p:cNvSpPr>
            <a:spLocks noGrp="1"/>
          </p:cNvSpPr>
          <p:nvPr>
            <p:ph type="body" sz="quarter" idx="14" hasCustomPrompt="1"/>
          </p:nvPr>
        </p:nvSpPr>
        <p:spPr>
          <a:xfrm>
            <a:off x="502920" y="1097280"/>
            <a:ext cx="8129016" cy="822960"/>
          </a:xfrm>
          <a:prstGeom prst="rect">
            <a:avLst/>
          </a:prstGeom>
        </p:spPr>
        <p:txBody>
          <a:bodyPr>
            <a:noAutofit/>
          </a:bodyPr>
          <a:lstStyle>
            <a:lvl1pPr>
              <a:defRPr sz="1600" b="0">
                <a:solidFill>
                  <a:schemeClr val="tx1"/>
                </a:solidFill>
                <a:latin typeface="+mj-lt"/>
              </a:defRPr>
            </a:lvl1pPr>
          </a:lstStyle>
          <a:p>
            <a:pPr lvl="0"/>
            <a:r>
              <a:rPr lang="en-US" dirty="0"/>
              <a:t>Click to edit master text styles</a:t>
            </a:r>
          </a:p>
        </p:txBody>
      </p:sp>
      <p:sp>
        <p:nvSpPr>
          <p:cNvPr id="15" name="Text Placeholder 4">
            <a:extLst>
              <a:ext uri="{FF2B5EF4-FFF2-40B4-BE49-F238E27FC236}">
                <a16:creationId xmlns:a16="http://schemas.microsoft.com/office/drawing/2014/main" id="{33322A2D-74CF-44BB-AC52-68CD17269153}"/>
              </a:ext>
            </a:extLst>
          </p:cNvPr>
          <p:cNvSpPr>
            <a:spLocks noGrp="1"/>
          </p:cNvSpPr>
          <p:nvPr>
            <p:ph type="body" sz="quarter" idx="13" hasCustomPrompt="1"/>
          </p:nvPr>
        </p:nvSpPr>
        <p:spPr>
          <a:xfrm>
            <a:off x="503238" y="2057400"/>
            <a:ext cx="3817302" cy="390525"/>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16" name="Text Placeholder 4">
            <a:extLst>
              <a:ext uri="{FF2B5EF4-FFF2-40B4-BE49-F238E27FC236}">
                <a16:creationId xmlns:a16="http://schemas.microsoft.com/office/drawing/2014/main" id="{7BD8A4B5-FD7F-4BD4-9920-59537A11C9B4}"/>
              </a:ext>
            </a:extLst>
          </p:cNvPr>
          <p:cNvSpPr>
            <a:spLocks noGrp="1"/>
          </p:cNvSpPr>
          <p:nvPr>
            <p:ph type="body" sz="quarter" idx="18" hasCustomPrompt="1"/>
          </p:nvPr>
        </p:nvSpPr>
        <p:spPr>
          <a:xfrm>
            <a:off x="4823460" y="2057400"/>
            <a:ext cx="3817302" cy="390525"/>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17" name="Content Placeholder 6">
            <a:extLst>
              <a:ext uri="{FF2B5EF4-FFF2-40B4-BE49-F238E27FC236}">
                <a16:creationId xmlns:a16="http://schemas.microsoft.com/office/drawing/2014/main" id="{F3327A1A-989A-492F-A5BD-8FFF6798933B}"/>
              </a:ext>
            </a:extLst>
          </p:cNvPr>
          <p:cNvSpPr>
            <a:spLocks noGrp="1"/>
          </p:cNvSpPr>
          <p:nvPr>
            <p:ph sz="quarter" idx="19"/>
          </p:nvPr>
        </p:nvSpPr>
        <p:spPr>
          <a:xfrm>
            <a:off x="502919" y="2447925"/>
            <a:ext cx="3817301" cy="2215513"/>
          </a:xfrm>
        </p:spPr>
        <p:txBody>
          <a:bodyPr>
            <a:noAutofit/>
          </a:bodyPr>
          <a:lstStyle>
            <a:lvl1pPr>
              <a:defRPr sz="1400"/>
            </a:lvl1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8" name="Content Placeholder 6">
            <a:extLst>
              <a:ext uri="{FF2B5EF4-FFF2-40B4-BE49-F238E27FC236}">
                <a16:creationId xmlns:a16="http://schemas.microsoft.com/office/drawing/2014/main" id="{32E05A6F-19E8-420D-B3B5-112D1569BED8}"/>
              </a:ext>
            </a:extLst>
          </p:cNvPr>
          <p:cNvSpPr>
            <a:spLocks noGrp="1"/>
          </p:cNvSpPr>
          <p:nvPr>
            <p:ph sz="quarter" idx="20"/>
          </p:nvPr>
        </p:nvSpPr>
        <p:spPr>
          <a:xfrm>
            <a:off x="4823460" y="2447925"/>
            <a:ext cx="3817301" cy="2215513"/>
          </a:xfrm>
        </p:spPr>
        <p:txBody>
          <a:bodyPr>
            <a:noAutofit/>
          </a:bodyPr>
          <a:lstStyle>
            <a:lvl1pPr>
              <a:defRPr sz="1400"/>
            </a:lvl1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 name="Date Placeholder 1">
            <a:extLst>
              <a:ext uri="{FF2B5EF4-FFF2-40B4-BE49-F238E27FC236}">
                <a16:creationId xmlns:a16="http://schemas.microsoft.com/office/drawing/2014/main" id="{7D920AEC-A224-4FB5-B63D-A980D398A8F9}"/>
              </a:ext>
            </a:extLst>
          </p:cNvPr>
          <p:cNvSpPr>
            <a:spLocks noGrp="1"/>
          </p:cNvSpPr>
          <p:nvPr>
            <p:ph type="dt" sz="half" idx="21"/>
          </p:nvPr>
        </p:nvSpPr>
        <p:spPr/>
        <p:txBody>
          <a:bodyPr/>
          <a:lstStyle/>
          <a:p>
            <a:fld id="{676A17E0-B873-4069-B52E-16B20B7C8706}" type="datetime5">
              <a:rPr lang="en-US" sz="1000" smtClean="0"/>
              <a:t>18-Jun-21</a:t>
            </a:fld>
            <a:endParaRPr lang="en-IN" sz="1000" dirty="0"/>
          </a:p>
        </p:txBody>
      </p:sp>
      <p:sp>
        <p:nvSpPr>
          <p:cNvPr id="3" name="Footer Placeholder 2">
            <a:extLst>
              <a:ext uri="{FF2B5EF4-FFF2-40B4-BE49-F238E27FC236}">
                <a16:creationId xmlns:a16="http://schemas.microsoft.com/office/drawing/2014/main" id="{C7A29E45-F203-4D84-AD9A-31956E84905A}"/>
              </a:ext>
            </a:extLst>
          </p:cNvPr>
          <p:cNvSpPr>
            <a:spLocks noGrp="1"/>
          </p:cNvSpPr>
          <p:nvPr>
            <p:ph type="ftr" sz="quarter" idx="22"/>
          </p:nvPr>
        </p:nvSpPr>
        <p:spPr/>
        <p:txBody>
          <a:body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D01B9094-B6E0-4720-9673-4C6CDB2B081A}"/>
              </a:ext>
            </a:extLst>
          </p:cNvPr>
          <p:cNvSpPr>
            <a:spLocks noGrp="1"/>
          </p:cNvSpPr>
          <p:nvPr>
            <p:ph type="sldNum" sz="quarter" idx="23"/>
          </p:nvPr>
        </p:nvSpPr>
        <p:spPr/>
        <p:txBody>
          <a:body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12A76319-90E2-46D5-8652-16F4A2BEC594}"/>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2486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 Half-content &amp; imag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18888" y="0"/>
            <a:ext cx="4325111" cy="5143500"/>
          </a:xfrm>
          <a:prstGeom prst="rect">
            <a:avLst/>
          </a:prstGeom>
          <a:solidFill>
            <a:schemeClr val="bg2"/>
          </a:solidFill>
          <a:ln>
            <a:noFill/>
          </a:ln>
          <a:effectLst/>
        </p:spPr>
        <p:txBody>
          <a:bodyPr lIns="365760" rIns="365760" anchor="ctr" anchorCtr="1"/>
          <a:lstStyle>
            <a:lvl1pPr algn="ctr">
              <a:defRPr sz="1800" b="0" baseline="0">
                <a:solidFill>
                  <a:schemeClr val="tx2"/>
                </a:solidFill>
                <a:latin typeface="+mn-lt"/>
              </a:defRPr>
            </a:lvl1pPr>
          </a:lstStyle>
          <a:p>
            <a:r>
              <a:rPr lang="en-US" dirty="0"/>
              <a:t>Insert an image</a:t>
            </a:r>
            <a:br>
              <a:rPr lang="en-US" dirty="0"/>
            </a:br>
            <a:r>
              <a:rPr lang="en-US" dirty="0"/>
              <a:t>within this placeholder </a:t>
            </a:r>
          </a:p>
        </p:txBody>
      </p:sp>
      <p:sp>
        <p:nvSpPr>
          <p:cNvPr id="11" name="Text Placeholder 9">
            <a:extLst>
              <a:ext uri="{FF2B5EF4-FFF2-40B4-BE49-F238E27FC236}">
                <a16:creationId xmlns:a16="http://schemas.microsoft.com/office/drawing/2014/main" id="{4F282B79-3C71-4038-841E-9E254DD4547C}"/>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58D1AC19-13A5-445C-9A4B-BF895B4C6A28}"/>
              </a:ext>
            </a:extLst>
          </p:cNvPr>
          <p:cNvSpPr>
            <a:spLocks noGrp="1"/>
          </p:cNvSpPr>
          <p:nvPr>
            <p:ph type="body" sz="quarter" idx="19" hasCustomPrompt="1"/>
          </p:nvPr>
        </p:nvSpPr>
        <p:spPr>
          <a:xfrm>
            <a:off x="503238" y="1097957"/>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SUBTITLE, CALIBRI, 18PT, BOLD</a:t>
            </a:r>
          </a:p>
        </p:txBody>
      </p:sp>
      <p:sp>
        <p:nvSpPr>
          <p:cNvPr id="18" name="Text Placeholder 4">
            <a:extLst>
              <a:ext uri="{FF2B5EF4-FFF2-40B4-BE49-F238E27FC236}">
                <a16:creationId xmlns:a16="http://schemas.microsoft.com/office/drawing/2014/main" id="{C1FE8E94-F119-4099-AB4A-12BE7BE08A66}"/>
              </a:ext>
            </a:extLst>
          </p:cNvPr>
          <p:cNvSpPr>
            <a:spLocks noGrp="1"/>
          </p:cNvSpPr>
          <p:nvPr>
            <p:ph type="body" sz="quarter" idx="13" hasCustomPrompt="1"/>
          </p:nvPr>
        </p:nvSpPr>
        <p:spPr>
          <a:xfrm>
            <a:off x="503238" y="1619968"/>
            <a:ext cx="3817302" cy="320040"/>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19" name="Content Placeholder 5">
            <a:extLst>
              <a:ext uri="{FF2B5EF4-FFF2-40B4-BE49-F238E27FC236}">
                <a16:creationId xmlns:a16="http://schemas.microsoft.com/office/drawing/2014/main" id="{11E453D5-1F29-42C6-8756-561E8838165F}"/>
              </a:ext>
            </a:extLst>
          </p:cNvPr>
          <p:cNvSpPr>
            <a:spLocks noGrp="1"/>
          </p:cNvSpPr>
          <p:nvPr>
            <p:ph sz="quarter" idx="20"/>
          </p:nvPr>
        </p:nvSpPr>
        <p:spPr>
          <a:xfrm>
            <a:off x="502919" y="1957741"/>
            <a:ext cx="3817301" cy="1081523"/>
          </a:xfrm>
        </p:spPr>
        <p:txBody>
          <a:bodyPr>
            <a:noAutofit/>
          </a:bodyPr>
          <a:lstStyle>
            <a:lvl1pPr>
              <a:defRPr sz="1400"/>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4">
            <a:extLst>
              <a:ext uri="{FF2B5EF4-FFF2-40B4-BE49-F238E27FC236}">
                <a16:creationId xmlns:a16="http://schemas.microsoft.com/office/drawing/2014/main" id="{DCA1532B-ABC4-45A6-AB8E-E261FF7ADB21}"/>
              </a:ext>
            </a:extLst>
          </p:cNvPr>
          <p:cNvSpPr>
            <a:spLocks noGrp="1"/>
          </p:cNvSpPr>
          <p:nvPr>
            <p:ph type="body" sz="quarter" idx="21" hasCustomPrompt="1"/>
          </p:nvPr>
        </p:nvSpPr>
        <p:spPr>
          <a:xfrm>
            <a:off x="503238" y="3237576"/>
            <a:ext cx="3817302" cy="320040"/>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21" name="Content Placeholder 5">
            <a:extLst>
              <a:ext uri="{FF2B5EF4-FFF2-40B4-BE49-F238E27FC236}">
                <a16:creationId xmlns:a16="http://schemas.microsoft.com/office/drawing/2014/main" id="{5FE1B3D3-5D26-4FEE-A34C-14143960C29E}"/>
              </a:ext>
            </a:extLst>
          </p:cNvPr>
          <p:cNvSpPr>
            <a:spLocks noGrp="1"/>
          </p:cNvSpPr>
          <p:nvPr>
            <p:ph sz="quarter" idx="22"/>
          </p:nvPr>
        </p:nvSpPr>
        <p:spPr>
          <a:xfrm>
            <a:off x="502919" y="3575350"/>
            <a:ext cx="3817301" cy="1081522"/>
          </a:xfrm>
        </p:spPr>
        <p:txBody>
          <a:bodyPr>
            <a:noAutofit/>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a:extLst>
              <a:ext uri="{FF2B5EF4-FFF2-40B4-BE49-F238E27FC236}">
                <a16:creationId xmlns:a16="http://schemas.microsoft.com/office/drawing/2014/main" id="{86BBDCD5-432A-48EC-A489-2FD6C8BB727F}"/>
              </a:ext>
            </a:extLst>
          </p:cNvPr>
          <p:cNvSpPr>
            <a:spLocks noGrp="1"/>
          </p:cNvSpPr>
          <p:nvPr>
            <p:ph type="dt" sz="half" idx="23"/>
          </p:nvPr>
        </p:nvSpPr>
        <p:spPr/>
        <p:txBody>
          <a:bodyPr/>
          <a:lstStyle>
            <a:lvl1pPr>
              <a:defRPr>
                <a:solidFill>
                  <a:schemeClr val="bg2">
                    <a:lumMod val="10000"/>
                  </a:schemeClr>
                </a:solidFill>
              </a:defRPr>
            </a:lvl1pPr>
          </a:lstStyle>
          <a:p>
            <a:fld id="{C8B0B2CE-E903-4823-B74B-13D72053A2D2}" type="datetime5">
              <a:rPr lang="en-US" smtClean="0"/>
              <a:t>18-Jun-21</a:t>
            </a:fld>
            <a:endParaRPr lang="en-IN" dirty="0"/>
          </a:p>
        </p:txBody>
      </p:sp>
      <p:sp>
        <p:nvSpPr>
          <p:cNvPr id="3" name="Footer Placeholder 2">
            <a:extLst>
              <a:ext uri="{FF2B5EF4-FFF2-40B4-BE49-F238E27FC236}">
                <a16:creationId xmlns:a16="http://schemas.microsoft.com/office/drawing/2014/main" id="{A2129A0A-1EEE-48A0-9805-446F84009531}"/>
              </a:ext>
            </a:extLst>
          </p:cNvPr>
          <p:cNvSpPr>
            <a:spLocks noGrp="1"/>
          </p:cNvSpPr>
          <p:nvPr>
            <p:ph type="ftr" sz="quarter" idx="24"/>
          </p:nvPr>
        </p:nvSpPr>
        <p:spPr/>
        <p:txBody>
          <a:bodyPr/>
          <a:lstStyle>
            <a:lvl1pPr>
              <a:defRPr>
                <a:solidFill>
                  <a:schemeClr val="bg2">
                    <a:lumMod val="10000"/>
                  </a:schemeClr>
                </a:solidFill>
              </a:defRPr>
            </a:lvl1p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F5978DD7-184F-4D9B-A987-D583DD572D03}"/>
              </a:ext>
            </a:extLst>
          </p:cNvPr>
          <p:cNvSpPr>
            <a:spLocks noGrp="1"/>
          </p:cNvSpPr>
          <p:nvPr>
            <p:ph type="sldNum" sz="quarter" idx="25"/>
          </p:nvPr>
        </p:nvSpPr>
        <p:spPr/>
        <p:txBody>
          <a:bodyPr/>
          <a:lstStyle>
            <a:lvl1pPr>
              <a:defRPr>
                <a:solidFill>
                  <a:schemeClr val="bg2">
                    <a:lumMod val="10000"/>
                  </a:schemeClr>
                </a:solidFill>
              </a:defRPr>
            </a:lvl1p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0DBCDC57-AF17-40CE-AF12-F1F9421F381A}"/>
              </a:ext>
            </a:extLst>
          </p:cNvPr>
          <p:cNvSpPr>
            <a:spLocks noGrp="1"/>
          </p:cNvSpPr>
          <p:nvPr>
            <p:ph type="title"/>
          </p:nvPr>
        </p:nvSpPr>
        <p:spPr>
          <a:xfrm>
            <a:off x="502920" y="569594"/>
            <a:ext cx="3817300"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53726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 Half-content &amp; imag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0" y="0"/>
            <a:ext cx="4314969" cy="5143500"/>
          </a:xfrm>
          <a:prstGeom prst="rect">
            <a:avLst/>
          </a:prstGeom>
          <a:solidFill>
            <a:schemeClr val="bg2"/>
          </a:solidFill>
          <a:ln>
            <a:noFill/>
          </a:ln>
          <a:effectLst/>
        </p:spPr>
        <p:txBody>
          <a:bodyPr lIns="365760" rIns="365760" anchor="ctr" anchorCtr="1"/>
          <a:lstStyle>
            <a:lvl1pPr algn="ctr">
              <a:defRPr sz="1800" b="0" baseline="0">
                <a:solidFill>
                  <a:schemeClr val="tx2"/>
                </a:solidFill>
                <a:latin typeface="+mn-lt"/>
              </a:defRPr>
            </a:lvl1pPr>
          </a:lstStyle>
          <a:p>
            <a:r>
              <a:rPr lang="en-US" dirty="0"/>
              <a:t>Insert an image</a:t>
            </a:r>
            <a:br>
              <a:rPr lang="en-US" dirty="0"/>
            </a:br>
            <a:r>
              <a:rPr lang="en-US" dirty="0"/>
              <a:t>within this placeholder </a:t>
            </a:r>
          </a:p>
        </p:txBody>
      </p:sp>
      <p:sp>
        <p:nvSpPr>
          <p:cNvPr id="9" name="Content Placeholder 2">
            <a:extLst>
              <a:ext uri="{FF2B5EF4-FFF2-40B4-BE49-F238E27FC236}">
                <a16:creationId xmlns:a16="http://schemas.microsoft.com/office/drawing/2014/main" id="{A406D962-A904-455A-9FF2-A3FC930F6781}"/>
              </a:ext>
            </a:extLst>
          </p:cNvPr>
          <p:cNvSpPr txBox="1">
            <a:spLocks/>
          </p:cNvSpPr>
          <p:nvPr userDrawn="1"/>
        </p:nvSpPr>
        <p:spPr bwMode="gray">
          <a:xfrm>
            <a:off x="502920" y="4820603"/>
            <a:ext cx="3057981" cy="219076"/>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schemeClr val="bg2">
                    <a:lumMod val="10000"/>
                  </a:schemeClr>
                </a:solidFill>
                <a:effectLst/>
                <a:uLnTx/>
                <a:uFillTx/>
                <a:latin typeface="+mn-lt"/>
                <a:ea typeface="+mn-ea"/>
                <a:cs typeface="Calibri" panose="020F0502020204030204" pitchFamily="34" charset="0"/>
              </a:rPr>
              <a:t>Proprietary and confidential — do not distribute</a:t>
            </a:r>
          </a:p>
        </p:txBody>
      </p:sp>
      <p:sp>
        <p:nvSpPr>
          <p:cNvPr id="27" name="Text Placeholder 9">
            <a:extLst>
              <a:ext uri="{FF2B5EF4-FFF2-40B4-BE49-F238E27FC236}">
                <a16:creationId xmlns:a16="http://schemas.microsoft.com/office/drawing/2014/main" id="{BCE9EE84-6D78-4EA7-A0BA-54294DAD6358}"/>
              </a:ext>
            </a:extLst>
          </p:cNvPr>
          <p:cNvSpPr>
            <a:spLocks noGrp="1"/>
          </p:cNvSpPr>
          <p:nvPr>
            <p:ph type="body" sz="quarter" idx="18" hasCustomPrompt="1"/>
          </p:nvPr>
        </p:nvSpPr>
        <p:spPr>
          <a:xfrm>
            <a:off x="4828716"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29" name="Text Placeholder 4">
            <a:extLst>
              <a:ext uri="{FF2B5EF4-FFF2-40B4-BE49-F238E27FC236}">
                <a16:creationId xmlns:a16="http://schemas.microsoft.com/office/drawing/2014/main" id="{4213A971-0458-449E-8A05-022FFCDC03BA}"/>
              </a:ext>
            </a:extLst>
          </p:cNvPr>
          <p:cNvSpPr>
            <a:spLocks noGrp="1"/>
          </p:cNvSpPr>
          <p:nvPr>
            <p:ph type="body" sz="quarter" idx="19" hasCustomPrompt="1"/>
          </p:nvPr>
        </p:nvSpPr>
        <p:spPr>
          <a:xfrm>
            <a:off x="4829033" y="1097957"/>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SUBTITLE, CALIBRI, 18PT, BOLD</a:t>
            </a:r>
          </a:p>
        </p:txBody>
      </p:sp>
      <p:sp>
        <p:nvSpPr>
          <p:cNvPr id="30" name="Text Placeholder 4">
            <a:extLst>
              <a:ext uri="{FF2B5EF4-FFF2-40B4-BE49-F238E27FC236}">
                <a16:creationId xmlns:a16="http://schemas.microsoft.com/office/drawing/2014/main" id="{25BD6757-CD83-4140-BD84-D5A87A525EF9}"/>
              </a:ext>
            </a:extLst>
          </p:cNvPr>
          <p:cNvSpPr>
            <a:spLocks noGrp="1"/>
          </p:cNvSpPr>
          <p:nvPr>
            <p:ph type="body" sz="quarter" idx="13" hasCustomPrompt="1"/>
          </p:nvPr>
        </p:nvSpPr>
        <p:spPr>
          <a:xfrm>
            <a:off x="4829033" y="1619968"/>
            <a:ext cx="3817302" cy="320040"/>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31" name="Content Placeholder 5">
            <a:extLst>
              <a:ext uri="{FF2B5EF4-FFF2-40B4-BE49-F238E27FC236}">
                <a16:creationId xmlns:a16="http://schemas.microsoft.com/office/drawing/2014/main" id="{B5BC7F6D-6A69-4462-AC94-59D2440E9F60}"/>
              </a:ext>
            </a:extLst>
          </p:cNvPr>
          <p:cNvSpPr>
            <a:spLocks noGrp="1"/>
          </p:cNvSpPr>
          <p:nvPr>
            <p:ph sz="quarter" idx="20"/>
          </p:nvPr>
        </p:nvSpPr>
        <p:spPr>
          <a:xfrm>
            <a:off x="4828714" y="1957741"/>
            <a:ext cx="3817301" cy="1081523"/>
          </a:xfrm>
        </p:spPr>
        <p:txBody>
          <a:bodyPr>
            <a:noAutofit/>
          </a:bodyPr>
          <a:lstStyle>
            <a:lvl1pPr>
              <a:defRPr sz="1400"/>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2" name="Text Placeholder 4">
            <a:extLst>
              <a:ext uri="{FF2B5EF4-FFF2-40B4-BE49-F238E27FC236}">
                <a16:creationId xmlns:a16="http://schemas.microsoft.com/office/drawing/2014/main" id="{A05AAF67-97A5-425C-A335-E3E63FEA464E}"/>
              </a:ext>
            </a:extLst>
          </p:cNvPr>
          <p:cNvSpPr>
            <a:spLocks noGrp="1"/>
          </p:cNvSpPr>
          <p:nvPr>
            <p:ph type="body" sz="quarter" idx="21" hasCustomPrompt="1"/>
          </p:nvPr>
        </p:nvSpPr>
        <p:spPr>
          <a:xfrm>
            <a:off x="4829033" y="3237576"/>
            <a:ext cx="3817302" cy="320040"/>
          </a:xfrm>
          <a:prstGeom prst="rect">
            <a:avLst/>
          </a:prstGeom>
        </p:spPr>
        <p:txBody>
          <a:bodyPr>
            <a:noAutofit/>
          </a:bodyPr>
          <a:lstStyle>
            <a:lvl1pPr>
              <a:defRPr sz="1600" b="1" cap="all" baseline="0">
                <a:solidFill>
                  <a:schemeClr val="tx1"/>
                </a:solidFill>
                <a:latin typeface="+mn-lt"/>
              </a:defRPr>
            </a:lvl1pPr>
          </a:lstStyle>
          <a:p>
            <a:pPr lvl="0"/>
            <a:r>
              <a:rPr lang="en-US" dirty="0"/>
              <a:t>SHORT TITLE, CALIBRI, 16PT, BOLD</a:t>
            </a:r>
          </a:p>
        </p:txBody>
      </p:sp>
      <p:sp>
        <p:nvSpPr>
          <p:cNvPr id="33" name="Content Placeholder 5">
            <a:extLst>
              <a:ext uri="{FF2B5EF4-FFF2-40B4-BE49-F238E27FC236}">
                <a16:creationId xmlns:a16="http://schemas.microsoft.com/office/drawing/2014/main" id="{E8B20F51-F5D3-4203-A668-06DE173022AE}"/>
              </a:ext>
            </a:extLst>
          </p:cNvPr>
          <p:cNvSpPr>
            <a:spLocks noGrp="1"/>
          </p:cNvSpPr>
          <p:nvPr>
            <p:ph sz="quarter" idx="22"/>
          </p:nvPr>
        </p:nvSpPr>
        <p:spPr>
          <a:xfrm>
            <a:off x="4828714" y="3575350"/>
            <a:ext cx="3817301" cy="1081522"/>
          </a:xfrm>
        </p:spPr>
        <p:txBody>
          <a:bodyPr>
            <a:noAutofit/>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a:extLst>
              <a:ext uri="{FF2B5EF4-FFF2-40B4-BE49-F238E27FC236}">
                <a16:creationId xmlns:a16="http://schemas.microsoft.com/office/drawing/2014/main" id="{19DDD927-15F7-43A7-B236-EF41B948E08C}"/>
              </a:ext>
            </a:extLst>
          </p:cNvPr>
          <p:cNvSpPr>
            <a:spLocks noGrp="1"/>
          </p:cNvSpPr>
          <p:nvPr>
            <p:ph type="dt" sz="half" idx="23"/>
          </p:nvPr>
        </p:nvSpPr>
        <p:spPr/>
        <p:txBody>
          <a:bodyPr/>
          <a:lstStyle/>
          <a:p>
            <a:fld id="{055F7187-1AB1-4AD5-81EB-FDB22D86F4EF}" type="datetime5">
              <a:rPr lang="en-US" sz="1000" smtClean="0"/>
              <a:t>18-Jun-21</a:t>
            </a:fld>
            <a:endParaRPr lang="en-IN" sz="1000" dirty="0"/>
          </a:p>
        </p:txBody>
      </p:sp>
      <p:sp>
        <p:nvSpPr>
          <p:cNvPr id="3" name="Footer Placeholder 2">
            <a:extLst>
              <a:ext uri="{FF2B5EF4-FFF2-40B4-BE49-F238E27FC236}">
                <a16:creationId xmlns:a16="http://schemas.microsoft.com/office/drawing/2014/main" id="{0BBB92F8-9954-4A97-9530-1B2584AD866A}"/>
              </a:ext>
            </a:extLst>
          </p:cNvPr>
          <p:cNvSpPr>
            <a:spLocks noGrp="1"/>
          </p:cNvSpPr>
          <p:nvPr>
            <p:ph type="ftr" sz="quarter" idx="24"/>
          </p:nvPr>
        </p:nvSpPr>
        <p:spPr/>
        <p:txBody>
          <a:bodyPr/>
          <a:lstStyle/>
          <a:p>
            <a:pPr>
              <a:defRPr/>
            </a:pPr>
            <a:r>
              <a:rPr lang="en-US"/>
              <a:t>Enter title via "insert&gt;header and footer&gt;footer"  |  </a:t>
            </a:r>
            <a:endParaRPr lang="en-IN" dirty="0"/>
          </a:p>
        </p:txBody>
      </p:sp>
      <p:sp>
        <p:nvSpPr>
          <p:cNvPr id="5" name="Slide Number Placeholder 4">
            <a:extLst>
              <a:ext uri="{FF2B5EF4-FFF2-40B4-BE49-F238E27FC236}">
                <a16:creationId xmlns:a16="http://schemas.microsoft.com/office/drawing/2014/main" id="{5F66CC44-FAFA-4A15-B519-AE2EBFF2964A}"/>
              </a:ext>
            </a:extLst>
          </p:cNvPr>
          <p:cNvSpPr>
            <a:spLocks noGrp="1"/>
          </p:cNvSpPr>
          <p:nvPr>
            <p:ph type="sldNum" sz="quarter" idx="25"/>
          </p:nvPr>
        </p:nvSpPr>
        <p:spPr/>
        <p:txBody>
          <a:bodyPr/>
          <a:lstStyle/>
          <a:p>
            <a:pPr>
              <a:defRPr/>
            </a:pPr>
            <a:r>
              <a:rPr lang="en-IN"/>
              <a:t>|    </a:t>
            </a:r>
            <a:fld id="{7B2119CD-3B2D-4CEB-B404-D2E3F8CD6D69}" type="slidenum">
              <a:rPr lang="en-IN" smtClean="0"/>
              <a:pPr>
                <a:defRPr/>
              </a:pPr>
              <a:t>‹#›</a:t>
            </a:fld>
            <a:endParaRPr lang="en-IN" dirty="0"/>
          </a:p>
        </p:txBody>
      </p:sp>
      <p:sp>
        <p:nvSpPr>
          <p:cNvPr id="4" name="Title 3">
            <a:extLst>
              <a:ext uri="{FF2B5EF4-FFF2-40B4-BE49-F238E27FC236}">
                <a16:creationId xmlns:a16="http://schemas.microsoft.com/office/drawing/2014/main" id="{A55F1051-F976-447D-A456-5FD1C983C8EB}"/>
              </a:ext>
            </a:extLst>
          </p:cNvPr>
          <p:cNvSpPr>
            <a:spLocks noGrp="1"/>
          </p:cNvSpPr>
          <p:nvPr>
            <p:ph type="title"/>
          </p:nvPr>
        </p:nvSpPr>
        <p:spPr>
          <a:xfrm>
            <a:off x="4828714" y="569594"/>
            <a:ext cx="3812366"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257405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 Alternate Half-content &amp; imag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hasCustomPrompt="1"/>
          </p:nvPr>
        </p:nvSpPr>
        <p:spPr>
          <a:xfrm>
            <a:off x="4818888" y="0"/>
            <a:ext cx="4325111" cy="5143500"/>
          </a:xfrm>
          <a:prstGeom prst="rect">
            <a:avLst/>
          </a:prstGeom>
          <a:solidFill>
            <a:schemeClr val="bg2"/>
          </a:solidFill>
          <a:ln>
            <a:noFill/>
          </a:ln>
          <a:effectLst/>
        </p:spPr>
        <p:txBody>
          <a:bodyPr lIns="365760" rIns="365760" anchor="ctr" anchorCtr="1"/>
          <a:lstStyle>
            <a:lvl1pPr algn="ctr">
              <a:defRPr sz="1800" b="0" baseline="0">
                <a:solidFill>
                  <a:schemeClr val="tx2"/>
                </a:solidFill>
                <a:latin typeface="+mn-lt"/>
              </a:defRPr>
            </a:lvl1pPr>
          </a:lstStyle>
          <a:p>
            <a:r>
              <a:rPr lang="en-US" dirty="0"/>
              <a:t>Insert an image</a:t>
            </a:r>
            <a:br>
              <a:rPr lang="en-US" dirty="0"/>
            </a:br>
            <a:r>
              <a:rPr lang="en-US" dirty="0"/>
              <a:t>within this placeholder </a:t>
            </a:r>
          </a:p>
        </p:txBody>
      </p:sp>
      <p:sp>
        <p:nvSpPr>
          <p:cNvPr id="11" name="Text Placeholder 9">
            <a:extLst>
              <a:ext uri="{FF2B5EF4-FFF2-40B4-BE49-F238E27FC236}">
                <a16:creationId xmlns:a16="http://schemas.microsoft.com/office/drawing/2014/main" id="{4F282B79-3C71-4038-841E-9E254DD4547C}"/>
              </a:ext>
            </a:extLst>
          </p:cNvPr>
          <p:cNvSpPr>
            <a:spLocks noGrp="1"/>
          </p:cNvSpPr>
          <p:nvPr>
            <p:ph type="body" sz="quarter" idx="18" hasCustomPrompt="1"/>
          </p:nvPr>
        </p:nvSpPr>
        <p:spPr>
          <a:xfrm>
            <a:off x="502921" y="266700"/>
            <a:ext cx="3822191" cy="261610"/>
          </a:xfrm>
          <a:prstGeom prst="rect">
            <a:avLst/>
          </a:prstGeom>
        </p:spPr>
        <p:txBody>
          <a:bodyPr wrap="square">
            <a:noAutofit/>
          </a:bodyPr>
          <a:lstStyle>
            <a:lvl1pPr>
              <a:defRPr sz="1400" b="0" cap="all" spc="150" baseline="0">
                <a:solidFill>
                  <a:schemeClr val="accent3"/>
                </a:solidFill>
                <a:latin typeface="+mn-lt"/>
              </a:defRPr>
            </a:lvl1pPr>
            <a:lvl2pPr marL="0" indent="0">
              <a:buNone/>
              <a:defRPr/>
            </a:lvl2pPr>
          </a:lstStyle>
          <a:p>
            <a:pPr lvl="0"/>
            <a:r>
              <a:rPr lang="en-US" dirty="0"/>
              <a:t>Eyebrow identification, CALIBRI, 14PT</a:t>
            </a:r>
          </a:p>
        </p:txBody>
      </p:sp>
      <p:sp>
        <p:nvSpPr>
          <p:cNvPr id="17" name="Text Placeholder 4">
            <a:extLst>
              <a:ext uri="{FF2B5EF4-FFF2-40B4-BE49-F238E27FC236}">
                <a16:creationId xmlns:a16="http://schemas.microsoft.com/office/drawing/2014/main" id="{58D1AC19-13A5-445C-9A4B-BF895B4C6A28}"/>
              </a:ext>
            </a:extLst>
          </p:cNvPr>
          <p:cNvSpPr>
            <a:spLocks noGrp="1"/>
          </p:cNvSpPr>
          <p:nvPr>
            <p:ph type="body" sz="quarter" idx="19" hasCustomPrompt="1"/>
          </p:nvPr>
        </p:nvSpPr>
        <p:spPr>
          <a:xfrm>
            <a:off x="503238" y="1097957"/>
            <a:ext cx="3817302" cy="390525"/>
          </a:xfrm>
          <a:prstGeom prst="rect">
            <a:avLst/>
          </a:prstGeom>
        </p:spPr>
        <p:txBody>
          <a:bodyPr>
            <a:noAutofit/>
          </a:bodyPr>
          <a:lstStyle>
            <a:lvl1pPr>
              <a:defRPr sz="1800" b="1" cap="all" baseline="0">
                <a:solidFill>
                  <a:schemeClr val="tx1"/>
                </a:solidFill>
                <a:latin typeface="+mn-lt"/>
              </a:defRPr>
            </a:lvl1pPr>
          </a:lstStyle>
          <a:p>
            <a:pPr lvl="0"/>
            <a:r>
              <a:rPr lang="en-US" dirty="0"/>
              <a:t>SUBTITLE, CALIBRI, 18PT, BOLD</a:t>
            </a:r>
          </a:p>
        </p:txBody>
      </p:sp>
      <p:sp>
        <p:nvSpPr>
          <p:cNvPr id="19" name="Content Placeholder 5">
            <a:extLst>
              <a:ext uri="{FF2B5EF4-FFF2-40B4-BE49-F238E27FC236}">
                <a16:creationId xmlns:a16="http://schemas.microsoft.com/office/drawing/2014/main" id="{11E453D5-1F29-42C6-8756-561E8838165F}"/>
              </a:ext>
            </a:extLst>
          </p:cNvPr>
          <p:cNvSpPr>
            <a:spLocks noGrp="1"/>
          </p:cNvSpPr>
          <p:nvPr>
            <p:ph sz="quarter" idx="20"/>
          </p:nvPr>
        </p:nvSpPr>
        <p:spPr>
          <a:xfrm>
            <a:off x="502919" y="1619968"/>
            <a:ext cx="3817301" cy="3045695"/>
          </a:xfrm>
        </p:spPr>
        <p:txBody>
          <a:bodyPr>
            <a:noAutofit/>
          </a:bodyPr>
          <a:lstStyle>
            <a:lvl1pPr>
              <a:defRPr sz="1400"/>
            </a:lvl1pPr>
            <a:lvl2pPr>
              <a:defRPr/>
            </a:lvl2pPr>
            <a:lvl3pPr>
              <a:defRPr/>
            </a:lvl3pPr>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a:extLst>
              <a:ext uri="{FF2B5EF4-FFF2-40B4-BE49-F238E27FC236}">
                <a16:creationId xmlns:a16="http://schemas.microsoft.com/office/drawing/2014/main" id="{30D5E6D8-952B-4B29-A0C1-837A6A138095}"/>
              </a:ext>
            </a:extLst>
          </p:cNvPr>
          <p:cNvSpPr>
            <a:spLocks noGrp="1"/>
          </p:cNvSpPr>
          <p:nvPr>
            <p:ph type="dt" sz="half" idx="21"/>
          </p:nvPr>
        </p:nvSpPr>
        <p:spPr/>
        <p:txBody>
          <a:bodyPr/>
          <a:lstStyle>
            <a:lvl1pPr>
              <a:defRPr>
                <a:solidFill>
                  <a:schemeClr val="bg2">
                    <a:lumMod val="10000"/>
                  </a:schemeClr>
                </a:solidFill>
              </a:defRPr>
            </a:lvl1pPr>
          </a:lstStyle>
          <a:p>
            <a:fld id="{CC1B5684-D834-4647-9195-D9EAEDC91B31}" type="datetime5">
              <a:rPr lang="en-US" smtClean="0"/>
              <a:t>18-Jun-21</a:t>
            </a:fld>
            <a:endParaRPr lang="en-IN" dirty="0"/>
          </a:p>
        </p:txBody>
      </p:sp>
      <p:sp>
        <p:nvSpPr>
          <p:cNvPr id="3" name="Footer Placeholder 2">
            <a:extLst>
              <a:ext uri="{FF2B5EF4-FFF2-40B4-BE49-F238E27FC236}">
                <a16:creationId xmlns:a16="http://schemas.microsoft.com/office/drawing/2014/main" id="{63A64F6B-F2C1-46A7-BC41-CA9168E2E560}"/>
              </a:ext>
            </a:extLst>
          </p:cNvPr>
          <p:cNvSpPr>
            <a:spLocks noGrp="1"/>
          </p:cNvSpPr>
          <p:nvPr>
            <p:ph type="ftr" sz="quarter" idx="22"/>
          </p:nvPr>
        </p:nvSpPr>
        <p:spPr/>
        <p:txBody>
          <a:bodyPr/>
          <a:lstStyle>
            <a:lvl1pPr>
              <a:defRPr>
                <a:solidFill>
                  <a:schemeClr val="bg2">
                    <a:lumMod val="10000"/>
                  </a:schemeClr>
                </a:solidFill>
              </a:defRPr>
            </a:lvl1pPr>
          </a:lstStyle>
          <a:p>
            <a:pPr>
              <a:defRPr/>
            </a:pPr>
            <a:r>
              <a:rPr lang="en-US"/>
              <a:t>Enter title via "insert&gt;header and footer&gt;footer"  |  </a:t>
            </a:r>
            <a:endParaRPr lang="en-IN" dirty="0"/>
          </a:p>
        </p:txBody>
      </p:sp>
      <p:sp>
        <p:nvSpPr>
          <p:cNvPr id="4" name="Slide Number Placeholder 3">
            <a:extLst>
              <a:ext uri="{FF2B5EF4-FFF2-40B4-BE49-F238E27FC236}">
                <a16:creationId xmlns:a16="http://schemas.microsoft.com/office/drawing/2014/main" id="{629A8785-88CC-4C5D-BDB5-09C0CC6894F0}"/>
              </a:ext>
            </a:extLst>
          </p:cNvPr>
          <p:cNvSpPr>
            <a:spLocks noGrp="1"/>
          </p:cNvSpPr>
          <p:nvPr>
            <p:ph type="sldNum" sz="quarter" idx="23"/>
          </p:nvPr>
        </p:nvSpPr>
        <p:spPr/>
        <p:txBody>
          <a:bodyPr/>
          <a:lstStyle>
            <a:lvl1pPr>
              <a:defRPr>
                <a:solidFill>
                  <a:schemeClr val="bg2">
                    <a:lumMod val="10000"/>
                  </a:schemeClr>
                </a:solidFill>
              </a:defRPr>
            </a:lvl1pPr>
          </a:lstStyle>
          <a:p>
            <a:pPr>
              <a:defRPr/>
            </a:pPr>
            <a:r>
              <a:rPr lang="en-IN"/>
              <a:t>|    </a:t>
            </a:r>
            <a:fld id="{7B2119CD-3B2D-4CEB-B404-D2E3F8CD6D69}" type="slidenum">
              <a:rPr lang="en-IN" smtClean="0"/>
              <a:pPr>
                <a:defRPr/>
              </a:pPr>
              <a:t>‹#›</a:t>
            </a:fld>
            <a:endParaRPr lang="en-IN" dirty="0"/>
          </a:p>
        </p:txBody>
      </p:sp>
      <p:sp>
        <p:nvSpPr>
          <p:cNvPr id="5" name="Title 4">
            <a:extLst>
              <a:ext uri="{FF2B5EF4-FFF2-40B4-BE49-F238E27FC236}">
                <a16:creationId xmlns:a16="http://schemas.microsoft.com/office/drawing/2014/main" id="{34F66E36-67BF-4243-9143-2609833FE61A}"/>
              </a:ext>
            </a:extLst>
          </p:cNvPr>
          <p:cNvSpPr>
            <a:spLocks noGrp="1"/>
          </p:cNvSpPr>
          <p:nvPr>
            <p:ph type="title"/>
          </p:nvPr>
        </p:nvSpPr>
        <p:spPr>
          <a:xfrm>
            <a:off x="502920" y="569594"/>
            <a:ext cx="3817300" cy="390526"/>
          </a:xfrm>
        </p:spPr>
        <p:txBody>
          <a:bodyPr/>
          <a:lstStyle/>
          <a:p>
            <a:r>
              <a:rPr lang="en-US"/>
              <a:t>Click to edit Master title style</a:t>
            </a:r>
            <a:endParaRPr lang="en-IN" dirty="0"/>
          </a:p>
        </p:txBody>
      </p:sp>
    </p:spTree>
    <p:extLst>
      <p:ext uri="{BB962C8B-B14F-4D97-AF65-F5344CB8AC3E}">
        <p14:creationId xmlns:p14="http://schemas.microsoft.com/office/powerpoint/2010/main" val="132262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88CDD25-57BC-4143-9EE9-D6CC4FB54CDD}"/>
              </a:ext>
            </a:extLst>
          </p:cNvPr>
          <p:cNvSpPr txBox="1">
            <a:spLocks/>
          </p:cNvSpPr>
          <p:nvPr userDrawn="1"/>
        </p:nvSpPr>
        <p:spPr bwMode="gray">
          <a:xfrm>
            <a:off x="502920" y="4820603"/>
            <a:ext cx="3057981" cy="219076"/>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srgbClr val="FFFFFF"/>
                </a:solidFill>
                <a:effectLst/>
                <a:uLnTx/>
                <a:uFillTx/>
                <a:latin typeface="+mn-lt"/>
                <a:ea typeface="+mn-ea"/>
                <a:cs typeface="Calibri" panose="020F0502020204030204" pitchFamily="34" charset="0"/>
              </a:rPr>
              <a:t>Proprietary and confidential — do not distribute</a:t>
            </a:r>
          </a:p>
        </p:txBody>
      </p:sp>
      <p:sp>
        <p:nvSpPr>
          <p:cNvPr id="20" name="Text Placeholder 3">
            <a:extLst>
              <a:ext uri="{FF2B5EF4-FFF2-40B4-BE49-F238E27FC236}">
                <a16:creationId xmlns:a16="http://schemas.microsoft.com/office/drawing/2014/main" id="{BA266860-C8E8-4821-86E8-E590638BCE6B}"/>
              </a:ext>
            </a:extLst>
          </p:cNvPr>
          <p:cNvSpPr>
            <a:spLocks noGrp="1"/>
          </p:cNvSpPr>
          <p:nvPr>
            <p:ph type="body" idx="1"/>
          </p:nvPr>
        </p:nvSpPr>
        <p:spPr>
          <a:xfrm>
            <a:off x="495300" y="1111624"/>
            <a:ext cx="8145780" cy="3520701"/>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9" name="Footer Placeholder 16">
            <a:extLst>
              <a:ext uri="{FF2B5EF4-FFF2-40B4-BE49-F238E27FC236}">
                <a16:creationId xmlns:a16="http://schemas.microsoft.com/office/drawing/2014/main" id="{C38728EB-2A43-486F-8C1F-CD7977BEF5B7}"/>
              </a:ext>
            </a:extLst>
          </p:cNvPr>
          <p:cNvSpPr>
            <a:spLocks noGrp="1"/>
          </p:cNvSpPr>
          <p:nvPr>
            <p:ph type="ftr" sz="quarter" idx="3"/>
          </p:nvPr>
        </p:nvSpPr>
        <p:spPr>
          <a:xfrm>
            <a:off x="3645056" y="4767263"/>
            <a:ext cx="3931921" cy="274637"/>
          </a:xfrm>
          <a:prstGeom prst="rect">
            <a:avLst/>
          </a:prstGeom>
        </p:spPr>
        <p:txBody>
          <a:bodyPr vert="horz" lIns="91440" tIns="45720" rIns="0" bIns="45720" rtlCol="0" anchor="ctr"/>
          <a:lstStyle>
            <a:lvl1pPr algn="r">
              <a:defRPr sz="1000">
                <a:solidFill>
                  <a:schemeClr val="tx1"/>
                </a:solidFill>
                <a:latin typeface="+mn-lt"/>
              </a:defRPr>
            </a:lvl1pPr>
          </a:lstStyle>
          <a:p>
            <a:pPr>
              <a:defRPr/>
            </a:pPr>
            <a:r>
              <a:rPr lang="en-US" dirty="0"/>
              <a:t>Enter title via "insert&gt;header and footer&gt;footer"  |  </a:t>
            </a:r>
            <a:endParaRPr lang="en-IN" dirty="0"/>
          </a:p>
        </p:txBody>
      </p:sp>
      <p:sp>
        <p:nvSpPr>
          <p:cNvPr id="13" name="Slide Number Placeholder 17">
            <a:extLst>
              <a:ext uri="{FF2B5EF4-FFF2-40B4-BE49-F238E27FC236}">
                <a16:creationId xmlns:a16="http://schemas.microsoft.com/office/drawing/2014/main" id="{8D69736F-5EE6-46A1-B455-6C64D1397D34}"/>
              </a:ext>
            </a:extLst>
          </p:cNvPr>
          <p:cNvSpPr>
            <a:spLocks noGrp="1"/>
          </p:cNvSpPr>
          <p:nvPr>
            <p:ph type="sldNum" sz="quarter" idx="4"/>
          </p:nvPr>
        </p:nvSpPr>
        <p:spPr>
          <a:xfrm>
            <a:off x="8167058" y="4767263"/>
            <a:ext cx="568102" cy="274637"/>
          </a:xfrm>
          <a:prstGeom prst="rect">
            <a:avLst/>
          </a:prstGeom>
        </p:spPr>
        <p:txBody>
          <a:bodyPr vert="horz" lIns="0" tIns="45720" rIns="91440" bIns="45720" rtlCol="0" anchor="ctr"/>
          <a:lstStyle>
            <a:lvl1pPr algn="r">
              <a:defRPr sz="1000">
                <a:solidFill>
                  <a:schemeClr val="tx1"/>
                </a:solidFill>
                <a:latin typeface="+mn-lt"/>
              </a:defRPr>
            </a:lvl1pPr>
          </a:lstStyle>
          <a:p>
            <a:pPr>
              <a:defRPr/>
            </a:pPr>
            <a:r>
              <a:rPr lang="en-IN" dirty="0"/>
              <a:t>|    </a:t>
            </a:r>
            <a:fld id="{7B2119CD-3B2D-4CEB-B404-D2E3F8CD6D69}" type="slidenum">
              <a:rPr lang="en-IN" smtClean="0"/>
              <a:pPr>
                <a:defRPr/>
              </a:pPr>
              <a:t>‹#›</a:t>
            </a:fld>
            <a:endParaRPr lang="en-IN" dirty="0"/>
          </a:p>
        </p:txBody>
      </p:sp>
      <p:sp>
        <p:nvSpPr>
          <p:cNvPr id="17" name="Date Placeholder 2">
            <a:extLst>
              <a:ext uri="{FF2B5EF4-FFF2-40B4-BE49-F238E27FC236}">
                <a16:creationId xmlns:a16="http://schemas.microsoft.com/office/drawing/2014/main" id="{BAF465C1-EE56-4BBE-8A1A-A3CCC8C01AF7}"/>
              </a:ext>
            </a:extLst>
          </p:cNvPr>
          <p:cNvSpPr>
            <a:spLocks noGrp="1"/>
          </p:cNvSpPr>
          <p:nvPr>
            <p:ph type="dt" sz="half" idx="2"/>
          </p:nvPr>
        </p:nvSpPr>
        <p:spPr>
          <a:xfrm>
            <a:off x="7531511" y="4767263"/>
            <a:ext cx="787879" cy="274637"/>
          </a:xfrm>
          <a:prstGeom prst="rect">
            <a:avLst/>
          </a:prstGeom>
        </p:spPr>
        <p:txBody>
          <a:bodyPr vert="horz" lIns="91440" tIns="45720" rIns="91440" bIns="45720" rtlCol="0" anchor="ctr"/>
          <a:lstStyle>
            <a:lvl1pPr algn="ctr">
              <a:defRPr sz="1000">
                <a:solidFill>
                  <a:schemeClr val="tx1"/>
                </a:solidFill>
              </a:defRPr>
            </a:lvl1pPr>
          </a:lstStyle>
          <a:p>
            <a:fld id="{A18FC2CC-8675-4C7E-83B2-B6CFB9AF7351}" type="datetime5">
              <a:rPr lang="en-US" sz="1000" smtClean="0"/>
              <a:t>18-Jun-21</a:t>
            </a:fld>
            <a:endParaRPr lang="en-IN" sz="1000" dirty="0"/>
          </a:p>
        </p:txBody>
      </p:sp>
      <p:sp>
        <p:nvSpPr>
          <p:cNvPr id="8" name="Title Placeholder 1">
            <a:extLst>
              <a:ext uri="{FF2B5EF4-FFF2-40B4-BE49-F238E27FC236}">
                <a16:creationId xmlns:a16="http://schemas.microsoft.com/office/drawing/2014/main" id="{7326BD0A-0FE7-400D-A7CF-9D0E820F779B}"/>
              </a:ext>
            </a:extLst>
          </p:cNvPr>
          <p:cNvSpPr>
            <a:spLocks noGrp="1"/>
          </p:cNvSpPr>
          <p:nvPr>
            <p:ph type="title"/>
          </p:nvPr>
        </p:nvSpPr>
        <p:spPr>
          <a:xfrm>
            <a:off x="502920" y="569594"/>
            <a:ext cx="8138160" cy="390526"/>
          </a:xfrm>
          <a:prstGeom prst="rect">
            <a:avLst/>
          </a:prstGeom>
        </p:spPr>
        <p:txBody>
          <a:bodyPr vert="horz" lIns="0" tIns="0" rIns="91440" bIns="45720" rtlCol="0" anchor="t" anchorCtr="0">
            <a:noAutofit/>
          </a:bodyPr>
          <a:lstStyle/>
          <a:p>
            <a:r>
              <a:rPr lang="en-US"/>
              <a:t>Click to edit Master title style</a:t>
            </a:r>
            <a:endParaRPr lang="en-US" dirty="0"/>
          </a:p>
        </p:txBody>
      </p:sp>
    </p:spTree>
    <p:extLst>
      <p:ext uri="{BB962C8B-B14F-4D97-AF65-F5344CB8AC3E}">
        <p14:creationId xmlns:p14="http://schemas.microsoft.com/office/powerpoint/2010/main" val="11647272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20" r:id="rId11"/>
    <p:sldLayoutId id="2147483821" r:id="rId12"/>
    <p:sldLayoutId id="2147483838" r:id="rId13"/>
    <p:sldLayoutId id="2147483827" r:id="rId14"/>
    <p:sldLayoutId id="2147483841" r:id="rId15"/>
    <p:sldLayoutId id="2147483842" r:id="rId16"/>
    <p:sldLayoutId id="2147483843" r:id="rId17"/>
    <p:sldLayoutId id="2147483844" r:id="rId18"/>
  </p:sldLayoutIdLst>
  <p:hf hdr="0"/>
  <p:txStyles>
    <p:titleStyle>
      <a:lvl1pPr algn="l" defTabSz="914400" rtl="0" eaLnBrk="1" latinLnBrk="0" hangingPunct="1">
        <a:lnSpc>
          <a:spcPct val="90000"/>
        </a:lnSpc>
        <a:spcBef>
          <a:spcPct val="0"/>
        </a:spcBef>
        <a:buNone/>
        <a:defRPr lang="en-IN" sz="2600" b="0" kern="1200" cap="none" spc="0" baseline="0" smtClean="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600" b="0" kern="1200">
          <a:solidFill>
            <a:schemeClr val="tx1"/>
          </a:solidFill>
          <a:latin typeface="+mj-lt"/>
          <a:ea typeface="+mn-ea"/>
          <a:cs typeface="Calibri" panose="020F0502020204030204" pitchFamily="34" charset="0"/>
        </a:defRPr>
      </a:lvl1pPr>
      <a:lvl2pPr marL="169863" indent="-169863" algn="l" defTabSz="914400" rtl="0" eaLnBrk="1" latinLnBrk="0" hangingPunct="1">
        <a:lnSpc>
          <a:spcPct val="100000"/>
        </a:lnSpc>
        <a:spcBef>
          <a:spcPts val="600"/>
        </a:spcBef>
        <a:buFont typeface="Arial" panose="020B0604020202020204" pitchFamily="34" charset="0"/>
        <a:buChar char="•"/>
        <a:defRPr sz="1400" b="0" kern="1200">
          <a:solidFill>
            <a:schemeClr val="tx1"/>
          </a:solidFill>
          <a:latin typeface="+mj-lt"/>
          <a:ea typeface="+mn-ea"/>
          <a:cs typeface="+mn-cs"/>
        </a:defRPr>
      </a:lvl2pPr>
      <a:lvl3pPr marL="400050" indent="-171450" algn="l" defTabSz="914400" rtl="0" eaLnBrk="1" latinLnBrk="0" hangingPunct="1">
        <a:lnSpc>
          <a:spcPct val="100000"/>
        </a:lnSpc>
        <a:spcBef>
          <a:spcPts val="600"/>
        </a:spcBef>
        <a:buFont typeface="Arial" panose="020B0604020202020204" pitchFamily="34" charset="0"/>
        <a:buChar char="–"/>
        <a:defRPr sz="1200" b="0" kern="1200">
          <a:solidFill>
            <a:schemeClr val="tx1"/>
          </a:solidFill>
          <a:latin typeface="+mj-lt"/>
          <a:ea typeface="+mn-ea"/>
          <a:cs typeface="+mn-cs"/>
        </a:defRPr>
      </a:lvl3pPr>
      <a:lvl4pPr marL="571500" indent="-169863" algn="l" defTabSz="914400" rtl="0" eaLnBrk="1" latinLnBrk="0" hangingPunct="1">
        <a:lnSpc>
          <a:spcPct val="100000"/>
        </a:lnSpc>
        <a:spcBef>
          <a:spcPts val="600"/>
        </a:spcBef>
        <a:buFont typeface="Arial" panose="020B0604020202020204" pitchFamily="34" charset="0"/>
        <a:buChar char="•"/>
        <a:defRPr sz="1100" b="0" kern="1200">
          <a:solidFill>
            <a:schemeClr val="tx1"/>
          </a:solidFill>
          <a:latin typeface="+mj-lt"/>
          <a:ea typeface="+mn-ea"/>
          <a:cs typeface="+mn-cs"/>
        </a:defRPr>
      </a:lvl4pPr>
      <a:lvl5pPr marL="742950" indent="-171450" algn="l" defTabSz="914400" rtl="0" eaLnBrk="1" latinLnBrk="0" hangingPunct="1">
        <a:lnSpc>
          <a:spcPct val="100000"/>
        </a:lnSpc>
        <a:spcBef>
          <a:spcPts val="600"/>
        </a:spcBef>
        <a:buFont typeface="Arial" panose="020B0604020202020204" pitchFamily="34" charset="0"/>
        <a:buChar char="»"/>
        <a:defRPr sz="1100" b="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pos="5448">
          <p15:clr>
            <a:srgbClr val="F26B43"/>
          </p15:clr>
        </p15:guide>
        <p15:guide id="3" orient="horz" pos="3060">
          <p15:clr>
            <a:srgbClr val="F26B43"/>
          </p15:clr>
        </p15:guide>
        <p15:guide id="4" orient="horz" pos="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BDA77880-E71D-47B7-82FA-3035D82089CA}"/>
              </a:ext>
            </a:extLst>
          </p:cNvPr>
          <p:cNvSpPr txBox="1">
            <a:spLocks/>
          </p:cNvSpPr>
          <p:nvPr userDrawn="1"/>
        </p:nvSpPr>
        <p:spPr bwMode="gray">
          <a:xfrm>
            <a:off x="502920" y="4820603"/>
            <a:ext cx="3057981" cy="219076"/>
          </a:xfrm>
          <a:prstGeom prst="rect">
            <a:avLst/>
          </a:prstGeom>
        </p:spPr>
        <p:txBody>
          <a:bodyPr vert="horz" lIns="0" rIns="0" anchor="b" anchorCtr="0"/>
          <a:lstStyle>
            <a:lvl1pPr marL="0" indent="0" algn="l" defTabSz="457200" rtl="0" eaLnBrk="1" latinLnBrk="0" hangingPunct="1">
              <a:spcBef>
                <a:spcPct val="20000"/>
              </a:spcBef>
              <a:buFont typeface="Arial"/>
              <a:buNone/>
              <a:defRPr sz="900" kern="1200">
                <a:solidFill>
                  <a:schemeClr val="tx1"/>
                </a:solidFill>
                <a:latin typeface="Georgia"/>
                <a:ea typeface="+mn-ea"/>
                <a:cs typeface="Georgia"/>
              </a:defRPr>
            </a:lvl1pPr>
            <a:lvl2pPr marL="457200" indent="0" algn="l" defTabSz="457200" rtl="0" eaLnBrk="1" latinLnBrk="0" hangingPunct="1">
              <a:spcBef>
                <a:spcPct val="20000"/>
              </a:spcBef>
              <a:buFont typeface="Arial"/>
              <a:buNone/>
              <a:defRPr sz="900" kern="1200">
                <a:solidFill>
                  <a:schemeClr val="tx1"/>
                </a:solidFill>
                <a:latin typeface="Georgia"/>
                <a:ea typeface="+mn-ea"/>
                <a:cs typeface="Georgia"/>
              </a:defRPr>
            </a:lvl2pPr>
            <a:lvl3pPr marL="914400" indent="0" algn="l" defTabSz="457200" rtl="0" eaLnBrk="1" latinLnBrk="0" hangingPunct="1">
              <a:spcBef>
                <a:spcPct val="20000"/>
              </a:spcBef>
              <a:buFont typeface="Arial"/>
              <a:buNone/>
              <a:defRPr sz="900" kern="1200">
                <a:solidFill>
                  <a:schemeClr val="tx1"/>
                </a:solidFill>
                <a:latin typeface="Georgia"/>
                <a:ea typeface="+mn-ea"/>
                <a:cs typeface="Georgia"/>
              </a:defRPr>
            </a:lvl3pPr>
            <a:lvl4pPr marL="1371600" indent="0" algn="l" defTabSz="457200" rtl="0" eaLnBrk="1" latinLnBrk="0" hangingPunct="1">
              <a:spcBef>
                <a:spcPct val="20000"/>
              </a:spcBef>
              <a:buFont typeface="Arial"/>
              <a:buNone/>
              <a:defRPr sz="900" kern="1200">
                <a:solidFill>
                  <a:schemeClr val="tx1"/>
                </a:solidFill>
                <a:latin typeface="Georgia"/>
                <a:ea typeface="+mn-ea"/>
                <a:cs typeface="Georgia"/>
              </a:defRPr>
            </a:lvl4pPr>
            <a:lvl5pPr marL="1828800" indent="0" algn="l" defTabSz="457200" rtl="0" eaLnBrk="1" latinLnBrk="0" hangingPunct="1">
              <a:spcBef>
                <a:spcPct val="20000"/>
              </a:spcBef>
              <a:buFont typeface="Arial"/>
              <a:buNone/>
              <a:defRPr sz="9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dirty="0">
                <a:solidFill>
                  <a:schemeClr val="tx1"/>
                </a:solidFill>
                <a:latin typeface="+mn-lt"/>
                <a:cs typeface="Calibri" panose="020F0502020204030204" pitchFamily="34" charset="0"/>
              </a:rPr>
              <a:t>Proprietary and confidential — do not distribute</a:t>
            </a:r>
          </a:p>
        </p:txBody>
      </p:sp>
      <p:sp>
        <p:nvSpPr>
          <p:cNvPr id="4" name="Text Placeholder 3">
            <a:extLst>
              <a:ext uri="{FF2B5EF4-FFF2-40B4-BE49-F238E27FC236}">
                <a16:creationId xmlns:a16="http://schemas.microsoft.com/office/drawing/2014/main" id="{80D42C3B-6191-4FCC-892C-38AF4234E0C2}"/>
              </a:ext>
            </a:extLst>
          </p:cNvPr>
          <p:cNvSpPr>
            <a:spLocks noGrp="1"/>
          </p:cNvSpPr>
          <p:nvPr>
            <p:ph type="body" idx="1"/>
          </p:nvPr>
        </p:nvSpPr>
        <p:spPr>
          <a:xfrm>
            <a:off x="495300" y="1111624"/>
            <a:ext cx="8145780" cy="3520701"/>
          </a:xfrm>
          <a:prstGeom prst="rect">
            <a:avLst/>
          </a:prstGeom>
        </p:spPr>
        <p:txBody>
          <a:bodyPr vert="horz" lIns="0" tIns="0" rIns="91440" bIns="45720" rtlCol="0">
            <a:noAutofit/>
          </a:body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endParaRPr lang="en-IN" dirty="0"/>
          </a:p>
        </p:txBody>
      </p:sp>
      <p:sp>
        <p:nvSpPr>
          <p:cNvPr id="9" name="Footer Placeholder 16">
            <a:extLst>
              <a:ext uri="{FF2B5EF4-FFF2-40B4-BE49-F238E27FC236}">
                <a16:creationId xmlns:a16="http://schemas.microsoft.com/office/drawing/2014/main" id="{7C70900E-224E-4EB8-985E-CC0A649016D1}"/>
              </a:ext>
            </a:extLst>
          </p:cNvPr>
          <p:cNvSpPr>
            <a:spLocks noGrp="1"/>
          </p:cNvSpPr>
          <p:nvPr>
            <p:ph type="ftr" sz="quarter" idx="3"/>
          </p:nvPr>
        </p:nvSpPr>
        <p:spPr>
          <a:xfrm>
            <a:off x="3645056" y="4767263"/>
            <a:ext cx="3931921" cy="274637"/>
          </a:xfrm>
          <a:prstGeom prst="rect">
            <a:avLst/>
          </a:prstGeom>
        </p:spPr>
        <p:txBody>
          <a:bodyPr vert="horz" lIns="91440" tIns="45720" rIns="0" bIns="45720" rtlCol="0" anchor="ctr"/>
          <a:lstStyle>
            <a:lvl1pPr algn="r">
              <a:defRPr sz="1000">
                <a:solidFill>
                  <a:schemeClr val="tx1"/>
                </a:solidFill>
                <a:latin typeface="+mn-lt"/>
              </a:defRPr>
            </a:lvl1pPr>
          </a:lstStyle>
          <a:p>
            <a:pPr>
              <a:defRPr/>
            </a:pPr>
            <a:r>
              <a:rPr lang="en-US" dirty="0"/>
              <a:t>Enter title via "insert&gt;header and footer&gt;footer"  |  </a:t>
            </a:r>
            <a:endParaRPr lang="en-IN" dirty="0"/>
          </a:p>
        </p:txBody>
      </p:sp>
      <p:sp>
        <p:nvSpPr>
          <p:cNvPr id="10" name="Slide Number Placeholder 17">
            <a:extLst>
              <a:ext uri="{FF2B5EF4-FFF2-40B4-BE49-F238E27FC236}">
                <a16:creationId xmlns:a16="http://schemas.microsoft.com/office/drawing/2014/main" id="{70F2E53D-4B86-4B12-9F3B-001C0323EC2F}"/>
              </a:ext>
            </a:extLst>
          </p:cNvPr>
          <p:cNvSpPr>
            <a:spLocks noGrp="1"/>
          </p:cNvSpPr>
          <p:nvPr>
            <p:ph type="sldNum" sz="quarter" idx="4"/>
          </p:nvPr>
        </p:nvSpPr>
        <p:spPr>
          <a:xfrm>
            <a:off x="8167058" y="4767263"/>
            <a:ext cx="568102" cy="274637"/>
          </a:xfrm>
          <a:prstGeom prst="rect">
            <a:avLst/>
          </a:prstGeom>
        </p:spPr>
        <p:txBody>
          <a:bodyPr vert="horz" lIns="0" tIns="45720" rIns="91440" bIns="45720" rtlCol="0" anchor="ctr"/>
          <a:lstStyle>
            <a:lvl1pPr algn="r">
              <a:defRPr sz="1000">
                <a:solidFill>
                  <a:schemeClr val="tx1"/>
                </a:solidFill>
                <a:latin typeface="+mn-lt"/>
              </a:defRPr>
            </a:lvl1pPr>
          </a:lstStyle>
          <a:p>
            <a:pPr>
              <a:defRPr/>
            </a:pPr>
            <a:r>
              <a:rPr lang="en-IN" dirty="0"/>
              <a:t>|    </a:t>
            </a:r>
            <a:fld id="{7B2119CD-3B2D-4CEB-B404-D2E3F8CD6D69}" type="slidenum">
              <a:rPr lang="en-IN" smtClean="0"/>
              <a:pPr>
                <a:defRPr/>
              </a:pPr>
              <a:t>‹#›</a:t>
            </a:fld>
            <a:endParaRPr lang="en-IN" dirty="0"/>
          </a:p>
        </p:txBody>
      </p:sp>
      <p:sp>
        <p:nvSpPr>
          <p:cNvPr id="13" name="Date Placeholder 2">
            <a:extLst>
              <a:ext uri="{FF2B5EF4-FFF2-40B4-BE49-F238E27FC236}">
                <a16:creationId xmlns:a16="http://schemas.microsoft.com/office/drawing/2014/main" id="{8355701B-03FE-49B2-99A3-268100E1349C}"/>
              </a:ext>
            </a:extLst>
          </p:cNvPr>
          <p:cNvSpPr>
            <a:spLocks noGrp="1"/>
          </p:cNvSpPr>
          <p:nvPr>
            <p:ph type="dt" sz="half" idx="2"/>
          </p:nvPr>
        </p:nvSpPr>
        <p:spPr>
          <a:xfrm>
            <a:off x="7531511" y="4767263"/>
            <a:ext cx="787879" cy="274637"/>
          </a:xfrm>
          <a:prstGeom prst="rect">
            <a:avLst/>
          </a:prstGeom>
        </p:spPr>
        <p:txBody>
          <a:bodyPr vert="horz" lIns="91440" tIns="45720" rIns="91440" bIns="45720" rtlCol="0" anchor="ctr"/>
          <a:lstStyle>
            <a:lvl1pPr algn="ctr">
              <a:defRPr sz="1000">
                <a:solidFill>
                  <a:schemeClr val="tx1"/>
                </a:solidFill>
              </a:defRPr>
            </a:lvl1pPr>
          </a:lstStyle>
          <a:p>
            <a:fld id="{A56ADE0F-12B2-406F-BFBF-96E2467D64AC}" type="datetime5">
              <a:rPr lang="en-US" sz="1000" smtClean="0"/>
              <a:t>18-Jun-21</a:t>
            </a:fld>
            <a:endParaRPr lang="en-IN" sz="1000" dirty="0"/>
          </a:p>
        </p:txBody>
      </p:sp>
      <p:sp>
        <p:nvSpPr>
          <p:cNvPr id="8" name="Title Placeholder 1">
            <a:extLst>
              <a:ext uri="{FF2B5EF4-FFF2-40B4-BE49-F238E27FC236}">
                <a16:creationId xmlns:a16="http://schemas.microsoft.com/office/drawing/2014/main" id="{5A5D6ABE-9589-4BDE-8FD9-84DCA5643B95}"/>
              </a:ext>
            </a:extLst>
          </p:cNvPr>
          <p:cNvSpPr>
            <a:spLocks noGrp="1"/>
          </p:cNvSpPr>
          <p:nvPr>
            <p:ph type="title"/>
          </p:nvPr>
        </p:nvSpPr>
        <p:spPr>
          <a:xfrm>
            <a:off x="502920" y="569594"/>
            <a:ext cx="8138160" cy="390526"/>
          </a:xfrm>
          <a:prstGeom prst="rect">
            <a:avLst/>
          </a:prstGeom>
        </p:spPr>
        <p:txBody>
          <a:bodyPr vert="horz" lIns="0" tIns="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30386955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48" r:id="rId3"/>
    <p:sldLayoutId id="2147483749" r:id="rId4"/>
    <p:sldLayoutId id="2147483752" r:id="rId5"/>
    <p:sldLayoutId id="2147483753" r:id="rId6"/>
    <p:sldLayoutId id="2147483754" r:id="rId7"/>
    <p:sldLayoutId id="2147483755" r:id="rId8"/>
    <p:sldLayoutId id="2147483804" r:id="rId9"/>
    <p:sldLayoutId id="2147483805" r:id="rId10"/>
    <p:sldLayoutId id="2147483750" r:id="rId11"/>
    <p:sldLayoutId id="2147483751" r:id="rId12"/>
    <p:sldLayoutId id="2147483758" r:id="rId13"/>
    <p:sldLayoutId id="2147483798" r:id="rId14"/>
    <p:sldLayoutId id="2147483756" r:id="rId15"/>
    <p:sldLayoutId id="2147483669" r:id="rId16"/>
    <p:sldLayoutId id="2147483800" r:id="rId17"/>
    <p:sldLayoutId id="2147483801" r:id="rId18"/>
  </p:sldLayoutIdLst>
  <p:hf hdr="0"/>
  <p:txStyles>
    <p:titleStyle>
      <a:lvl1pPr algn="l" defTabSz="914400" rtl="0" eaLnBrk="1" latinLnBrk="0" hangingPunct="1">
        <a:lnSpc>
          <a:spcPct val="90000"/>
        </a:lnSpc>
        <a:spcBef>
          <a:spcPct val="0"/>
        </a:spcBef>
        <a:buNone/>
        <a:defRPr sz="2600" b="0" kern="1200" cap="none" spc="0"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600" b="0" kern="1200">
          <a:solidFill>
            <a:schemeClr val="tx1"/>
          </a:solidFill>
          <a:latin typeface="+mj-lt"/>
          <a:ea typeface="+mn-ea"/>
          <a:cs typeface="Calibri" panose="020F0502020204030204" pitchFamily="34" charset="0"/>
        </a:defRPr>
      </a:lvl1pPr>
      <a:lvl2pPr marL="169863" indent="-169863" algn="l" defTabSz="914400" rtl="0" eaLnBrk="1" latinLnBrk="0" hangingPunct="1">
        <a:lnSpc>
          <a:spcPct val="100000"/>
        </a:lnSpc>
        <a:spcBef>
          <a:spcPts val="600"/>
        </a:spcBef>
        <a:buFont typeface="Arial" panose="020B0604020202020204" pitchFamily="34" charset="0"/>
        <a:buChar char="•"/>
        <a:defRPr sz="1400" b="0" kern="1200">
          <a:solidFill>
            <a:schemeClr val="tx1"/>
          </a:solidFill>
          <a:latin typeface="+mj-lt"/>
          <a:ea typeface="+mn-ea"/>
          <a:cs typeface="+mn-cs"/>
        </a:defRPr>
      </a:lvl2pPr>
      <a:lvl3pPr marL="400050" indent="-171450" algn="l" defTabSz="914400" rtl="0" eaLnBrk="1" latinLnBrk="0" hangingPunct="1">
        <a:lnSpc>
          <a:spcPct val="100000"/>
        </a:lnSpc>
        <a:spcBef>
          <a:spcPts val="600"/>
        </a:spcBef>
        <a:buFont typeface="Arial" panose="020B0604020202020204" pitchFamily="34" charset="0"/>
        <a:buChar char="–"/>
        <a:defRPr sz="1200" b="0" kern="1200">
          <a:solidFill>
            <a:schemeClr val="tx1"/>
          </a:solidFill>
          <a:latin typeface="+mj-lt"/>
          <a:ea typeface="+mn-ea"/>
          <a:cs typeface="+mn-cs"/>
        </a:defRPr>
      </a:lvl3pPr>
      <a:lvl4pPr marL="576263" indent="-169863" algn="l" defTabSz="914400" rtl="0" eaLnBrk="1" latinLnBrk="0" hangingPunct="1">
        <a:lnSpc>
          <a:spcPct val="100000"/>
        </a:lnSpc>
        <a:spcBef>
          <a:spcPts val="600"/>
        </a:spcBef>
        <a:buFont typeface="Arial" panose="020B0604020202020204" pitchFamily="34" charset="0"/>
        <a:buChar char="•"/>
        <a:defRPr sz="1100" b="0" kern="1200">
          <a:solidFill>
            <a:schemeClr val="tx1"/>
          </a:solidFill>
          <a:latin typeface="+mj-lt"/>
          <a:ea typeface="+mn-ea"/>
          <a:cs typeface="+mn-cs"/>
        </a:defRPr>
      </a:lvl4pPr>
      <a:lvl5pPr marL="744538" indent="-171450" algn="l" defTabSz="914400" rtl="0" eaLnBrk="1" latinLnBrk="0" hangingPunct="1">
        <a:lnSpc>
          <a:spcPct val="100000"/>
        </a:lnSpc>
        <a:spcBef>
          <a:spcPts val="600"/>
        </a:spcBef>
        <a:buFont typeface="Arial" panose="020B0604020202020204" pitchFamily="34" charset="0"/>
        <a:buChar char="»"/>
        <a:defRPr sz="1100" b="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userDrawn="1">
          <p15:clr>
            <a:srgbClr val="F26B43"/>
          </p15:clr>
        </p15:guide>
        <p15:guide id="2" pos="5448" userDrawn="1">
          <p15:clr>
            <a:srgbClr val="F26B43"/>
          </p15:clr>
        </p15:guide>
        <p15:guide id="3" orient="horz" pos="168" userDrawn="1">
          <p15:clr>
            <a:srgbClr val="F26B43"/>
          </p15:clr>
        </p15:guide>
        <p15:guide id="4" orient="horz" pos="30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www.english.prescrire.org/" TargetMode="External"/><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sv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1.xml"/><Relationship Id="rId6" Type="http://schemas.openxmlformats.org/officeDocument/2006/relationships/image" Target="../media/image50.png"/><Relationship Id="rId5" Type="http://schemas.openxmlformats.org/officeDocument/2006/relationships/image" Target="../media/image49.svg"/><Relationship Id="rId10" Type="http://schemas.openxmlformats.org/officeDocument/2006/relationships/image" Target="../media/image54.svg"/><Relationship Id="rId4" Type="http://schemas.openxmlformats.org/officeDocument/2006/relationships/image" Target="../media/image48.png"/><Relationship Id="rId9"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1.png"/><Relationship Id="rId1" Type="http://schemas.openxmlformats.org/officeDocument/2006/relationships/slideLayout" Target="../slideLayouts/slideLayout2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comments" Target="../comments/comment1.xml"/><Relationship Id="rId2" Type="http://schemas.openxmlformats.org/officeDocument/2006/relationships/image" Target="../media/image59.png"/><Relationship Id="rId1" Type="http://schemas.openxmlformats.org/officeDocument/2006/relationships/slideLayout" Target="../slideLayouts/slideLayout21.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65.svg"/><Relationship Id="rId7" Type="http://schemas.openxmlformats.org/officeDocument/2006/relationships/image" Target="../media/image69.svg"/><Relationship Id="rId2" Type="http://schemas.openxmlformats.org/officeDocument/2006/relationships/image" Target="../media/image64.png"/><Relationship Id="rId1" Type="http://schemas.openxmlformats.org/officeDocument/2006/relationships/slideLayout" Target="../slideLayouts/slideLayout21.xml"/><Relationship Id="rId6" Type="http://schemas.openxmlformats.org/officeDocument/2006/relationships/image" Target="../media/image68.png"/><Relationship Id="rId5" Type="http://schemas.openxmlformats.org/officeDocument/2006/relationships/image" Target="../media/image67.sv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71.svg"/><Relationship Id="rId7" Type="http://schemas.openxmlformats.org/officeDocument/2006/relationships/image" Target="../media/image75.svg"/><Relationship Id="rId2" Type="http://schemas.openxmlformats.org/officeDocument/2006/relationships/image" Target="../media/image70.png"/><Relationship Id="rId1" Type="http://schemas.openxmlformats.org/officeDocument/2006/relationships/slideLayout" Target="../slideLayouts/slideLayout21.xml"/><Relationship Id="rId6" Type="http://schemas.openxmlformats.org/officeDocument/2006/relationships/image" Target="../media/image74.png"/><Relationship Id="rId5" Type="http://schemas.openxmlformats.org/officeDocument/2006/relationships/image" Target="../media/image73.sv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1.xml"/><Relationship Id="rId6" Type="http://schemas.openxmlformats.org/officeDocument/2006/relationships/hyperlink" Target="https://www.who.int/research-observatory/analyses/tpp/en/#:~:text=A%20target%20product%20profile%20(TPP,safety%20and%20efficacy%2Drelated%20characteristics."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jpeg"/><Relationship Id="rId3" Type="http://schemas.openxmlformats.org/officeDocument/2006/relationships/image" Target="../media/image22.svg"/><Relationship Id="rId7" Type="http://schemas.openxmlformats.org/officeDocument/2006/relationships/hyperlink" Target="http://www.has-sante.fr/" TargetMode="Externa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1.png"/><Relationship Id="rId16" Type="http://schemas.openxmlformats.org/officeDocument/2006/relationships/image" Target="../media/image33.png"/><Relationship Id="rId1" Type="http://schemas.openxmlformats.org/officeDocument/2006/relationships/slideLayout" Target="../slideLayouts/slideLayout21.xml"/><Relationship Id="rId6" Type="http://schemas.openxmlformats.org/officeDocument/2006/relationships/hyperlink" Target="http://www.g-ba.de/" TargetMode="External"/><Relationship Id="rId11" Type="http://schemas.openxmlformats.org/officeDocument/2006/relationships/image" Target="../media/image28.png"/><Relationship Id="rId5" Type="http://schemas.openxmlformats.org/officeDocument/2006/relationships/image" Target="../media/image24.sv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3.png"/><Relationship Id="rId9" Type="http://schemas.openxmlformats.org/officeDocument/2006/relationships/image" Target="../media/image26.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96C-C39C-46F1-8CF7-8E0A601B5A25}"/>
              </a:ext>
            </a:extLst>
          </p:cNvPr>
          <p:cNvSpPr>
            <a:spLocks noGrp="1"/>
          </p:cNvSpPr>
          <p:nvPr>
            <p:ph type="ctrTitle"/>
          </p:nvPr>
        </p:nvSpPr>
        <p:spPr/>
        <p:txBody>
          <a:bodyPr/>
          <a:lstStyle/>
          <a:p>
            <a:r>
              <a:rPr lang="en-US" sz="3200" dirty="0"/>
              <a:t>Best Practices in Target Product Profile Development – A Market Access Perspective</a:t>
            </a:r>
          </a:p>
        </p:txBody>
      </p:sp>
      <p:sp>
        <p:nvSpPr>
          <p:cNvPr id="3" name="Subtitle 2">
            <a:extLst>
              <a:ext uri="{FF2B5EF4-FFF2-40B4-BE49-F238E27FC236}">
                <a16:creationId xmlns:a16="http://schemas.microsoft.com/office/drawing/2014/main" id="{F979DE8D-ABF4-45BD-8F23-81CE62655199}"/>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9857A12B-F3E5-47B7-8D46-0C64CEF0E648}"/>
              </a:ext>
            </a:extLst>
          </p:cNvPr>
          <p:cNvSpPr>
            <a:spLocks noGrp="1"/>
          </p:cNvSpPr>
          <p:nvPr>
            <p:ph type="body" sz="quarter" idx="10"/>
          </p:nvPr>
        </p:nvSpPr>
        <p:spPr/>
        <p:txBody>
          <a:bodyPr/>
          <a:lstStyle/>
          <a:p>
            <a:r>
              <a:rPr lang="en-US" dirty="0"/>
              <a:t>2 June 2021</a:t>
            </a:r>
          </a:p>
        </p:txBody>
      </p:sp>
      <p:sp>
        <p:nvSpPr>
          <p:cNvPr id="5" name="Text Placeholder 4">
            <a:extLst>
              <a:ext uri="{FF2B5EF4-FFF2-40B4-BE49-F238E27FC236}">
                <a16:creationId xmlns:a16="http://schemas.microsoft.com/office/drawing/2014/main" id="{E9D76098-CC03-415B-A09E-BE4758196F49}"/>
              </a:ext>
            </a:extLst>
          </p:cNvPr>
          <p:cNvSpPr>
            <a:spLocks noGrp="1"/>
          </p:cNvSpPr>
          <p:nvPr>
            <p:ph type="body" sz="quarter" idx="11"/>
          </p:nvPr>
        </p:nvSpPr>
        <p:spPr/>
        <p:txBody>
          <a:bodyPr/>
          <a:lstStyle/>
          <a:p>
            <a:endParaRPr lang="en-US" dirty="0"/>
          </a:p>
        </p:txBody>
      </p:sp>
      <p:sp>
        <p:nvSpPr>
          <p:cNvPr id="6" name="Rectangle 5">
            <a:extLst>
              <a:ext uri="{FF2B5EF4-FFF2-40B4-BE49-F238E27FC236}">
                <a16:creationId xmlns:a16="http://schemas.microsoft.com/office/drawing/2014/main" id="{086AB6A6-D8BA-4D86-9ADE-A283B39CCA2B}"/>
              </a:ext>
            </a:extLst>
          </p:cNvPr>
          <p:cNvSpPr/>
          <p:nvPr/>
        </p:nvSpPr>
        <p:spPr>
          <a:xfrm>
            <a:off x="2604590" y="204186"/>
            <a:ext cx="4402317" cy="1934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will need to think about a different “landing” page than this slide for the beginning of the training module. I have no examples from other sessions, so I hope you have a few from your previous work with Abbott EPD on the “Propel7+” training platform.</a:t>
            </a:r>
            <a:endParaRPr lang="en-CH" sz="1400" dirty="0"/>
          </a:p>
        </p:txBody>
      </p:sp>
    </p:spTree>
    <p:extLst>
      <p:ext uri="{BB962C8B-B14F-4D97-AF65-F5344CB8AC3E}">
        <p14:creationId xmlns:p14="http://schemas.microsoft.com/office/powerpoint/2010/main" val="66930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10</a:t>
            </a:fld>
            <a:endParaRPr lang="en-IN" dirty="0"/>
          </a:p>
        </p:txBody>
      </p:sp>
      <p:sp>
        <p:nvSpPr>
          <p:cNvPr id="2" name="Rectangle 1">
            <a:extLst>
              <a:ext uri="{FF2B5EF4-FFF2-40B4-BE49-F238E27FC236}">
                <a16:creationId xmlns:a16="http://schemas.microsoft.com/office/drawing/2014/main" id="{AF4C5123-E315-43DA-8362-16C06E150E01}"/>
              </a:ext>
            </a:extLst>
          </p:cNvPr>
          <p:cNvSpPr/>
          <p:nvPr/>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531456-7A9C-4126-9AB3-C23C815FE7FF}"/>
              </a:ext>
            </a:extLst>
          </p:cNvPr>
          <p:cNvSpPr/>
          <p:nvPr/>
        </p:nvSpPr>
        <p:spPr>
          <a:xfrm>
            <a:off x="0" y="-441326"/>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Chapter – 2: Deep-dive into key elements of a ‘Best Practice’ TPP</a:t>
            </a:r>
          </a:p>
        </p:txBody>
      </p:sp>
      <p:sp>
        <p:nvSpPr>
          <p:cNvPr id="3" name="TextBox 2">
            <a:extLst>
              <a:ext uri="{FF2B5EF4-FFF2-40B4-BE49-F238E27FC236}">
                <a16:creationId xmlns:a16="http://schemas.microsoft.com/office/drawing/2014/main" id="{88ECB4BB-7EB7-4FD1-9AA6-B0E4292D2F33}"/>
              </a:ext>
            </a:extLst>
          </p:cNvPr>
          <p:cNvSpPr txBox="1"/>
          <p:nvPr/>
        </p:nvSpPr>
        <p:spPr>
          <a:xfrm>
            <a:off x="443616" y="4309783"/>
            <a:ext cx="1823576" cy="523220"/>
          </a:xfrm>
          <a:prstGeom prst="rect">
            <a:avLst/>
          </a:prstGeom>
          <a:noFill/>
        </p:spPr>
        <p:txBody>
          <a:bodyPr wrap="none" rtlCol="0">
            <a:spAutoFit/>
          </a:bodyPr>
          <a:lstStyle/>
          <a:p>
            <a:pPr algn="l"/>
            <a:r>
              <a:rPr lang="en-US" sz="2800" b="1" dirty="0">
                <a:solidFill>
                  <a:schemeClr val="bg1"/>
                </a:solidFill>
              </a:rPr>
              <a:t>Chapter - 2</a:t>
            </a:r>
          </a:p>
        </p:txBody>
      </p:sp>
      <p:sp>
        <p:nvSpPr>
          <p:cNvPr id="8" name="Rectangle 7">
            <a:extLst>
              <a:ext uri="{FF2B5EF4-FFF2-40B4-BE49-F238E27FC236}">
                <a16:creationId xmlns:a16="http://schemas.microsoft.com/office/drawing/2014/main" id="{E64F3C46-A025-4F7C-940A-54146A6EEA7C}"/>
              </a:ext>
            </a:extLst>
          </p:cNvPr>
          <p:cNvSpPr/>
          <p:nvPr/>
        </p:nvSpPr>
        <p:spPr>
          <a:xfrm>
            <a:off x="5632728" y="2224951"/>
            <a:ext cx="2534330" cy="1015663"/>
          </a:xfrm>
          <a:prstGeom prst="rect">
            <a:avLst/>
          </a:prstGeom>
        </p:spPr>
        <p:txBody>
          <a:bodyPr wrap="square">
            <a:spAutoFit/>
          </a:bodyPr>
          <a:lstStyle/>
          <a:p>
            <a:pPr algn="ctr"/>
            <a:r>
              <a:rPr lang="en-US" sz="2000" b="1" dirty="0"/>
              <a:t>Deep-dive into key elements of a ‘Best Practice’ TPP</a:t>
            </a:r>
          </a:p>
        </p:txBody>
      </p:sp>
    </p:spTree>
    <p:extLst>
      <p:ext uri="{BB962C8B-B14F-4D97-AF65-F5344CB8AC3E}">
        <p14:creationId xmlns:p14="http://schemas.microsoft.com/office/powerpoint/2010/main" val="4055002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11</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Now, lets deep dive into each of the key elements of a TPP and show a few examples of what a ‘good’ vs. ‘poor’ TPP looks like.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grpSp>
        <p:nvGrpSpPr>
          <p:cNvPr id="124" name="Group 123">
            <a:extLst>
              <a:ext uri="{FF2B5EF4-FFF2-40B4-BE49-F238E27FC236}">
                <a16:creationId xmlns:a16="http://schemas.microsoft.com/office/drawing/2014/main" id="{63DDC003-21EB-4C6F-80D5-2AC97A54CB0F}"/>
              </a:ext>
            </a:extLst>
          </p:cNvPr>
          <p:cNvGrpSpPr/>
          <p:nvPr/>
        </p:nvGrpSpPr>
        <p:grpSpPr>
          <a:xfrm>
            <a:off x="3086499" y="1712801"/>
            <a:ext cx="881859" cy="465267"/>
            <a:chOff x="3086499" y="1712801"/>
            <a:chExt cx="881859" cy="465267"/>
          </a:xfrm>
        </p:grpSpPr>
        <p:cxnSp>
          <p:nvCxnSpPr>
            <p:cNvPr id="125" name="Straight Connector 124">
              <a:extLst>
                <a:ext uri="{FF2B5EF4-FFF2-40B4-BE49-F238E27FC236}">
                  <a16:creationId xmlns:a16="http://schemas.microsoft.com/office/drawing/2014/main" id="{0017DE5A-625E-4213-9A95-0A2296E55AE4}"/>
                </a:ext>
              </a:extLst>
            </p:cNvPr>
            <p:cNvCxnSpPr>
              <a:stCxn id="152" idx="3"/>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2589F91-70E1-4BBC-9FF3-99DF04B38E07}"/>
                </a:ext>
              </a:extLst>
            </p:cNvPr>
            <p:cNvCxnSpPr>
              <a:cxnSpLocks/>
            </p:cNvCxnSpPr>
            <p:nvPr/>
          </p:nvCxnSpPr>
          <p:spPr>
            <a:xfrm>
              <a:off x="3496235" y="1712801"/>
              <a:ext cx="472123" cy="465267"/>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1F5DD2DB-1F4C-4A26-AB41-EBE074094F4B}"/>
              </a:ext>
            </a:extLst>
          </p:cNvPr>
          <p:cNvGrpSpPr/>
          <p:nvPr/>
        </p:nvGrpSpPr>
        <p:grpSpPr>
          <a:xfrm>
            <a:off x="3086499" y="2459152"/>
            <a:ext cx="577894" cy="127541"/>
            <a:chOff x="3086499" y="1712801"/>
            <a:chExt cx="577894" cy="127541"/>
          </a:xfrm>
        </p:grpSpPr>
        <p:cxnSp>
          <p:nvCxnSpPr>
            <p:cNvPr id="128" name="Straight Connector 127">
              <a:extLst>
                <a:ext uri="{FF2B5EF4-FFF2-40B4-BE49-F238E27FC236}">
                  <a16:creationId xmlns:a16="http://schemas.microsoft.com/office/drawing/2014/main" id="{84FDDC24-0919-46FA-A40C-0EC9C6B0F094}"/>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F59B32-CCBC-4BA1-8C8A-A2AC83E118A4}"/>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995DB0BE-70CC-48D7-BEA1-F1211A4082C9}"/>
              </a:ext>
            </a:extLst>
          </p:cNvPr>
          <p:cNvGrpSpPr/>
          <p:nvPr/>
        </p:nvGrpSpPr>
        <p:grpSpPr>
          <a:xfrm flipV="1">
            <a:off x="3090906" y="3237746"/>
            <a:ext cx="573487" cy="45719"/>
            <a:chOff x="3086499" y="1712801"/>
            <a:chExt cx="577894" cy="127541"/>
          </a:xfrm>
        </p:grpSpPr>
        <p:cxnSp>
          <p:nvCxnSpPr>
            <p:cNvPr id="131" name="Straight Connector 130">
              <a:extLst>
                <a:ext uri="{FF2B5EF4-FFF2-40B4-BE49-F238E27FC236}">
                  <a16:creationId xmlns:a16="http://schemas.microsoft.com/office/drawing/2014/main" id="{CF4F3D36-1445-40C8-A50C-35C9E3C65DE5}"/>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8D71D0B-F938-4EDB-9096-9D3B6A620699}"/>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940134C3-0068-43DA-833C-E1D68A761EF8}"/>
              </a:ext>
            </a:extLst>
          </p:cNvPr>
          <p:cNvGrpSpPr/>
          <p:nvPr/>
        </p:nvGrpSpPr>
        <p:grpSpPr>
          <a:xfrm flipV="1">
            <a:off x="3077870" y="3732319"/>
            <a:ext cx="952058" cy="347200"/>
            <a:chOff x="3086499" y="1712798"/>
            <a:chExt cx="959374" cy="968574"/>
          </a:xfrm>
        </p:grpSpPr>
        <p:cxnSp>
          <p:nvCxnSpPr>
            <p:cNvPr id="134" name="Straight Connector 133">
              <a:extLst>
                <a:ext uri="{FF2B5EF4-FFF2-40B4-BE49-F238E27FC236}">
                  <a16:creationId xmlns:a16="http://schemas.microsoft.com/office/drawing/2014/main" id="{A5E48E60-38DC-46B0-95E0-40ABEAD86A03}"/>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FA81F79-6B5D-4D29-89AB-327E387897C8}"/>
                </a:ext>
              </a:extLst>
            </p:cNvPr>
            <p:cNvCxnSpPr>
              <a:cxnSpLocks/>
            </p:cNvCxnSpPr>
            <p:nvPr/>
          </p:nvCxnSpPr>
          <p:spPr>
            <a:xfrm>
              <a:off x="3496235" y="1712798"/>
              <a:ext cx="549638" cy="96857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C0CD54B9-0CA7-40AB-904B-0A04D6249F80}"/>
              </a:ext>
            </a:extLst>
          </p:cNvPr>
          <p:cNvGrpSpPr/>
          <p:nvPr/>
        </p:nvGrpSpPr>
        <p:grpSpPr>
          <a:xfrm flipH="1">
            <a:off x="5120341" y="1697512"/>
            <a:ext cx="881859" cy="465267"/>
            <a:chOff x="3086499" y="1712801"/>
            <a:chExt cx="881859" cy="465267"/>
          </a:xfrm>
        </p:grpSpPr>
        <p:cxnSp>
          <p:nvCxnSpPr>
            <p:cNvPr id="137" name="Straight Connector 136">
              <a:extLst>
                <a:ext uri="{FF2B5EF4-FFF2-40B4-BE49-F238E27FC236}">
                  <a16:creationId xmlns:a16="http://schemas.microsoft.com/office/drawing/2014/main" id="{D5BC278E-06CE-4B0D-8692-1F1C84C13E7E}"/>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014253-3820-4851-9691-A4869B6D4E6B}"/>
                </a:ext>
              </a:extLst>
            </p:cNvPr>
            <p:cNvCxnSpPr>
              <a:cxnSpLocks/>
            </p:cNvCxnSpPr>
            <p:nvPr/>
          </p:nvCxnSpPr>
          <p:spPr>
            <a:xfrm>
              <a:off x="3496235" y="1712801"/>
              <a:ext cx="472123" cy="465267"/>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517B28B3-21A5-4738-ABD2-5E54FFB2AFD3}"/>
              </a:ext>
            </a:extLst>
          </p:cNvPr>
          <p:cNvGrpSpPr/>
          <p:nvPr/>
        </p:nvGrpSpPr>
        <p:grpSpPr>
          <a:xfrm flipH="1">
            <a:off x="5431407" y="2500765"/>
            <a:ext cx="577894" cy="127541"/>
            <a:chOff x="3086499" y="1712801"/>
            <a:chExt cx="577894" cy="127541"/>
          </a:xfrm>
        </p:grpSpPr>
        <p:cxnSp>
          <p:nvCxnSpPr>
            <p:cNvPr id="140" name="Straight Connector 139">
              <a:extLst>
                <a:ext uri="{FF2B5EF4-FFF2-40B4-BE49-F238E27FC236}">
                  <a16:creationId xmlns:a16="http://schemas.microsoft.com/office/drawing/2014/main" id="{0F2E9F12-B5DA-4710-911D-6DCB58E0B700}"/>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CC7E03-34F3-42A1-92C3-946974B82435}"/>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1DF83E-CBF4-4C7E-B852-8310D7C3F88E}"/>
              </a:ext>
            </a:extLst>
          </p:cNvPr>
          <p:cNvGrpSpPr/>
          <p:nvPr/>
        </p:nvGrpSpPr>
        <p:grpSpPr>
          <a:xfrm flipH="1" flipV="1">
            <a:off x="5421187" y="3251551"/>
            <a:ext cx="573487" cy="45719"/>
            <a:chOff x="3086499" y="1712801"/>
            <a:chExt cx="577894" cy="127541"/>
          </a:xfrm>
        </p:grpSpPr>
        <p:cxnSp>
          <p:nvCxnSpPr>
            <p:cNvPr id="143" name="Straight Connector 142">
              <a:extLst>
                <a:ext uri="{FF2B5EF4-FFF2-40B4-BE49-F238E27FC236}">
                  <a16:creationId xmlns:a16="http://schemas.microsoft.com/office/drawing/2014/main" id="{EF744E45-6C16-4595-AF21-1CEBA65F2BD3}"/>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A7B7C3F-66E6-4102-A84B-F6C8DFADA644}"/>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11DFE35D-3A49-45D0-AE20-0302A6A849BC}"/>
              </a:ext>
            </a:extLst>
          </p:cNvPr>
          <p:cNvGrpSpPr/>
          <p:nvPr/>
        </p:nvGrpSpPr>
        <p:grpSpPr>
          <a:xfrm flipH="1" flipV="1">
            <a:off x="5042616" y="3726817"/>
            <a:ext cx="952058" cy="347200"/>
            <a:chOff x="3086499" y="1712798"/>
            <a:chExt cx="959374" cy="968574"/>
          </a:xfrm>
        </p:grpSpPr>
        <p:cxnSp>
          <p:nvCxnSpPr>
            <p:cNvPr id="146" name="Straight Connector 145">
              <a:extLst>
                <a:ext uri="{FF2B5EF4-FFF2-40B4-BE49-F238E27FC236}">
                  <a16:creationId xmlns:a16="http://schemas.microsoft.com/office/drawing/2014/main" id="{B8E03370-5A30-4B94-B19E-0FB88671DCFC}"/>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8DDB815-0D3B-4705-9A2F-508292491ADB}"/>
                </a:ext>
              </a:extLst>
            </p:cNvPr>
            <p:cNvCxnSpPr>
              <a:cxnSpLocks/>
            </p:cNvCxnSpPr>
            <p:nvPr/>
          </p:nvCxnSpPr>
          <p:spPr>
            <a:xfrm>
              <a:off x="3496235" y="1712798"/>
              <a:ext cx="549638" cy="96857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48" name="TextBox 147">
            <a:extLst>
              <a:ext uri="{FF2B5EF4-FFF2-40B4-BE49-F238E27FC236}">
                <a16:creationId xmlns:a16="http://schemas.microsoft.com/office/drawing/2014/main" id="{EB90144B-85A8-417B-8DEF-183826FFADD5}"/>
              </a:ext>
            </a:extLst>
          </p:cNvPr>
          <p:cNvSpPr txBox="1"/>
          <p:nvPr/>
        </p:nvSpPr>
        <p:spPr>
          <a:xfrm>
            <a:off x="3922018" y="2639613"/>
            <a:ext cx="1299964" cy="584775"/>
          </a:xfrm>
          <a:prstGeom prst="rect">
            <a:avLst/>
          </a:prstGeom>
          <a:noFill/>
        </p:spPr>
        <p:txBody>
          <a:bodyPr wrap="square" rtlCol="0">
            <a:spAutoFit/>
          </a:bodyPr>
          <a:lstStyle/>
          <a:p>
            <a:pPr algn="ctr"/>
            <a:r>
              <a:rPr lang="en-US" sz="1600" b="1" dirty="0"/>
              <a:t>TPP Elements</a:t>
            </a:r>
          </a:p>
        </p:txBody>
      </p:sp>
      <p:sp>
        <p:nvSpPr>
          <p:cNvPr id="149" name="Oval 148">
            <a:extLst>
              <a:ext uri="{FF2B5EF4-FFF2-40B4-BE49-F238E27FC236}">
                <a16:creationId xmlns:a16="http://schemas.microsoft.com/office/drawing/2014/main" id="{2E892977-DCB9-4968-B9E4-F1D2314CC669}"/>
              </a:ext>
            </a:extLst>
          </p:cNvPr>
          <p:cNvSpPr/>
          <p:nvPr/>
        </p:nvSpPr>
        <p:spPr>
          <a:xfrm>
            <a:off x="3865418" y="2225419"/>
            <a:ext cx="1413164" cy="1413164"/>
          </a:xfrm>
          <a:prstGeom prst="ellipse">
            <a:avLst/>
          </a:pr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2999B84-4ECB-4192-8720-3E9A1D94767D}"/>
              </a:ext>
            </a:extLst>
          </p:cNvPr>
          <p:cNvSpPr/>
          <p:nvPr/>
        </p:nvSpPr>
        <p:spPr>
          <a:xfrm>
            <a:off x="3703320" y="2063321"/>
            <a:ext cx="1737360" cy="1737360"/>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1" name="Picture 150">
            <a:extLst>
              <a:ext uri="{FF2B5EF4-FFF2-40B4-BE49-F238E27FC236}">
                <a16:creationId xmlns:a16="http://schemas.microsoft.com/office/drawing/2014/main" id="{55FD1547-D8BD-4771-8424-EAADCA379ADA}"/>
              </a:ext>
            </a:extLst>
          </p:cNvPr>
          <p:cNvPicPr>
            <a:picLocks noChangeAspect="1"/>
          </p:cNvPicPr>
          <p:nvPr/>
        </p:nvPicPr>
        <p:blipFill>
          <a:blip r:embed="rId2"/>
          <a:stretch>
            <a:fillRect/>
          </a:stretch>
        </p:blipFill>
        <p:spPr>
          <a:xfrm>
            <a:off x="3893616" y="2116942"/>
            <a:ext cx="334773" cy="334773"/>
          </a:xfrm>
          <a:prstGeom prst="rect">
            <a:avLst/>
          </a:prstGeom>
        </p:spPr>
      </p:pic>
      <p:sp>
        <p:nvSpPr>
          <p:cNvPr id="152" name="Rectangle: Rounded Corners 151">
            <a:extLst>
              <a:ext uri="{FF2B5EF4-FFF2-40B4-BE49-F238E27FC236}">
                <a16:creationId xmlns:a16="http://schemas.microsoft.com/office/drawing/2014/main" id="{D67A0F7B-A598-4090-B1DB-7BD0AB2C9F15}"/>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Indication</a:t>
            </a:r>
          </a:p>
        </p:txBody>
      </p:sp>
      <p:sp>
        <p:nvSpPr>
          <p:cNvPr id="153" name="Rectangle: Rounded Corners 152">
            <a:extLst>
              <a:ext uri="{FF2B5EF4-FFF2-40B4-BE49-F238E27FC236}">
                <a16:creationId xmlns:a16="http://schemas.microsoft.com/office/drawing/2014/main" id="{EB3914E7-31AA-4E95-9993-40D1DA8FBF83}"/>
              </a:ext>
            </a:extLst>
          </p:cNvPr>
          <p:cNvSpPr/>
          <p:nvPr/>
        </p:nvSpPr>
        <p:spPr>
          <a:xfrm>
            <a:off x="424797" y="2167554"/>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Clinical Benefits</a:t>
            </a:r>
          </a:p>
        </p:txBody>
      </p:sp>
      <p:sp>
        <p:nvSpPr>
          <p:cNvPr id="154" name="Rectangle: Rounded Corners 153">
            <a:extLst>
              <a:ext uri="{FF2B5EF4-FFF2-40B4-BE49-F238E27FC236}">
                <a16:creationId xmlns:a16="http://schemas.microsoft.com/office/drawing/2014/main" id="{B3E09F0B-968F-4BC2-B6D7-866C1E896C2B}"/>
              </a:ext>
            </a:extLst>
          </p:cNvPr>
          <p:cNvSpPr/>
          <p:nvPr/>
        </p:nvSpPr>
        <p:spPr>
          <a:xfrm>
            <a:off x="424797" y="2954976"/>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Relative Clinical </a:t>
            </a:r>
          </a:p>
          <a:p>
            <a:pPr algn="ctr"/>
            <a:r>
              <a:rPr lang="en-US" sz="1400" b="1" dirty="0">
                <a:solidFill>
                  <a:schemeClr val="bg1"/>
                </a:solidFill>
              </a:rPr>
              <a:t>Benefits</a:t>
            </a:r>
          </a:p>
        </p:txBody>
      </p:sp>
      <p:sp>
        <p:nvSpPr>
          <p:cNvPr id="155" name="Rectangle: Rounded Corners 154">
            <a:extLst>
              <a:ext uri="{FF2B5EF4-FFF2-40B4-BE49-F238E27FC236}">
                <a16:creationId xmlns:a16="http://schemas.microsoft.com/office/drawing/2014/main" id="{725B722C-E188-4B2D-BE12-C9A74541360E}"/>
              </a:ext>
            </a:extLst>
          </p:cNvPr>
          <p:cNvSpPr/>
          <p:nvPr/>
        </p:nvSpPr>
        <p:spPr>
          <a:xfrm>
            <a:off x="424797" y="3742398"/>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Target Patient </a:t>
            </a:r>
          </a:p>
          <a:p>
            <a:pPr algn="ctr"/>
            <a:r>
              <a:rPr lang="en-US" sz="1400" b="1" dirty="0">
                <a:solidFill>
                  <a:schemeClr val="bg1"/>
                </a:solidFill>
              </a:rPr>
              <a:t>Population</a:t>
            </a:r>
          </a:p>
        </p:txBody>
      </p:sp>
      <p:pic>
        <p:nvPicPr>
          <p:cNvPr id="156" name="Picture 155">
            <a:extLst>
              <a:ext uri="{FF2B5EF4-FFF2-40B4-BE49-F238E27FC236}">
                <a16:creationId xmlns:a16="http://schemas.microsoft.com/office/drawing/2014/main" id="{AA31A5F3-774D-46A7-98D7-7B5B173A749F}"/>
              </a:ext>
            </a:extLst>
          </p:cNvPr>
          <p:cNvPicPr>
            <a:picLocks noChangeAspect="1"/>
          </p:cNvPicPr>
          <p:nvPr/>
        </p:nvPicPr>
        <p:blipFill>
          <a:blip r:embed="rId2"/>
          <a:stretch>
            <a:fillRect/>
          </a:stretch>
        </p:blipFill>
        <p:spPr>
          <a:xfrm>
            <a:off x="3616983" y="2524978"/>
            <a:ext cx="334773" cy="334773"/>
          </a:xfrm>
          <a:prstGeom prst="rect">
            <a:avLst/>
          </a:prstGeom>
        </p:spPr>
      </p:pic>
      <p:pic>
        <p:nvPicPr>
          <p:cNvPr id="157" name="Picture 156">
            <a:extLst>
              <a:ext uri="{FF2B5EF4-FFF2-40B4-BE49-F238E27FC236}">
                <a16:creationId xmlns:a16="http://schemas.microsoft.com/office/drawing/2014/main" id="{DB1B3CD5-4519-4F98-A669-BE62968BD2AE}"/>
              </a:ext>
            </a:extLst>
          </p:cNvPr>
          <p:cNvPicPr>
            <a:picLocks noChangeAspect="1"/>
          </p:cNvPicPr>
          <p:nvPr/>
        </p:nvPicPr>
        <p:blipFill>
          <a:blip r:embed="rId2"/>
          <a:stretch>
            <a:fillRect/>
          </a:stretch>
        </p:blipFill>
        <p:spPr>
          <a:xfrm>
            <a:off x="3633585" y="3057001"/>
            <a:ext cx="334773" cy="334773"/>
          </a:xfrm>
          <a:prstGeom prst="rect">
            <a:avLst/>
          </a:prstGeom>
        </p:spPr>
      </p:pic>
      <p:pic>
        <p:nvPicPr>
          <p:cNvPr id="158" name="Picture 157">
            <a:extLst>
              <a:ext uri="{FF2B5EF4-FFF2-40B4-BE49-F238E27FC236}">
                <a16:creationId xmlns:a16="http://schemas.microsoft.com/office/drawing/2014/main" id="{ED3ECF61-B9D3-4A53-BAA1-2BC44B0FF563}"/>
              </a:ext>
            </a:extLst>
          </p:cNvPr>
          <p:cNvPicPr>
            <a:picLocks noChangeAspect="1"/>
          </p:cNvPicPr>
          <p:nvPr/>
        </p:nvPicPr>
        <p:blipFill>
          <a:blip r:embed="rId2"/>
          <a:stretch>
            <a:fillRect/>
          </a:stretch>
        </p:blipFill>
        <p:spPr>
          <a:xfrm>
            <a:off x="4005747" y="3445080"/>
            <a:ext cx="334773" cy="334773"/>
          </a:xfrm>
          <a:prstGeom prst="rect">
            <a:avLst/>
          </a:prstGeom>
        </p:spPr>
      </p:pic>
      <p:pic>
        <p:nvPicPr>
          <p:cNvPr id="159" name="Picture 158">
            <a:extLst>
              <a:ext uri="{FF2B5EF4-FFF2-40B4-BE49-F238E27FC236}">
                <a16:creationId xmlns:a16="http://schemas.microsoft.com/office/drawing/2014/main" id="{919992E3-90D1-4C4C-B527-DC9287C43FEE}"/>
              </a:ext>
            </a:extLst>
          </p:cNvPr>
          <p:cNvPicPr>
            <a:picLocks noChangeAspect="1"/>
          </p:cNvPicPr>
          <p:nvPr/>
        </p:nvPicPr>
        <p:blipFill>
          <a:blip r:embed="rId2"/>
          <a:stretch>
            <a:fillRect/>
          </a:stretch>
        </p:blipFill>
        <p:spPr>
          <a:xfrm>
            <a:off x="4863937" y="2116942"/>
            <a:ext cx="334773" cy="334773"/>
          </a:xfrm>
          <a:prstGeom prst="rect">
            <a:avLst/>
          </a:prstGeom>
        </p:spPr>
      </p:pic>
      <p:pic>
        <p:nvPicPr>
          <p:cNvPr id="160" name="Picture 159">
            <a:extLst>
              <a:ext uri="{FF2B5EF4-FFF2-40B4-BE49-F238E27FC236}">
                <a16:creationId xmlns:a16="http://schemas.microsoft.com/office/drawing/2014/main" id="{8D59905B-2F00-48D5-99DF-B96B5956D5A8}"/>
              </a:ext>
            </a:extLst>
          </p:cNvPr>
          <p:cNvPicPr>
            <a:picLocks noChangeAspect="1"/>
          </p:cNvPicPr>
          <p:nvPr/>
        </p:nvPicPr>
        <p:blipFill>
          <a:blip r:embed="rId2"/>
          <a:stretch>
            <a:fillRect/>
          </a:stretch>
        </p:blipFill>
        <p:spPr>
          <a:xfrm>
            <a:off x="4785568" y="3445080"/>
            <a:ext cx="334773" cy="334773"/>
          </a:xfrm>
          <a:prstGeom prst="rect">
            <a:avLst/>
          </a:prstGeom>
        </p:spPr>
      </p:pic>
      <p:pic>
        <p:nvPicPr>
          <p:cNvPr id="161" name="Picture 160">
            <a:extLst>
              <a:ext uri="{FF2B5EF4-FFF2-40B4-BE49-F238E27FC236}">
                <a16:creationId xmlns:a16="http://schemas.microsoft.com/office/drawing/2014/main" id="{D326BA34-CE7F-4374-A379-3FE9D347E33B}"/>
              </a:ext>
            </a:extLst>
          </p:cNvPr>
          <p:cNvPicPr>
            <a:picLocks noChangeAspect="1"/>
          </p:cNvPicPr>
          <p:nvPr/>
        </p:nvPicPr>
        <p:blipFill>
          <a:blip r:embed="rId2"/>
          <a:stretch>
            <a:fillRect/>
          </a:stretch>
        </p:blipFill>
        <p:spPr>
          <a:xfrm>
            <a:off x="5156965" y="2524978"/>
            <a:ext cx="334773" cy="334773"/>
          </a:xfrm>
          <a:prstGeom prst="rect">
            <a:avLst/>
          </a:prstGeom>
        </p:spPr>
      </p:pic>
      <p:pic>
        <p:nvPicPr>
          <p:cNvPr id="162" name="Picture 161">
            <a:extLst>
              <a:ext uri="{FF2B5EF4-FFF2-40B4-BE49-F238E27FC236}">
                <a16:creationId xmlns:a16="http://schemas.microsoft.com/office/drawing/2014/main" id="{A9B7EC02-2182-44CF-8D6C-5169DA65F6E4}"/>
              </a:ext>
            </a:extLst>
          </p:cNvPr>
          <p:cNvPicPr>
            <a:picLocks noChangeAspect="1"/>
          </p:cNvPicPr>
          <p:nvPr/>
        </p:nvPicPr>
        <p:blipFill>
          <a:blip r:embed="rId2"/>
          <a:stretch>
            <a:fillRect/>
          </a:stretch>
        </p:blipFill>
        <p:spPr>
          <a:xfrm>
            <a:off x="5144834" y="3057001"/>
            <a:ext cx="334773" cy="334773"/>
          </a:xfrm>
          <a:prstGeom prst="rect">
            <a:avLst/>
          </a:prstGeom>
        </p:spPr>
      </p:pic>
      <p:sp>
        <p:nvSpPr>
          <p:cNvPr id="163" name="Rectangle: Rounded Corners 162">
            <a:extLst>
              <a:ext uri="{FF2B5EF4-FFF2-40B4-BE49-F238E27FC236}">
                <a16:creationId xmlns:a16="http://schemas.microsoft.com/office/drawing/2014/main" id="{9FFA473B-44E2-4EEE-A387-0D86BA0F7AB1}"/>
              </a:ext>
            </a:extLst>
          </p:cNvPr>
          <p:cNvSpPr/>
          <p:nvPr/>
        </p:nvSpPr>
        <p:spPr>
          <a:xfrm>
            <a:off x="6000028" y="1379945"/>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Fulfillment Channel</a:t>
            </a:r>
          </a:p>
        </p:txBody>
      </p:sp>
      <p:sp>
        <p:nvSpPr>
          <p:cNvPr id="164" name="Rectangle: Rounded Corners 163">
            <a:extLst>
              <a:ext uri="{FF2B5EF4-FFF2-40B4-BE49-F238E27FC236}">
                <a16:creationId xmlns:a16="http://schemas.microsoft.com/office/drawing/2014/main" id="{B313C0B7-5298-4BFC-9713-AA813FE3AC33}"/>
              </a:ext>
            </a:extLst>
          </p:cNvPr>
          <p:cNvSpPr/>
          <p:nvPr/>
        </p:nvSpPr>
        <p:spPr>
          <a:xfrm>
            <a:off x="6000028" y="2167367"/>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Dosing &amp; </a:t>
            </a:r>
          </a:p>
          <a:p>
            <a:pPr algn="ctr"/>
            <a:r>
              <a:rPr lang="en-US" sz="1400" b="1" dirty="0">
                <a:solidFill>
                  <a:schemeClr val="bg1"/>
                </a:solidFill>
              </a:rPr>
              <a:t>Administration</a:t>
            </a:r>
          </a:p>
        </p:txBody>
      </p:sp>
      <p:sp>
        <p:nvSpPr>
          <p:cNvPr id="165" name="Rectangle: Rounded Corners 164">
            <a:extLst>
              <a:ext uri="{FF2B5EF4-FFF2-40B4-BE49-F238E27FC236}">
                <a16:creationId xmlns:a16="http://schemas.microsoft.com/office/drawing/2014/main" id="{CF8D5521-E4BD-4D10-A3A1-6F3343A0B7E3}"/>
              </a:ext>
            </a:extLst>
          </p:cNvPr>
          <p:cNvSpPr/>
          <p:nvPr/>
        </p:nvSpPr>
        <p:spPr>
          <a:xfrm>
            <a:off x="6000028" y="2954789"/>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Packaging &amp; </a:t>
            </a:r>
          </a:p>
          <a:p>
            <a:pPr algn="ctr"/>
            <a:r>
              <a:rPr lang="en-US" sz="1400" b="1" dirty="0">
                <a:solidFill>
                  <a:schemeClr val="bg1"/>
                </a:solidFill>
              </a:rPr>
              <a:t>Storage</a:t>
            </a:r>
          </a:p>
        </p:txBody>
      </p:sp>
      <p:sp>
        <p:nvSpPr>
          <p:cNvPr id="166" name="Rectangle: Rounded Corners 165">
            <a:extLst>
              <a:ext uri="{FF2B5EF4-FFF2-40B4-BE49-F238E27FC236}">
                <a16:creationId xmlns:a16="http://schemas.microsoft.com/office/drawing/2014/main" id="{CC2669E2-0368-4898-8ADF-EEF55EB41215}"/>
              </a:ext>
            </a:extLst>
          </p:cNvPr>
          <p:cNvSpPr/>
          <p:nvPr/>
        </p:nvSpPr>
        <p:spPr>
          <a:xfrm>
            <a:off x="6000028" y="3742211"/>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Funding Archetype</a:t>
            </a:r>
          </a:p>
        </p:txBody>
      </p:sp>
      <p:sp>
        <p:nvSpPr>
          <p:cNvPr id="167" name="TextBox 166">
            <a:extLst>
              <a:ext uri="{FF2B5EF4-FFF2-40B4-BE49-F238E27FC236}">
                <a16:creationId xmlns:a16="http://schemas.microsoft.com/office/drawing/2014/main" id="{A986D36F-5A26-442F-98CD-379E068338EF}"/>
              </a:ext>
            </a:extLst>
          </p:cNvPr>
          <p:cNvSpPr txBox="1"/>
          <p:nvPr/>
        </p:nvSpPr>
        <p:spPr>
          <a:xfrm>
            <a:off x="541114" y="1431192"/>
            <a:ext cx="335348" cy="461665"/>
          </a:xfrm>
          <a:prstGeom prst="rect">
            <a:avLst/>
          </a:prstGeom>
          <a:noFill/>
        </p:spPr>
        <p:txBody>
          <a:bodyPr wrap="none" rtlCol="0" anchor="ctr">
            <a:spAutoFit/>
          </a:bodyPr>
          <a:lstStyle/>
          <a:p>
            <a:pPr algn="l"/>
            <a:r>
              <a:rPr lang="en-US" sz="2400" b="1" dirty="0">
                <a:solidFill>
                  <a:schemeClr val="bg1"/>
                </a:solidFill>
                <a:latin typeface="+mj-lt"/>
              </a:rPr>
              <a:t>1</a:t>
            </a:r>
          </a:p>
        </p:txBody>
      </p:sp>
      <p:sp>
        <p:nvSpPr>
          <p:cNvPr id="168" name="TextBox 167">
            <a:extLst>
              <a:ext uri="{FF2B5EF4-FFF2-40B4-BE49-F238E27FC236}">
                <a16:creationId xmlns:a16="http://schemas.microsoft.com/office/drawing/2014/main" id="{9195C720-6811-46BD-83F1-CDA7E8B85A3D}"/>
              </a:ext>
            </a:extLst>
          </p:cNvPr>
          <p:cNvSpPr txBox="1"/>
          <p:nvPr/>
        </p:nvSpPr>
        <p:spPr>
          <a:xfrm>
            <a:off x="541114" y="2230699"/>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sp>
        <p:nvSpPr>
          <p:cNvPr id="169" name="TextBox 168">
            <a:extLst>
              <a:ext uri="{FF2B5EF4-FFF2-40B4-BE49-F238E27FC236}">
                <a16:creationId xmlns:a16="http://schemas.microsoft.com/office/drawing/2014/main" id="{5037B2B3-F70E-4B37-A61C-265A926F5754}"/>
              </a:ext>
            </a:extLst>
          </p:cNvPr>
          <p:cNvSpPr txBox="1"/>
          <p:nvPr/>
        </p:nvSpPr>
        <p:spPr>
          <a:xfrm>
            <a:off x="541114" y="2985423"/>
            <a:ext cx="377026" cy="461665"/>
          </a:xfrm>
          <a:prstGeom prst="rect">
            <a:avLst/>
          </a:prstGeom>
          <a:noFill/>
        </p:spPr>
        <p:txBody>
          <a:bodyPr wrap="none" rtlCol="0" anchor="ctr">
            <a:spAutoFit/>
          </a:bodyPr>
          <a:lstStyle/>
          <a:p>
            <a:pPr algn="l"/>
            <a:r>
              <a:rPr lang="en-US" sz="2400" b="1" dirty="0">
                <a:solidFill>
                  <a:schemeClr val="bg1"/>
                </a:solidFill>
                <a:latin typeface="+mj-lt"/>
              </a:rPr>
              <a:t>3</a:t>
            </a:r>
          </a:p>
        </p:txBody>
      </p:sp>
      <p:sp>
        <p:nvSpPr>
          <p:cNvPr id="170" name="TextBox 169">
            <a:extLst>
              <a:ext uri="{FF2B5EF4-FFF2-40B4-BE49-F238E27FC236}">
                <a16:creationId xmlns:a16="http://schemas.microsoft.com/office/drawing/2014/main" id="{0BA64292-D95E-42DC-9A40-93E2DB4B7CFB}"/>
              </a:ext>
            </a:extLst>
          </p:cNvPr>
          <p:cNvSpPr txBox="1"/>
          <p:nvPr/>
        </p:nvSpPr>
        <p:spPr>
          <a:xfrm>
            <a:off x="541114" y="3754450"/>
            <a:ext cx="385042" cy="461665"/>
          </a:xfrm>
          <a:prstGeom prst="rect">
            <a:avLst/>
          </a:prstGeom>
          <a:noFill/>
        </p:spPr>
        <p:txBody>
          <a:bodyPr wrap="none" rtlCol="0" anchor="ctr">
            <a:spAutoFit/>
          </a:bodyPr>
          <a:lstStyle/>
          <a:p>
            <a:pPr algn="l"/>
            <a:r>
              <a:rPr lang="en-US" sz="2400" b="1" dirty="0">
                <a:solidFill>
                  <a:schemeClr val="bg1"/>
                </a:solidFill>
                <a:latin typeface="+mj-lt"/>
              </a:rPr>
              <a:t>4</a:t>
            </a:r>
          </a:p>
        </p:txBody>
      </p:sp>
      <p:sp>
        <p:nvSpPr>
          <p:cNvPr id="171" name="TextBox 170">
            <a:extLst>
              <a:ext uri="{FF2B5EF4-FFF2-40B4-BE49-F238E27FC236}">
                <a16:creationId xmlns:a16="http://schemas.microsoft.com/office/drawing/2014/main" id="{C6193332-ADEB-48C8-AD07-9AC700717FF8}"/>
              </a:ext>
            </a:extLst>
          </p:cNvPr>
          <p:cNvSpPr txBox="1"/>
          <p:nvPr/>
        </p:nvSpPr>
        <p:spPr>
          <a:xfrm>
            <a:off x="6133029" y="1431192"/>
            <a:ext cx="369012" cy="461665"/>
          </a:xfrm>
          <a:prstGeom prst="rect">
            <a:avLst/>
          </a:prstGeom>
          <a:noFill/>
        </p:spPr>
        <p:txBody>
          <a:bodyPr wrap="none" rtlCol="0" anchor="ctr">
            <a:spAutoFit/>
          </a:bodyPr>
          <a:lstStyle/>
          <a:p>
            <a:pPr algn="l"/>
            <a:r>
              <a:rPr lang="en-US" sz="2400" b="1" dirty="0">
                <a:solidFill>
                  <a:schemeClr val="bg1"/>
                </a:solidFill>
                <a:latin typeface="+mj-lt"/>
              </a:rPr>
              <a:t>5</a:t>
            </a:r>
          </a:p>
        </p:txBody>
      </p:sp>
      <p:sp>
        <p:nvSpPr>
          <p:cNvPr id="172" name="TextBox 171">
            <a:extLst>
              <a:ext uri="{FF2B5EF4-FFF2-40B4-BE49-F238E27FC236}">
                <a16:creationId xmlns:a16="http://schemas.microsoft.com/office/drawing/2014/main" id="{7BC45357-A826-4BE2-B06C-660EF5CB65B6}"/>
              </a:ext>
            </a:extLst>
          </p:cNvPr>
          <p:cNvSpPr txBox="1"/>
          <p:nvPr/>
        </p:nvSpPr>
        <p:spPr>
          <a:xfrm>
            <a:off x="6133029" y="2230699"/>
            <a:ext cx="383438" cy="461665"/>
          </a:xfrm>
          <a:prstGeom prst="rect">
            <a:avLst/>
          </a:prstGeom>
          <a:noFill/>
        </p:spPr>
        <p:txBody>
          <a:bodyPr wrap="none" rtlCol="0" anchor="ctr">
            <a:spAutoFit/>
          </a:bodyPr>
          <a:lstStyle/>
          <a:p>
            <a:pPr algn="l"/>
            <a:r>
              <a:rPr lang="en-US" sz="2400" b="1" dirty="0">
                <a:solidFill>
                  <a:schemeClr val="bg1"/>
                </a:solidFill>
                <a:latin typeface="+mj-lt"/>
              </a:rPr>
              <a:t>6</a:t>
            </a:r>
          </a:p>
        </p:txBody>
      </p:sp>
      <p:sp>
        <p:nvSpPr>
          <p:cNvPr id="173" name="TextBox 172">
            <a:extLst>
              <a:ext uri="{FF2B5EF4-FFF2-40B4-BE49-F238E27FC236}">
                <a16:creationId xmlns:a16="http://schemas.microsoft.com/office/drawing/2014/main" id="{68725EC2-C321-4463-9FDE-55005C942BF0}"/>
              </a:ext>
            </a:extLst>
          </p:cNvPr>
          <p:cNvSpPr txBox="1"/>
          <p:nvPr/>
        </p:nvSpPr>
        <p:spPr>
          <a:xfrm>
            <a:off x="6133029" y="2985423"/>
            <a:ext cx="354584" cy="461665"/>
          </a:xfrm>
          <a:prstGeom prst="rect">
            <a:avLst/>
          </a:prstGeom>
          <a:noFill/>
        </p:spPr>
        <p:txBody>
          <a:bodyPr wrap="none" rtlCol="0" anchor="ctr">
            <a:spAutoFit/>
          </a:bodyPr>
          <a:lstStyle/>
          <a:p>
            <a:pPr algn="l"/>
            <a:r>
              <a:rPr lang="en-US" sz="2400" b="1" dirty="0">
                <a:solidFill>
                  <a:schemeClr val="bg1"/>
                </a:solidFill>
                <a:latin typeface="+mj-lt"/>
              </a:rPr>
              <a:t>7</a:t>
            </a:r>
          </a:p>
        </p:txBody>
      </p:sp>
      <p:sp>
        <p:nvSpPr>
          <p:cNvPr id="174" name="TextBox 173">
            <a:extLst>
              <a:ext uri="{FF2B5EF4-FFF2-40B4-BE49-F238E27FC236}">
                <a16:creationId xmlns:a16="http://schemas.microsoft.com/office/drawing/2014/main" id="{3EFFD977-6053-49CA-AEE0-9E1A2048AA3A}"/>
              </a:ext>
            </a:extLst>
          </p:cNvPr>
          <p:cNvSpPr txBox="1"/>
          <p:nvPr/>
        </p:nvSpPr>
        <p:spPr>
          <a:xfrm>
            <a:off x="6133029" y="3845890"/>
            <a:ext cx="393056" cy="461665"/>
          </a:xfrm>
          <a:prstGeom prst="rect">
            <a:avLst/>
          </a:prstGeom>
          <a:noFill/>
        </p:spPr>
        <p:txBody>
          <a:bodyPr wrap="none" rtlCol="0" anchor="ctr">
            <a:spAutoFit/>
          </a:bodyPr>
          <a:lstStyle/>
          <a:p>
            <a:pPr algn="l"/>
            <a:r>
              <a:rPr lang="en-US" sz="2400" b="1" dirty="0">
                <a:solidFill>
                  <a:schemeClr val="bg1"/>
                </a:solidFill>
                <a:latin typeface="+mj-lt"/>
              </a:rPr>
              <a:t>8</a:t>
            </a:r>
          </a:p>
        </p:txBody>
      </p:sp>
    </p:spTree>
    <p:extLst>
      <p:ext uri="{BB962C8B-B14F-4D97-AF65-F5344CB8AC3E}">
        <p14:creationId xmlns:p14="http://schemas.microsoft.com/office/powerpoint/2010/main" val="74856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12</a:t>
            </a:fld>
            <a:endParaRPr lang="en-IN" dirty="0"/>
          </a:p>
        </p:txBody>
      </p:sp>
      <p:sp>
        <p:nvSpPr>
          <p:cNvPr id="152" name="Rectangle: Rounded Corners 151">
            <a:extLst>
              <a:ext uri="{FF2B5EF4-FFF2-40B4-BE49-F238E27FC236}">
                <a16:creationId xmlns:a16="http://schemas.microsoft.com/office/drawing/2014/main" id="{D67A0F7B-A598-4090-B1DB-7BD0AB2C9F15}"/>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Indication</a:t>
            </a:r>
          </a:p>
        </p:txBody>
      </p:sp>
      <p:sp>
        <p:nvSpPr>
          <p:cNvPr id="167" name="TextBox 166">
            <a:extLst>
              <a:ext uri="{FF2B5EF4-FFF2-40B4-BE49-F238E27FC236}">
                <a16:creationId xmlns:a16="http://schemas.microsoft.com/office/drawing/2014/main" id="{A986D36F-5A26-442F-98CD-379E068338EF}"/>
              </a:ext>
            </a:extLst>
          </p:cNvPr>
          <p:cNvSpPr txBox="1"/>
          <p:nvPr/>
        </p:nvSpPr>
        <p:spPr>
          <a:xfrm>
            <a:off x="541114" y="1431192"/>
            <a:ext cx="335348" cy="461665"/>
          </a:xfrm>
          <a:prstGeom prst="rect">
            <a:avLst/>
          </a:prstGeom>
          <a:noFill/>
        </p:spPr>
        <p:txBody>
          <a:bodyPr wrap="none" rtlCol="0" anchor="ctr">
            <a:spAutoFit/>
          </a:bodyPr>
          <a:lstStyle/>
          <a:p>
            <a:pPr algn="l"/>
            <a:r>
              <a:rPr lang="en-US" sz="2400" b="1" dirty="0">
                <a:solidFill>
                  <a:schemeClr val="bg1"/>
                </a:solidFill>
                <a:latin typeface="+mj-lt"/>
              </a:rPr>
              <a:t>1</a:t>
            </a:r>
          </a:p>
        </p:txBody>
      </p:sp>
      <p:cxnSp>
        <p:nvCxnSpPr>
          <p:cNvPr id="14" name="Straight Connector 13">
            <a:extLst>
              <a:ext uri="{FF2B5EF4-FFF2-40B4-BE49-F238E27FC236}">
                <a16:creationId xmlns:a16="http://schemas.microsoft.com/office/drawing/2014/main" id="{B94B1430-0A11-4DF0-B739-F20603CBB46D}"/>
              </a:ext>
            </a:extLst>
          </p:cNvPr>
          <p:cNvCxnSpPr>
            <a:cxnSpLocks/>
            <a:stCxn id="152" idx="3"/>
          </p:cNvCxnSpPr>
          <p:nvPr/>
        </p:nvCxnSpPr>
        <p:spPr>
          <a:xfrm>
            <a:off x="3086499" y="1713530"/>
            <a:ext cx="1881741" cy="0"/>
          </a:xfrm>
          <a:prstGeom prst="line">
            <a:avLst/>
          </a:prstGeom>
          <a:ln w="1905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87ABEF6-0431-42A8-95A2-663E8E2F5FD8}"/>
              </a:ext>
            </a:extLst>
          </p:cNvPr>
          <p:cNvSpPr/>
          <p:nvPr/>
        </p:nvSpPr>
        <p:spPr>
          <a:xfrm>
            <a:off x="5463540" y="1390850"/>
            <a:ext cx="3255663" cy="584775"/>
          </a:xfrm>
          <a:prstGeom prst="rect">
            <a:avLst/>
          </a:prstGeom>
        </p:spPr>
        <p:txBody>
          <a:bodyPr wrap="square">
            <a:spAutoFit/>
          </a:bodyPr>
          <a:lstStyle/>
          <a:p>
            <a:pPr marL="285750" indent="-285750">
              <a:buFont typeface="Arial" panose="020B0604020202020204" pitchFamily="34" charset="0"/>
              <a:buChar char="•"/>
            </a:pPr>
            <a:r>
              <a:rPr lang="en-US" sz="1600" dirty="0"/>
              <a:t>Determines the potential target population for our product</a:t>
            </a:r>
          </a:p>
        </p:txBody>
      </p:sp>
      <p:grpSp>
        <p:nvGrpSpPr>
          <p:cNvPr id="79" name="Group 78">
            <a:extLst>
              <a:ext uri="{FF2B5EF4-FFF2-40B4-BE49-F238E27FC236}">
                <a16:creationId xmlns:a16="http://schemas.microsoft.com/office/drawing/2014/main" id="{D5DF7414-B4FA-4F8A-9942-F35A9EF0B1BC}"/>
              </a:ext>
            </a:extLst>
          </p:cNvPr>
          <p:cNvGrpSpPr/>
          <p:nvPr/>
        </p:nvGrpSpPr>
        <p:grpSpPr bwMode="gray">
          <a:xfrm rot="16200000">
            <a:off x="4465088" y="1302004"/>
            <a:ext cx="808020" cy="795033"/>
            <a:chOff x="1576289" y="3327967"/>
            <a:chExt cx="1203678" cy="1203676"/>
          </a:xfrm>
          <a:solidFill>
            <a:schemeClr val="bg1"/>
          </a:solidFill>
        </p:grpSpPr>
        <p:sp>
          <p:nvSpPr>
            <p:cNvPr id="80" name="Oval 79">
              <a:extLst>
                <a:ext uri="{FF2B5EF4-FFF2-40B4-BE49-F238E27FC236}">
                  <a16:creationId xmlns:a16="http://schemas.microsoft.com/office/drawing/2014/main" id="{093714D5-575E-461A-B414-6404189F0017}"/>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81" name="Oval 80">
              <a:extLst>
                <a:ext uri="{FF2B5EF4-FFF2-40B4-BE49-F238E27FC236}">
                  <a16:creationId xmlns:a16="http://schemas.microsoft.com/office/drawing/2014/main" id="{2E7132C2-CAB6-41C2-B075-F6F6E4A8A60F}"/>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82" name="Arc 81">
              <a:extLst>
                <a:ext uri="{FF2B5EF4-FFF2-40B4-BE49-F238E27FC236}">
                  <a16:creationId xmlns:a16="http://schemas.microsoft.com/office/drawing/2014/main" id="{4FEC8E37-6061-4F25-8790-623DEDF9FDB9}"/>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70" name="Rectangle 69">
            <a:extLst>
              <a:ext uri="{FF2B5EF4-FFF2-40B4-BE49-F238E27FC236}">
                <a16:creationId xmlns:a16="http://schemas.microsoft.com/office/drawing/2014/main" id="{99B5D5CC-2A4F-4B0F-8830-6932970D98C2}"/>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83" name="Rectangle 82">
            <a:extLst>
              <a:ext uri="{FF2B5EF4-FFF2-40B4-BE49-F238E27FC236}">
                <a16:creationId xmlns:a16="http://schemas.microsoft.com/office/drawing/2014/main" id="{9A7F81B9-C54C-4134-9244-24A8C8F4A72F}"/>
              </a:ext>
            </a:extLst>
          </p:cNvPr>
          <p:cNvSpPr/>
          <p:nvPr/>
        </p:nvSpPr>
        <p:spPr>
          <a:xfrm>
            <a:off x="5463540" y="2479901"/>
            <a:ext cx="3255663" cy="830997"/>
          </a:xfrm>
          <a:prstGeom prst="rect">
            <a:avLst/>
          </a:prstGeom>
        </p:spPr>
        <p:txBody>
          <a:bodyPr wrap="square">
            <a:spAutoFit/>
          </a:bodyPr>
          <a:lstStyle/>
          <a:p>
            <a:pPr marL="285750" indent="-285750">
              <a:buFont typeface="Arial" panose="020B0604020202020204" pitchFamily="34" charset="0"/>
              <a:buChar char="•"/>
            </a:pPr>
            <a:r>
              <a:rPr lang="en-US" sz="1600" dirty="0"/>
              <a:t>The regulatory label as formulated by the regulatory approval body e.g. EMA, FDA etc. </a:t>
            </a:r>
          </a:p>
        </p:txBody>
      </p:sp>
      <p:cxnSp>
        <p:nvCxnSpPr>
          <p:cNvPr id="26" name="Connector: Elbow 25">
            <a:extLst>
              <a:ext uri="{FF2B5EF4-FFF2-40B4-BE49-F238E27FC236}">
                <a16:creationId xmlns:a16="http://schemas.microsoft.com/office/drawing/2014/main" id="{7F4DE254-B555-4B45-A7AC-CCCBEA8691E6}"/>
              </a:ext>
            </a:extLst>
          </p:cNvPr>
          <p:cNvCxnSpPr>
            <a:endCxn id="89" idx="1"/>
          </p:cNvCxnSpPr>
          <p:nvPr/>
        </p:nvCxnSpPr>
        <p:spPr>
          <a:xfrm rot="16200000" flipH="1">
            <a:off x="3656610" y="1973599"/>
            <a:ext cx="1075041" cy="55490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31816F26-A43E-4C8F-821D-557461B8BEE6}"/>
              </a:ext>
            </a:extLst>
          </p:cNvPr>
          <p:cNvGrpSpPr/>
          <p:nvPr/>
        </p:nvGrpSpPr>
        <p:grpSpPr bwMode="gray">
          <a:xfrm rot="16200000">
            <a:off x="4465088" y="2391055"/>
            <a:ext cx="808020" cy="795033"/>
            <a:chOff x="1576289" y="3327967"/>
            <a:chExt cx="1203678" cy="1203676"/>
          </a:xfrm>
          <a:solidFill>
            <a:schemeClr val="bg1"/>
          </a:solidFill>
        </p:grpSpPr>
        <p:sp>
          <p:nvSpPr>
            <p:cNvPr id="85" name="Oval 84">
              <a:extLst>
                <a:ext uri="{FF2B5EF4-FFF2-40B4-BE49-F238E27FC236}">
                  <a16:creationId xmlns:a16="http://schemas.microsoft.com/office/drawing/2014/main" id="{0E7803AE-540D-4894-A0FE-88C03348B4BB}"/>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86" name="Oval 85">
              <a:extLst>
                <a:ext uri="{FF2B5EF4-FFF2-40B4-BE49-F238E27FC236}">
                  <a16:creationId xmlns:a16="http://schemas.microsoft.com/office/drawing/2014/main" id="{ABD09A80-91D5-4DE3-8D32-4CCD505FAE14}"/>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88" name="Arc 87">
              <a:extLst>
                <a:ext uri="{FF2B5EF4-FFF2-40B4-BE49-F238E27FC236}">
                  <a16:creationId xmlns:a16="http://schemas.microsoft.com/office/drawing/2014/main" id="{3C922747-00EB-4B94-8AA6-7F1D143F97A5}"/>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89" name="Rectangle 88">
            <a:extLst>
              <a:ext uri="{FF2B5EF4-FFF2-40B4-BE49-F238E27FC236}">
                <a16:creationId xmlns:a16="http://schemas.microsoft.com/office/drawing/2014/main" id="{FCAC5106-6563-4FFE-894D-953B8CBE9E8D}"/>
              </a:ext>
            </a:extLst>
          </p:cNvPr>
          <p:cNvSpPr/>
          <p:nvPr/>
        </p:nvSpPr>
        <p:spPr>
          <a:xfrm>
            <a:off x="4471581" y="2619304"/>
            <a:ext cx="824955" cy="338534"/>
          </a:xfrm>
          <a:prstGeom prst="rect">
            <a:avLst/>
          </a:prstGeom>
          <a:noFill/>
        </p:spPr>
        <p:txBody>
          <a:bodyPr wrap="square">
            <a:spAutoFit/>
          </a:bodyPr>
          <a:lstStyle/>
          <a:p>
            <a:pPr algn="ctr"/>
            <a:r>
              <a:rPr lang="en-US" sz="1600" b="1" dirty="0">
                <a:solidFill>
                  <a:schemeClr val="accent1"/>
                </a:solidFill>
              </a:rPr>
              <a:t>What?</a:t>
            </a:r>
          </a:p>
        </p:txBody>
      </p:sp>
      <p:sp>
        <p:nvSpPr>
          <p:cNvPr id="93" name="Rectangle: Top Corners Rounded 92">
            <a:extLst>
              <a:ext uri="{FF2B5EF4-FFF2-40B4-BE49-F238E27FC236}">
                <a16:creationId xmlns:a16="http://schemas.microsoft.com/office/drawing/2014/main" id="{3E0D0618-BA27-4DA1-85F0-70657021D808}"/>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94" name="Rectangle 93">
            <a:extLst>
              <a:ext uri="{FF2B5EF4-FFF2-40B4-BE49-F238E27FC236}">
                <a16:creationId xmlns:a16="http://schemas.microsoft.com/office/drawing/2014/main" id="{965EC93B-E0A3-4175-8E4C-681EBBDE42C6}"/>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why?</a:t>
            </a:r>
            <a:r>
              <a:rPr lang="en-US" sz="800" dirty="0">
                <a:solidFill>
                  <a:schemeClr val="tx1"/>
                </a:solidFill>
              </a:rPr>
              <a:t>] The indication is critical to include as it determines the potential target population for our product. [</a:t>
            </a:r>
            <a:r>
              <a:rPr lang="en-US" sz="800" b="1" dirty="0">
                <a:solidFill>
                  <a:schemeClr val="tx1"/>
                </a:solidFill>
              </a:rPr>
              <a:t>what?</a:t>
            </a:r>
            <a:r>
              <a:rPr lang="en-US" sz="800" dirty="0">
                <a:solidFill>
                  <a:schemeClr val="tx1"/>
                </a:solidFill>
              </a:rPr>
              <a:t>] The indication should state the regulatory labelled indication as it will like be formulated by regulatory approval bodies e.g. the FDA or EMA. The indication usually reads “[Product X] is indicated for the treatment of patients with [disease] who have / have not [any patient criteria that has to be fulfilled]. Having a clear position on the target indication will help with developing a forecast population potential.</a:t>
            </a:r>
          </a:p>
        </p:txBody>
      </p:sp>
      <p:pic>
        <p:nvPicPr>
          <p:cNvPr id="68" name="Graphic 67">
            <a:extLst>
              <a:ext uri="{FF2B5EF4-FFF2-40B4-BE49-F238E27FC236}">
                <a16:creationId xmlns:a16="http://schemas.microsoft.com/office/drawing/2014/main" id="{638978F7-6571-45FF-A9CF-D274E7FA1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390" y="2593085"/>
            <a:ext cx="1358770" cy="1358770"/>
          </a:xfrm>
          <a:prstGeom prst="rect">
            <a:avLst/>
          </a:prstGeom>
        </p:spPr>
      </p:pic>
    </p:spTree>
    <p:extLst>
      <p:ext uri="{BB962C8B-B14F-4D97-AF65-F5344CB8AC3E}">
        <p14:creationId xmlns:p14="http://schemas.microsoft.com/office/powerpoint/2010/main" val="25463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0" grpId="0"/>
      <p:bldP spid="83" grpId="0"/>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13</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The next critical element of any TPP are the clinical benefits of the product. [</a:t>
            </a:r>
            <a:r>
              <a:rPr lang="en-US" sz="800" b="1" dirty="0">
                <a:solidFill>
                  <a:schemeClr val="tx1"/>
                </a:solidFill>
              </a:rPr>
              <a:t>why?</a:t>
            </a:r>
            <a:r>
              <a:rPr lang="en-US" sz="800" dirty="0">
                <a:solidFill>
                  <a:schemeClr val="tx1"/>
                </a:solidFill>
              </a:rPr>
              <a:t>] Clinical benefit is the foundation of a product’s utility in treatment and serves as the basis for our value claims. Understanding our clinical benefit is also the foundation for determining product differentiation and positioning vs. competition. Validating our claims with data supports our overall marketing strategy and increases the healthcare system’s confidence in the product. [</a:t>
            </a:r>
            <a:r>
              <a:rPr lang="en-US" sz="800" b="1" dirty="0">
                <a:solidFill>
                  <a:schemeClr val="tx1"/>
                </a:solidFill>
              </a:rPr>
              <a:t>what?</a:t>
            </a:r>
            <a:r>
              <a:rPr lang="en-US" sz="800" dirty="0">
                <a:solidFill>
                  <a:schemeClr val="tx1"/>
                </a:solidFill>
              </a:rPr>
              <a:t>] The product’s clinical benefits should be represented with clinical data from the clinical trial program, registration trial or other credible source such as real world evidence data or literature review. It should include both details on the clinical efficacy and safety of the product and state statistical significance of the data, i.e. p-value and HR, when relevant and possible. Statistically significant data alone may not be enough; magnitude of effect relative to alternatives is especially important if the product is subject to an HTA assessment.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22" name="Rectangle: Rounded Corners 21">
            <a:extLst>
              <a:ext uri="{FF2B5EF4-FFF2-40B4-BE49-F238E27FC236}">
                <a16:creationId xmlns:a16="http://schemas.microsoft.com/office/drawing/2014/main" id="{A0782892-CEEF-49CA-B82F-34B29622D4D1}"/>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Clinical Benefits</a:t>
            </a:r>
          </a:p>
        </p:txBody>
      </p:sp>
      <p:sp>
        <p:nvSpPr>
          <p:cNvPr id="23" name="TextBox 22">
            <a:extLst>
              <a:ext uri="{FF2B5EF4-FFF2-40B4-BE49-F238E27FC236}">
                <a16:creationId xmlns:a16="http://schemas.microsoft.com/office/drawing/2014/main" id="{AE0F9B6D-AEFE-485B-9F8A-6243495B90DF}"/>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cxnSp>
        <p:nvCxnSpPr>
          <p:cNvPr id="26" name="Straight Connector 25">
            <a:extLst>
              <a:ext uri="{FF2B5EF4-FFF2-40B4-BE49-F238E27FC236}">
                <a16:creationId xmlns:a16="http://schemas.microsoft.com/office/drawing/2014/main" id="{DAECB94E-C0A7-4FF8-A93C-9E99A5CFE964}"/>
              </a:ext>
            </a:extLst>
          </p:cNvPr>
          <p:cNvCxnSpPr>
            <a:cxnSpLocks/>
          </p:cNvCxnSpPr>
          <p:nvPr/>
        </p:nvCxnSpPr>
        <p:spPr>
          <a:xfrm>
            <a:off x="3086499" y="1713530"/>
            <a:ext cx="1881741" cy="0"/>
          </a:xfrm>
          <a:prstGeom prst="line">
            <a:avLst/>
          </a:prstGeom>
          <a:ln w="1905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F50A34C-0809-40A7-959E-F78513C47BD3}"/>
              </a:ext>
            </a:extLst>
          </p:cNvPr>
          <p:cNvGrpSpPr/>
          <p:nvPr/>
        </p:nvGrpSpPr>
        <p:grpSpPr bwMode="gray">
          <a:xfrm rot="16200000">
            <a:off x="4465088" y="1302004"/>
            <a:ext cx="808020" cy="795033"/>
            <a:chOff x="1576289" y="3327967"/>
            <a:chExt cx="1203678" cy="1203676"/>
          </a:xfrm>
          <a:solidFill>
            <a:schemeClr val="bg1"/>
          </a:solidFill>
        </p:grpSpPr>
        <p:sp>
          <p:nvSpPr>
            <p:cNvPr id="31" name="Oval 30">
              <a:extLst>
                <a:ext uri="{FF2B5EF4-FFF2-40B4-BE49-F238E27FC236}">
                  <a16:creationId xmlns:a16="http://schemas.microsoft.com/office/drawing/2014/main" id="{08F50DB8-1C27-4BCC-B02A-DD6A9BEFC0E9}"/>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2" name="Oval 31">
              <a:extLst>
                <a:ext uri="{FF2B5EF4-FFF2-40B4-BE49-F238E27FC236}">
                  <a16:creationId xmlns:a16="http://schemas.microsoft.com/office/drawing/2014/main" id="{27A408CA-A0A4-40CB-A49A-9FC47E077140}"/>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3" name="Arc 32">
              <a:extLst>
                <a:ext uri="{FF2B5EF4-FFF2-40B4-BE49-F238E27FC236}">
                  <a16:creationId xmlns:a16="http://schemas.microsoft.com/office/drawing/2014/main" id="{2A1CDF53-5B65-474D-88C4-574743A0C2EA}"/>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4" name="Rectangle 33">
            <a:extLst>
              <a:ext uri="{FF2B5EF4-FFF2-40B4-BE49-F238E27FC236}">
                <a16:creationId xmlns:a16="http://schemas.microsoft.com/office/drawing/2014/main" id="{CDD7D96E-2F1A-41E4-98BB-D63D37DB2062}"/>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grpSp>
        <p:nvGrpSpPr>
          <p:cNvPr id="36" name="Group 35">
            <a:extLst>
              <a:ext uri="{FF2B5EF4-FFF2-40B4-BE49-F238E27FC236}">
                <a16:creationId xmlns:a16="http://schemas.microsoft.com/office/drawing/2014/main" id="{A6157C4F-D036-47BD-B23D-4EC885193D4F}"/>
              </a:ext>
            </a:extLst>
          </p:cNvPr>
          <p:cNvGrpSpPr/>
          <p:nvPr/>
        </p:nvGrpSpPr>
        <p:grpSpPr bwMode="gray">
          <a:xfrm rot="16200000">
            <a:off x="4465088" y="3145435"/>
            <a:ext cx="808020" cy="795033"/>
            <a:chOff x="1576289" y="3327967"/>
            <a:chExt cx="1203678" cy="1203676"/>
          </a:xfrm>
          <a:solidFill>
            <a:schemeClr val="bg1"/>
          </a:solidFill>
        </p:grpSpPr>
        <p:sp>
          <p:nvSpPr>
            <p:cNvPr id="37" name="Oval 36">
              <a:extLst>
                <a:ext uri="{FF2B5EF4-FFF2-40B4-BE49-F238E27FC236}">
                  <a16:creationId xmlns:a16="http://schemas.microsoft.com/office/drawing/2014/main" id="{58131688-7B77-408A-A9AF-C10D23A8AD5B}"/>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8" name="Oval 37">
              <a:extLst>
                <a:ext uri="{FF2B5EF4-FFF2-40B4-BE49-F238E27FC236}">
                  <a16:creationId xmlns:a16="http://schemas.microsoft.com/office/drawing/2014/main" id="{AD01DC8B-7E73-4205-9571-5531143565A7}"/>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9" name="Arc 38">
              <a:extLst>
                <a:ext uri="{FF2B5EF4-FFF2-40B4-BE49-F238E27FC236}">
                  <a16:creationId xmlns:a16="http://schemas.microsoft.com/office/drawing/2014/main" id="{C65C5443-E228-46A9-8E2A-94E35F740F62}"/>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40" name="Rectangle 39">
            <a:extLst>
              <a:ext uri="{FF2B5EF4-FFF2-40B4-BE49-F238E27FC236}">
                <a16:creationId xmlns:a16="http://schemas.microsoft.com/office/drawing/2014/main" id="{98169BB8-34AB-4AE8-8247-78EEB11D50F9}"/>
              </a:ext>
            </a:extLst>
          </p:cNvPr>
          <p:cNvSpPr/>
          <p:nvPr/>
        </p:nvSpPr>
        <p:spPr>
          <a:xfrm>
            <a:off x="4471581" y="3373684"/>
            <a:ext cx="824955" cy="338534"/>
          </a:xfrm>
          <a:prstGeom prst="rect">
            <a:avLst/>
          </a:prstGeom>
          <a:noFill/>
        </p:spPr>
        <p:txBody>
          <a:bodyPr wrap="square">
            <a:spAutoFit/>
          </a:bodyPr>
          <a:lstStyle/>
          <a:p>
            <a:pPr algn="ctr"/>
            <a:r>
              <a:rPr lang="en-US" sz="1600" b="1" dirty="0">
                <a:solidFill>
                  <a:schemeClr val="accent1"/>
                </a:solidFill>
              </a:rPr>
              <a:t>What?</a:t>
            </a:r>
          </a:p>
        </p:txBody>
      </p:sp>
      <p:cxnSp>
        <p:nvCxnSpPr>
          <p:cNvPr id="41" name="Connector: Elbow 40">
            <a:extLst>
              <a:ext uri="{FF2B5EF4-FFF2-40B4-BE49-F238E27FC236}">
                <a16:creationId xmlns:a16="http://schemas.microsoft.com/office/drawing/2014/main" id="{D0DA5268-A97D-4D89-BC3C-B9DF7B2E11A5}"/>
              </a:ext>
            </a:extLst>
          </p:cNvPr>
          <p:cNvCxnSpPr>
            <a:cxnSpLocks/>
          </p:cNvCxnSpPr>
          <p:nvPr/>
        </p:nvCxnSpPr>
        <p:spPr>
          <a:xfrm rot="16200000" flipH="1">
            <a:off x="3292323" y="2394172"/>
            <a:ext cx="1773135" cy="52442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9DF9AE9-D180-46DA-A776-D8A9662DAB57}"/>
              </a:ext>
            </a:extLst>
          </p:cNvPr>
          <p:cNvSpPr/>
          <p:nvPr/>
        </p:nvSpPr>
        <p:spPr>
          <a:xfrm>
            <a:off x="5463540" y="1390850"/>
            <a:ext cx="3255663" cy="1477328"/>
          </a:xfrm>
          <a:prstGeom prst="rect">
            <a:avLst/>
          </a:prstGeom>
        </p:spPr>
        <p:txBody>
          <a:bodyPr wrap="square">
            <a:spAutoFit/>
          </a:bodyPr>
          <a:lstStyle/>
          <a:p>
            <a:pPr marL="285750" lvl="0" indent="-285750">
              <a:spcBef>
                <a:spcPts val="600"/>
              </a:spcBef>
              <a:buFont typeface="Arial" panose="020B0604020202020204" pitchFamily="34" charset="0"/>
              <a:buChar char="•"/>
              <a:defRPr/>
            </a:pPr>
            <a:r>
              <a:rPr lang="en-US" sz="1600" dirty="0">
                <a:solidFill>
                  <a:srgbClr val="1A1628"/>
                </a:solidFill>
              </a:rPr>
              <a:t>Validates our value claims with robust data</a:t>
            </a:r>
          </a:p>
          <a:p>
            <a:pPr marL="285750" indent="-285750">
              <a:spcBef>
                <a:spcPts val="600"/>
              </a:spcBef>
              <a:buFont typeface="Arial" panose="020B0604020202020204" pitchFamily="34" charset="0"/>
              <a:buChar char="•"/>
              <a:defRPr/>
            </a:pPr>
            <a:r>
              <a:rPr lang="en-US" sz="1600" dirty="0">
                <a:solidFill>
                  <a:srgbClr val="1A1628"/>
                </a:solidFill>
              </a:rPr>
              <a:t>Supports product differentiation </a:t>
            </a:r>
          </a:p>
          <a:p>
            <a:pPr marL="285750" indent="-285750">
              <a:spcBef>
                <a:spcPts val="600"/>
              </a:spcBef>
              <a:buFont typeface="Arial" panose="020B0604020202020204" pitchFamily="34" charset="0"/>
              <a:buChar char="•"/>
              <a:defRPr/>
            </a:pPr>
            <a:r>
              <a:rPr lang="en-US" sz="1600" dirty="0">
                <a:solidFill>
                  <a:srgbClr val="1A1628"/>
                </a:solidFill>
              </a:rPr>
              <a:t>Increases healthcare system’s confidence in the product</a:t>
            </a:r>
          </a:p>
        </p:txBody>
      </p:sp>
      <p:sp>
        <p:nvSpPr>
          <p:cNvPr id="43" name="Rectangle 42">
            <a:extLst>
              <a:ext uri="{FF2B5EF4-FFF2-40B4-BE49-F238E27FC236}">
                <a16:creationId xmlns:a16="http://schemas.microsoft.com/office/drawing/2014/main" id="{72345EFA-CDF8-4977-8CBB-41ED21210245}"/>
              </a:ext>
            </a:extLst>
          </p:cNvPr>
          <p:cNvSpPr/>
          <p:nvPr/>
        </p:nvSpPr>
        <p:spPr>
          <a:xfrm>
            <a:off x="5463540" y="3135221"/>
            <a:ext cx="3255663" cy="1154162"/>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Clinical data on efficacy and safety &amp; tolerability data </a:t>
            </a:r>
          </a:p>
          <a:p>
            <a:pPr marL="285750" indent="-285750">
              <a:spcBef>
                <a:spcPts val="600"/>
              </a:spcBef>
              <a:buFont typeface="Arial" panose="020B0604020202020204" pitchFamily="34" charset="0"/>
              <a:buChar char="•"/>
              <a:defRPr/>
            </a:pPr>
            <a:r>
              <a:rPr lang="en-US" sz="1600" dirty="0">
                <a:solidFill>
                  <a:srgbClr val="1A1628"/>
                </a:solidFill>
              </a:rPr>
              <a:t>Statistical significance important (p-value, HR)</a:t>
            </a:r>
          </a:p>
        </p:txBody>
      </p:sp>
      <p:pic>
        <p:nvPicPr>
          <p:cNvPr id="51" name="Graphic 50">
            <a:extLst>
              <a:ext uri="{FF2B5EF4-FFF2-40B4-BE49-F238E27FC236}">
                <a16:creationId xmlns:a16="http://schemas.microsoft.com/office/drawing/2014/main" id="{CE4C6BF7-36CA-4D49-AD9E-B2AC75E584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6810" y="2600935"/>
            <a:ext cx="1358769" cy="1358769"/>
          </a:xfrm>
          <a:prstGeom prst="rect">
            <a:avLst/>
          </a:prstGeom>
        </p:spPr>
      </p:pic>
    </p:spTree>
    <p:extLst>
      <p:ext uri="{BB962C8B-B14F-4D97-AF65-F5344CB8AC3E}">
        <p14:creationId xmlns:p14="http://schemas.microsoft.com/office/powerpoint/2010/main" val="294795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0" grpId="0"/>
      <p:bldP spid="4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2386B4-7ECA-458E-8DCF-C07191B67EC8}"/>
              </a:ext>
            </a:extLst>
          </p:cNvPr>
          <p:cNvSpPr/>
          <p:nvPr/>
        </p:nvSpPr>
        <p:spPr>
          <a:xfrm>
            <a:off x="4625340" y="0"/>
            <a:ext cx="45186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14</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850433"/>
            <a:ext cx="9155687" cy="784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Lets review an example of a best practice TPP clinical benefits vs. what a poor TPP looks like. </a:t>
            </a:r>
            <a:r>
              <a:rPr lang="en-US" sz="800" b="1" dirty="0">
                <a:solidFill>
                  <a:schemeClr val="tx1"/>
                </a:solidFill>
              </a:rPr>
              <a:t>[best practice TPP] </a:t>
            </a:r>
            <a:r>
              <a:rPr lang="en-US" sz="800" dirty="0">
                <a:solidFill>
                  <a:schemeClr val="tx1"/>
                </a:solidFill>
              </a:rPr>
              <a:t>A best practice TPP includes a summary of the product efficacy and safety profile including data statistical significance. It is also important to note that today, most HTA bodies do not accept placebo as a control arm in the clinical trial. HTA bodies are increasingly expecting to see a product up against the current standard of care in a head-to-head trial to grant the new product access, reimbursement and a price premium. Also, when we include a minimally acceptable threshold for clinical benefit in our TPPs, it may help us determine early if we should cease further development if it is clear from early data that the threshold cannot be met.  </a:t>
            </a:r>
            <a:r>
              <a:rPr lang="en-US" sz="800" b="1" dirty="0">
                <a:solidFill>
                  <a:schemeClr val="tx1"/>
                </a:solidFill>
              </a:rPr>
              <a:t>[Sub-optimal TPP] </a:t>
            </a:r>
            <a:r>
              <a:rPr lang="en-US" sz="800" dirty="0">
                <a:solidFill>
                  <a:schemeClr val="tx1"/>
                </a:solidFill>
              </a:rPr>
              <a:t>Let’s look at an example of a sub-optimal TPP. It does not include clinical efficacy and safety data. Without the clinical benefits of the product, we cannot support our value claims with data. The clinical profile of the product is also crucial when the product is reviewed by our key stakeholders, including regulatory and HTA bodies, insurers, providers and HCPs. For example, providing the clinical data of the product in the marketing to HCPs helps substantiate our messaging and can be the tipping factor when an HCP decides to switch from one product to another or complement current treatment by adding something new that may increase the cost of treatment to the system, the patient or both. </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9" name="TextBox 28">
            <a:extLst>
              <a:ext uri="{FF2B5EF4-FFF2-40B4-BE49-F238E27FC236}">
                <a16:creationId xmlns:a16="http://schemas.microsoft.com/office/drawing/2014/main" id="{1114A076-EB4B-46F7-8E14-355827E0324E}"/>
              </a:ext>
            </a:extLst>
          </p:cNvPr>
          <p:cNvSpPr txBox="1"/>
          <p:nvPr/>
        </p:nvSpPr>
        <p:spPr>
          <a:xfrm>
            <a:off x="6003661" y="1234638"/>
            <a:ext cx="1737360" cy="338554"/>
          </a:xfrm>
          <a:prstGeom prst="rect">
            <a:avLst/>
          </a:prstGeom>
          <a:noFill/>
          <a:effectLst/>
        </p:spPr>
        <p:txBody>
          <a:bodyPr wrap="none" rtlCol="0">
            <a:noAutofit/>
          </a:bodyPr>
          <a:lstStyle/>
          <a:p>
            <a:pPr algn="ctr"/>
            <a:r>
              <a:rPr lang="en-US" sz="1600" b="1" dirty="0">
                <a:solidFill>
                  <a:schemeClr val="tx1">
                    <a:lumMod val="65000"/>
                    <a:lumOff val="35000"/>
                  </a:schemeClr>
                </a:solidFill>
              </a:rPr>
              <a:t>Sub-optimal TPP</a:t>
            </a:r>
          </a:p>
        </p:txBody>
      </p:sp>
      <p:cxnSp>
        <p:nvCxnSpPr>
          <p:cNvPr id="30" name="Straight Connector 29">
            <a:extLst>
              <a:ext uri="{FF2B5EF4-FFF2-40B4-BE49-F238E27FC236}">
                <a16:creationId xmlns:a16="http://schemas.microsoft.com/office/drawing/2014/main" id="{C17E5CD2-EDDF-4CED-8254-DB45C1FF03CF}"/>
              </a:ext>
            </a:extLst>
          </p:cNvPr>
          <p:cNvCxnSpPr>
            <a:cxnSpLocks/>
          </p:cNvCxnSpPr>
          <p:nvPr/>
        </p:nvCxnSpPr>
        <p:spPr>
          <a:xfrm>
            <a:off x="4625424" y="0"/>
            <a:ext cx="0" cy="5143500"/>
          </a:xfrm>
          <a:prstGeom prst="line">
            <a:avLst/>
          </a:prstGeom>
          <a:ln w="12700">
            <a:solidFill>
              <a:schemeClr val="bg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23" name="TextBox 22">
            <a:extLst>
              <a:ext uri="{FF2B5EF4-FFF2-40B4-BE49-F238E27FC236}">
                <a16:creationId xmlns:a16="http://schemas.microsoft.com/office/drawing/2014/main" id="{F776F161-CAC1-4476-9D9B-E62FA81D10D6}"/>
              </a:ext>
            </a:extLst>
          </p:cNvPr>
          <p:cNvSpPr txBox="1"/>
          <p:nvPr/>
        </p:nvSpPr>
        <p:spPr>
          <a:xfrm>
            <a:off x="1568667" y="1234638"/>
            <a:ext cx="1737360" cy="338554"/>
          </a:xfrm>
          <a:prstGeom prst="rect">
            <a:avLst/>
          </a:prstGeom>
          <a:noFill/>
          <a:effectLst/>
        </p:spPr>
        <p:txBody>
          <a:bodyPr wrap="none" rtlCol="0">
            <a:noAutofit/>
          </a:bodyPr>
          <a:lstStyle/>
          <a:p>
            <a:pPr algn="ctr"/>
            <a:r>
              <a:rPr lang="en-US" sz="1600" b="1" dirty="0">
                <a:solidFill>
                  <a:schemeClr val="accent3"/>
                </a:solidFill>
              </a:rPr>
              <a:t>Best Practice TPP</a:t>
            </a:r>
          </a:p>
          <a:p>
            <a:pPr algn="ctr"/>
            <a:r>
              <a:rPr lang="en-US" sz="1200" i="1" dirty="0">
                <a:solidFill>
                  <a:schemeClr val="accent3"/>
                </a:solidFill>
              </a:rPr>
              <a:t>Example in severe pediatric asthma</a:t>
            </a:r>
          </a:p>
        </p:txBody>
      </p:sp>
      <p:pic>
        <p:nvPicPr>
          <p:cNvPr id="40" name="Picture 39">
            <a:extLst>
              <a:ext uri="{FF2B5EF4-FFF2-40B4-BE49-F238E27FC236}">
                <a16:creationId xmlns:a16="http://schemas.microsoft.com/office/drawing/2014/main" id="{7B93E1DC-4608-4ED0-9ADC-755960453A71}"/>
              </a:ext>
            </a:extLst>
          </p:cNvPr>
          <p:cNvPicPr>
            <a:picLocks noChangeAspect="1"/>
          </p:cNvPicPr>
          <p:nvPr/>
        </p:nvPicPr>
        <p:blipFill rotWithShape="1">
          <a:blip r:embed="rId2"/>
          <a:srcRect t="8696" r="2070" b="7630"/>
          <a:stretch/>
        </p:blipFill>
        <p:spPr>
          <a:xfrm>
            <a:off x="5029205" y="2326093"/>
            <a:ext cx="3726176" cy="2249487"/>
          </a:xfrm>
          <a:prstGeom prst="rect">
            <a:avLst/>
          </a:prstGeom>
          <a:ln>
            <a:solidFill>
              <a:schemeClr val="bg2"/>
            </a:solidFill>
          </a:ln>
          <a:effectLst/>
        </p:spPr>
      </p:pic>
      <p:sp>
        <p:nvSpPr>
          <p:cNvPr id="41" name="Speech Bubble: Rectangle with Corners Rounded 40">
            <a:extLst>
              <a:ext uri="{FF2B5EF4-FFF2-40B4-BE49-F238E27FC236}">
                <a16:creationId xmlns:a16="http://schemas.microsoft.com/office/drawing/2014/main" id="{80542C5D-94E0-4F1F-A4D9-A1264B447DE9}"/>
              </a:ext>
            </a:extLst>
          </p:cNvPr>
          <p:cNvSpPr/>
          <p:nvPr/>
        </p:nvSpPr>
        <p:spPr>
          <a:xfrm>
            <a:off x="5029202" y="1662165"/>
            <a:ext cx="3726176" cy="550507"/>
          </a:xfrm>
          <a:prstGeom prst="wedgeRoundRectCallout">
            <a:avLst>
              <a:gd name="adj1" fmla="val 22868"/>
              <a:gd name="adj2" fmla="val 69654"/>
              <a:gd name="adj3" fmla="val 16667"/>
            </a:avLst>
          </a:prstGeom>
          <a:solidFill>
            <a:schemeClr val="bg1"/>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 sub-optimal TPP </a:t>
            </a:r>
            <a:r>
              <a:rPr lang="en-US" sz="1300" u="sng" dirty="0">
                <a:solidFill>
                  <a:schemeClr val="tx1"/>
                </a:solidFill>
              </a:rPr>
              <a:t>does not</a:t>
            </a:r>
            <a:r>
              <a:rPr lang="en-US" sz="1300" dirty="0">
                <a:solidFill>
                  <a:schemeClr val="tx1"/>
                </a:solidFill>
              </a:rPr>
              <a:t> include clinical efficacy and safety data of the product</a:t>
            </a:r>
          </a:p>
        </p:txBody>
      </p:sp>
      <p:cxnSp>
        <p:nvCxnSpPr>
          <p:cNvPr id="42" name="Straight Connector 41">
            <a:extLst>
              <a:ext uri="{FF2B5EF4-FFF2-40B4-BE49-F238E27FC236}">
                <a16:creationId xmlns:a16="http://schemas.microsoft.com/office/drawing/2014/main" id="{5C844038-105B-447E-9DC1-5C32AF1B462D}"/>
              </a:ext>
            </a:extLst>
          </p:cNvPr>
          <p:cNvCxnSpPr>
            <a:cxnSpLocks/>
          </p:cNvCxnSpPr>
          <p:nvPr/>
        </p:nvCxnSpPr>
        <p:spPr>
          <a:xfrm>
            <a:off x="5029201" y="2326093"/>
            <a:ext cx="3726176" cy="223160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2" name="Table 51">
            <a:extLst>
              <a:ext uri="{FF2B5EF4-FFF2-40B4-BE49-F238E27FC236}">
                <a16:creationId xmlns:a16="http://schemas.microsoft.com/office/drawing/2014/main" id="{1B5F5BC9-12D5-4536-B7B4-E93BBA08ED5F}"/>
              </a:ext>
            </a:extLst>
          </p:cNvPr>
          <p:cNvGraphicFramePr>
            <a:graphicFrameLocks noGrp="1"/>
          </p:cNvGraphicFramePr>
          <p:nvPr>
            <p:extLst>
              <p:ext uri="{D42A27DB-BD31-4B8C-83A1-F6EECF244321}">
                <p14:modId xmlns:p14="http://schemas.microsoft.com/office/powerpoint/2010/main" val="3674886206"/>
              </p:ext>
            </p:extLst>
          </p:nvPr>
        </p:nvGraphicFramePr>
        <p:xfrm>
          <a:off x="1341121" y="1895103"/>
          <a:ext cx="2827021" cy="1297677"/>
        </p:xfrm>
        <a:graphic>
          <a:graphicData uri="http://schemas.openxmlformats.org/drawingml/2006/table">
            <a:tbl>
              <a:tblPr/>
              <a:tblGrid>
                <a:gridCol w="1021079">
                  <a:extLst>
                    <a:ext uri="{9D8B030D-6E8A-4147-A177-3AD203B41FA5}">
                      <a16:colId xmlns:a16="http://schemas.microsoft.com/office/drawing/2014/main" val="423243344"/>
                    </a:ext>
                  </a:extLst>
                </a:gridCol>
                <a:gridCol w="902971">
                  <a:extLst>
                    <a:ext uri="{9D8B030D-6E8A-4147-A177-3AD203B41FA5}">
                      <a16:colId xmlns:a16="http://schemas.microsoft.com/office/drawing/2014/main" val="4035878907"/>
                    </a:ext>
                  </a:extLst>
                </a:gridCol>
                <a:gridCol w="902971">
                  <a:extLst>
                    <a:ext uri="{9D8B030D-6E8A-4147-A177-3AD203B41FA5}">
                      <a16:colId xmlns:a16="http://schemas.microsoft.com/office/drawing/2014/main" val="1443601278"/>
                    </a:ext>
                  </a:extLst>
                </a:gridCol>
              </a:tblGrid>
              <a:tr h="279162">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Endpoints</a:t>
                      </a: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1" i="0" u="none" dirty="0">
                          <a:latin typeface="+mn-lt"/>
                        </a:rPr>
                        <a:t>Control Arm</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49949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Annual severe exacerbation events</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dirty="0">
                          <a:ln>
                            <a:noFill/>
                          </a:ln>
                          <a:solidFill>
                            <a:schemeClr val="tx1"/>
                          </a:solidFill>
                          <a:effectLst/>
                          <a:uLnTx/>
                          <a:uFillTx/>
                          <a:latin typeface="+mn-lt"/>
                          <a:ea typeface="+mn-ea"/>
                          <a:cs typeface="Calibri"/>
                        </a:rPr>
                        <a:t>0.24 / year</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schemeClr val="tx1"/>
                          </a:solidFill>
                          <a:effectLst/>
                          <a:uLnTx/>
                          <a:uFillTx/>
                          <a:latin typeface="+mn-lt"/>
                          <a:ea typeface="+mn-ea"/>
                          <a:cs typeface="Calibri"/>
                        </a:rPr>
                        <a:t>0.75 / year</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519020">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Improved lung function (FEV % vs baseline)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10.53%</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4.83%</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bl>
          </a:graphicData>
        </a:graphic>
      </p:graphicFrame>
      <p:sp>
        <p:nvSpPr>
          <p:cNvPr id="53" name="TextBox 52">
            <a:extLst>
              <a:ext uri="{FF2B5EF4-FFF2-40B4-BE49-F238E27FC236}">
                <a16:creationId xmlns:a16="http://schemas.microsoft.com/office/drawing/2014/main" id="{87E47233-9576-45B7-A4A4-13C46E2CF2D7}"/>
              </a:ext>
            </a:extLst>
          </p:cNvPr>
          <p:cNvSpPr txBox="1"/>
          <p:nvPr/>
        </p:nvSpPr>
        <p:spPr>
          <a:xfrm>
            <a:off x="2713487" y="2153965"/>
            <a:ext cx="577402" cy="169277"/>
          </a:xfrm>
          <a:prstGeom prst="rect">
            <a:avLst/>
          </a:prstGeom>
          <a:noFill/>
        </p:spPr>
        <p:txBody>
          <a:bodyPr wrap="none" rtlCol="0">
            <a:spAutoFit/>
          </a:bodyPr>
          <a:lstStyle/>
          <a:p>
            <a:pPr algn="l"/>
            <a:r>
              <a:rPr lang="en-US" sz="500" dirty="0">
                <a:latin typeface="+mj-lt"/>
              </a:rPr>
              <a:t>P-value 0.001</a:t>
            </a:r>
          </a:p>
        </p:txBody>
      </p:sp>
      <p:sp>
        <p:nvSpPr>
          <p:cNvPr id="54" name="TextBox 53">
            <a:extLst>
              <a:ext uri="{FF2B5EF4-FFF2-40B4-BE49-F238E27FC236}">
                <a16:creationId xmlns:a16="http://schemas.microsoft.com/office/drawing/2014/main" id="{C6A16D22-40A5-4920-91BF-A9E87846F157}"/>
              </a:ext>
            </a:extLst>
          </p:cNvPr>
          <p:cNvSpPr txBox="1"/>
          <p:nvPr/>
        </p:nvSpPr>
        <p:spPr>
          <a:xfrm>
            <a:off x="2713487" y="2651419"/>
            <a:ext cx="577402" cy="169277"/>
          </a:xfrm>
          <a:prstGeom prst="rect">
            <a:avLst/>
          </a:prstGeom>
          <a:noFill/>
        </p:spPr>
        <p:txBody>
          <a:bodyPr wrap="none" rtlCol="0">
            <a:spAutoFit/>
          </a:bodyPr>
          <a:lstStyle/>
          <a:p>
            <a:pPr algn="l"/>
            <a:r>
              <a:rPr lang="en-US" sz="500" dirty="0">
                <a:latin typeface="+mj-lt"/>
              </a:rPr>
              <a:t>P-value 0.001</a:t>
            </a:r>
          </a:p>
        </p:txBody>
      </p:sp>
      <p:sp>
        <p:nvSpPr>
          <p:cNvPr id="55" name="Rectangle: Rounded Corners 54">
            <a:extLst>
              <a:ext uri="{FF2B5EF4-FFF2-40B4-BE49-F238E27FC236}">
                <a16:creationId xmlns:a16="http://schemas.microsoft.com/office/drawing/2014/main" id="{39FB9C53-FABA-4E4E-8A99-2A17882C40F0}"/>
              </a:ext>
            </a:extLst>
          </p:cNvPr>
          <p:cNvSpPr/>
          <p:nvPr/>
        </p:nvSpPr>
        <p:spPr>
          <a:xfrm>
            <a:off x="548641" y="1892858"/>
            <a:ext cx="723900" cy="1297676"/>
          </a:xfrm>
          <a:prstGeom prst="roundRect">
            <a:avLst>
              <a:gd name="adj" fmla="val 14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Clinical Efficacy</a:t>
            </a:r>
          </a:p>
        </p:txBody>
      </p:sp>
      <p:graphicFrame>
        <p:nvGraphicFramePr>
          <p:cNvPr id="56" name="Table 55">
            <a:extLst>
              <a:ext uri="{FF2B5EF4-FFF2-40B4-BE49-F238E27FC236}">
                <a16:creationId xmlns:a16="http://schemas.microsoft.com/office/drawing/2014/main" id="{B5D6ADED-5CE2-4F32-9395-ACB9F1498B6F}"/>
              </a:ext>
            </a:extLst>
          </p:cNvPr>
          <p:cNvGraphicFramePr>
            <a:graphicFrameLocks noGrp="1"/>
          </p:cNvGraphicFramePr>
          <p:nvPr>
            <p:extLst>
              <p:ext uri="{D42A27DB-BD31-4B8C-83A1-F6EECF244321}">
                <p14:modId xmlns:p14="http://schemas.microsoft.com/office/powerpoint/2010/main" val="2450825568"/>
              </p:ext>
            </p:extLst>
          </p:nvPr>
        </p:nvGraphicFramePr>
        <p:xfrm>
          <a:off x="1333501" y="3260024"/>
          <a:ext cx="2827021" cy="1297676"/>
        </p:xfrm>
        <a:graphic>
          <a:graphicData uri="http://schemas.openxmlformats.org/drawingml/2006/table">
            <a:tbl>
              <a:tblPr/>
              <a:tblGrid>
                <a:gridCol w="1028699">
                  <a:extLst>
                    <a:ext uri="{9D8B030D-6E8A-4147-A177-3AD203B41FA5}">
                      <a16:colId xmlns:a16="http://schemas.microsoft.com/office/drawing/2014/main" val="423243344"/>
                    </a:ext>
                  </a:extLst>
                </a:gridCol>
                <a:gridCol w="899161">
                  <a:extLst>
                    <a:ext uri="{9D8B030D-6E8A-4147-A177-3AD203B41FA5}">
                      <a16:colId xmlns:a16="http://schemas.microsoft.com/office/drawing/2014/main" val="4035878907"/>
                    </a:ext>
                  </a:extLst>
                </a:gridCol>
                <a:gridCol w="899161">
                  <a:extLst>
                    <a:ext uri="{9D8B030D-6E8A-4147-A177-3AD203B41FA5}">
                      <a16:colId xmlns:a16="http://schemas.microsoft.com/office/drawing/2014/main" val="1443601278"/>
                    </a:ext>
                  </a:extLst>
                </a:gridCol>
              </a:tblGrid>
              <a:tr h="293478">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endParaRPr lang="en-US" sz="1000" b="1" i="0" u="none" dirty="0">
                        <a:solidFill>
                          <a:schemeClr val="tx1"/>
                        </a:solidFill>
                        <a:latin typeface="+mn-lt"/>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1" i="0" u="none" dirty="0">
                          <a:latin typeface="+mn-lt"/>
                        </a:rPr>
                        <a:t>Control Arm</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492473">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AE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83%</a:t>
                      </a:r>
                      <a:endParaRPr kumimoji="0" lang="en-US" sz="1000" b="0" i="1"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80%</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51172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Viral upper respiratory tract infections</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11%</a:t>
                      </a:r>
                      <a:endParaRPr kumimoji="0" lang="en-US" sz="1000" b="0" i="1"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9%</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bl>
          </a:graphicData>
        </a:graphic>
      </p:graphicFrame>
      <p:sp>
        <p:nvSpPr>
          <p:cNvPr id="57" name="Rectangle: Rounded Corners 56">
            <a:extLst>
              <a:ext uri="{FF2B5EF4-FFF2-40B4-BE49-F238E27FC236}">
                <a16:creationId xmlns:a16="http://schemas.microsoft.com/office/drawing/2014/main" id="{EB9121D6-3DC3-4EC3-8C86-050AFA912F2B}"/>
              </a:ext>
            </a:extLst>
          </p:cNvPr>
          <p:cNvSpPr/>
          <p:nvPr/>
        </p:nvSpPr>
        <p:spPr>
          <a:xfrm>
            <a:off x="548641" y="3260025"/>
            <a:ext cx="723900" cy="1297676"/>
          </a:xfrm>
          <a:prstGeom prst="roundRect">
            <a:avLst>
              <a:gd name="adj" fmla="val 24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Clinical Safety</a:t>
            </a:r>
          </a:p>
        </p:txBody>
      </p:sp>
      <p:sp>
        <p:nvSpPr>
          <p:cNvPr id="13" name="TextBox 12">
            <a:extLst>
              <a:ext uri="{FF2B5EF4-FFF2-40B4-BE49-F238E27FC236}">
                <a16:creationId xmlns:a16="http://schemas.microsoft.com/office/drawing/2014/main" id="{53190589-14CB-4EE0-965C-5ADBB057C65F}"/>
              </a:ext>
            </a:extLst>
          </p:cNvPr>
          <p:cNvSpPr txBox="1"/>
          <p:nvPr/>
        </p:nvSpPr>
        <p:spPr>
          <a:xfrm rot="19886365">
            <a:off x="60948" y="1531359"/>
            <a:ext cx="1043876" cy="261610"/>
          </a:xfrm>
          <a:prstGeom prst="rect">
            <a:avLst/>
          </a:prstGeom>
          <a:noFill/>
        </p:spPr>
        <p:txBody>
          <a:bodyPr wrap="none" rtlCol="0">
            <a:spAutoFit/>
          </a:bodyPr>
          <a:lstStyle/>
          <a:p>
            <a:pPr algn="ctr"/>
            <a:r>
              <a:rPr lang="en-US" sz="1100" b="1" i="1" dirty="0">
                <a:solidFill>
                  <a:schemeClr val="accent1"/>
                </a:solidFill>
                <a:latin typeface="+mj-lt"/>
              </a:rPr>
              <a:t>Illustration</a:t>
            </a:r>
          </a:p>
        </p:txBody>
      </p:sp>
      <p:sp>
        <p:nvSpPr>
          <p:cNvPr id="24" name="Rectangle 23">
            <a:extLst>
              <a:ext uri="{FF2B5EF4-FFF2-40B4-BE49-F238E27FC236}">
                <a16:creationId xmlns:a16="http://schemas.microsoft.com/office/drawing/2014/main" id="{D24CB561-6CB4-4245-A4D1-54F05CA73A45}"/>
              </a:ext>
            </a:extLst>
          </p:cNvPr>
          <p:cNvSpPr/>
          <p:nvPr/>
        </p:nvSpPr>
        <p:spPr>
          <a:xfrm>
            <a:off x="2356422" y="1880783"/>
            <a:ext cx="1804100" cy="2694797"/>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peech Bubble: Rectangle with Corners Rounded 21">
            <a:extLst>
              <a:ext uri="{FF2B5EF4-FFF2-40B4-BE49-F238E27FC236}">
                <a16:creationId xmlns:a16="http://schemas.microsoft.com/office/drawing/2014/main" id="{9C4FCCFF-18C9-4487-AF29-42A80D6D2662}"/>
              </a:ext>
            </a:extLst>
          </p:cNvPr>
          <p:cNvSpPr/>
          <p:nvPr/>
        </p:nvSpPr>
        <p:spPr>
          <a:xfrm>
            <a:off x="3611880" y="1071055"/>
            <a:ext cx="1501140" cy="523866"/>
          </a:xfrm>
          <a:prstGeom prst="wedgeRoundRectCallout">
            <a:avLst>
              <a:gd name="adj1" fmla="val -35126"/>
              <a:gd name="adj2" fmla="val 95043"/>
              <a:gd name="adj3" fmla="val 16667"/>
            </a:avLst>
          </a:prstGeom>
          <a:solidFill>
            <a:schemeClr val="accent3">
              <a:lumMod val="20000"/>
              <a:lumOff val="80000"/>
            </a:schemeClr>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1"/>
                </a:solidFill>
              </a:rPr>
              <a:t>Control arm should ideally be the current standard of care</a:t>
            </a:r>
          </a:p>
        </p:txBody>
      </p:sp>
    </p:spTree>
    <p:extLst>
      <p:ext uri="{BB962C8B-B14F-4D97-AF65-F5344CB8AC3E}">
        <p14:creationId xmlns:p14="http://schemas.microsoft.com/office/powerpoint/2010/main" val="24938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3" grpId="0"/>
      <p:bldP spid="41" grpId="0" animBg="1"/>
      <p:bldP spid="53" grpId="0"/>
      <p:bldP spid="54" grpId="0"/>
      <p:bldP spid="55" grpId="0" animBg="1"/>
      <p:bldP spid="57" grpId="0" animBg="1"/>
      <p:bldP spid="13" grpId="0"/>
      <p:bldP spid="24"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Connector: Elbow 36">
            <a:extLst>
              <a:ext uri="{FF2B5EF4-FFF2-40B4-BE49-F238E27FC236}">
                <a16:creationId xmlns:a16="http://schemas.microsoft.com/office/drawing/2014/main" id="{65DB9B7B-C4FF-4C75-B72D-8D42D2E4366B}"/>
              </a:ext>
            </a:extLst>
          </p:cNvPr>
          <p:cNvCxnSpPr>
            <a:cxnSpLocks/>
          </p:cNvCxnSpPr>
          <p:nvPr/>
        </p:nvCxnSpPr>
        <p:spPr>
          <a:xfrm rot="16200000" flipH="1">
            <a:off x="3273275" y="2344645"/>
            <a:ext cx="1895052" cy="608237"/>
          </a:xfrm>
          <a:prstGeom prst="bentConnector3">
            <a:avLst>
              <a:gd name="adj1" fmla="val 98654"/>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15</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Besides the clinical benefits of our product, the TPP should ideally also include relative clinical benefits of our product vs. standard of care. </a:t>
            </a:r>
            <a:r>
              <a:rPr lang="en-US" sz="800" b="1" dirty="0">
                <a:solidFill>
                  <a:schemeClr val="tx1"/>
                </a:solidFill>
              </a:rPr>
              <a:t>[why?]</a:t>
            </a:r>
            <a:r>
              <a:rPr lang="en-US" sz="800" dirty="0">
                <a:solidFill>
                  <a:schemeClr val="tx1"/>
                </a:solidFill>
              </a:rPr>
              <a:t> Understanding our clinical benefits vs the standard of care is critical for determining product value and placement of the product in the treatment pathway. </a:t>
            </a:r>
            <a:r>
              <a:rPr lang="en-US" sz="800" b="1" dirty="0">
                <a:solidFill>
                  <a:schemeClr val="tx1"/>
                </a:solidFill>
              </a:rPr>
              <a:t>[what?] </a:t>
            </a:r>
            <a:r>
              <a:rPr lang="en-US" sz="800" dirty="0">
                <a:solidFill>
                  <a:schemeClr val="tx1"/>
                </a:solidFill>
              </a:rPr>
              <a:t>Standard of care products should be represented with clinical data including efficacy and safety i.e. similar to what we show for our product.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Relative Clinical </a:t>
            </a:r>
          </a:p>
          <a:p>
            <a:pPr algn="ctr"/>
            <a:r>
              <a:rPr lang="en-US" sz="1400" b="1" dirty="0">
                <a:solidFill>
                  <a:schemeClr val="bg1"/>
                </a:solidFill>
              </a:rPr>
              <a:t>Benefits</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3</a:t>
            </a:r>
          </a:p>
        </p:txBody>
      </p:sp>
      <p:cxnSp>
        <p:nvCxnSpPr>
          <p:cNvPr id="18" name="Straight Connector 17">
            <a:extLst>
              <a:ext uri="{FF2B5EF4-FFF2-40B4-BE49-F238E27FC236}">
                <a16:creationId xmlns:a16="http://schemas.microsoft.com/office/drawing/2014/main" id="{72013B28-10CB-4C4A-A6EB-AB5C5FB1523A}"/>
              </a:ext>
            </a:extLst>
          </p:cNvPr>
          <p:cNvCxnSpPr>
            <a:cxnSpLocks/>
            <a:stCxn id="16" idx="3"/>
          </p:cNvCxnSpPr>
          <p:nvPr/>
        </p:nvCxnSpPr>
        <p:spPr>
          <a:xfrm>
            <a:off x="3086499" y="1713530"/>
            <a:ext cx="1881741" cy="0"/>
          </a:xfrm>
          <a:prstGeom prst="line">
            <a:avLst/>
          </a:prstGeom>
          <a:ln w="1905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3DCB5D2-0777-4457-843B-5F18A20FBE06}"/>
              </a:ext>
            </a:extLst>
          </p:cNvPr>
          <p:cNvSpPr/>
          <p:nvPr/>
        </p:nvSpPr>
        <p:spPr>
          <a:xfrm>
            <a:off x="5463540" y="1390850"/>
            <a:ext cx="3255663" cy="1400383"/>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Serves as a basis for assessing the product value</a:t>
            </a:r>
          </a:p>
          <a:p>
            <a:pPr marL="285750" indent="-285750">
              <a:spcBef>
                <a:spcPts val="600"/>
              </a:spcBef>
              <a:buFont typeface="Arial" panose="020B0604020202020204" pitchFamily="34" charset="0"/>
              <a:buChar char="•"/>
              <a:defRPr/>
            </a:pPr>
            <a:r>
              <a:rPr lang="en-US" sz="1600" dirty="0">
                <a:solidFill>
                  <a:srgbClr val="1A1628"/>
                </a:solidFill>
              </a:rPr>
              <a:t>Supports understanding of product placement in treatment pathway</a:t>
            </a:r>
          </a:p>
        </p:txBody>
      </p:sp>
      <p:grpSp>
        <p:nvGrpSpPr>
          <p:cNvPr id="20" name="Group 19">
            <a:extLst>
              <a:ext uri="{FF2B5EF4-FFF2-40B4-BE49-F238E27FC236}">
                <a16:creationId xmlns:a16="http://schemas.microsoft.com/office/drawing/2014/main" id="{3D37DD06-F6FE-40B9-9B00-D52148927BDF}"/>
              </a:ext>
            </a:extLst>
          </p:cNvPr>
          <p:cNvGrpSpPr/>
          <p:nvPr/>
        </p:nvGrpSpPr>
        <p:grpSpPr bwMode="gray">
          <a:xfrm rot="16200000">
            <a:off x="4465088" y="1302004"/>
            <a:ext cx="808020" cy="795033"/>
            <a:chOff x="1576289" y="3327967"/>
            <a:chExt cx="1203678" cy="1203676"/>
          </a:xfrm>
          <a:solidFill>
            <a:schemeClr val="bg1"/>
          </a:solidFill>
        </p:grpSpPr>
        <p:sp>
          <p:nvSpPr>
            <p:cNvPr id="21" name="Oval 20">
              <a:extLst>
                <a:ext uri="{FF2B5EF4-FFF2-40B4-BE49-F238E27FC236}">
                  <a16:creationId xmlns:a16="http://schemas.microsoft.com/office/drawing/2014/main" id="{C86A23D5-4814-4639-801C-7A94856BC6C2}"/>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2" name="Oval 21">
              <a:extLst>
                <a:ext uri="{FF2B5EF4-FFF2-40B4-BE49-F238E27FC236}">
                  <a16:creationId xmlns:a16="http://schemas.microsoft.com/office/drawing/2014/main" id="{D7CF2530-76BE-4769-9934-A25A43C2D6E1}"/>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Arc 22">
              <a:extLst>
                <a:ext uri="{FF2B5EF4-FFF2-40B4-BE49-F238E27FC236}">
                  <a16:creationId xmlns:a16="http://schemas.microsoft.com/office/drawing/2014/main" id="{EE20DA11-E249-4E2F-B4C5-DFC551E02763}"/>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6700AE11-2E40-4B9B-B975-708EA8F15773}"/>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29" name="Rectangle 28">
            <a:extLst>
              <a:ext uri="{FF2B5EF4-FFF2-40B4-BE49-F238E27FC236}">
                <a16:creationId xmlns:a16="http://schemas.microsoft.com/office/drawing/2014/main" id="{CDDB698D-AF1C-4AE2-8881-33A1E984A024}"/>
              </a:ext>
            </a:extLst>
          </p:cNvPr>
          <p:cNvSpPr/>
          <p:nvPr/>
        </p:nvSpPr>
        <p:spPr>
          <a:xfrm>
            <a:off x="5463540" y="3295241"/>
            <a:ext cx="3255663" cy="584775"/>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Clinical data on efficacy and safety &amp; tolerability data </a:t>
            </a:r>
          </a:p>
        </p:txBody>
      </p:sp>
      <p:grpSp>
        <p:nvGrpSpPr>
          <p:cNvPr id="31" name="Group 30">
            <a:extLst>
              <a:ext uri="{FF2B5EF4-FFF2-40B4-BE49-F238E27FC236}">
                <a16:creationId xmlns:a16="http://schemas.microsoft.com/office/drawing/2014/main" id="{B8361114-1D22-4378-AD6E-81B6A43A4E4B}"/>
              </a:ext>
            </a:extLst>
          </p:cNvPr>
          <p:cNvGrpSpPr/>
          <p:nvPr/>
        </p:nvGrpSpPr>
        <p:grpSpPr bwMode="gray">
          <a:xfrm rot="16200000">
            <a:off x="4465088" y="3206395"/>
            <a:ext cx="808020" cy="795033"/>
            <a:chOff x="1576289" y="3327967"/>
            <a:chExt cx="1203678" cy="1203676"/>
          </a:xfrm>
          <a:solidFill>
            <a:schemeClr val="bg1"/>
          </a:solidFill>
        </p:grpSpPr>
        <p:sp>
          <p:nvSpPr>
            <p:cNvPr id="32" name="Oval 31">
              <a:extLst>
                <a:ext uri="{FF2B5EF4-FFF2-40B4-BE49-F238E27FC236}">
                  <a16:creationId xmlns:a16="http://schemas.microsoft.com/office/drawing/2014/main" id="{76FC5E5C-636B-456C-95C4-D0A67796F42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3" name="Oval 32">
              <a:extLst>
                <a:ext uri="{FF2B5EF4-FFF2-40B4-BE49-F238E27FC236}">
                  <a16:creationId xmlns:a16="http://schemas.microsoft.com/office/drawing/2014/main" id="{37040D8C-6996-4C9E-8478-70E3E757591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4" name="Arc 33">
              <a:extLst>
                <a:ext uri="{FF2B5EF4-FFF2-40B4-BE49-F238E27FC236}">
                  <a16:creationId xmlns:a16="http://schemas.microsoft.com/office/drawing/2014/main" id="{139FCA49-2AA6-4D86-A0A2-AC6FF53DA032}"/>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5" name="Rectangle 34">
            <a:extLst>
              <a:ext uri="{FF2B5EF4-FFF2-40B4-BE49-F238E27FC236}">
                <a16:creationId xmlns:a16="http://schemas.microsoft.com/office/drawing/2014/main" id="{470ED29F-5C51-4E89-9C10-87E17D71DB0E}"/>
              </a:ext>
            </a:extLst>
          </p:cNvPr>
          <p:cNvSpPr/>
          <p:nvPr/>
        </p:nvSpPr>
        <p:spPr>
          <a:xfrm>
            <a:off x="4471581" y="3434644"/>
            <a:ext cx="824955" cy="338534"/>
          </a:xfrm>
          <a:prstGeom prst="rect">
            <a:avLst/>
          </a:prstGeom>
          <a:noFill/>
        </p:spPr>
        <p:txBody>
          <a:bodyPr wrap="square">
            <a:spAutoFit/>
          </a:bodyPr>
          <a:lstStyle/>
          <a:p>
            <a:pPr algn="ctr"/>
            <a:r>
              <a:rPr lang="en-US" sz="1600" b="1" dirty="0">
                <a:solidFill>
                  <a:schemeClr val="accent1"/>
                </a:solidFill>
              </a:rPr>
              <a:t>What?</a:t>
            </a:r>
          </a:p>
        </p:txBody>
      </p:sp>
      <p:pic>
        <p:nvPicPr>
          <p:cNvPr id="43" name="Graphic 42">
            <a:extLst>
              <a:ext uri="{FF2B5EF4-FFF2-40B4-BE49-F238E27FC236}">
                <a16:creationId xmlns:a16="http://schemas.microsoft.com/office/drawing/2014/main" id="{08F8D1F8-BD39-4762-9F38-49D9C74A8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024" y="2571750"/>
            <a:ext cx="1309504" cy="1309504"/>
          </a:xfrm>
          <a:prstGeom prst="rect">
            <a:avLst/>
          </a:prstGeom>
        </p:spPr>
      </p:pic>
    </p:spTree>
    <p:extLst>
      <p:ext uri="{BB962C8B-B14F-4D97-AF65-F5344CB8AC3E}">
        <p14:creationId xmlns:p14="http://schemas.microsoft.com/office/powerpoint/2010/main" val="253778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16</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708965"/>
            <a:ext cx="9155730" cy="643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Relative clinical benefits can be understood as oranges vs orange juice. The content of both products are the same – oranges. However calories per mg is higher in the juice vs the actual oranges,  the formulation (whole fruit vs juice) and administration (eating vs. drinking), storage needs (no storage needs for whole oranges, refrigerated storage for orange juice) and the experience when consuming them are very different. This analogy is also true for pharma or biopharmaceutical products that are seemingly similar i.e. being indicated for the same disease. Yet there are often relative benefits and drawbacks if you compare the products that helps us define our strategic positioning and value proposition.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pic>
        <p:nvPicPr>
          <p:cNvPr id="1026" name="Picture 2" descr="Orange View PNG | Picpng">
            <a:extLst>
              <a:ext uri="{FF2B5EF4-FFF2-40B4-BE49-F238E27FC236}">
                <a16:creationId xmlns:a16="http://schemas.microsoft.com/office/drawing/2014/main" id="{4C58068E-DC6B-4BC4-BA63-F1A27E8EE8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1096" y="1630574"/>
            <a:ext cx="2529522" cy="21954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6EA3C1-BC11-4997-83A9-BC86EB1ED5EF}"/>
              </a:ext>
            </a:extLst>
          </p:cNvPr>
          <p:cNvSpPr txBox="1"/>
          <p:nvPr/>
        </p:nvSpPr>
        <p:spPr>
          <a:xfrm>
            <a:off x="4409379" y="2573480"/>
            <a:ext cx="551241" cy="523220"/>
          </a:xfrm>
          <a:prstGeom prst="rect">
            <a:avLst/>
          </a:prstGeom>
          <a:noFill/>
        </p:spPr>
        <p:txBody>
          <a:bodyPr wrap="none" rtlCol="0">
            <a:spAutoFit/>
          </a:bodyPr>
          <a:lstStyle/>
          <a:p>
            <a:pPr algn="l"/>
            <a:r>
              <a:rPr lang="en-US" sz="2800" dirty="0"/>
              <a:t>VS</a:t>
            </a:r>
          </a:p>
        </p:txBody>
      </p:sp>
      <p:pic>
        <p:nvPicPr>
          <p:cNvPr id="1030" name="Picture 6" descr="Download Glass Of Juice Png - Glass Of Orange Juice Png PNG Image with No  Background - PNGkey.com">
            <a:extLst>
              <a:ext uri="{FF2B5EF4-FFF2-40B4-BE49-F238E27FC236}">
                <a16:creationId xmlns:a16="http://schemas.microsoft.com/office/drawing/2014/main" id="{4DA97E55-08E3-4753-83BB-D8B7D2B6B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563" y="1561820"/>
            <a:ext cx="1411605" cy="226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39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0AC452A3-DD94-4A16-A567-003EB62C6FD5}"/>
              </a:ext>
            </a:extLst>
          </p:cNvPr>
          <p:cNvSpPr/>
          <p:nvPr/>
        </p:nvSpPr>
        <p:spPr>
          <a:xfrm>
            <a:off x="5564017" y="1908818"/>
            <a:ext cx="906749" cy="21755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CB65E12F-C837-4715-8435-28CB0E48826F}"/>
              </a:ext>
            </a:extLst>
          </p:cNvPr>
          <p:cNvSpPr/>
          <p:nvPr/>
        </p:nvSpPr>
        <p:spPr>
          <a:xfrm>
            <a:off x="2881777" y="1908819"/>
            <a:ext cx="906749" cy="21755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a:xfrm>
            <a:off x="8167058" y="4767263"/>
            <a:ext cx="568102" cy="274637"/>
          </a:xfrm>
        </p:spPr>
        <p:txBody>
          <a:bodyPr/>
          <a:lstStyle/>
          <a:p>
            <a:pPr>
              <a:defRPr/>
            </a:pPr>
            <a:r>
              <a:rPr lang="en-IN"/>
              <a:t>|    </a:t>
            </a:r>
            <a:fld id="{7B2119CD-3B2D-4CEB-B404-D2E3F8CD6D69}" type="slidenum">
              <a:rPr lang="en-IN" smtClean="0"/>
              <a:pPr>
                <a:defRPr/>
              </a:pPr>
              <a:t>17</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The relative clinical benefit is critical when determining the product value. A product can add value i.e. and justify a higher price than current standard of care in two ways. </a:t>
            </a:r>
            <a:r>
              <a:rPr lang="en-US" sz="800" b="1" dirty="0">
                <a:solidFill>
                  <a:schemeClr val="tx1"/>
                </a:solidFill>
              </a:rPr>
              <a:t>[ 1 ]</a:t>
            </a:r>
            <a:r>
              <a:rPr lang="en-US" sz="800" dirty="0">
                <a:solidFill>
                  <a:schemeClr val="tx1"/>
                </a:solidFill>
              </a:rPr>
              <a:t> A higher price can be justified if the product off-set healthcare system costs. For example, a new formulation of an IV product as a oral pill reduces healthcare costs as the patient can take the medication at home vs. sitting several hours in an infusion chair. </a:t>
            </a:r>
            <a:r>
              <a:rPr lang="en-US" sz="800" b="1" dirty="0">
                <a:solidFill>
                  <a:schemeClr val="tx1"/>
                </a:solidFill>
              </a:rPr>
              <a:t>[ 2 ] </a:t>
            </a:r>
            <a:r>
              <a:rPr lang="en-US" sz="800" dirty="0">
                <a:solidFill>
                  <a:schemeClr val="tx1"/>
                </a:solidFill>
              </a:rPr>
              <a:t>The other justification of a higher price is by adding clinical value as defined by public health metrics. For example, by reducing mortality.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cxnSp>
        <p:nvCxnSpPr>
          <p:cNvPr id="3" name="Straight Connector 2">
            <a:extLst>
              <a:ext uri="{FF2B5EF4-FFF2-40B4-BE49-F238E27FC236}">
                <a16:creationId xmlns:a16="http://schemas.microsoft.com/office/drawing/2014/main" id="{FD97CF54-425C-4110-8066-064C9551D670}"/>
              </a:ext>
            </a:extLst>
          </p:cNvPr>
          <p:cNvCxnSpPr/>
          <p:nvPr/>
        </p:nvCxnSpPr>
        <p:spPr>
          <a:xfrm>
            <a:off x="655320" y="3931920"/>
            <a:ext cx="6705601"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3C1AE73-C0CC-48D2-872F-3E76279B778C}"/>
              </a:ext>
            </a:extLst>
          </p:cNvPr>
          <p:cNvCxnSpPr>
            <a:cxnSpLocks/>
          </p:cNvCxnSpPr>
          <p:nvPr/>
        </p:nvCxnSpPr>
        <p:spPr>
          <a:xfrm flipV="1">
            <a:off x="876300" y="1706880"/>
            <a:ext cx="0" cy="237744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D865EF3-2B5F-4736-A2D5-645AA4D0850A}"/>
              </a:ext>
            </a:extLst>
          </p:cNvPr>
          <p:cNvSpPr txBox="1"/>
          <p:nvPr/>
        </p:nvSpPr>
        <p:spPr>
          <a:xfrm rot="16200000">
            <a:off x="-325180" y="2680900"/>
            <a:ext cx="1821160" cy="276999"/>
          </a:xfrm>
          <a:prstGeom prst="rect">
            <a:avLst/>
          </a:prstGeom>
          <a:noFill/>
        </p:spPr>
        <p:txBody>
          <a:bodyPr wrap="square" rtlCol="0">
            <a:spAutoFit/>
          </a:bodyPr>
          <a:lstStyle/>
          <a:p>
            <a:pPr algn="ctr"/>
            <a:r>
              <a:rPr lang="en-US" sz="1200" b="1" dirty="0">
                <a:latin typeface="+mj-lt"/>
              </a:rPr>
              <a:t>Product Cost</a:t>
            </a:r>
          </a:p>
        </p:txBody>
      </p:sp>
      <p:sp>
        <p:nvSpPr>
          <p:cNvPr id="9" name="Rectangle: Rounded Corners 8">
            <a:extLst>
              <a:ext uri="{FF2B5EF4-FFF2-40B4-BE49-F238E27FC236}">
                <a16:creationId xmlns:a16="http://schemas.microsoft.com/office/drawing/2014/main" id="{543E6211-6EF5-4562-9E37-CF8DE006C664}"/>
              </a:ext>
            </a:extLst>
          </p:cNvPr>
          <p:cNvSpPr/>
          <p:nvPr/>
        </p:nvSpPr>
        <p:spPr>
          <a:xfrm>
            <a:off x="1356384" y="2362200"/>
            <a:ext cx="906755" cy="172211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SOC</a:t>
            </a:r>
          </a:p>
        </p:txBody>
      </p:sp>
      <p:sp>
        <p:nvSpPr>
          <p:cNvPr id="10" name="Rectangle 9">
            <a:extLst>
              <a:ext uri="{FF2B5EF4-FFF2-40B4-BE49-F238E27FC236}">
                <a16:creationId xmlns:a16="http://schemas.microsoft.com/office/drawing/2014/main" id="{3BA9BE61-AD55-4429-BA59-FF353059B070}"/>
              </a:ext>
            </a:extLst>
          </p:cNvPr>
          <p:cNvSpPr/>
          <p:nvPr/>
        </p:nvSpPr>
        <p:spPr>
          <a:xfrm>
            <a:off x="1325880" y="3947160"/>
            <a:ext cx="6476997" cy="4571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id="{D0CA0F16-DDD1-4E64-ACE2-40CB1758732A}"/>
              </a:ext>
            </a:extLst>
          </p:cNvPr>
          <p:cNvSpPr/>
          <p:nvPr/>
        </p:nvSpPr>
        <p:spPr>
          <a:xfrm>
            <a:off x="2881084" y="1908818"/>
            <a:ext cx="906739" cy="700867"/>
          </a:xfrm>
          <a:prstGeom prst="roundRect">
            <a:avLst>
              <a:gd name="adj" fmla="val 20427"/>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7485892-1031-406E-943D-9964EBC3247A}"/>
              </a:ext>
            </a:extLst>
          </p:cNvPr>
          <p:cNvSpPr/>
          <p:nvPr/>
        </p:nvSpPr>
        <p:spPr>
          <a:xfrm>
            <a:off x="2881068" y="2362200"/>
            <a:ext cx="906749" cy="3733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Brace 11">
            <a:extLst>
              <a:ext uri="{FF2B5EF4-FFF2-40B4-BE49-F238E27FC236}">
                <a16:creationId xmlns:a16="http://schemas.microsoft.com/office/drawing/2014/main" id="{AF734AC3-91B6-48EE-9A07-FEC306EDE321}"/>
              </a:ext>
            </a:extLst>
          </p:cNvPr>
          <p:cNvSpPr/>
          <p:nvPr/>
        </p:nvSpPr>
        <p:spPr>
          <a:xfrm>
            <a:off x="3863340" y="1908817"/>
            <a:ext cx="174581" cy="453371"/>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6" name="Right Brace 45">
            <a:extLst>
              <a:ext uri="{FF2B5EF4-FFF2-40B4-BE49-F238E27FC236}">
                <a16:creationId xmlns:a16="http://schemas.microsoft.com/office/drawing/2014/main" id="{A29AF5D2-6BB1-4A0E-ABC6-797250F84F8F}"/>
              </a:ext>
            </a:extLst>
          </p:cNvPr>
          <p:cNvSpPr/>
          <p:nvPr/>
        </p:nvSpPr>
        <p:spPr>
          <a:xfrm>
            <a:off x="6600275" y="1908817"/>
            <a:ext cx="174581" cy="453371"/>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E561CFD9-7093-4238-AEA8-492B1B7DD2A7}"/>
              </a:ext>
            </a:extLst>
          </p:cNvPr>
          <p:cNvSpPr txBox="1"/>
          <p:nvPr/>
        </p:nvSpPr>
        <p:spPr>
          <a:xfrm>
            <a:off x="3189546" y="1470250"/>
            <a:ext cx="335348" cy="461665"/>
          </a:xfrm>
          <a:prstGeom prst="rect">
            <a:avLst/>
          </a:prstGeom>
          <a:noFill/>
        </p:spPr>
        <p:txBody>
          <a:bodyPr wrap="none" rtlCol="0" anchor="ctr">
            <a:spAutoFit/>
          </a:bodyPr>
          <a:lstStyle/>
          <a:p>
            <a:pPr algn="l"/>
            <a:r>
              <a:rPr lang="en-US" sz="2400" b="1" dirty="0">
                <a:solidFill>
                  <a:schemeClr val="accent1"/>
                </a:solidFill>
                <a:latin typeface="+mj-lt"/>
              </a:rPr>
              <a:t>1</a:t>
            </a:r>
          </a:p>
        </p:txBody>
      </p:sp>
      <p:sp>
        <p:nvSpPr>
          <p:cNvPr id="48" name="TextBox 47">
            <a:extLst>
              <a:ext uri="{FF2B5EF4-FFF2-40B4-BE49-F238E27FC236}">
                <a16:creationId xmlns:a16="http://schemas.microsoft.com/office/drawing/2014/main" id="{E841B99E-DD22-4A38-AD9A-8385C1616FE4}"/>
              </a:ext>
            </a:extLst>
          </p:cNvPr>
          <p:cNvSpPr txBox="1"/>
          <p:nvPr/>
        </p:nvSpPr>
        <p:spPr>
          <a:xfrm>
            <a:off x="5849008" y="1470250"/>
            <a:ext cx="377026" cy="461665"/>
          </a:xfrm>
          <a:prstGeom prst="rect">
            <a:avLst/>
          </a:prstGeom>
          <a:noFill/>
        </p:spPr>
        <p:txBody>
          <a:bodyPr wrap="none" rtlCol="0" anchor="ctr">
            <a:spAutoFit/>
          </a:bodyPr>
          <a:lstStyle/>
          <a:p>
            <a:pPr algn="l"/>
            <a:r>
              <a:rPr lang="en-US" sz="2400" b="1" dirty="0">
                <a:solidFill>
                  <a:schemeClr val="accent1"/>
                </a:solidFill>
                <a:latin typeface="+mj-lt"/>
              </a:rPr>
              <a:t>2</a:t>
            </a:r>
          </a:p>
        </p:txBody>
      </p:sp>
      <p:sp>
        <p:nvSpPr>
          <p:cNvPr id="50" name="Rectangle 49">
            <a:extLst>
              <a:ext uri="{FF2B5EF4-FFF2-40B4-BE49-F238E27FC236}">
                <a16:creationId xmlns:a16="http://schemas.microsoft.com/office/drawing/2014/main" id="{7C45D5AA-3AB0-483F-A358-6C352BD3864F}"/>
              </a:ext>
            </a:extLst>
          </p:cNvPr>
          <p:cNvSpPr/>
          <p:nvPr/>
        </p:nvSpPr>
        <p:spPr>
          <a:xfrm>
            <a:off x="6829779" y="1806592"/>
            <a:ext cx="1367758" cy="1323439"/>
          </a:xfrm>
          <a:prstGeom prst="rect">
            <a:avLst/>
          </a:prstGeom>
        </p:spPr>
        <p:txBody>
          <a:bodyPr wrap="square">
            <a:spAutoFit/>
          </a:bodyPr>
          <a:lstStyle/>
          <a:p>
            <a:r>
              <a:rPr lang="en-US" sz="1600" dirty="0"/>
              <a:t>Price increase justified by </a:t>
            </a:r>
            <a:r>
              <a:rPr lang="en-US" sz="1600" b="1" dirty="0"/>
              <a:t>adding value </a:t>
            </a:r>
            <a:r>
              <a:rPr lang="en-US" sz="1600" dirty="0"/>
              <a:t>e.g. reducing mortality</a:t>
            </a:r>
          </a:p>
        </p:txBody>
      </p:sp>
      <p:cxnSp>
        <p:nvCxnSpPr>
          <p:cNvPr id="14" name="Straight Connector 13">
            <a:extLst>
              <a:ext uri="{FF2B5EF4-FFF2-40B4-BE49-F238E27FC236}">
                <a16:creationId xmlns:a16="http://schemas.microsoft.com/office/drawing/2014/main" id="{9D033A17-8285-42AD-8804-D3D1684B6290}"/>
              </a:ext>
            </a:extLst>
          </p:cNvPr>
          <p:cNvCxnSpPr/>
          <p:nvPr/>
        </p:nvCxnSpPr>
        <p:spPr>
          <a:xfrm>
            <a:off x="2263139" y="2362188"/>
            <a:ext cx="533401" cy="0"/>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DA8FA2-1BD4-4AF4-9897-365887852CB9}"/>
              </a:ext>
            </a:extLst>
          </p:cNvPr>
          <p:cNvCxnSpPr>
            <a:cxnSpLocks/>
          </p:cNvCxnSpPr>
          <p:nvPr/>
        </p:nvCxnSpPr>
        <p:spPr>
          <a:xfrm flipV="1">
            <a:off x="3863340" y="1931915"/>
            <a:ext cx="1699968" cy="43027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35AE104-2FE9-478C-A4AA-0B8A8DF9440E}"/>
              </a:ext>
            </a:extLst>
          </p:cNvPr>
          <p:cNvSpPr/>
          <p:nvPr/>
        </p:nvSpPr>
        <p:spPr>
          <a:xfrm>
            <a:off x="4065338" y="1806593"/>
            <a:ext cx="1367758" cy="1323439"/>
          </a:xfrm>
          <a:prstGeom prst="rect">
            <a:avLst/>
          </a:prstGeom>
          <a:solidFill>
            <a:schemeClr val="bg1"/>
          </a:solidFill>
        </p:spPr>
        <p:txBody>
          <a:bodyPr wrap="square">
            <a:spAutoFit/>
          </a:bodyPr>
          <a:lstStyle/>
          <a:p>
            <a:r>
              <a:rPr lang="en-US" sz="1600" dirty="0"/>
              <a:t>Price increase justified by healthcare system </a:t>
            </a:r>
            <a:r>
              <a:rPr lang="en-US" sz="1600" b="1" dirty="0"/>
              <a:t>cost-offsets</a:t>
            </a:r>
          </a:p>
        </p:txBody>
      </p:sp>
      <p:sp>
        <p:nvSpPr>
          <p:cNvPr id="24" name="Rectangle 23">
            <a:extLst>
              <a:ext uri="{FF2B5EF4-FFF2-40B4-BE49-F238E27FC236}">
                <a16:creationId xmlns:a16="http://schemas.microsoft.com/office/drawing/2014/main" id="{F0325EBC-A23E-4D8B-8008-2C0886B76244}"/>
              </a:ext>
            </a:extLst>
          </p:cNvPr>
          <p:cNvSpPr/>
          <p:nvPr/>
        </p:nvSpPr>
        <p:spPr>
          <a:xfrm>
            <a:off x="2796540" y="2805097"/>
            <a:ext cx="1092970" cy="646331"/>
          </a:xfrm>
          <a:prstGeom prst="rect">
            <a:avLst/>
          </a:prstGeom>
        </p:spPr>
        <p:txBody>
          <a:bodyPr wrap="square">
            <a:spAutoFit/>
          </a:bodyPr>
          <a:lstStyle/>
          <a:p>
            <a:pPr algn="ctr"/>
            <a:r>
              <a:rPr lang="en-US" dirty="0">
                <a:solidFill>
                  <a:schemeClr val="bg1"/>
                </a:solidFill>
              </a:rPr>
              <a:t>New Product</a:t>
            </a:r>
          </a:p>
        </p:txBody>
      </p:sp>
      <p:sp>
        <p:nvSpPr>
          <p:cNvPr id="52" name="Rectangle 51">
            <a:extLst>
              <a:ext uri="{FF2B5EF4-FFF2-40B4-BE49-F238E27FC236}">
                <a16:creationId xmlns:a16="http://schemas.microsoft.com/office/drawing/2014/main" id="{5515F425-ABE3-4532-94EA-5EEFA220C9FF}"/>
              </a:ext>
            </a:extLst>
          </p:cNvPr>
          <p:cNvSpPr/>
          <p:nvPr/>
        </p:nvSpPr>
        <p:spPr>
          <a:xfrm>
            <a:off x="5476564" y="2758380"/>
            <a:ext cx="1092970" cy="646331"/>
          </a:xfrm>
          <a:prstGeom prst="rect">
            <a:avLst/>
          </a:prstGeom>
        </p:spPr>
        <p:txBody>
          <a:bodyPr wrap="square">
            <a:spAutoFit/>
          </a:bodyPr>
          <a:lstStyle/>
          <a:p>
            <a:pPr algn="ctr"/>
            <a:r>
              <a:rPr lang="en-US" dirty="0">
                <a:solidFill>
                  <a:schemeClr val="bg1"/>
                </a:solidFill>
              </a:rPr>
              <a:t>New Product</a:t>
            </a:r>
          </a:p>
        </p:txBody>
      </p:sp>
    </p:spTree>
    <p:extLst>
      <p:ext uri="{BB962C8B-B14F-4D97-AF65-F5344CB8AC3E}">
        <p14:creationId xmlns:p14="http://schemas.microsoft.com/office/powerpoint/2010/main" val="116387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6" grpId="0" animBg="1"/>
      <p:bldP spid="39" grpId="0" animBg="1"/>
      <p:bldP spid="11" grpId="0" animBg="1"/>
      <p:bldP spid="12" grpId="0" animBg="1"/>
      <p:bldP spid="46" grpId="0" animBg="1"/>
      <p:bldP spid="47" grpId="0"/>
      <p:bldP spid="48" grpId="0"/>
      <p:bldP spid="50" grpId="0"/>
      <p:bldP spid="49" grpId="0" animBg="1"/>
      <p:bldP spid="24"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a:xfrm>
            <a:off x="8167058" y="4767263"/>
            <a:ext cx="568102" cy="274637"/>
          </a:xfrm>
        </p:spPr>
        <p:txBody>
          <a:bodyPr/>
          <a:lstStyle/>
          <a:p>
            <a:pPr>
              <a:defRPr/>
            </a:pPr>
            <a:r>
              <a:rPr lang="en-IN"/>
              <a:t>|    </a:t>
            </a:r>
            <a:fld id="{7B2119CD-3B2D-4CEB-B404-D2E3F8CD6D69}" type="slidenum">
              <a:rPr lang="en-IN" smtClean="0"/>
              <a:pPr>
                <a:defRPr/>
              </a:pPr>
              <a:t>18</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495300"/>
            <a:ext cx="9155729" cy="4297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But are products always as good a they claim? </a:t>
            </a:r>
            <a:r>
              <a:rPr lang="en-US" sz="800" dirty="0" err="1">
                <a:solidFill>
                  <a:schemeClr val="tx1"/>
                </a:solidFill>
              </a:rPr>
              <a:t>Prescrire</a:t>
            </a:r>
            <a:r>
              <a:rPr lang="en-US" sz="800" dirty="0">
                <a:solidFill>
                  <a:schemeClr val="tx1"/>
                </a:solidFill>
              </a:rPr>
              <a:t>, a non profit, published aggregated ratings of new products and indications over the past 10 years. In contrast to what we may think, most new products are perceived to be ‘nothing new’ or ‘not acceptable’ by HTA bodies. Only a fraction of new products are considered to be a real advance or to be offering an advantage over current standard of care. This is mainly due to new products inability to demonstrate value vs the current standard of care in head-to-head clinical trials. </a:t>
            </a:r>
          </a:p>
          <a:p>
            <a:r>
              <a:rPr lang="en-US" sz="800" dirty="0">
                <a:solidFill>
                  <a:schemeClr val="tx1"/>
                </a:solidFill>
              </a:rPr>
              <a:t>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graphicFrame>
        <p:nvGraphicFramePr>
          <p:cNvPr id="13" name="Chart 12">
            <a:extLst>
              <a:ext uri="{FF2B5EF4-FFF2-40B4-BE49-F238E27FC236}">
                <a16:creationId xmlns:a16="http://schemas.microsoft.com/office/drawing/2014/main" id="{F3E16F78-75C0-47C4-ADCB-ECB3B1871D89}"/>
              </a:ext>
            </a:extLst>
          </p:cNvPr>
          <p:cNvGraphicFramePr/>
          <p:nvPr>
            <p:extLst>
              <p:ext uri="{D42A27DB-BD31-4B8C-83A1-F6EECF244321}">
                <p14:modId xmlns:p14="http://schemas.microsoft.com/office/powerpoint/2010/main" val="771013652"/>
              </p:ext>
            </p:extLst>
          </p:nvPr>
        </p:nvGraphicFramePr>
        <p:xfrm>
          <a:off x="508921" y="1351071"/>
          <a:ext cx="8102700" cy="3264227"/>
        </p:xfrm>
        <a:graphic>
          <a:graphicData uri="http://schemas.openxmlformats.org/drawingml/2006/chart">
            <c:chart xmlns:c="http://schemas.openxmlformats.org/drawingml/2006/chart" xmlns:r="http://schemas.openxmlformats.org/officeDocument/2006/relationships" r:id="rId2"/>
          </a:graphicData>
        </a:graphic>
      </p:graphicFrame>
      <p:sp>
        <p:nvSpPr>
          <p:cNvPr id="29" name="Rectangle 28">
            <a:extLst>
              <a:ext uri="{FF2B5EF4-FFF2-40B4-BE49-F238E27FC236}">
                <a16:creationId xmlns:a16="http://schemas.microsoft.com/office/drawing/2014/main" id="{AA1BAAAD-98C4-49B1-9FE6-BB04F2542464}"/>
              </a:ext>
            </a:extLst>
          </p:cNvPr>
          <p:cNvSpPr/>
          <p:nvPr/>
        </p:nvSpPr>
        <p:spPr>
          <a:xfrm>
            <a:off x="408840" y="4651396"/>
            <a:ext cx="7636933" cy="369332"/>
          </a:xfrm>
          <a:prstGeom prst="rect">
            <a:avLst/>
          </a:prstGeom>
        </p:spPr>
        <p:txBody>
          <a:bodyPr wrap="square">
            <a:spAutoFit/>
          </a:bodyPr>
          <a:lstStyle/>
          <a:p>
            <a:r>
              <a:rPr lang="en-US" sz="900" dirty="0"/>
              <a:t>Source: </a:t>
            </a:r>
            <a:r>
              <a:rPr lang="en-US" sz="900" dirty="0">
                <a:hlinkClick r:id="rId3"/>
              </a:rPr>
              <a:t>www.English.prescrire.org</a:t>
            </a:r>
            <a:r>
              <a:rPr lang="en-US" sz="900" dirty="0"/>
              <a:t>  </a:t>
            </a:r>
          </a:p>
          <a:p>
            <a:endParaRPr lang="en-US" sz="900" dirty="0"/>
          </a:p>
        </p:txBody>
      </p:sp>
      <p:sp>
        <p:nvSpPr>
          <p:cNvPr id="16" name="Rectangle 15">
            <a:extLst>
              <a:ext uri="{FF2B5EF4-FFF2-40B4-BE49-F238E27FC236}">
                <a16:creationId xmlns:a16="http://schemas.microsoft.com/office/drawing/2014/main" id="{9E13CDC9-0AB1-4272-A801-D91AC4E35FFE}"/>
              </a:ext>
            </a:extLst>
          </p:cNvPr>
          <p:cNvSpPr/>
          <p:nvPr/>
        </p:nvSpPr>
        <p:spPr>
          <a:xfrm>
            <a:off x="2318496" y="827851"/>
            <a:ext cx="3817620" cy="523220"/>
          </a:xfrm>
          <a:prstGeom prst="rect">
            <a:avLst/>
          </a:prstGeom>
        </p:spPr>
        <p:txBody>
          <a:bodyPr wrap="square">
            <a:spAutoFit/>
          </a:bodyPr>
          <a:lstStyle/>
          <a:p>
            <a:pPr algn="ctr">
              <a:defRPr sz="1400" b="0" i="0" u="none" strike="noStrike" kern="1200" spc="0" baseline="0">
                <a:solidFill>
                  <a:srgbClr val="000000"/>
                </a:solidFill>
                <a:latin typeface="+mn-lt"/>
                <a:ea typeface="+mn-ea"/>
                <a:cs typeface="+mn-cs"/>
              </a:defRPr>
            </a:pPr>
            <a:r>
              <a:rPr lang="en-US" dirty="0" err="1"/>
              <a:t>Prescrie</a:t>
            </a:r>
            <a:r>
              <a:rPr lang="en-US" dirty="0"/>
              <a:t> Ratings of New Products and indications assessed between 2009-2018</a:t>
            </a:r>
          </a:p>
        </p:txBody>
      </p:sp>
    </p:spTree>
    <p:extLst>
      <p:ext uri="{BB962C8B-B14F-4D97-AF65-F5344CB8AC3E}">
        <p14:creationId xmlns:p14="http://schemas.microsoft.com/office/powerpoint/2010/main" val="201119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DC054BE6-CDE9-40F4-8797-2D8AB9C7722D}"/>
              </a:ext>
            </a:extLst>
          </p:cNvPr>
          <p:cNvGraphicFramePr>
            <a:graphicFrameLocks noGrp="1"/>
          </p:cNvGraphicFramePr>
          <p:nvPr>
            <p:extLst>
              <p:ext uri="{D42A27DB-BD31-4B8C-83A1-F6EECF244321}">
                <p14:modId xmlns:p14="http://schemas.microsoft.com/office/powerpoint/2010/main" val="991496064"/>
              </p:ext>
            </p:extLst>
          </p:nvPr>
        </p:nvGraphicFramePr>
        <p:xfrm>
          <a:off x="1351281" y="1905263"/>
          <a:ext cx="2827021" cy="1297677"/>
        </p:xfrm>
        <a:graphic>
          <a:graphicData uri="http://schemas.openxmlformats.org/drawingml/2006/table">
            <a:tbl>
              <a:tblPr/>
              <a:tblGrid>
                <a:gridCol w="1021079">
                  <a:extLst>
                    <a:ext uri="{9D8B030D-6E8A-4147-A177-3AD203B41FA5}">
                      <a16:colId xmlns:a16="http://schemas.microsoft.com/office/drawing/2014/main" val="423243344"/>
                    </a:ext>
                  </a:extLst>
                </a:gridCol>
                <a:gridCol w="902971">
                  <a:extLst>
                    <a:ext uri="{9D8B030D-6E8A-4147-A177-3AD203B41FA5}">
                      <a16:colId xmlns:a16="http://schemas.microsoft.com/office/drawing/2014/main" val="4035878907"/>
                    </a:ext>
                  </a:extLst>
                </a:gridCol>
                <a:gridCol w="902971">
                  <a:extLst>
                    <a:ext uri="{9D8B030D-6E8A-4147-A177-3AD203B41FA5}">
                      <a16:colId xmlns:a16="http://schemas.microsoft.com/office/drawing/2014/main" val="1443601278"/>
                    </a:ext>
                  </a:extLst>
                </a:gridCol>
              </a:tblGrid>
              <a:tr h="279162">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Endpoints</a:t>
                      </a: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1" i="0" u="none" dirty="0">
                          <a:latin typeface="+mn-lt"/>
                        </a:rPr>
                        <a:t>SoC</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49949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Annual severe exacerbation events</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dirty="0">
                          <a:ln>
                            <a:noFill/>
                          </a:ln>
                          <a:solidFill>
                            <a:schemeClr val="tx1"/>
                          </a:solidFill>
                          <a:effectLst/>
                          <a:uLnTx/>
                          <a:uFillTx/>
                          <a:latin typeface="+mn-lt"/>
                          <a:ea typeface="+mn-ea"/>
                          <a:cs typeface="Calibri"/>
                        </a:rPr>
                        <a:t>0.24 / year</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dirty="0">
                          <a:ln>
                            <a:noFill/>
                          </a:ln>
                          <a:solidFill>
                            <a:schemeClr val="tx1"/>
                          </a:solidFill>
                          <a:effectLst/>
                          <a:uLnTx/>
                          <a:uFillTx/>
                          <a:latin typeface="+mn-lt"/>
                          <a:ea typeface="+mn-ea"/>
                          <a:cs typeface="Calibri"/>
                        </a:rPr>
                        <a:t>0.20 / year</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519020">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Improved lung function (FEV % vs baseline)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10.53%</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7.10%</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bl>
          </a:graphicData>
        </a:graphic>
      </p:graphicFrame>
      <p:sp>
        <p:nvSpPr>
          <p:cNvPr id="23" name="TextBox 22">
            <a:extLst>
              <a:ext uri="{FF2B5EF4-FFF2-40B4-BE49-F238E27FC236}">
                <a16:creationId xmlns:a16="http://schemas.microsoft.com/office/drawing/2014/main" id="{CA47228C-228F-46C1-A759-19D13BD1FC51}"/>
              </a:ext>
            </a:extLst>
          </p:cNvPr>
          <p:cNvSpPr txBox="1"/>
          <p:nvPr/>
        </p:nvSpPr>
        <p:spPr>
          <a:xfrm>
            <a:off x="2723647" y="2164125"/>
            <a:ext cx="577402" cy="169277"/>
          </a:xfrm>
          <a:prstGeom prst="rect">
            <a:avLst/>
          </a:prstGeom>
          <a:noFill/>
        </p:spPr>
        <p:txBody>
          <a:bodyPr wrap="none" rtlCol="0">
            <a:spAutoFit/>
          </a:bodyPr>
          <a:lstStyle/>
          <a:p>
            <a:pPr algn="l"/>
            <a:r>
              <a:rPr lang="en-US" sz="500" dirty="0">
                <a:latin typeface="+mj-lt"/>
              </a:rPr>
              <a:t>P-value 0.001</a:t>
            </a:r>
          </a:p>
        </p:txBody>
      </p:sp>
      <p:sp>
        <p:nvSpPr>
          <p:cNvPr id="24" name="TextBox 23">
            <a:extLst>
              <a:ext uri="{FF2B5EF4-FFF2-40B4-BE49-F238E27FC236}">
                <a16:creationId xmlns:a16="http://schemas.microsoft.com/office/drawing/2014/main" id="{023FC2E7-5E0B-45A6-9BCF-598A7834D72A}"/>
              </a:ext>
            </a:extLst>
          </p:cNvPr>
          <p:cNvSpPr txBox="1"/>
          <p:nvPr/>
        </p:nvSpPr>
        <p:spPr>
          <a:xfrm>
            <a:off x="2723647" y="2661579"/>
            <a:ext cx="577402" cy="169277"/>
          </a:xfrm>
          <a:prstGeom prst="rect">
            <a:avLst/>
          </a:prstGeom>
          <a:noFill/>
        </p:spPr>
        <p:txBody>
          <a:bodyPr wrap="none" rtlCol="0">
            <a:spAutoFit/>
          </a:bodyPr>
          <a:lstStyle/>
          <a:p>
            <a:pPr algn="l"/>
            <a:r>
              <a:rPr lang="en-US" sz="500" dirty="0">
                <a:latin typeface="+mj-lt"/>
              </a:rPr>
              <a:t>P-value 0.001</a:t>
            </a:r>
          </a:p>
        </p:txBody>
      </p:sp>
      <p:sp>
        <p:nvSpPr>
          <p:cNvPr id="28" name="Rectangle: Rounded Corners 27">
            <a:extLst>
              <a:ext uri="{FF2B5EF4-FFF2-40B4-BE49-F238E27FC236}">
                <a16:creationId xmlns:a16="http://schemas.microsoft.com/office/drawing/2014/main" id="{A816CE03-DA7C-4344-94FD-5937F5D50C2A}"/>
              </a:ext>
            </a:extLst>
          </p:cNvPr>
          <p:cNvSpPr/>
          <p:nvPr/>
        </p:nvSpPr>
        <p:spPr>
          <a:xfrm>
            <a:off x="558801" y="1903018"/>
            <a:ext cx="723900" cy="1297676"/>
          </a:xfrm>
          <a:prstGeom prst="roundRect">
            <a:avLst>
              <a:gd name="adj" fmla="val 14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Clinical Efficacy</a:t>
            </a:r>
          </a:p>
        </p:txBody>
      </p:sp>
      <p:graphicFrame>
        <p:nvGraphicFramePr>
          <p:cNvPr id="31" name="Table 30">
            <a:extLst>
              <a:ext uri="{FF2B5EF4-FFF2-40B4-BE49-F238E27FC236}">
                <a16:creationId xmlns:a16="http://schemas.microsoft.com/office/drawing/2014/main" id="{75145612-B6E0-4F90-8F75-C0EA386B6E40}"/>
              </a:ext>
            </a:extLst>
          </p:cNvPr>
          <p:cNvGraphicFramePr>
            <a:graphicFrameLocks noGrp="1"/>
          </p:cNvGraphicFramePr>
          <p:nvPr>
            <p:extLst>
              <p:ext uri="{D42A27DB-BD31-4B8C-83A1-F6EECF244321}">
                <p14:modId xmlns:p14="http://schemas.microsoft.com/office/powerpoint/2010/main" val="2218902766"/>
              </p:ext>
            </p:extLst>
          </p:nvPr>
        </p:nvGraphicFramePr>
        <p:xfrm>
          <a:off x="1343661" y="3270184"/>
          <a:ext cx="2827021" cy="1297676"/>
        </p:xfrm>
        <a:graphic>
          <a:graphicData uri="http://schemas.openxmlformats.org/drawingml/2006/table">
            <a:tbl>
              <a:tblPr/>
              <a:tblGrid>
                <a:gridCol w="1028699">
                  <a:extLst>
                    <a:ext uri="{9D8B030D-6E8A-4147-A177-3AD203B41FA5}">
                      <a16:colId xmlns:a16="http://schemas.microsoft.com/office/drawing/2014/main" val="423243344"/>
                    </a:ext>
                  </a:extLst>
                </a:gridCol>
                <a:gridCol w="899161">
                  <a:extLst>
                    <a:ext uri="{9D8B030D-6E8A-4147-A177-3AD203B41FA5}">
                      <a16:colId xmlns:a16="http://schemas.microsoft.com/office/drawing/2014/main" val="4035878907"/>
                    </a:ext>
                  </a:extLst>
                </a:gridCol>
                <a:gridCol w="899161">
                  <a:extLst>
                    <a:ext uri="{9D8B030D-6E8A-4147-A177-3AD203B41FA5}">
                      <a16:colId xmlns:a16="http://schemas.microsoft.com/office/drawing/2014/main" val="1443601278"/>
                    </a:ext>
                  </a:extLst>
                </a:gridCol>
              </a:tblGrid>
              <a:tr h="293478">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endParaRPr lang="en-US" sz="1000" b="1" i="0" u="none" dirty="0">
                        <a:solidFill>
                          <a:schemeClr val="tx1"/>
                        </a:solidFill>
                        <a:latin typeface="+mn-lt"/>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1" i="0" u="none" dirty="0">
                          <a:latin typeface="+mn-lt"/>
                        </a:rPr>
                        <a:t>SoC</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492473">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AE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83%</a:t>
                      </a:r>
                      <a:endParaRPr kumimoji="0" lang="en-US" sz="1000" b="0" i="1"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53%</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51172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Viral upper respiratory tract infections</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11%</a:t>
                      </a:r>
                      <a:endParaRPr kumimoji="0" lang="en-US" sz="1000" b="0" i="1"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rgbClr val="000000"/>
                          </a:solidFill>
                          <a:effectLst/>
                          <a:uLnTx/>
                          <a:uFillTx/>
                          <a:latin typeface="+mn-lt"/>
                          <a:ea typeface="+mn-ea"/>
                          <a:cs typeface="Arial"/>
                        </a:rPr>
                        <a:t>3%</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bl>
          </a:graphicData>
        </a:graphic>
      </p:graphicFrame>
      <p:sp>
        <p:nvSpPr>
          <p:cNvPr id="36" name="Rectangle: Rounded Corners 35">
            <a:extLst>
              <a:ext uri="{FF2B5EF4-FFF2-40B4-BE49-F238E27FC236}">
                <a16:creationId xmlns:a16="http://schemas.microsoft.com/office/drawing/2014/main" id="{7218CBCF-C55A-40D3-B29E-907C6F04D6A1}"/>
              </a:ext>
            </a:extLst>
          </p:cNvPr>
          <p:cNvSpPr/>
          <p:nvPr/>
        </p:nvSpPr>
        <p:spPr>
          <a:xfrm>
            <a:off x="558801" y="3270185"/>
            <a:ext cx="723900" cy="1297676"/>
          </a:xfrm>
          <a:prstGeom prst="roundRect">
            <a:avLst>
              <a:gd name="adj" fmla="val 24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Clinical Safety</a:t>
            </a:r>
          </a:p>
        </p:txBody>
      </p:sp>
      <p:sp>
        <p:nvSpPr>
          <p:cNvPr id="37" name="Rectangle 36">
            <a:extLst>
              <a:ext uri="{FF2B5EF4-FFF2-40B4-BE49-F238E27FC236}">
                <a16:creationId xmlns:a16="http://schemas.microsoft.com/office/drawing/2014/main" id="{4152C1C5-D949-4C84-BADF-A46F91E91E1A}"/>
              </a:ext>
            </a:extLst>
          </p:cNvPr>
          <p:cNvSpPr/>
          <p:nvPr/>
        </p:nvSpPr>
        <p:spPr>
          <a:xfrm>
            <a:off x="3292634" y="1903019"/>
            <a:ext cx="885667" cy="266484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92386B4-7ECA-458E-8DCF-C07191B67EC8}"/>
              </a:ext>
            </a:extLst>
          </p:cNvPr>
          <p:cNvSpPr/>
          <p:nvPr/>
        </p:nvSpPr>
        <p:spPr>
          <a:xfrm>
            <a:off x="4625340" y="0"/>
            <a:ext cx="45186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19</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Lets review an example of a best practice TPP relative clinical benefits vs. what an poor TPP looks like. </a:t>
            </a:r>
            <a:r>
              <a:rPr lang="en-US" sz="800" b="1" dirty="0">
                <a:solidFill>
                  <a:schemeClr val="tx1"/>
                </a:solidFill>
              </a:rPr>
              <a:t>[best practice TPP] </a:t>
            </a:r>
            <a:r>
              <a:rPr lang="en-US" sz="800" dirty="0">
                <a:solidFill>
                  <a:schemeClr val="tx1"/>
                </a:solidFill>
              </a:rPr>
              <a:t>A best practice TPP include a summary of the product efficacy and safety profile including data statistical significance as well as a summary of the clinical benefits of the competitors i.e. current standard of care. </a:t>
            </a:r>
            <a:r>
              <a:rPr lang="en-US" sz="800" b="1" dirty="0">
                <a:solidFill>
                  <a:schemeClr val="tx1"/>
                </a:solidFill>
              </a:rPr>
              <a:t>[Sub-optimal TPP] </a:t>
            </a:r>
            <a:r>
              <a:rPr lang="en-US" sz="800" dirty="0">
                <a:solidFill>
                  <a:schemeClr val="tx1"/>
                </a:solidFill>
              </a:rPr>
              <a:t>Lets look at an example of a sub-optimal TPP. It includes only a short summary statement of the ‘competitive analysis’ but does not actually determine what the current standard of care is, and how our product compares. Even in areas where there is currently now approved treatment, there is almost always an established best practice and clinical guidelines. </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9" name="TextBox 28">
            <a:extLst>
              <a:ext uri="{FF2B5EF4-FFF2-40B4-BE49-F238E27FC236}">
                <a16:creationId xmlns:a16="http://schemas.microsoft.com/office/drawing/2014/main" id="{1114A076-EB4B-46F7-8E14-355827E0324E}"/>
              </a:ext>
            </a:extLst>
          </p:cNvPr>
          <p:cNvSpPr txBox="1"/>
          <p:nvPr/>
        </p:nvSpPr>
        <p:spPr>
          <a:xfrm>
            <a:off x="6003661" y="1234638"/>
            <a:ext cx="1737360" cy="338554"/>
          </a:xfrm>
          <a:prstGeom prst="rect">
            <a:avLst/>
          </a:prstGeom>
          <a:noFill/>
          <a:effectLst/>
        </p:spPr>
        <p:txBody>
          <a:bodyPr wrap="none" rtlCol="0">
            <a:noAutofit/>
          </a:bodyPr>
          <a:lstStyle/>
          <a:p>
            <a:pPr algn="ctr"/>
            <a:r>
              <a:rPr lang="en-US" sz="1600" b="1" dirty="0">
                <a:solidFill>
                  <a:schemeClr val="tx1">
                    <a:lumMod val="65000"/>
                    <a:lumOff val="35000"/>
                  </a:schemeClr>
                </a:solidFill>
              </a:rPr>
              <a:t>Sub-Optimal TPP</a:t>
            </a:r>
          </a:p>
        </p:txBody>
      </p:sp>
      <p:cxnSp>
        <p:nvCxnSpPr>
          <p:cNvPr id="30" name="Straight Connector 29">
            <a:extLst>
              <a:ext uri="{FF2B5EF4-FFF2-40B4-BE49-F238E27FC236}">
                <a16:creationId xmlns:a16="http://schemas.microsoft.com/office/drawing/2014/main" id="{C17E5CD2-EDDF-4CED-8254-DB45C1FF03CF}"/>
              </a:ext>
            </a:extLst>
          </p:cNvPr>
          <p:cNvCxnSpPr>
            <a:cxnSpLocks/>
          </p:cNvCxnSpPr>
          <p:nvPr/>
        </p:nvCxnSpPr>
        <p:spPr>
          <a:xfrm>
            <a:off x="4625424" y="0"/>
            <a:ext cx="0" cy="5143500"/>
          </a:xfrm>
          <a:prstGeom prst="line">
            <a:avLst/>
          </a:prstGeom>
          <a:ln w="12700">
            <a:solidFill>
              <a:schemeClr val="bg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pic>
        <p:nvPicPr>
          <p:cNvPr id="40" name="Picture 39">
            <a:extLst>
              <a:ext uri="{FF2B5EF4-FFF2-40B4-BE49-F238E27FC236}">
                <a16:creationId xmlns:a16="http://schemas.microsoft.com/office/drawing/2014/main" id="{7B93E1DC-4608-4ED0-9ADC-755960453A71}"/>
              </a:ext>
            </a:extLst>
          </p:cNvPr>
          <p:cNvPicPr>
            <a:picLocks noChangeAspect="1"/>
          </p:cNvPicPr>
          <p:nvPr/>
        </p:nvPicPr>
        <p:blipFill rotWithShape="1">
          <a:blip r:embed="rId2"/>
          <a:srcRect t="8696" r="2070" b="7630"/>
          <a:stretch/>
        </p:blipFill>
        <p:spPr>
          <a:xfrm>
            <a:off x="5029205" y="2326093"/>
            <a:ext cx="3726176" cy="2249487"/>
          </a:xfrm>
          <a:prstGeom prst="rect">
            <a:avLst/>
          </a:prstGeom>
          <a:ln>
            <a:solidFill>
              <a:schemeClr val="bg2"/>
            </a:solidFill>
          </a:ln>
          <a:effectLst/>
        </p:spPr>
      </p:pic>
      <p:sp>
        <p:nvSpPr>
          <p:cNvPr id="41" name="Speech Bubble: Rectangle with Corners Rounded 40">
            <a:extLst>
              <a:ext uri="{FF2B5EF4-FFF2-40B4-BE49-F238E27FC236}">
                <a16:creationId xmlns:a16="http://schemas.microsoft.com/office/drawing/2014/main" id="{80542C5D-94E0-4F1F-A4D9-A1264B447DE9}"/>
              </a:ext>
            </a:extLst>
          </p:cNvPr>
          <p:cNvSpPr/>
          <p:nvPr/>
        </p:nvSpPr>
        <p:spPr>
          <a:xfrm>
            <a:off x="5029202" y="1662165"/>
            <a:ext cx="3726176" cy="550507"/>
          </a:xfrm>
          <a:prstGeom prst="wedgeRoundRectCallout">
            <a:avLst>
              <a:gd name="adj1" fmla="val 22868"/>
              <a:gd name="adj2" fmla="val 69654"/>
              <a:gd name="adj3" fmla="val 16667"/>
            </a:avLst>
          </a:prstGeom>
          <a:solidFill>
            <a:schemeClr val="bg1"/>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 sub-optimal TPP </a:t>
            </a:r>
            <a:r>
              <a:rPr lang="en-US" sz="1300" u="sng" dirty="0">
                <a:solidFill>
                  <a:schemeClr val="tx1"/>
                </a:solidFill>
              </a:rPr>
              <a:t>does not</a:t>
            </a:r>
            <a:r>
              <a:rPr lang="en-US" sz="1300" dirty="0">
                <a:solidFill>
                  <a:schemeClr val="tx1"/>
                </a:solidFill>
              </a:rPr>
              <a:t> include a comparison of the product vs standard of care</a:t>
            </a:r>
          </a:p>
        </p:txBody>
      </p:sp>
      <p:sp>
        <p:nvSpPr>
          <p:cNvPr id="25" name="Rectangle 24">
            <a:extLst>
              <a:ext uri="{FF2B5EF4-FFF2-40B4-BE49-F238E27FC236}">
                <a16:creationId xmlns:a16="http://schemas.microsoft.com/office/drawing/2014/main" id="{D323D63C-E8DA-40CF-9B29-F177BD10AFD2}"/>
              </a:ext>
            </a:extLst>
          </p:cNvPr>
          <p:cNvSpPr/>
          <p:nvPr/>
        </p:nvSpPr>
        <p:spPr>
          <a:xfrm>
            <a:off x="5088416" y="3101340"/>
            <a:ext cx="2013424" cy="750637"/>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61E3E6BD-E0A9-449B-B91F-3CB1ADD76E75}"/>
              </a:ext>
            </a:extLst>
          </p:cNvPr>
          <p:cNvSpPr txBox="1"/>
          <p:nvPr/>
        </p:nvSpPr>
        <p:spPr>
          <a:xfrm>
            <a:off x="1721067" y="1234638"/>
            <a:ext cx="1737360" cy="338554"/>
          </a:xfrm>
          <a:prstGeom prst="rect">
            <a:avLst/>
          </a:prstGeom>
          <a:noFill/>
          <a:effectLst/>
        </p:spPr>
        <p:txBody>
          <a:bodyPr wrap="none" rtlCol="0">
            <a:noAutofit/>
          </a:bodyPr>
          <a:lstStyle/>
          <a:p>
            <a:pPr algn="ctr"/>
            <a:r>
              <a:rPr lang="en-US" sz="1600" b="1" dirty="0">
                <a:solidFill>
                  <a:schemeClr val="accent3"/>
                </a:solidFill>
              </a:rPr>
              <a:t>Best Practice TPP</a:t>
            </a:r>
          </a:p>
          <a:p>
            <a:pPr algn="ctr"/>
            <a:r>
              <a:rPr lang="en-US" sz="1200" i="1" dirty="0">
                <a:solidFill>
                  <a:schemeClr val="accent3"/>
                </a:solidFill>
              </a:rPr>
              <a:t>Example in severe pediatric asthma</a:t>
            </a:r>
          </a:p>
        </p:txBody>
      </p:sp>
      <p:sp>
        <p:nvSpPr>
          <p:cNvPr id="38" name="TextBox 37">
            <a:extLst>
              <a:ext uri="{FF2B5EF4-FFF2-40B4-BE49-F238E27FC236}">
                <a16:creationId xmlns:a16="http://schemas.microsoft.com/office/drawing/2014/main" id="{3002BE2B-6011-4E7C-9593-0674BD1CD97E}"/>
              </a:ext>
            </a:extLst>
          </p:cNvPr>
          <p:cNvSpPr txBox="1"/>
          <p:nvPr/>
        </p:nvSpPr>
        <p:spPr>
          <a:xfrm rot="19886365">
            <a:off x="60948" y="1531359"/>
            <a:ext cx="1043876" cy="261610"/>
          </a:xfrm>
          <a:prstGeom prst="rect">
            <a:avLst/>
          </a:prstGeom>
          <a:noFill/>
        </p:spPr>
        <p:txBody>
          <a:bodyPr wrap="none" rtlCol="0">
            <a:spAutoFit/>
          </a:bodyPr>
          <a:lstStyle/>
          <a:p>
            <a:pPr algn="ctr"/>
            <a:r>
              <a:rPr lang="en-US" sz="1100" b="1" i="1" dirty="0">
                <a:solidFill>
                  <a:schemeClr val="accent1"/>
                </a:solidFill>
                <a:latin typeface="+mj-lt"/>
              </a:rPr>
              <a:t>Illustration</a:t>
            </a:r>
          </a:p>
        </p:txBody>
      </p:sp>
    </p:spTree>
    <p:extLst>
      <p:ext uri="{BB962C8B-B14F-4D97-AF65-F5344CB8AC3E}">
        <p14:creationId xmlns:p14="http://schemas.microsoft.com/office/powerpoint/2010/main" val="15454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8" grpId="0" animBg="1"/>
      <p:bldP spid="36" grpId="0" animBg="1"/>
      <p:bldP spid="37" grpId="0" animBg="1"/>
      <p:bldP spid="29" grpId="0"/>
      <p:bldP spid="41" grpId="0" animBg="1"/>
      <p:bldP spid="25" grpId="0" animBg="1"/>
      <p:bldP spid="26"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944A2D83-6C65-41ED-A272-83A880E5BA13}"/>
              </a:ext>
            </a:extLst>
          </p:cNvPr>
          <p:cNvGrpSpPr/>
          <p:nvPr/>
        </p:nvGrpSpPr>
        <p:grpSpPr>
          <a:xfrm>
            <a:off x="5312160" y="1697561"/>
            <a:ext cx="745341" cy="215955"/>
            <a:chOff x="5312160" y="2063321"/>
            <a:chExt cx="745341" cy="215955"/>
          </a:xfrm>
        </p:grpSpPr>
        <p:cxnSp>
          <p:nvCxnSpPr>
            <p:cNvPr id="39" name="Straight Connector 38">
              <a:extLst>
                <a:ext uri="{FF2B5EF4-FFF2-40B4-BE49-F238E27FC236}">
                  <a16:creationId xmlns:a16="http://schemas.microsoft.com/office/drawing/2014/main" id="{97283006-D28A-4B70-A7D8-09D931E713E5}"/>
                </a:ext>
              </a:extLst>
            </p:cNvPr>
            <p:cNvCxnSpPr/>
            <p:nvPr/>
          </p:nvCxnSpPr>
          <p:spPr>
            <a:xfrm flipV="1">
              <a:off x="5647765" y="2063321"/>
              <a:ext cx="409736" cy="729"/>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7D057F-BF0F-4398-B81A-475BDC4A6382}"/>
                </a:ext>
              </a:extLst>
            </p:cNvPr>
            <p:cNvCxnSpPr>
              <a:cxnSpLocks/>
            </p:cNvCxnSpPr>
            <p:nvPr/>
          </p:nvCxnSpPr>
          <p:spPr>
            <a:xfrm flipH="1">
              <a:off x="5312160" y="2063321"/>
              <a:ext cx="328375" cy="215955"/>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0" y="-438823"/>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Welcome to “Best Practices in Target Product Profile Development – A Market Access Perspective”. By the end of this module, you will have learned about i) Key stakeholder priorities to keep in mind when developing a target product profile – which we will refer to from now on as a “TPP”, ii) Deep-dive into key elements of a ‘Best Practice’ TPP, and iii) and what the commercial and cost implications are when we fail to do develop a robust TPP.  </a:t>
            </a:r>
          </a:p>
        </p:txBody>
      </p:sp>
      <p:sp>
        <p:nvSpPr>
          <p:cNvPr id="14" name="TextBox 13">
            <a:extLst>
              <a:ext uri="{FF2B5EF4-FFF2-40B4-BE49-F238E27FC236}">
                <a16:creationId xmlns:a16="http://schemas.microsoft.com/office/drawing/2014/main" id="{CAB86AFE-E876-4127-8361-2289EE058159}"/>
              </a:ext>
            </a:extLst>
          </p:cNvPr>
          <p:cNvSpPr txBox="1"/>
          <p:nvPr/>
        </p:nvSpPr>
        <p:spPr>
          <a:xfrm>
            <a:off x="73152" y="768976"/>
            <a:ext cx="3220562" cy="276999"/>
          </a:xfrm>
          <a:prstGeom prst="rect">
            <a:avLst/>
          </a:prstGeom>
          <a:noFill/>
        </p:spPr>
        <p:txBody>
          <a:bodyPr wrap="none" rtlCol="0">
            <a:spAutoFit/>
          </a:bodyPr>
          <a:lstStyle/>
          <a:p>
            <a:pPr algn="l"/>
            <a:r>
              <a:rPr lang="en-US" sz="1200" b="1" dirty="0"/>
              <a:t>By the end of this module, you will understand:</a:t>
            </a:r>
          </a:p>
        </p:txBody>
      </p:sp>
      <p:sp>
        <p:nvSpPr>
          <p:cNvPr id="15" name="Oval 14">
            <a:extLst>
              <a:ext uri="{FF2B5EF4-FFF2-40B4-BE49-F238E27FC236}">
                <a16:creationId xmlns:a16="http://schemas.microsoft.com/office/drawing/2014/main" id="{84479FCA-B587-4311-A964-0077018955FB}"/>
              </a:ext>
            </a:extLst>
          </p:cNvPr>
          <p:cNvSpPr/>
          <p:nvPr/>
        </p:nvSpPr>
        <p:spPr>
          <a:xfrm>
            <a:off x="3865418" y="1859659"/>
            <a:ext cx="1413164" cy="1413164"/>
          </a:xfrm>
          <a:prstGeom prst="ellipse">
            <a:avLst/>
          </a:pr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223AEEF-1E04-4E7F-B0E6-FAE34F450B9D}"/>
              </a:ext>
            </a:extLst>
          </p:cNvPr>
          <p:cNvSpPr/>
          <p:nvPr/>
        </p:nvSpPr>
        <p:spPr>
          <a:xfrm>
            <a:off x="3703320" y="1697561"/>
            <a:ext cx="1737360" cy="1737360"/>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extLst>
              <a:ext uri="{FF2B5EF4-FFF2-40B4-BE49-F238E27FC236}">
                <a16:creationId xmlns:a16="http://schemas.microsoft.com/office/drawing/2014/main" id="{AFA8E505-6167-4567-8328-C196B2F5F684}"/>
              </a:ext>
            </a:extLst>
          </p:cNvPr>
          <p:cNvPicPr>
            <a:picLocks noChangeAspect="1"/>
          </p:cNvPicPr>
          <p:nvPr/>
        </p:nvPicPr>
        <p:blipFill>
          <a:blip r:embed="rId2"/>
          <a:stretch>
            <a:fillRect/>
          </a:stretch>
        </p:blipFill>
        <p:spPr>
          <a:xfrm>
            <a:off x="3703320" y="1859659"/>
            <a:ext cx="334773" cy="334773"/>
          </a:xfrm>
          <a:prstGeom prst="rect">
            <a:avLst/>
          </a:prstGeom>
        </p:spPr>
      </p:pic>
      <p:pic>
        <p:nvPicPr>
          <p:cNvPr id="24" name="Picture 23">
            <a:extLst>
              <a:ext uri="{FF2B5EF4-FFF2-40B4-BE49-F238E27FC236}">
                <a16:creationId xmlns:a16="http://schemas.microsoft.com/office/drawing/2014/main" id="{0C034E64-F77B-4787-9F58-C38D8F37EE0C}"/>
              </a:ext>
            </a:extLst>
          </p:cNvPr>
          <p:cNvPicPr>
            <a:picLocks noChangeAspect="1"/>
          </p:cNvPicPr>
          <p:nvPr/>
        </p:nvPicPr>
        <p:blipFill>
          <a:blip r:embed="rId2"/>
          <a:stretch>
            <a:fillRect/>
          </a:stretch>
        </p:blipFill>
        <p:spPr>
          <a:xfrm>
            <a:off x="5024858" y="1859659"/>
            <a:ext cx="334773" cy="334773"/>
          </a:xfrm>
          <a:prstGeom prst="rect">
            <a:avLst/>
          </a:prstGeom>
        </p:spPr>
      </p:pic>
      <p:sp>
        <p:nvSpPr>
          <p:cNvPr id="27" name="TextBox 26">
            <a:extLst>
              <a:ext uri="{FF2B5EF4-FFF2-40B4-BE49-F238E27FC236}">
                <a16:creationId xmlns:a16="http://schemas.microsoft.com/office/drawing/2014/main" id="{E6CCF7A9-998B-48C1-924A-906703441452}"/>
              </a:ext>
            </a:extLst>
          </p:cNvPr>
          <p:cNvSpPr txBox="1"/>
          <p:nvPr/>
        </p:nvSpPr>
        <p:spPr>
          <a:xfrm>
            <a:off x="3961993" y="2177859"/>
            <a:ext cx="1246910" cy="738664"/>
          </a:xfrm>
          <a:prstGeom prst="rect">
            <a:avLst/>
          </a:prstGeom>
          <a:noFill/>
        </p:spPr>
        <p:txBody>
          <a:bodyPr wrap="square" lIns="0" rIns="0" rtlCol="0">
            <a:spAutoFit/>
          </a:bodyPr>
          <a:lstStyle/>
          <a:p>
            <a:pPr algn="ctr"/>
            <a:r>
              <a:rPr lang="en-US" b="1" dirty="0">
                <a:solidFill>
                  <a:schemeClr val="accent3"/>
                </a:solidFill>
                <a:ea typeface="Cambria" panose="02040503050406030204" pitchFamily="18" charset="0"/>
              </a:rPr>
              <a:t>Module I</a:t>
            </a:r>
          </a:p>
          <a:p>
            <a:pPr algn="ctr"/>
            <a:r>
              <a:rPr lang="en-US" sz="1200" b="1" dirty="0">
                <a:ea typeface="Cambria" panose="02040503050406030204" pitchFamily="18" charset="0"/>
              </a:rPr>
              <a:t>Elements of a ‘Best Practice’ TPP</a:t>
            </a:r>
          </a:p>
        </p:txBody>
      </p:sp>
      <p:sp>
        <p:nvSpPr>
          <p:cNvPr id="28" name="Rectangle: Rounded Corners 27">
            <a:extLst>
              <a:ext uri="{FF2B5EF4-FFF2-40B4-BE49-F238E27FC236}">
                <a16:creationId xmlns:a16="http://schemas.microsoft.com/office/drawing/2014/main" id="{1A6F0E45-5107-4639-AD21-0BD375BACC4B}"/>
              </a:ext>
            </a:extLst>
          </p:cNvPr>
          <p:cNvSpPr/>
          <p:nvPr/>
        </p:nvSpPr>
        <p:spPr>
          <a:xfrm>
            <a:off x="424797" y="1294878"/>
            <a:ext cx="2661702" cy="80682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Key stakeholder priorities to keep in mind when developing a TPP</a:t>
            </a:r>
          </a:p>
        </p:txBody>
      </p:sp>
      <p:sp>
        <p:nvSpPr>
          <p:cNvPr id="31" name="Rectangle: Rounded Corners 30">
            <a:extLst>
              <a:ext uri="{FF2B5EF4-FFF2-40B4-BE49-F238E27FC236}">
                <a16:creationId xmlns:a16="http://schemas.microsoft.com/office/drawing/2014/main" id="{0CFF360F-446F-4426-B2B3-7E9B45F90536}"/>
              </a:ext>
            </a:extLst>
          </p:cNvPr>
          <p:cNvSpPr/>
          <p:nvPr/>
        </p:nvSpPr>
        <p:spPr>
          <a:xfrm>
            <a:off x="5950821" y="1294878"/>
            <a:ext cx="2661702" cy="80682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Deep-dive into key elements of a ‘Best Practice’ TPP</a:t>
            </a:r>
          </a:p>
        </p:txBody>
      </p:sp>
      <p:grpSp>
        <p:nvGrpSpPr>
          <p:cNvPr id="53" name="Group 52">
            <a:extLst>
              <a:ext uri="{FF2B5EF4-FFF2-40B4-BE49-F238E27FC236}">
                <a16:creationId xmlns:a16="http://schemas.microsoft.com/office/drawing/2014/main" id="{2D32B79F-C863-4101-BC72-375ECB1DAB18}"/>
              </a:ext>
            </a:extLst>
          </p:cNvPr>
          <p:cNvGrpSpPr/>
          <p:nvPr/>
        </p:nvGrpSpPr>
        <p:grpSpPr>
          <a:xfrm>
            <a:off x="3086499" y="1690596"/>
            <a:ext cx="616821" cy="215954"/>
            <a:chOff x="3086499" y="1690596"/>
            <a:chExt cx="616821" cy="215954"/>
          </a:xfrm>
        </p:grpSpPr>
        <p:cxnSp>
          <p:nvCxnSpPr>
            <p:cNvPr id="37" name="Straight Connector 36">
              <a:extLst>
                <a:ext uri="{FF2B5EF4-FFF2-40B4-BE49-F238E27FC236}">
                  <a16:creationId xmlns:a16="http://schemas.microsoft.com/office/drawing/2014/main" id="{DBD90652-47F0-4F9E-BF68-3A17373432C6}"/>
                </a:ext>
              </a:extLst>
            </p:cNvPr>
            <p:cNvCxnSpPr>
              <a:cxnSpLocks/>
              <a:stCxn id="28" idx="3"/>
            </p:cNvCxnSpPr>
            <p:nvPr/>
          </p:nvCxnSpPr>
          <p:spPr>
            <a:xfrm flipV="1">
              <a:off x="3086499" y="1697561"/>
              <a:ext cx="409736" cy="729"/>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AD9C78-5C16-4E2E-9236-9CA4ACEA4524}"/>
                </a:ext>
              </a:extLst>
            </p:cNvPr>
            <p:cNvCxnSpPr>
              <a:cxnSpLocks/>
            </p:cNvCxnSpPr>
            <p:nvPr/>
          </p:nvCxnSpPr>
          <p:spPr>
            <a:xfrm>
              <a:off x="3498452" y="1690596"/>
              <a:ext cx="204868" cy="21595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8" name="Rectangle: Top Corners Rounded 57">
            <a:extLst>
              <a:ext uri="{FF2B5EF4-FFF2-40B4-BE49-F238E27FC236}">
                <a16:creationId xmlns:a16="http://schemas.microsoft.com/office/drawing/2014/main" id="{7BF6C0D9-C5C5-44E1-98D9-F7DE90DFAD0E}"/>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Module Objectives</a:t>
            </a:r>
          </a:p>
        </p:txBody>
      </p:sp>
      <p:pic>
        <p:nvPicPr>
          <p:cNvPr id="61" name="Picture 60">
            <a:extLst>
              <a:ext uri="{FF2B5EF4-FFF2-40B4-BE49-F238E27FC236}">
                <a16:creationId xmlns:a16="http://schemas.microsoft.com/office/drawing/2014/main" id="{8FE101EF-779F-45F9-85CB-9368284B4F70}"/>
              </a:ext>
            </a:extLst>
          </p:cNvPr>
          <p:cNvPicPr>
            <a:picLocks noChangeAspect="1"/>
          </p:cNvPicPr>
          <p:nvPr/>
        </p:nvPicPr>
        <p:blipFill>
          <a:blip r:embed="rId2"/>
          <a:stretch>
            <a:fillRect/>
          </a:stretch>
        </p:blipFill>
        <p:spPr>
          <a:xfrm>
            <a:off x="4404613" y="3186486"/>
            <a:ext cx="334773" cy="334773"/>
          </a:xfrm>
          <a:prstGeom prst="rect">
            <a:avLst/>
          </a:prstGeom>
        </p:spPr>
      </p:pic>
      <p:sp>
        <p:nvSpPr>
          <p:cNvPr id="62" name="Rectangle: Rounded Corners 61">
            <a:extLst>
              <a:ext uri="{FF2B5EF4-FFF2-40B4-BE49-F238E27FC236}">
                <a16:creationId xmlns:a16="http://schemas.microsoft.com/office/drawing/2014/main" id="{FDC531AA-AA38-4DF2-9B9C-F1274F99C0A6}"/>
              </a:ext>
            </a:extLst>
          </p:cNvPr>
          <p:cNvSpPr/>
          <p:nvPr/>
        </p:nvSpPr>
        <p:spPr>
          <a:xfrm>
            <a:off x="3236425" y="3645443"/>
            <a:ext cx="2661702" cy="80682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Commercial and cost implications when we fail to do develop a robust TPP</a:t>
            </a:r>
          </a:p>
        </p:txBody>
      </p:sp>
      <p:cxnSp>
        <p:nvCxnSpPr>
          <p:cNvPr id="63" name="Straight Connector 62">
            <a:extLst>
              <a:ext uri="{FF2B5EF4-FFF2-40B4-BE49-F238E27FC236}">
                <a16:creationId xmlns:a16="http://schemas.microsoft.com/office/drawing/2014/main" id="{866F907B-16AC-4557-A739-78CE2B0F8E4C}"/>
              </a:ext>
            </a:extLst>
          </p:cNvPr>
          <p:cNvCxnSpPr>
            <a:cxnSpLocks/>
            <a:endCxn id="62" idx="0"/>
          </p:cNvCxnSpPr>
          <p:nvPr/>
        </p:nvCxnSpPr>
        <p:spPr>
          <a:xfrm flipH="1">
            <a:off x="4567276" y="3496649"/>
            <a:ext cx="0" cy="14879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AB57035-15D0-4B2D-A1EB-A7A57B4014BF}"/>
              </a:ext>
            </a:extLst>
          </p:cNvPr>
          <p:cNvSpPr/>
          <p:nvPr/>
        </p:nvSpPr>
        <p:spPr>
          <a:xfrm>
            <a:off x="-1236096" y="907475"/>
            <a:ext cx="1074286" cy="510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Please note the narrative above</a:t>
            </a:r>
            <a:endParaRPr lang="en-CH" sz="1050" dirty="0"/>
          </a:p>
        </p:txBody>
      </p:sp>
      <p:cxnSp>
        <p:nvCxnSpPr>
          <p:cNvPr id="3" name="Connector: Elbow 2">
            <a:extLst>
              <a:ext uri="{FF2B5EF4-FFF2-40B4-BE49-F238E27FC236}">
                <a16:creationId xmlns:a16="http://schemas.microsoft.com/office/drawing/2014/main" id="{28ADE41E-A7E8-402A-81B7-75686CA437BC}"/>
              </a:ext>
            </a:extLst>
          </p:cNvPr>
          <p:cNvCxnSpPr>
            <a:cxnSpLocks/>
            <a:stCxn id="25" idx="0"/>
            <a:endCxn id="4" idx="1"/>
          </p:cNvCxnSpPr>
          <p:nvPr/>
        </p:nvCxnSpPr>
        <p:spPr>
          <a:xfrm rot="5400000" flipH="1" flipV="1">
            <a:off x="-924994" y="-17518"/>
            <a:ext cx="1151035" cy="698953"/>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88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6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20</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[why? + what] </a:t>
            </a:r>
            <a:r>
              <a:rPr lang="en-US" sz="800" dirty="0">
                <a:solidFill>
                  <a:schemeClr val="tx1"/>
                </a:solidFill>
              </a:rPr>
              <a:t>The target patient population is not the label indication. It is a sub-set of the label indication and should be the population within our label. Simply having a product with an indication in its label does not necessarily mean that the product will get access based on the entire label. Therefore, a best practice TPP should also include a target patient population. The target patient population defines the strategic positioning of the product. It is either the population that we wish target from a strategic and commercial standpoint. That could, for example, be a sub-population where we believe to have a competitive advantage. Or, it could be the sub-population where we think we think our product will be utilized i.e. where we will be able to get access, achieve our price ambitions, obtain public reimbursement or gain market share.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r>
              <a:rPr lang="en-US" sz="1400" b="1" dirty="0">
                <a:solidFill>
                  <a:schemeClr val="bg1"/>
                </a:solidFill>
              </a:rPr>
              <a:t>Target Patient Population</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85042" cy="461665"/>
          </a:xfrm>
          <a:prstGeom prst="rect">
            <a:avLst/>
          </a:prstGeom>
          <a:noFill/>
        </p:spPr>
        <p:txBody>
          <a:bodyPr wrap="none" rtlCol="0" anchor="ctr">
            <a:spAutoFit/>
          </a:bodyPr>
          <a:lstStyle/>
          <a:p>
            <a:pPr algn="l"/>
            <a:r>
              <a:rPr lang="en-US" sz="2400" b="1" dirty="0">
                <a:solidFill>
                  <a:schemeClr val="bg1"/>
                </a:solidFill>
                <a:latin typeface="+mj-lt"/>
              </a:rPr>
              <a:t>4</a:t>
            </a:r>
          </a:p>
        </p:txBody>
      </p:sp>
      <p:cxnSp>
        <p:nvCxnSpPr>
          <p:cNvPr id="24" name="Straight Connector 23">
            <a:extLst>
              <a:ext uri="{FF2B5EF4-FFF2-40B4-BE49-F238E27FC236}">
                <a16:creationId xmlns:a16="http://schemas.microsoft.com/office/drawing/2014/main" id="{22742151-B6E5-4EEE-BC48-4F0F51C20841}"/>
              </a:ext>
            </a:extLst>
          </p:cNvPr>
          <p:cNvCxnSpPr>
            <a:cxnSpLocks/>
          </p:cNvCxnSpPr>
          <p:nvPr/>
        </p:nvCxnSpPr>
        <p:spPr>
          <a:xfrm>
            <a:off x="3086499" y="1713530"/>
            <a:ext cx="1881741" cy="0"/>
          </a:xfrm>
          <a:prstGeom prst="line">
            <a:avLst/>
          </a:prstGeom>
          <a:ln w="1905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71C784-EC24-4C92-BF47-A819A5725206}"/>
              </a:ext>
            </a:extLst>
          </p:cNvPr>
          <p:cNvSpPr/>
          <p:nvPr/>
        </p:nvSpPr>
        <p:spPr>
          <a:xfrm>
            <a:off x="5463540" y="1390850"/>
            <a:ext cx="3255663"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1A1628"/>
                </a:solidFill>
              </a:rPr>
              <a:t>Defines the strategic positioning of the product</a:t>
            </a:r>
          </a:p>
        </p:txBody>
      </p:sp>
      <p:grpSp>
        <p:nvGrpSpPr>
          <p:cNvPr id="27" name="Group 26">
            <a:extLst>
              <a:ext uri="{FF2B5EF4-FFF2-40B4-BE49-F238E27FC236}">
                <a16:creationId xmlns:a16="http://schemas.microsoft.com/office/drawing/2014/main" id="{721586EC-0AB0-4771-985B-A6D18D944D55}"/>
              </a:ext>
            </a:extLst>
          </p:cNvPr>
          <p:cNvGrpSpPr/>
          <p:nvPr/>
        </p:nvGrpSpPr>
        <p:grpSpPr bwMode="gray">
          <a:xfrm rot="16200000">
            <a:off x="4465088" y="1302004"/>
            <a:ext cx="808020" cy="795033"/>
            <a:chOff x="1576289" y="3327967"/>
            <a:chExt cx="1203678" cy="1203676"/>
          </a:xfrm>
          <a:solidFill>
            <a:schemeClr val="bg1"/>
          </a:solidFill>
        </p:grpSpPr>
        <p:sp>
          <p:nvSpPr>
            <p:cNvPr id="28" name="Oval 27">
              <a:extLst>
                <a:ext uri="{FF2B5EF4-FFF2-40B4-BE49-F238E27FC236}">
                  <a16:creationId xmlns:a16="http://schemas.microsoft.com/office/drawing/2014/main" id="{E5774F95-4B22-4A5B-9A03-0DB80BE87838}"/>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0" name="Oval 29">
              <a:extLst>
                <a:ext uri="{FF2B5EF4-FFF2-40B4-BE49-F238E27FC236}">
                  <a16:creationId xmlns:a16="http://schemas.microsoft.com/office/drawing/2014/main" id="{15C57558-DB21-4657-AE56-8A68D5B235E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6" name="Arc 35">
              <a:extLst>
                <a:ext uri="{FF2B5EF4-FFF2-40B4-BE49-F238E27FC236}">
                  <a16:creationId xmlns:a16="http://schemas.microsoft.com/office/drawing/2014/main" id="{9ADD0495-D95D-4D25-B2F8-77DD0E6BEA90}"/>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8" name="Rectangle 37">
            <a:extLst>
              <a:ext uri="{FF2B5EF4-FFF2-40B4-BE49-F238E27FC236}">
                <a16:creationId xmlns:a16="http://schemas.microsoft.com/office/drawing/2014/main" id="{95CBA750-9F37-4700-8518-16DA2ABA650F}"/>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39" name="Rectangle 38">
            <a:extLst>
              <a:ext uri="{FF2B5EF4-FFF2-40B4-BE49-F238E27FC236}">
                <a16:creationId xmlns:a16="http://schemas.microsoft.com/office/drawing/2014/main" id="{9CFC24EA-3F0B-4A1B-A0B6-FB4F1C1FCE57}"/>
              </a:ext>
            </a:extLst>
          </p:cNvPr>
          <p:cNvSpPr/>
          <p:nvPr/>
        </p:nvSpPr>
        <p:spPr>
          <a:xfrm>
            <a:off x="5463540" y="2479901"/>
            <a:ext cx="3255663"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1A1628"/>
                </a:solidFill>
              </a:rPr>
              <a:t>Patient sub-populations we wish to target in our commercial strategy </a:t>
            </a:r>
            <a:r>
              <a:rPr lang="en-US" sz="1600" i="1" u="sng" dirty="0">
                <a:solidFill>
                  <a:srgbClr val="1A1628"/>
                </a:solidFill>
              </a:rPr>
              <a:t>or</a:t>
            </a:r>
            <a:r>
              <a:rPr lang="en-US" sz="1600" dirty="0">
                <a:solidFill>
                  <a:srgbClr val="1A1628"/>
                </a:solidFill>
              </a:rPr>
              <a:t> in which populations our product likely will be utilized</a:t>
            </a:r>
          </a:p>
        </p:txBody>
      </p:sp>
      <p:cxnSp>
        <p:nvCxnSpPr>
          <p:cNvPr id="40" name="Connector: Elbow 39">
            <a:extLst>
              <a:ext uri="{FF2B5EF4-FFF2-40B4-BE49-F238E27FC236}">
                <a16:creationId xmlns:a16="http://schemas.microsoft.com/office/drawing/2014/main" id="{4574C8E5-74B8-4D65-AC05-69BDAB142069}"/>
              </a:ext>
            </a:extLst>
          </p:cNvPr>
          <p:cNvCxnSpPr>
            <a:endCxn id="45" idx="1"/>
          </p:cNvCxnSpPr>
          <p:nvPr/>
        </p:nvCxnSpPr>
        <p:spPr>
          <a:xfrm rot="16200000" flipH="1">
            <a:off x="3656610" y="1973599"/>
            <a:ext cx="1075041" cy="55490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3C9041A-2CDD-480E-9E94-9D04372C82FC}"/>
              </a:ext>
            </a:extLst>
          </p:cNvPr>
          <p:cNvGrpSpPr/>
          <p:nvPr/>
        </p:nvGrpSpPr>
        <p:grpSpPr bwMode="gray">
          <a:xfrm rot="16200000">
            <a:off x="4465088" y="2391055"/>
            <a:ext cx="808020" cy="795033"/>
            <a:chOff x="1576289" y="3327967"/>
            <a:chExt cx="1203678" cy="1203676"/>
          </a:xfrm>
          <a:solidFill>
            <a:schemeClr val="bg1"/>
          </a:solidFill>
        </p:grpSpPr>
        <p:sp>
          <p:nvSpPr>
            <p:cNvPr id="42" name="Oval 41">
              <a:extLst>
                <a:ext uri="{FF2B5EF4-FFF2-40B4-BE49-F238E27FC236}">
                  <a16:creationId xmlns:a16="http://schemas.microsoft.com/office/drawing/2014/main" id="{E5C4B9FE-B393-49E2-A921-01597DDC547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43" name="Oval 42">
              <a:extLst>
                <a:ext uri="{FF2B5EF4-FFF2-40B4-BE49-F238E27FC236}">
                  <a16:creationId xmlns:a16="http://schemas.microsoft.com/office/drawing/2014/main" id="{A9398427-0801-4119-BDEE-2CFE5F1D942C}"/>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44" name="Arc 43">
              <a:extLst>
                <a:ext uri="{FF2B5EF4-FFF2-40B4-BE49-F238E27FC236}">
                  <a16:creationId xmlns:a16="http://schemas.microsoft.com/office/drawing/2014/main" id="{733CD93A-DF04-4879-A9C5-F7DA51438DC4}"/>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45" name="Rectangle 44">
            <a:extLst>
              <a:ext uri="{FF2B5EF4-FFF2-40B4-BE49-F238E27FC236}">
                <a16:creationId xmlns:a16="http://schemas.microsoft.com/office/drawing/2014/main" id="{A610E6CB-14C6-4964-AA71-672F059E81C1}"/>
              </a:ext>
            </a:extLst>
          </p:cNvPr>
          <p:cNvSpPr/>
          <p:nvPr/>
        </p:nvSpPr>
        <p:spPr>
          <a:xfrm>
            <a:off x="4471581" y="2619304"/>
            <a:ext cx="824955" cy="338534"/>
          </a:xfrm>
          <a:prstGeom prst="rect">
            <a:avLst/>
          </a:prstGeom>
          <a:noFill/>
        </p:spPr>
        <p:txBody>
          <a:bodyPr wrap="square">
            <a:spAutoFit/>
          </a:bodyPr>
          <a:lstStyle/>
          <a:p>
            <a:pPr algn="ctr"/>
            <a:r>
              <a:rPr lang="en-US" sz="1600" b="1" dirty="0">
                <a:solidFill>
                  <a:schemeClr val="accent1"/>
                </a:solidFill>
              </a:rPr>
              <a:t>What?</a:t>
            </a:r>
          </a:p>
        </p:txBody>
      </p:sp>
      <p:pic>
        <p:nvPicPr>
          <p:cNvPr id="47" name="Graphic 46">
            <a:extLst>
              <a:ext uri="{FF2B5EF4-FFF2-40B4-BE49-F238E27FC236}">
                <a16:creationId xmlns:a16="http://schemas.microsoft.com/office/drawing/2014/main" id="{C3F4384D-DFB2-4CFE-B077-AE6F6F6A9F8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000"/>
          <a:stretch/>
        </p:blipFill>
        <p:spPr>
          <a:xfrm>
            <a:off x="1048026" y="2759305"/>
            <a:ext cx="1415243" cy="735138"/>
          </a:xfrm>
          <a:prstGeom prst="rect">
            <a:avLst/>
          </a:prstGeom>
        </p:spPr>
      </p:pic>
    </p:spTree>
    <p:extLst>
      <p:ext uri="{BB962C8B-B14F-4D97-AF65-F5344CB8AC3E}">
        <p14:creationId xmlns:p14="http://schemas.microsoft.com/office/powerpoint/2010/main" val="15678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21</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To show you an example, think of the label as the entire potential patient population eligible for our product based on the label indication, and the target population as a sub-set of this population. The value of the product may be different in the label population vs a sub-set of the label. That means, if we seek reimbursement in the label population, we might be able to achieve a price of 100, while if we seek reimbursement only in a sub-set of the population where the product benefits are greater, we might be able to obtain a price of 200. </a:t>
            </a:r>
            <a:r>
              <a:rPr lang="en-US" sz="800" b="1" dirty="0">
                <a:solidFill>
                  <a:schemeClr val="tx1"/>
                </a:solidFill>
              </a:rPr>
              <a:t>[</a:t>
            </a:r>
            <a:r>
              <a:rPr lang="en-US" sz="800" b="1" dirty="0" err="1">
                <a:solidFill>
                  <a:schemeClr val="tx1"/>
                </a:solidFill>
              </a:rPr>
              <a:t>Rinviq</a:t>
            </a:r>
            <a:r>
              <a:rPr lang="en-US" sz="800" b="1" dirty="0">
                <a:solidFill>
                  <a:schemeClr val="tx1"/>
                </a:solidFill>
              </a:rPr>
              <a:t> example]</a:t>
            </a:r>
            <a:r>
              <a:rPr lang="en-US" sz="800" dirty="0">
                <a:solidFill>
                  <a:schemeClr val="tx1"/>
                </a:solidFill>
              </a:rPr>
              <a:t> For example, </a:t>
            </a:r>
            <a:r>
              <a:rPr lang="en-US" sz="800" dirty="0" err="1">
                <a:solidFill>
                  <a:schemeClr val="tx1"/>
                </a:solidFill>
              </a:rPr>
              <a:t>IQWiG</a:t>
            </a:r>
            <a:r>
              <a:rPr lang="en-US" sz="800" dirty="0">
                <a:solidFill>
                  <a:schemeClr val="tx1"/>
                </a:solidFill>
              </a:rPr>
              <a:t> in Germany assigned ‘'minor added benefit' for AbbVie's Rinvoq in some psoriatic arthritis patients, 'no added benefit' in ankylosing spondylitis’ in an assessment in Q2 2021. In other words, they only found the product valuable in a sub-set of the label population, bot the entire labelled population.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9" name="Chord 12">
            <a:extLst>
              <a:ext uri="{FF2B5EF4-FFF2-40B4-BE49-F238E27FC236}">
                <a16:creationId xmlns:a16="http://schemas.microsoft.com/office/drawing/2014/main" id="{FEA473C1-E0F4-49B9-93B6-4901C31706FD}"/>
              </a:ext>
            </a:extLst>
          </p:cNvPr>
          <p:cNvSpPr/>
          <p:nvPr/>
        </p:nvSpPr>
        <p:spPr bwMode="auto">
          <a:xfrm flipH="1">
            <a:off x="2666174" y="1327248"/>
            <a:ext cx="3768492" cy="3236570"/>
          </a:xfrm>
          <a:custGeom>
            <a:avLst/>
            <a:gdLst>
              <a:gd name="connsiteX0" fmla="*/ 3111903 w 3768492"/>
              <a:gd name="connsiteY0" fmla="*/ 2845942 h 3236570"/>
              <a:gd name="connsiteX1" fmla="*/ 713984 w 3768492"/>
              <a:gd name="connsiteY1" fmla="*/ 2886615 h 3236570"/>
              <a:gd name="connsiteX2" fmla="*/ 545695 w 3768492"/>
              <a:gd name="connsiteY2" fmla="*/ 479324 h 3236570"/>
              <a:gd name="connsiteX3" fmla="*/ 2936510 w 3768492"/>
              <a:gd name="connsiteY3" fmla="*/ 275860 h 3236570"/>
              <a:gd name="connsiteX4" fmla="*/ 3327454 w 3768492"/>
              <a:gd name="connsiteY4" fmla="*/ 2658712 h 3236570"/>
              <a:gd name="connsiteX5" fmla="*/ 3111903 w 3768492"/>
              <a:gd name="connsiteY5" fmla="*/ 2845942 h 323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8492" h="3236570" fill="none" extrusionOk="0">
                <a:moveTo>
                  <a:pt x="3111903" y="2845942"/>
                </a:moveTo>
                <a:cubicBezTo>
                  <a:pt x="2380620" y="3343928"/>
                  <a:pt x="1344881" y="3440196"/>
                  <a:pt x="713984" y="2886615"/>
                </a:cubicBezTo>
                <a:cubicBezTo>
                  <a:pt x="-169263" y="2258133"/>
                  <a:pt x="-278616" y="1211645"/>
                  <a:pt x="545695" y="479324"/>
                </a:cubicBezTo>
                <a:cubicBezTo>
                  <a:pt x="1306264" y="-3310"/>
                  <a:pt x="2305945" y="-129224"/>
                  <a:pt x="2936510" y="275860"/>
                </a:cubicBezTo>
                <a:cubicBezTo>
                  <a:pt x="3675013" y="781998"/>
                  <a:pt x="4114832" y="1977754"/>
                  <a:pt x="3327454" y="2658712"/>
                </a:cubicBezTo>
                <a:cubicBezTo>
                  <a:pt x="3245601" y="2749228"/>
                  <a:pt x="3208777" y="2741090"/>
                  <a:pt x="3111903" y="2845942"/>
                </a:cubicBezTo>
                <a:close/>
              </a:path>
              <a:path w="3768492" h="3236570" stroke="0" extrusionOk="0">
                <a:moveTo>
                  <a:pt x="3111903" y="2845942"/>
                </a:moveTo>
                <a:cubicBezTo>
                  <a:pt x="2317498" y="3283430"/>
                  <a:pt x="1404447" y="3374489"/>
                  <a:pt x="713984" y="2886615"/>
                </a:cubicBezTo>
                <a:cubicBezTo>
                  <a:pt x="-91960" y="2303212"/>
                  <a:pt x="-397814" y="1169362"/>
                  <a:pt x="545695" y="479324"/>
                </a:cubicBezTo>
                <a:cubicBezTo>
                  <a:pt x="1120229" y="-11909"/>
                  <a:pt x="2179139" y="-119912"/>
                  <a:pt x="2936510" y="275860"/>
                </a:cubicBezTo>
                <a:cubicBezTo>
                  <a:pt x="3696776" y="720665"/>
                  <a:pt x="4119814" y="1957109"/>
                  <a:pt x="3327454" y="2658712"/>
                </a:cubicBezTo>
                <a:cubicBezTo>
                  <a:pt x="3262706" y="2731529"/>
                  <a:pt x="3197316" y="2741520"/>
                  <a:pt x="3111903" y="2845942"/>
                </a:cubicBezTo>
                <a:close/>
              </a:path>
            </a:pathLst>
          </a:custGeom>
          <a:solidFill>
            <a:schemeClr val="bg2">
              <a:lumMod val="20000"/>
              <a:lumOff val="80000"/>
            </a:schemeClr>
          </a:solidFill>
          <a:ln w="12700" cap="flat" cmpd="sng" algn="ctr">
            <a:solidFill>
              <a:schemeClr val="accent3">
                <a:lumMod val="40000"/>
                <a:lumOff val="60000"/>
              </a:schemeClr>
            </a:solidFill>
            <a:prstDash val="solid"/>
            <a:round/>
            <a:headEnd type="none" w="med" len="med"/>
            <a:tailEnd type="none"/>
            <a:extLst>
              <a:ext uri="{C807C97D-BFC1-408E-A445-0C87EB9F89A2}">
                <ask:lineSketchStyleProps xmlns:ask="http://schemas.microsoft.com/office/drawing/2018/sketchyshapes" sd="1219033472">
                  <a:prstGeom prst="chord">
                    <a:avLst>
                      <a:gd name="adj1" fmla="val 2700000"/>
                      <a:gd name="adj2" fmla="val 2147299"/>
                    </a:avLst>
                  </a:prstGeom>
                  <ask:type>
                    <ask:lineSketchCurved/>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err="1">
              <a:ln>
                <a:noFill/>
              </a:ln>
              <a:solidFill>
                <a:srgbClr val="53565A"/>
              </a:solidFill>
              <a:effectLst/>
              <a:uLnTx/>
              <a:uFillTx/>
              <a:latin typeface="Arial"/>
              <a:ea typeface="+mn-ea"/>
              <a:cs typeface="+mn-cs"/>
            </a:endParaRPr>
          </a:p>
        </p:txBody>
      </p:sp>
      <p:sp>
        <p:nvSpPr>
          <p:cNvPr id="10" name="Chord 12">
            <a:extLst>
              <a:ext uri="{FF2B5EF4-FFF2-40B4-BE49-F238E27FC236}">
                <a16:creationId xmlns:a16="http://schemas.microsoft.com/office/drawing/2014/main" id="{73DA43D9-3553-4503-9D00-338D567AF484}"/>
              </a:ext>
            </a:extLst>
          </p:cNvPr>
          <p:cNvSpPr/>
          <p:nvPr/>
        </p:nvSpPr>
        <p:spPr bwMode="auto">
          <a:xfrm flipH="1">
            <a:off x="4846753" y="2749649"/>
            <a:ext cx="1308514" cy="1187353"/>
          </a:xfrm>
          <a:custGeom>
            <a:avLst/>
            <a:gdLst>
              <a:gd name="connsiteX0" fmla="*/ 1093911 w 1308514"/>
              <a:gd name="connsiteY0" fmla="*/ 1033330 h 1187353"/>
              <a:gd name="connsiteX1" fmla="*/ 234255 w 1308514"/>
              <a:gd name="connsiteY1" fmla="*/ 1048875 h 1187353"/>
              <a:gd name="connsiteX2" fmla="*/ 177004 w 1308514"/>
              <a:gd name="connsiteY2" fmla="*/ 187586 h 1187353"/>
              <a:gd name="connsiteX3" fmla="*/ 1033472 w 1308514"/>
              <a:gd name="connsiteY3" fmla="*/ 109893 h 1187353"/>
              <a:gd name="connsiteX4" fmla="*/ 1166523 w 1308514"/>
              <a:gd name="connsiteY4" fmla="*/ 962975 h 1187353"/>
              <a:gd name="connsiteX5" fmla="*/ 1093911 w 1308514"/>
              <a:gd name="connsiteY5" fmla="*/ 1033330 h 118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14" h="1187353" fill="none" extrusionOk="0">
                <a:moveTo>
                  <a:pt x="1093911" y="1033330"/>
                </a:moveTo>
                <a:cubicBezTo>
                  <a:pt x="834633" y="1229989"/>
                  <a:pt x="446049" y="1275804"/>
                  <a:pt x="234255" y="1048875"/>
                </a:cubicBezTo>
                <a:cubicBezTo>
                  <a:pt x="-57895" y="791662"/>
                  <a:pt x="-100856" y="465248"/>
                  <a:pt x="177004" y="187586"/>
                </a:cubicBezTo>
                <a:cubicBezTo>
                  <a:pt x="429136" y="-13245"/>
                  <a:pt x="805749" y="-52874"/>
                  <a:pt x="1033472" y="109893"/>
                </a:cubicBezTo>
                <a:cubicBezTo>
                  <a:pt x="1304433" y="301514"/>
                  <a:pt x="1446342" y="734636"/>
                  <a:pt x="1166523" y="962975"/>
                </a:cubicBezTo>
                <a:cubicBezTo>
                  <a:pt x="1134417" y="1001936"/>
                  <a:pt x="1118187" y="1005545"/>
                  <a:pt x="1093911" y="1033330"/>
                </a:cubicBezTo>
                <a:close/>
              </a:path>
              <a:path w="1308514" h="1187353" stroke="0" extrusionOk="0">
                <a:moveTo>
                  <a:pt x="1093911" y="1033330"/>
                </a:moveTo>
                <a:cubicBezTo>
                  <a:pt x="816186" y="1210621"/>
                  <a:pt x="480781" y="1240795"/>
                  <a:pt x="234255" y="1048875"/>
                </a:cubicBezTo>
                <a:cubicBezTo>
                  <a:pt x="-5329" y="840196"/>
                  <a:pt x="-108466" y="437229"/>
                  <a:pt x="177004" y="187586"/>
                </a:cubicBezTo>
                <a:cubicBezTo>
                  <a:pt x="389962" y="-18391"/>
                  <a:pt x="757723" y="-12323"/>
                  <a:pt x="1033472" y="109893"/>
                </a:cubicBezTo>
                <a:cubicBezTo>
                  <a:pt x="1281528" y="275645"/>
                  <a:pt x="1435470" y="713611"/>
                  <a:pt x="1166523" y="962975"/>
                </a:cubicBezTo>
                <a:cubicBezTo>
                  <a:pt x="1153259" y="983511"/>
                  <a:pt x="1102659" y="1023405"/>
                  <a:pt x="1093911" y="1033330"/>
                </a:cubicBezTo>
                <a:close/>
              </a:path>
            </a:pathLst>
          </a:custGeom>
          <a:solidFill>
            <a:schemeClr val="accent1">
              <a:lumMod val="20000"/>
              <a:lumOff val="80000"/>
            </a:schemeClr>
          </a:solidFill>
          <a:ln w="12700" cap="flat" cmpd="sng" algn="ctr">
            <a:solidFill>
              <a:schemeClr val="accent1"/>
            </a:solidFill>
            <a:prstDash val="solid"/>
            <a:round/>
            <a:headEnd type="none" w="med" len="med"/>
            <a:tailEnd type="none"/>
            <a:extLst>
              <a:ext uri="{C807C97D-BFC1-408E-A445-0C87EB9F89A2}">
                <ask:lineSketchStyleProps xmlns:ask="http://schemas.microsoft.com/office/drawing/2018/sketchyshapes" sd="1219033472">
                  <a:prstGeom prst="chord">
                    <a:avLst>
                      <a:gd name="adj1" fmla="val 2700000"/>
                      <a:gd name="adj2" fmla="val 2147299"/>
                    </a:avLst>
                  </a:prstGeom>
                  <ask:type>
                    <ask:lineSketchCurved/>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err="1">
              <a:ln>
                <a:noFill/>
              </a:ln>
              <a:solidFill>
                <a:srgbClr val="53565A"/>
              </a:solidFill>
              <a:effectLst/>
              <a:uLnTx/>
              <a:uFillTx/>
              <a:latin typeface="Arial"/>
              <a:ea typeface="+mn-ea"/>
              <a:cs typeface="+mn-cs"/>
            </a:endParaRPr>
          </a:p>
        </p:txBody>
      </p:sp>
      <p:pic>
        <p:nvPicPr>
          <p:cNvPr id="11" name="Graphic 10">
            <a:extLst>
              <a:ext uri="{FF2B5EF4-FFF2-40B4-BE49-F238E27FC236}">
                <a16:creationId xmlns:a16="http://schemas.microsoft.com/office/drawing/2014/main" id="{54116189-4B26-46F2-B8E2-B0F1AB8DD4D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000"/>
          <a:stretch/>
        </p:blipFill>
        <p:spPr>
          <a:xfrm>
            <a:off x="3274760" y="2107547"/>
            <a:ext cx="1415243" cy="735138"/>
          </a:xfrm>
          <a:prstGeom prst="rect">
            <a:avLst/>
          </a:prstGeom>
        </p:spPr>
      </p:pic>
      <p:pic>
        <p:nvPicPr>
          <p:cNvPr id="12" name="Graphic 11">
            <a:extLst>
              <a:ext uri="{FF2B5EF4-FFF2-40B4-BE49-F238E27FC236}">
                <a16:creationId xmlns:a16="http://schemas.microsoft.com/office/drawing/2014/main" id="{ADE8D69C-5B09-4CDA-8E1B-6960FF24FB7F}"/>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0000"/>
          <a:stretch/>
        </p:blipFill>
        <p:spPr>
          <a:xfrm>
            <a:off x="5032426" y="3099922"/>
            <a:ext cx="937167" cy="486805"/>
          </a:xfrm>
          <a:prstGeom prst="rect">
            <a:avLst/>
          </a:prstGeom>
        </p:spPr>
      </p:pic>
      <p:cxnSp>
        <p:nvCxnSpPr>
          <p:cNvPr id="6" name="Straight Arrow Connector 5">
            <a:extLst>
              <a:ext uri="{FF2B5EF4-FFF2-40B4-BE49-F238E27FC236}">
                <a16:creationId xmlns:a16="http://schemas.microsoft.com/office/drawing/2014/main" id="{19A372F7-50FA-4F6E-922F-0C79423906BA}"/>
              </a:ext>
            </a:extLst>
          </p:cNvPr>
          <p:cNvCxnSpPr>
            <a:cxnSpLocks/>
          </p:cNvCxnSpPr>
          <p:nvPr/>
        </p:nvCxnSpPr>
        <p:spPr>
          <a:xfrm flipH="1">
            <a:off x="6138333" y="2842685"/>
            <a:ext cx="436149" cy="102848"/>
          </a:xfrm>
          <a:prstGeom prst="straightConnector1">
            <a:avLst/>
          </a:prstGeom>
          <a:ln w="1905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BF09C86-2BE2-49E6-81FF-3455F1B53920}"/>
              </a:ext>
            </a:extLst>
          </p:cNvPr>
          <p:cNvSpPr/>
          <p:nvPr/>
        </p:nvSpPr>
        <p:spPr>
          <a:xfrm>
            <a:off x="6591416" y="2601721"/>
            <a:ext cx="1925376" cy="584775"/>
          </a:xfrm>
          <a:prstGeom prst="rect">
            <a:avLst/>
          </a:prstGeom>
        </p:spPr>
        <p:txBody>
          <a:bodyPr wrap="square">
            <a:spAutoFit/>
          </a:bodyPr>
          <a:lstStyle/>
          <a:p>
            <a:r>
              <a:rPr lang="en-US" sz="1600" b="1" dirty="0">
                <a:solidFill>
                  <a:schemeClr val="accent1"/>
                </a:solidFill>
              </a:rPr>
              <a:t>Target patient population </a:t>
            </a:r>
          </a:p>
        </p:txBody>
      </p:sp>
      <p:sp>
        <p:nvSpPr>
          <p:cNvPr id="16" name="Rectangle 15">
            <a:extLst>
              <a:ext uri="{FF2B5EF4-FFF2-40B4-BE49-F238E27FC236}">
                <a16:creationId xmlns:a16="http://schemas.microsoft.com/office/drawing/2014/main" id="{47E109CA-130C-4FA3-90D2-02DBB16907B6}"/>
              </a:ext>
            </a:extLst>
          </p:cNvPr>
          <p:cNvSpPr/>
          <p:nvPr/>
        </p:nvSpPr>
        <p:spPr>
          <a:xfrm>
            <a:off x="3274760" y="728570"/>
            <a:ext cx="2551196" cy="584775"/>
          </a:xfrm>
          <a:prstGeom prst="rect">
            <a:avLst/>
          </a:prstGeom>
        </p:spPr>
        <p:txBody>
          <a:bodyPr wrap="square">
            <a:spAutoFit/>
          </a:bodyPr>
          <a:lstStyle/>
          <a:p>
            <a:pPr algn="ctr"/>
            <a:r>
              <a:rPr lang="en-US" sz="1600" b="1" dirty="0">
                <a:solidFill>
                  <a:schemeClr val="accent3"/>
                </a:solidFill>
              </a:rPr>
              <a:t>Population based on the label indication</a:t>
            </a:r>
          </a:p>
        </p:txBody>
      </p:sp>
      <p:pic>
        <p:nvPicPr>
          <p:cNvPr id="2050" name="Picture 2" descr="RINVOQ AS - Product Information | Rheumatology">
            <a:extLst>
              <a:ext uri="{FF2B5EF4-FFF2-40B4-BE49-F238E27FC236}">
                <a16:creationId xmlns:a16="http://schemas.microsoft.com/office/drawing/2014/main" id="{AED93E56-EA6A-4E9C-8CD3-A20BBE97B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366" y="775953"/>
            <a:ext cx="2287806" cy="848233"/>
          </a:xfrm>
          <a:prstGeom prst="rect">
            <a:avLst/>
          </a:prstGeom>
          <a:noFill/>
          <a:extLst>
            <a:ext uri="{909E8E84-426E-40DD-AFC4-6F175D3DCCD1}">
              <a14:hiddenFill xmlns:a14="http://schemas.microsoft.com/office/drawing/2010/main">
                <a:solidFill>
                  <a:srgbClr val="FFFFFF"/>
                </a:solidFill>
              </a14:hiddenFill>
            </a:ext>
          </a:extLst>
        </p:spPr>
      </p:pic>
      <p:sp>
        <p:nvSpPr>
          <p:cNvPr id="17" name="Chord 12">
            <a:extLst>
              <a:ext uri="{FF2B5EF4-FFF2-40B4-BE49-F238E27FC236}">
                <a16:creationId xmlns:a16="http://schemas.microsoft.com/office/drawing/2014/main" id="{3DCF340D-17AA-43FD-B084-BA3A2A94E2C3}"/>
              </a:ext>
            </a:extLst>
          </p:cNvPr>
          <p:cNvSpPr/>
          <p:nvPr/>
        </p:nvSpPr>
        <p:spPr bwMode="auto">
          <a:xfrm flipH="1">
            <a:off x="2495834" y="1986606"/>
            <a:ext cx="1308514" cy="1187353"/>
          </a:xfrm>
          <a:custGeom>
            <a:avLst/>
            <a:gdLst>
              <a:gd name="connsiteX0" fmla="*/ 1093911 w 1308514"/>
              <a:gd name="connsiteY0" fmla="*/ 1033330 h 1187353"/>
              <a:gd name="connsiteX1" fmla="*/ 234255 w 1308514"/>
              <a:gd name="connsiteY1" fmla="*/ 1048875 h 1187353"/>
              <a:gd name="connsiteX2" fmla="*/ 177004 w 1308514"/>
              <a:gd name="connsiteY2" fmla="*/ 187586 h 1187353"/>
              <a:gd name="connsiteX3" fmla="*/ 1033472 w 1308514"/>
              <a:gd name="connsiteY3" fmla="*/ 109893 h 1187353"/>
              <a:gd name="connsiteX4" fmla="*/ 1166523 w 1308514"/>
              <a:gd name="connsiteY4" fmla="*/ 962975 h 1187353"/>
              <a:gd name="connsiteX5" fmla="*/ 1093911 w 1308514"/>
              <a:gd name="connsiteY5" fmla="*/ 1033330 h 118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14" h="1187353" fill="none" extrusionOk="0">
                <a:moveTo>
                  <a:pt x="1093911" y="1033330"/>
                </a:moveTo>
                <a:cubicBezTo>
                  <a:pt x="834633" y="1229989"/>
                  <a:pt x="446049" y="1275804"/>
                  <a:pt x="234255" y="1048875"/>
                </a:cubicBezTo>
                <a:cubicBezTo>
                  <a:pt x="-57895" y="791662"/>
                  <a:pt x="-100856" y="465248"/>
                  <a:pt x="177004" y="187586"/>
                </a:cubicBezTo>
                <a:cubicBezTo>
                  <a:pt x="429136" y="-13245"/>
                  <a:pt x="805749" y="-52874"/>
                  <a:pt x="1033472" y="109893"/>
                </a:cubicBezTo>
                <a:cubicBezTo>
                  <a:pt x="1304433" y="301514"/>
                  <a:pt x="1446342" y="734636"/>
                  <a:pt x="1166523" y="962975"/>
                </a:cubicBezTo>
                <a:cubicBezTo>
                  <a:pt x="1134417" y="1001936"/>
                  <a:pt x="1118187" y="1005545"/>
                  <a:pt x="1093911" y="1033330"/>
                </a:cubicBezTo>
                <a:close/>
              </a:path>
              <a:path w="1308514" h="1187353" stroke="0" extrusionOk="0">
                <a:moveTo>
                  <a:pt x="1093911" y="1033330"/>
                </a:moveTo>
                <a:cubicBezTo>
                  <a:pt x="816186" y="1210621"/>
                  <a:pt x="480781" y="1240795"/>
                  <a:pt x="234255" y="1048875"/>
                </a:cubicBezTo>
                <a:cubicBezTo>
                  <a:pt x="-5329" y="840196"/>
                  <a:pt x="-108466" y="437229"/>
                  <a:pt x="177004" y="187586"/>
                </a:cubicBezTo>
                <a:cubicBezTo>
                  <a:pt x="389962" y="-18391"/>
                  <a:pt x="757723" y="-12323"/>
                  <a:pt x="1033472" y="109893"/>
                </a:cubicBezTo>
                <a:cubicBezTo>
                  <a:pt x="1281528" y="275645"/>
                  <a:pt x="1435470" y="713611"/>
                  <a:pt x="1166523" y="962975"/>
                </a:cubicBezTo>
                <a:cubicBezTo>
                  <a:pt x="1153259" y="983511"/>
                  <a:pt x="1102659" y="1023405"/>
                  <a:pt x="1093911" y="1033330"/>
                </a:cubicBezTo>
                <a:close/>
              </a:path>
            </a:pathLst>
          </a:custGeom>
          <a:solidFill>
            <a:schemeClr val="accent4">
              <a:lumMod val="20000"/>
              <a:lumOff val="80000"/>
            </a:schemeClr>
          </a:solidFill>
          <a:ln w="12700" cap="flat" cmpd="sng" algn="ctr">
            <a:solidFill>
              <a:schemeClr val="accent4"/>
            </a:solidFill>
            <a:prstDash val="solid"/>
            <a:round/>
            <a:headEnd type="none" w="med" len="med"/>
            <a:tailEnd type="none"/>
            <a:extLst>
              <a:ext uri="{C807C97D-BFC1-408E-A445-0C87EB9F89A2}">
                <ask:lineSketchStyleProps xmlns:ask="http://schemas.microsoft.com/office/drawing/2018/sketchyshapes" sd="1219033472">
                  <a:prstGeom prst="chord">
                    <a:avLst>
                      <a:gd name="adj1" fmla="val 2700000"/>
                      <a:gd name="adj2" fmla="val 2147299"/>
                    </a:avLst>
                  </a:prstGeom>
                  <ask:type>
                    <ask:lineSketchCurved/>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err="1">
              <a:ln>
                <a:noFill/>
              </a:ln>
              <a:solidFill>
                <a:srgbClr val="53565A"/>
              </a:solidFill>
              <a:effectLst/>
              <a:uLnTx/>
              <a:uFillTx/>
              <a:latin typeface="Arial"/>
              <a:ea typeface="+mn-ea"/>
              <a:cs typeface="+mn-cs"/>
            </a:endParaRPr>
          </a:p>
        </p:txBody>
      </p:sp>
      <p:pic>
        <p:nvPicPr>
          <p:cNvPr id="18" name="Graphic 17">
            <a:extLst>
              <a:ext uri="{FF2B5EF4-FFF2-40B4-BE49-F238E27FC236}">
                <a16:creationId xmlns:a16="http://schemas.microsoft.com/office/drawing/2014/main" id="{3310B90E-4724-46B1-8D1E-34C02FB8D0F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50000"/>
          <a:stretch/>
        </p:blipFill>
        <p:spPr>
          <a:xfrm>
            <a:off x="2681507" y="2336879"/>
            <a:ext cx="937167" cy="486805"/>
          </a:xfrm>
          <a:prstGeom prst="rect">
            <a:avLst/>
          </a:prstGeom>
        </p:spPr>
      </p:pic>
      <p:sp>
        <p:nvSpPr>
          <p:cNvPr id="3" name="Rectangle 2">
            <a:extLst>
              <a:ext uri="{FF2B5EF4-FFF2-40B4-BE49-F238E27FC236}">
                <a16:creationId xmlns:a16="http://schemas.microsoft.com/office/drawing/2014/main" id="{F8CDBE94-50F0-40ED-A603-69BE8A75A4AB}"/>
              </a:ext>
            </a:extLst>
          </p:cNvPr>
          <p:cNvSpPr/>
          <p:nvPr/>
        </p:nvSpPr>
        <p:spPr>
          <a:xfrm>
            <a:off x="1991792" y="3170470"/>
            <a:ext cx="2316596" cy="646331"/>
          </a:xfrm>
          <a:prstGeom prst="rect">
            <a:avLst/>
          </a:prstGeom>
        </p:spPr>
        <p:txBody>
          <a:bodyPr wrap="none">
            <a:spAutoFit/>
          </a:bodyPr>
          <a:lstStyle/>
          <a:p>
            <a:pPr algn="ctr"/>
            <a:r>
              <a:rPr lang="en-US" b="1" dirty="0"/>
              <a:t>psoriatic arthritis </a:t>
            </a:r>
          </a:p>
          <a:p>
            <a:pPr algn="ctr"/>
            <a:r>
              <a:rPr lang="en-US" dirty="0"/>
              <a:t>= </a:t>
            </a:r>
            <a:r>
              <a:rPr lang="en-US" b="1" dirty="0">
                <a:solidFill>
                  <a:srgbClr val="FFC000"/>
                </a:solidFill>
              </a:rPr>
              <a:t>minor added benefit</a:t>
            </a:r>
          </a:p>
        </p:txBody>
      </p:sp>
      <p:sp>
        <p:nvSpPr>
          <p:cNvPr id="19" name="Chord 12">
            <a:extLst>
              <a:ext uri="{FF2B5EF4-FFF2-40B4-BE49-F238E27FC236}">
                <a16:creationId xmlns:a16="http://schemas.microsoft.com/office/drawing/2014/main" id="{DACB51DB-C693-4AE6-A170-B26E6DBD2550}"/>
              </a:ext>
            </a:extLst>
          </p:cNvPr>
          <p:cNvSpPr/>
          <p:nvPr/>
        </p:nvSpPr>
        <p:spPr bwMode="auto">
          <a:xfrm flipH="1">
            <a:off x="5061647" y="2002632"/>
            <a:ext cx="1308514" cy="1187353"/>
          </a:xfrm>
          <a:custGeom>
            <a:avLst/>
            <a:gdLst>
              <a:gd name="connsiteX0" fmla="*/ 1093911 w 1308514"/>
              <a:gd name="connsiteY0" fmla="*/ 1033330 h 1187353"/>
              <a:gd name="connsiteX1" fmla="*/ 234255 w 1308514"/>
              <a:gd name="connsiteY1" fmla="*/ 1048875 h 1187353"/>
              <a:gd name="connsiteX2" fmla="*/ 177004 w 1308514"/>
              <a:gd name="connsiteY2" fmla="*/ 187586 h 1187353"/>
              <a:gd name="connsiteX3" fmla="*/ 1033472 w 1308514"/>
              <a:gd name="connsiteY3" fmla="*/ 109893 h 1187353"/>
              <a:gd name="connsiteX4" fmla="*/ 1166523 w 1308514"/>
              <a:gd name="connsiteY4" fmla="*/ 962975 h 1187353"/>
              <a:gd name="connsiteX5" fmla="*/ 1093911 w 1308514"/>
              <a:gd name="connsiteY5" fmla="*/ 1033330 h 118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8514" h="1187353" fill="none" extrusionOk="0">
                <a:moveTo>
                  <a:pt x="1093911" y="1033330"/>
                </a:moveTo>
                <a:cubicBezTo>
                  <a:pt x="834633" y="1229989"/>
                  <a:pt x="446049" y="1275804"/>
                  <a:pt x="234255" y="1048875"/>
                </a:cubicBezTo>
                <a:cubicBezTo>
                  <a:pt x="-57895" y="791662"/>
                  <a:pt x="-100856" y="465248"/>
                  <a:pt x="177004" y="187586"/>
                </a:cubicBezTo>
                <a:cubicBezTo>
                  <a:pt x="429136" y="-13245"/>
                  <a:pt x="805749" y="-52874"/>
                  <a:pt x="1033472" y="109893"/>
                </a:cubicBezTo>
                <a:cubicBezTo>
                  <a:pt x="1304433" y="301514"/>
                  <a:pt x="1446342" y="734636"/>
                  <a:pt x="1166523" y="962975"/>
                </a:cubicBezTo>
                <a:cubicBezTo>
                  <a:pt x="1134417" y="1001936"/>
                  <a:pt x="1118187" y="1005545"/>
                  <a:pt x="1093911" y="1033330"/>
                </a:cubicBezTo>
                <a:close/>
              </a:path>
              <a:path w="1308514" h="1187353" stroke="0" extrusionOk="0">
                <a:moveTo>
                  <a:pt x="1093911" y="1033330"/>
                </a:moveTo>
                <a:cubicBezTo>
                  <a:pt x="816186" y="1210621"/>
                  <a:pt x="480781" y="1240795"/>
                  <a:pt x="234255" y="1048875"/>
                </a:cubicBezTo>
                <a:cubicBezTo>
                  <a:pt x="-5329" y="840196"/>
                  <a:pt x="-108466" y="437229"/>
                  <a:pt x="177004" y="187586"/>
                </a:cubicBezTo>
                <a:cubicBezTo>
                  <a:pt x="389962" y="-18391"/>
                  <a:pt x="757723" y="-12323"/>
                  <a:pt x="1033472" y="109893"/>
                </a:cubicBezTo>
                <a:cubicBezTo>
                  <a:pt x="1281528" y="275645"/>
                  <a:pt x="1435470" y="713611"/>
                  <a:pt x="1166523" y="962975"/>
                </a:cubicBezTo>
                <a:cubicBezTo>
                  <a:pt x="1153259" y="983511"/>
                  <a:pt x="1102659" y="1023405"/>
                  <a:pt x="1093911" y="1033330"/>
                </a:cubicBezTo>
                <a:close/>
              </a:path>
            </a:pathLst>
          </a:custGeom>
          <a:solidFill>
            <a:schemeClr val="tx2">
              <a:lumMod val="20000"/>
              <a:lumOff val="80000"/>
            </a:schemeClr>
          </a:solidFill>
          <a:ln w="12700" cap="flat" cmpd="sng" algn="ctr">
            <a:solidFill>
              <a:schemeClr val="tx2"/>
            </a:solidFill>
            <a:prstDash val="solid"/>
            <a:round/>
            <a:headEnd type="none" w="med" len="med"/>
            <a:tailEnd type="none"/>
            <a:extLst>
              <a:ext uri="{C807C97D-BFC1-408E-A445-0C87EB9F89A2}">
                <ask:lineSketchStyleProps xmlns:ask="http://schemas.microsoft.com/office/drawing/2018/sketchyshapes" sd="1219033472">
                  <a:prstGeom prst="chord">
                    <a:avLst>
                      <a:gd name="adj1" fmla="val 2700000"/>
                      <a:gd name="adj2" fmla="val 2147299"/>
                    </a:avLst>
                  </a:prstGeom>
                  <ask:type>
                    <ask:lineSketchCurved/>
                  </ask:type>
                </ask:lineSketchStyleProps>
              </a:ext>
            </a:extLs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err="1">
              <a:ln>
                <a:noFill/>
              </a:ln>
              <a:solidFill>
                <a:srgbClr val="53565A"/>
              </a:solidFill>
              <a:effectLst/>
              <a:uLnTx/>
              <a:uFillTx/>
              <a:latin typeface="Arial"/>
              <a:ea typeface="+mn-ea"/>
              <a:cs typeface="+mn-cs"/>
            </a:endParaRPr>
          </a:p>
        </p:txBody>
      </p:sp>
      <p:pic>
        <p:nvPicPr>
          <p:cNvPr id="20" name="Graphic 19">
            <a:extLst>
              <a:ext uri="{FF2B5EF4-FFF2-40B4-BE49-F238E27FC236}">
                <a16:creationId xmlns:a16="http://schemas.microsoft.com/office/drawing/2014/main" id="{BC9C291C-D9BC-468B-B413-4A6A0E671AB0}"/>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50000"/>
          <a:stretch/>
        </p:blipFill>
        <p:spPr>
          <a:xfrm>
            <a:off x="5247320" y="2352905"/>
            <a:ext cx="937167" cy="486805"/>
          </a:xfrm>
          <a:prstGeom prst="rect">
            <a:avLst/>
          </a:prstGeom>
        </p:spPr>
      </p:pic>
      <p:sp>
        <p:nvSpPr>
          <p:cNvPr id="21" name="Rectangle 20">
            <a:extLst>
              <a:ext uri="{FF2B5EF4-FFF2-40B4-BE49-F238E27FC236}">
                <a16:creationId xmlns:a16="http://schemas.microsoft.com/office/drawing/2014/main" id="{7536F441-F1B1-4C63-87BD-E673348529C5}"/>
              </a:ext>
            </a:extLst>
          </p:cNvPr>
          <p:cNvSpPr/>
          <p:nvPr/>
        </p:nvSpPr>
        <p:spPr>
          <a:xfrm>
            <a:off x="4572000" y="3186496"/>
            <a:ext cx="2287806" cy="646331"/>
          </a:xfrm>
          <a:prstGeom prst="rect">
            <a:avLst/>
          </a:prstGeom>
        </p:spPr>
        <p:txBody>
          <a:bodyPr wrap="none">
            <a:spAutoFit/>
          </a:bodyPr>
          <a:lstStyle/>
          <a:p>
            <a:pPr algn="ctr"/>
            <a:r>
              <a:rPr lang="en-US" b="1" dirty="0"/>
              <a:t>ankylosing spondylitis</a:t>
            </a:r>
          </a:p>
          <a:p>
            <a:pPr algn="ctr"/>
            <a:r>
              <a:rPr lang="en-US" dirty="0"/>
              <a:t>= </a:t>
            </a:r>
            <a:r>
              <a:rPr lang="en-US" b="1" dirty="0">
                <a:solidFill>
                  <a:schemeClr val="tx2"/>
                </a:solidFill>
              </a:rPr>
              <a:t>no added benefit</a:t>
            </a:r>
          </a:p>
        </p:txBody>
      </p:sp>
    </p:spTree>
    <p:extLst>
      <p:ext uri="{BB962C8B-B14F-4D97-AF65-F5344CB8AC3E}">
        <p14:creationId xmlns:p14="http://schemas.microsoft.com/office/powerpoint/2010/main" val="231698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6" grpId="0"/>
      <p:bldP spid="17" grpId="0" animBg="1"/>
      <p:bldP spid="3" grpId="0"/>
      <p:bldP spid="19"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2386B4-7ECA-458E-8DCF-C07191B67EC8}"/>
              </a:ext>
            </a:extLst>
          </p:cNvPr>
          <p:cNvSpPr/>
          <p:nvPr/>
        </p:nvSpPr>
        <p:spPr>
          <a:xfrm>
            <a:off x="4625340" y="0"/>
            <a:ext cx="45186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22</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[best practice TPP] </a:t>
            </a:r>
            <a:r>
              <a:rPr lang="en-US" sz="800" dirty="0">
                <a:solidFill>
                  <a:schemeClr val="tx1"/>
                </a:solidFill>
              </a:rPr>
              <a:t>A best practice TPP includes a statement of what the expected target patient population looks like. In other words, in which patients do we expected our product to be utilized given how our product will be revived by our stakeholders including regulatory and HTA bodies, insurers, providers and HCPs? </a:t>
            </a:r>
            <a:r>
              <a:rPr lang="en-US" sz="800" b="1" dirty="0">
                <a:solidFill>
                  <a:schemeClr val="tx1"/>
                </a:solidFill>
              </a:rPr>
              <a:t>[Sub-optimal TPP] </a:t>
            </a:r>
            <a:r>
              <a:rPr lang="en-US" sz="800" dirty="0">
                <a:solidFill>
                  <a:schemeClr val="tx1"/>
                </a:solidFill>
              </a:rPr>
              <a:t>Lets look at an example of a sub-optimal TPP. The sub-optimal TPP includes an element of the product USP or unique selling proposition. However, it does not specify in which patients we will gain access, reimbursement or where our product will be placed in the treatment pathway relative to the current standard of care. Not including a target patient population can mislead commercial teams when developing forecasts and determining the value of the overall business case of the product. </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9" name="TextBox 28">
            <a:extLst>
              <a:ext uri="{FF2B5EF4-FFF2-40B4-BE49-F238E27FC236}">
                <a16:creationId xmlns:a16="http://schemas.microsoft.com/office/drawing/2014/main" id="{1114A076-EB4B-46F7-8E14-355827E0324E}"/>
              </a:ext>
            </a:extLst>
          </p:cNvPr>
          <p:cNvSpPr txBox="1"/>
          <p:nvPr/>
        </p:nvSpPr>
        <p:spPr>
          <a:xfrm>
            <a:off x="6003661" y="1234638"/>
            <a:ext cx="1737360" cy="338554"/>
          </a:xfrm>
          <a:prstGeom prst="rect">
            <a:avLst/>
          </a:prstGeom>
          <a:noFill/>
          <a:effectLst/>
        </p:spPr>
        <p:txBody>
          <a:bodyPr wrap="none" rtlCol="0">
            <a:noAutofit/>
          </a:bodyPr>
          <a:lstStyle/>
          <a:p>
            <a:pPr algn="ctr"/>
            <a:r>
              <a:rPr lang="en-US" sz="1600" b="1" dirty="0">
                <a:solidFill>
                  <a:schemeClr val="tx1">
                    <a:lumMod val="65000"/>
                    <a:lumOff val="35000"/>
                  </a:schemeClr>
                </a:solidFill>
              </a:rPr>
              <a:t>Sub-Optimal TPP</a:t>
            </a:r>
          </a:p>
        </p:txBody>
      </p:sp>
      <p:cxnSp>
        <p:nvCxnSpPr>
          <p:cNvPr id="30" name="Straight Connector 29">
            <a:extLst>
              <a:ext uri="{FF2B5EF4-FFF2-40B4-BE49-F238E27FC236}">
                <a16:creationId xmlns:a16="http://schemas.microsoft.com/office/drawing/2014/main" id="{C17E5CD2-EDDF-4CED-8254-DB45C1FF03CF}"/>
              </a:ext>
            </a:extLst>
          </p:cNvPr>
          <p:cNvCxnSpPr>
            <a:cxnSpLocks/>
          </p:cNvCxnSpPr>
          <p:nvPr/>
        </p:nvCxnSpPr>
        <p:spPr>
          <a:xfrm>
            <a:off x="4625424" y="0"/>
            <a:ext cx="0" cy="5143500"/>
          </a:xfrm>
          <a:prstGeom prst="line">
            <a:avLst/>
          </a:prstGeom>
          <a:ln w="12700">
            <a:solidFill>
              <a:schemeClr val="bg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22" name="TextBox 21">
            <a:extLst>
              <a:ext uri="{FF2B5EF4-FFF2-40B4-BE49-F238E27FC236}">
                <a16:creationId xmlns:a16="http://schemas.microsoft.com/office/drawing/2014/main" id="{DF410C91-3CE1-4178-B51B-C7F7FE15B364}"/>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pic>
        <p:nvPicPr>
          <p:cNvPr id="40" name="Picture 39">
            <a:extLst>
              <a:ext uri="{FF2B5EF4-FFF2-40B4-BE49-F238E27FC236}">
                <a16:creationId xmlns:a16="http://schemas.microsoft.com/office/drawing/2014/main" id="{7B93E1DC-4608-4ED0-9ADC-755960453A71}"/>
              </a:ext>
            </a:extLst>
          </p:cNvPr>
          <p:cNvPicPr>
            <a:picLocks noChangeAspect="1"/>
          </p:cNvPicPr>
          <p:nvPr/>
        </p:nvPicPr>
        <p:blipFill rotWithShape="1">
          <a:blip r:embed="rId2"/>
          <a:srcRect t="8696" r="2070" b="7630"/>
          <a:stretch/>
        </p:blipFill>
        <p:spPr>
          <a:xfrm>
            <a:off x="5029205" y="2326093"/>
            <a:ext cx="3726176" cy="2249487"/>
          </a:xfrm>
          <a:prstGeom prst="rect">
            <a:avLst/>
          </a:prstGeom>
          <a:ln>
            <a:solidFill>
              <a:schemeClr val="bg2"/>
            </a:solidFill>
          </a:ln>
          <a:effectLst/>
        </p:spPr>
      </p:pic>
      <p:sp>
        <p:nvSpPr>
          <p:cNvPr id="41" name="Speech Bubble: Rectangle with Corners Rounded 40">
            <a:extLst>
              <a:ext uri="{FF2B5EF4-FFF2-40B4-BE49-F238E27FC236}">
                <a16:creationId xmlns:a16="http://schemas.microsoft.com/office/drawing/2014/main" id="{80542C5D-94E0-4F1F-A4D9-A1264B447DE9}"/>
              </a:ext>
            </a:extLst>
          </p:cNvPr>
          <p:cNvSpPr/>
          <p:nvPr/>
        </p:nvSpPr>
        <p:spPr>
          <a:xfrm>
            <a:off x="5029201" y="1662165"/>
            <a:ext cx="3726171" cy="598370"/>
          </a:xfrm>
          <a:prstGeom prst="wedgeRoundRectCallout">
            <a:avLst>
              <a:gd name="adj1" fmla="val 22868"/>
              <a:gd name="adj2" fmla="val 69654"/>
              <a:gd name="adj3" fmla="val 16667"/>
            </a:avLst>
          </a:prstGeom>
          <a:solidFill>
            <a:schemeClr val="bg1"/>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 sub-optimal TPP doesn’t determine what our target patient population will be</a:t>
            </a:r>
          </a:p>
        </p:txBody>
      </p:sp>
      <p:sp>
        <p:nvSpPr>
          <p:cNvPr id="48" name="Rectangle 47">
            <a:extLst>
              <a:ext uri="{FF2B5EF4-FFF2-40B4-BE49-F238E27FC236}">
                <a16:creationId xmlns:a16="http://schemas.microsoft.com/office/drawing/2014/main" id="{A79E2106-E741-4E91-B5C0-388EDADA6E5F}"/>
              </a:ext>
            </a:extLst>
          </p:cNvPr>
          <p:cNvSpPr/>
          <p:nvPr/>
        </p:nvSpPr>
        <p:spPr>
          <a:xfrm>
            <a:off x="5064966" y="3098238"/>
            <a:ext cx="2044493" cy="338381"/>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F3AACC63-5B9A-4D19-A48B-4812D93CD507}"/>
              </a:ext>
            </a:extLst>
          </p:cNvPr>
          <p:cNvSpPr txBox="1"/>
          <p:nvPr/>
        </p:nvSpPr>
        <p:spPr>
          <a:xfrm>
            <a:off x="606040" y="2188182"/>
            <a:ext cx="3607819" cy="1754326"/>
          </a:xfrm>
          <a:prstGeom prst="rect">
            <a:avLst/>
          </a:prstGeom>
          <a:noFill/>
        </p:spPr>
        <p:txBody>
          <a:bodyPr wrap="square" rtlCol="0">
            <a:spAutoFit/>
          </a:bodyPr>
          <a:lstStyle/>
          <a:p>
            <a:r>
              <a:rPr lang="en-US" sz="1400" b="1" dirty="0">
                <a:solidFill>
                  <a:schemeClr val="accent3"/>
                </a:solidFill>
              </a:rPr>
              <a:t>Target patient population: </a:t>
            </a:r>
          </a:p>
          <a:p>
            <a:pPr algn="l"/>
            <a:endParaRPr lang="en-US" sz="1400" b="1" dirty="0">
              <a:solidFill>
                <a:schemeClr val="accent3"/>
              </a:solidFill>
            </a:endParaRPr>
          </a:p>
          <a:p>
            <a:pPr algn="l"/>
            <a:r>
              <a:rPr lang="en-US" sz="1600" dirty="0">
                <a:latin typeface="+mj-lt"/>
              </a:rPr>
              <a:t>Product X is expected to be used as an alternative to Product Y in patients with chronic migraine who tried and failed prior pharmacological treatments</a:t>
            </a:r>
          </a:p>
        </p:txBody>
      </p:sp>
      <p:pic>
        <p:nvPicPr>
          <p:cNvPr id="14" name="Graphic 13" descr="Open quotation mark">
            <a:extLst>
              <a:ext uri="{FF2B5EF4-FFF2-40B4-BE49-F238E27FC236}">
                <a16:creationId xmlns:a16="http://schemas.microsoft.com/office/drawing/2014/main" id="{FFBBC0CA-0983-4670-BF65-92265EA190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414" y="2536734"/>
            <a:ext cx="457200" cy="457200"/>
          </a:xfrm>
          <a:prstGeom prst="rect">
            <a:avLst/>
          </a:prstGeom>
        </p:spPr>
      </p:pic>
      <p:pic>
        <p:nvPicPr>
          <p:cNvPr id="16" name="Graphic 15" descr="Closed quotation mark">
            <a:extLst>
              <a:ext uri="{FF2B5EF4-FFF2-40B4-BE49-F238E27FC236}">
                <a16:creationId xmlns:a16="http://schemas.microsoft.com/office/drawing/2014/main" id="{23E6AA37-74F5-4ED0-82AD-6CC436FA1B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22369" y="3372559"/>
            <a:ext cx="457200" cy="457200"/>
          </a:xfrm>
          <a:prstGeom prst="rect">
            <a:avLst/>
          </a:prstGeom>
        </p:spPr>
      </p:pic>
      <p:sp>
        <p:nvSpPr>
          <p:cNvPr id="19" name="TextBox 18">
            <a:extLst>
              <a:ext uri="{FF2B5EF4-FFF2-40B4-BE49-F238E27FC236}">
                <a16:creationId xmlns:a16="http://schemas.microsoft.com/office/drawing/2014/main" id="{A5F843C9-1DDE-473A-8174-F9A912A6F660}"/>
              </a:ext>
            </a:extLst>
          </p:cNvPr>
          <p:cNvSpPr txBox="1"/>
          <p:nvPr/>
        </p:nvSpPr>
        <p:spPr>
          <a:xfrm>
            <a:off x="1721067" y="1387038"/>
            <a:ext cx="1737360" cy="338554"/>
          </a:xfrm>
          <a:prstGeom prst="rect">
            <a:avLst/>
          </a:prstGeom>
          <a:noFill/>
          <a:effectLst/>
        </p:spPr>
        <p:txBody>
          <a:bodyPr wrap="none" rtlCol="0">
            <a:noAutofit/>
          </a:bodyPr>
          <a:lstStyle/>
          <a:p>
            <a:pPr algn="ctr"/>
            <a:r>
              <a:rPr lang="en-US" sz="1600" b="1" dirty="0">
                <a:solidFill>
                  <a:schemeClr val="accent3"/>
                </a:solidFill>
              </a:rPr>
              <a:t>Best Practice TPP</a:t>
            </a:r>
          </a:p>
        </p:txBody>
      </p:sp>
      <p:sp>
        <p:nvSpPr>
          <p:cNvPr id="20" name="TextBox 19">
            <a:extLst>
              <a:ext uri="{FF2B5EF4-FFF2-40B4-BE49-F238E27FC236}">
                <a16:creationId xmlns:a16="http://schemas.microsoft.com/office/drawing/2014/main" id="{2087E68F-B006-4C41-BBDC-E358971CC32C}"/>
              </a:ext>
            </a:extLst>
          </p:cNvPr>
          <p:cNvSpPr txBox="1"/>
          <p:nvPr/>
        </p:nvSpPr>
        <p:spPr>
          <a:xfrm rot="19886365">
            <a:off x="213348" y="1683759"/>
            <a:ext cx="1043876" cy="261610"/>
          </a:xfrm>
          <a:prstGeom prst="rect">
            <a:avLst/>
          </a:prstGeom>
          <a:noFill/>
        </p:spPr>
        <p:txBody>
          <a:bodyPr wrap="none" rtlCol="0">
            <a:spAutoFit/>
          </a:bodyPr>
          <a:lstStyle/>
          <a:p>
            <a:pPr algn="ctr"/>
            <a:r>
              <a:rPr lang="en-US" sz="1100" b="1" i="1" dirty="0">
                <a:solidFill>
                  <a:schemeClr val="accent1"/>
                </a:solidFill>
                <a:latin typeface="+mj-lt"/>
              </a:rPr>
              <a:t>Illustration</a:t>
            </a:r>
          </a:p>
        </p:txBody>
      </p:sp>
    </p:spTree>
    <p:extLst>
      <p:ext uri="{BB962C8B-B14F-4D97-AF65-F5344CB8AC3E}">
        <p14:creationId xmlns:p14="http://schemas.microsoft.com/office/powerpoint/2010/main" val="14251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2" grpId="0"/>
      <p:bldP spid="41" grpId="0" animBg="1"/>
      <p:bldP spid="48" grpId="0" animBg="1"/>
      <p:bldP spid="12" grpId="0"/>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Elbow 46">
            <a:extLst>
              <a:ext uri="{FF2B5EF4-FFF2-40B4-BE49-F238E27FC236}">
                <a16:creationId xmlns:a16="http://schemas.microsoft.com/office/drawing/2014/main" id="{D4A0806E-C3A5-482A-A16B-1331C770E10D}"/>
              </a:ext>
            </a:extLst>
          </p:cNvPr>
          <p:cNvCxnSpPr>
            <a:cxnSpLocks/>
            <a:endCxn id="35" idx="1"/>
          </p:cNvCxnSpPr>
          <p:nvPr/>
        </p:nvCxnSpPr>
        <p:spPr>
          <a:xfrm rot="16200000" flipH="1">
            <a:off x="3599460" y="2015509"/>
            <a:ext cx="1174101" cy="57014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B10D354-6042-4968-A592-6E35054FECD1}"/>
              </a:ext>
            </a:extLst>
          </p:cNvPr>
          <p:cNvCxnSpPr>
            <a:cxnSpLocks/>
            <a:stCxn id="16" idx="3"/>
          </p:cNvCxnSpPr>
          <p:nvPr/>
        </p:nvCxnSpPr>
        <p:spPr>
          <a:xfrm>
            <a:off x="3086499" y="1713530"/>
            <a:ext cx="1385082" cy="1230"/>
          </a:xfrm>
          <a:prstGeom prst="line">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23</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 TPP should also include the expected fulfillment channel. </a:t>
            </a:r>
            <a:r>
              <a:rPr lang="en-US" sz="800" b="1" dirty="0">
                <a:solidFill>
                  <a:schemeClr val="tx1"/>
                </a:solidFill>
              </a:rPr>
              <a:t>[why? + what?] </a:t>
            </a:r>
            <a:r>
              <a:rPr lang="en-US" sz="800" dirty="0">
                <a:solidFill>
                  <a:schemeClr val="tx1"/>
                </a:solidFill>
              </a:rPr>
              <a:t>The fulfillment channel defines the route to market. The fulfillment channel determines the expected delivery channel of the product i.e. will the prescription be filled by a HCP in a hospital, which is typical for syringes or infused product, or will it be filled by an HCP but in an outpatient setting, or will it be filled by the patient through a specialty or retail pharmacy directly? Often, a product can be filled through a combination of these channels, however it is critical to understand through what route the product comes to market. The fulfillment channel or site of care can put the provider or HCP at a financial risk if administered in a hospital our outpatient setting since they often need to acquire the product before they get reimbursed by the insurer or paid by the patient. Therefore, the site of care is also sometimes restricted by the HTA and price setting body or insurer.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Fulfillment channel</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5</a:t>
            </a:r>
          </a:p>
        </p:txBody>
      </p:sp>
      <p:sp>
        <p:nvSpPr>
          <p:cNvPr id="19" name="Rectangle 18">
            <a:extLst>
              <a:ext uri="{FF2B5EF4-FFF2-40B4-BE49-F238E27FC236}">
                <a16:creationId xmlns:a16="http://schemas.microsoft.com/office/drawing/2014/main" id="{43DCB5D2-0777-4457-843B-5F18A20FBE06}"/>
              </a:ext>
            </a:extLst>
          </p:cNvPr>
          <p:cNvSpPr/>
          <p:nvPr/>
        </p:nvSpPr>
        <p:spPr>
          <a:xfrm>
            <a:off x="5463540" y="1390850"/>
            <a:ext cx="3255663" cy="338554"/>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Defines route to market</a:t>
            </a:r>
          </a:p>
        </p:txBody>
      </p:sp>
      <p:grpSp>
        <p:nvGrpSpPr>
          <p:cNvPr id="20" name="Group 19">
            <a:extLst>
              <a:ext uri="{FF2B5EF4-FFF2-40B4-BE49-F238E27FC236}">
                <a16:creationId xmlns:a16="http://schemas.microsoft.com/office/drawing/2014/main" id="{3D37DD06-F6FE-40B9-9B00-D52148927BDF}"/>
              </a:ext>
            </a:extLst>
          </p:cNvPr>
          <p:cNvGrpSpPr/>
          <p:nvPr/>
        </p:nvGrpSpPr>
        <p:grpSpPr bwMode="gray">
          <a:xfrm rot="16200000">
            <a:off x="4465088" y="1302004"/>
            <a:ext cx="808020" cy="795033"/>
            <a:chOff x="1576289" y="3327967"/>
            <a:chExt cx="1203678" cy="1203676"/>
          </a:xfrm>
          <a:solidFill>
            <a:schemeClr val="bg1"/>
          </a:solidFill>
        </p:grpSpPr>
        <p:sp>
          <p:nvSpPr>
            <p:cNvPr id="21" name="Oval 20">
              <a:extLst>
                <a:ext uri="{FF2B5EF4-FFF2-40B4-BE49-F238E27FC236}">
                  <a16:creationId xmlns:a16="http://schemas.microsoft.com/office/drawing/2014/main" id="{C86A23D5-4814-4639-801C-7A94856BC6C2}"/>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2" name="Oval 21">
              <a:extLst>
                <a:ext uri="{FF2B5EF4-FFF2-40B4-BE49-F238E27FC236}">
                  <a16:creationId xmlns:a16="http://schemas.microsoft.com/office/drawing/2014/main" id="{D7CF2530-76BE-4769-9934-A25A43C2D6E1}"/>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Arc 22">
              <a:extLst>
                <a:ext uri="{FF2B5EF4-FFF2-40B4-BE49-F238E27FC236}">
                  <a16:creationId xmlns:a16="http://schemas.microsoft.com/office/drawing/2014/main" id="{EE20DA11-E249-4E2F-B4C5-DFC551E02763}"/>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6700AE11-2E40-4B9B-B975-708EA8F15773}"/>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29" name="Rectangle 28">
            <a:extLst>
              <a:ext uri="{FF2B5EF4-FFF2-40B4-BE49-F238E27FC236}">
                <a16:creationId xmlns:a16="http://schemas.microsoft.com/office/drawing/2014/main" id="{CDDB698D-AF1C-4AE2-8881-33A1E984A024}"/>
              </a:ext>
            </a:extLst>
          </p:cNvPr>
          <p:cNvSpPr/>
          <p:nvPr/>
        </p:nvSpPr>
        <p:spPr>
          <a:xfrm>
            <a:off x="5463540" y="2578961"/>
            <a:ext cx="3255663" cy="907941"/>
          </a:xfrm>
          <a:prstGeom prst="rect">
            <a:avLst/>
          </a:prstGeom>
        </p:spPr>
        <p:txBody>
          <a:bodyPr wrap="square">
            <a:spAutoFit/>
          </a:bodyPr>
          <a:lstStyle/>
          <a:p>
            <a:pPr marL="285750" indent="-285750">
              <a:spcBef>
                <a:spcPts val="600"/>
              </a:spcBef>
              <a:buFont typeface="Arial" panose="020B0604020202020204" pitchFamily="34" charset="0"/>
              <a:buChar char="•"/>
            </a:pPr>
            <a:r>
              <a:rPr lang="en-US" sz="1600" dirty="0">
                <a:solidFill>
                  <a:srgbClr val="1A1628"/>
                </a:solidFill>
              </a:rPr>
              <a:t>Site of care / filling of prescription</a:t>
            </a:r>
          </a:p>
          <a:p>
            <a:pPr>
              <a:spcBef>
                <a:spcPts val="600"/>
              </a:spcBef>
            </a:pPr>
            <a:endParaRPr lang="en-US" sz="1600" dirty="0">
              <a:solidFill>
                <a:srgbClr val="1A1628"/>
              </a:solidFill>
            </a:endParaRPr>
          </a:p>
        </p:txBody>
      </p:sp>
      <p:grpSp>
        <p:nvGrpSpPr>
          <p:cNvPr id="31" name="Group 30">
            <a:extLst>
              <a:ext uri="{FF2B5EF4-FFF2-40B4-BE49-F238E27FC236}">
                <a16:creationId xmlns:a16="http://schemas.microsoft.com/office/drawing/2014/main" id="{B8361114-1D22-4378-AD6E-81B6A43A4E4B}"/>
              </a:ext>
            </a:extLst>
          </p:cNvPr>
          <p:cNvGrpSpPr/>
          <p:nvPr/>
        </p:nvGrpSpPr>
        <p:grpSpPr bwMode="gray">
          <a:xfrm rot="16200000">
            <a:off x="4465088" y="2490115"/>
            <a:ext cx="808020" cy="795033"/>
            <a:chOff x="1576289" y="3327967"/>
            <a:chExt cx="1203678" cy="1203676"/>
          </a:xfrm>
          <a:solidFill>
            <a:schemeClr val="bg1"/>
          </a:solidFill>
        </p:grpSpPr>
        <p:sp>
          <p:nvSpPr>
            <p:cNvPr id="32" name="Oval 31">
              <a:extLst>
                <a:ext uri="{FF2B5EF4-FFF2-40B4-BE49-F238E27FC236}">
                  <a16:creationId xmlns:a16="http://schemas.microsoft.com/office/drawing/2014/main" id="{76FC5E5C-636B-456C-95C4-D0A67796F42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3" name="Oval 32">
              <a:extLst>
                <a:ext uri="{FF2B5EF4-FFF2-40B4-BE49-F238E27FC236}">
                  <a16:creationId xmlns:a16="http://schemas.microsoft.com/office/drawing/2014/main" id="{37040D8C-6996-4C9E-8478-70E3E757591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4" name="Arc 33">
              <a:extLst>
                <a:ext uri="{FF2B5EF4-FFF2-40B4-BE49-F238E27FC236}">
                  <a16:creationId xmlns:a16="http://schemas.microsoft.com/office/drawing/2014/main" id="{139FCA49-2AA6-4D86-A0A2-AC6FF53DA032}"/>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5" name="Rectangle 34">
            <a:extLst>
              <a:ext uri="{FF2B5EF4-FFF2-40B4-BE49-F238E27FC236}">
                <a16:creationId xmlns:a16="http://schemas.microsoft.com/office/drawing/2014/main" id="{470ED29F-5C51-4E89-9C10-87E17D71DB0E}"/>
              </a:ext>
            </a:extLst>
          </p:cNvPr>
          <p:cNvSpPr/>
          <p:nvPr/>
        </p:nvSpPr>
        <p:spPr>
          <a:xfrm>
            <a:off x="4471581" y="2718364"/>
            <a:ext cx="824955" cy="338534"/>
          </a:xfrm>
          <a:prstGeom prst="rect">
            <a:avLst/>
          </a:prstGeom>
          <a:noFill/>
        </p:spPr>
        <p:txBody>
          <a:bodyPr wrap="square">
            <a:spAutoFit/>
          </a:bodyPr>
          <a:lstStyle/>
          <a:p>
            <a:pPr algn="ctr"/>
            <a:r>
              <a:rPr lang="en-US" sz="1600" b="1" dirty="0">
                <a:solidFill>
                  <a:schemeClr val="accent1"/>
                </a:solidFill>
              </a:rPr>
              <a:t>What?</a:t>
            </a:r>
          </a:p>
        </p:txBody>
      </p:sp>
    </p:spTree>
    <p:extLst>
      <p:ext uri="{BB962C8B-B14F-4D97-AF65-F5344CB8AC3E}">
        <p14:creationId xmlns:p14="http://schemas.microsoft.com/office/powerpoint/2010/main" val="232603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9"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Elbow 46">
            <a:extLst>
              <a:ext uri="{FF2B5EF4-FFF2-40B4-BE49-F238E27FC236}">
                <a16:creationId xmlns:a16="http://schemas.microsoft.com/office/drawing/2014/main" id="{D4A0806E-C3A5-482A-A16B-1331C770E10D}"/>
              </a:ext>
            </a:extLst>
          </p:cNvPr>
          <p:cNvCxnSpPr>
            <a:cxnSpLocks/>
            <a:endCxn id="35" idx="1"/>
          </p:cNvCxnSpPr>
          <p:nvPr/>
        </p:nvCxnSpPr>
        <p:spPr>
          <a:xfrm rot="16200000" flipH="1">
            <a:off x="3599460" y="2015509"/>
            <a:ext cx="1174101" cy="57014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B10D354-6042-4968-A592-6E35054FECD1}"/>
              </a:ext>
            </a:extLst>
          </p:cNvPr>
          <p:cNvCxnSpPr>
            <a:cxnSpLocks/>
            <a:stCxn id="16" idx="3"/>
          </p:cNvCxnSpPr>
          <p:nvPr/>
        </p:nvCxnSpPr>
        <p:spPr>
          <a:xfrm>
            <a:off x="3086499" y="1713530"/>
            <a:ext cx="1385082" cy="1230"/>
          </a:xfrm>
          <a:prstGeom prst="line">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24</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[why? + what?] </a:t>
            </a:r>
            <a:r>
              <a:rPr lang="en-US" sz="800" dirty="0">
                <a:solidFill>
                  <a:schemeClr val="tx1"/>
                </a:solidFill>
              </a:rPr>
              <a:t>Dosing and administration demonstrates practical and budget impact considerations from both the HTA and price setting and insurer perspective, but also from a provider and HCP point of view. When we look at a product dosing and administration, it is critical to understand how the product is dosed and how it compares to current standard of care to get a true understanding of the product cost differentials. For example, two products can have similar price per mg/kg, but one product might be a 10 mg dose / Q3W while the other product is a 20 mg/  dose Q2W. The dosing will then have a large impact on the product price. It is also important to note that if the label indication is chronic vs. not and corresponding expected treatment duration to understand the expected budget impact of the product.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Dosing &amp; </a:t>
            </a:r>
          </a:p>
          <a:p>
            <a:pPr algn="ctr"/>
            <a:r>
              <a:rPr lang="en-US" sz="1400" b="1" dirty="0">
                <a:solidFill>
                  <a:schemeClr val="bg1"/>
                </a:solidFill>
              </a:rPr>
              <a:t>Administration</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83438" cy="461665"/>
          </a:xfrm>
          <a:prstGeom prst="rect">
            <a:avLst/>
          </a:prstGeom>
          <a:noFill/>
        </p:spPr>
        <p:txBody>
          <a:bodyPr wrap="none" rtlCol="0" anchor="ctr">
            <a:spAutoFit/>
          </a:bodyPr>
          <a:lstStyle/>
          <a:p>
            <a:pPr algn="l"/>
            <a:r>
              <a:rPr lang="en-US" sz="2400" b="1" dirty="0">
                <a:solidFill>
                  <a:schemeClr val="bg1"/>
                </a:solidFill>
                <a:latin typeface="+mj-lt"/>
              </a:rPr>
              <a:t>6</a:t>
            </a:r>
          </a:p>
        </p:txBody>
      </p:sp>
      <p:sp>
        <p:nvSpPr>
          <p:cNvPr id="19" name="Rectangle 18">
            <a:extLst>
              <a:ext uri="{FF2B5EF4-FFF2-40B4-BE49-F238E27FC236}">
                <a16:creationId xmlns:a16="http://schemas.microsoft.com/office/drawing/2014/main" id="{43DCB5D2-0777-4457-843B-5F18A20FBE06}"/>
              </a:ext>
            </a:extLst>
          </p:cNvPr>
          <p:cNvSpPr/>
          <p:nvPr/>
        </p:nvSpPr>
        <p:spPr>
          <a:xfrm>
            <a:off x="5463540" y="1390850"/>
            <a:ext cx="3255663" cy="584775"/>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Demonstrates practical and budget impact considerations</a:t>
            </a:r>
            <a:endParaRPr lang="en-US" sz="1600" dirty="0"/>
          </a:p>
        </p:txBody>
      </p:sp>
      <p:grpSp>
        <p:nvGrpSpPr>
          <p:cNvPr id="20" name="Group 19">
            <a:extLst>
              <a:ext uri="{FF2B5EF4-FFF2-40B4-BE49-F238E27FC236}">
                <a16:creationId xmlns:a16="http://schemas.microsoft.com/office/drawing/2014/main" id="{3D37DD06-F6FE-40B9-9B00-D52148927BDF}"/>
              </a:ext>
            </a:extLst>
          </p:cNvPr>
          <p:cNvGrpSpPr/>
          <p:nvPr/>
        </p:nvGrpSpPr>
        <p:grpSpPr bwMode="gray">
          <a:xfrm rot="16200000">
            <a:off x="4465088" y="1302004"/>
            <a:ext cx="808020" cy="795033"/>
            <a:chOff x="1576289" y="3327967"/>
            <a:chExt cx="1203678" cy="1203676"/>
          </a:xfrm>
          <a:solidFill>
            <a:schemeClr val="bg1"/>
          </a:solidFill>
        </p:grpSpPr>
        <p:sp>
          <p:nvSpPr>
            <p:cNvPr id="21" name="Oval 20">
              <a:extLst>
                <a:ext uri="{FF2B5EF4-FFF2-40B4-BE49-F238E27FC236}">
                  <a16:creationId xmlns:a16="http://schemas.microsoft.com/office/drawing/2014/main" id="{C86A23D5-4814-4639-801C-7A94856BC6C2}"/>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2" name="Oval 21">
              <a:extLst>
                <a:ext uri="{FF2B5EF4-FFF2-40B4-BE49-F238E27FC236}">
                  <a16:creationId xmlns:a16="http://schemas.microsoft.com/office/drawing/2014/main" id="{D7CF2530-76BE-4769-9934-A25A43C2D6E1}"/>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Arc 22">
              <a:extLst>
                <a:ext uri="{FF2B5EF4-FFF2-40B4-BE49-F238E27FC236}">
                  <a16:creationId xmlns:a16="http://schemas.microsoft.com/office/drawing/2014/main" id="{EE20DA11-E249-4E2F-B4C5-DFC551E02763}"/>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6700AE11-2E40-4B9B-B975-708EA8F15773}"/>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29" name="Rectangle 28">
            <a:extLst>
              <a:ext uri="{FF2B5EF4-FFF2-40B4-BE49-F238E27FC236}">
                <a16:creationId xmlns:a16="http://schemas.microsoft.com/office/drawing/2014/main" id="{CDDB698D-AF1C-4AE2-8881-33A1E984A024}"/>
              </a:ext>
            </a:extLst>
          </p:cNvPr>
          <p:cNvSpPr/>
          <p:nvPr/>
        </p:nvSpPr>
        <p:spPr>
          <a:xfrm>
            <a:off x="5463540" y="2578961"/>
            <a:ext cx="3255663" cy="584775"/>
          </a:xfrm>
          <a:prstGeom prst="rect">
            <a:avLst/>
          </a:prstGeom>
        </p:spPr>
        <p:txBody>
          <a:bodyPr wrap="square">
            <a:spAutoFit/>
          </a:bodyPr>
          <a:lstStyle/>
          <a:p>
            <a:pPr marL="285750" indent="-285750">
              <a:spcBef>
                <a:spcPts val="600"/>
              </a:spcBef>
              <a:buFont typeface="Arial" panose="020B0604020202020204" pitchFamily="34" charset="0"/>
              <a:buChar char="•"/>
            </a:pPr>
            <a:r>
              <a:rPr lang="en-US" sz="1600" dirty="0">
                <a:solidFill>
                  <a:srgbClr val="1A1628"/>
                </a:solidFill>
              </a:rPr>
              <a:t>Dose specifications and instructions</a:t>
            </a:r>
          </a:p>
        </p:txBody>
      </p:sp>
      <p:grpSp>
        <p:nvGrpSpPr>
          <p:cNvPr id="31" name="Group 30">
            <a:extLst>
              <a:ext uri="{FF2B5EF4-FFF2-40B4-BE49-F238E27FC236}">
                <a16:creationId xmlns:a16="http://schemas.microsoft.com/office/drawing/2014/main" id="{B8361114-1D22-4378-AD6E-81B6A43A4E4B}"/>
              </a:ext>
            </a:extLst>
          </p:cNvPr>
          <p:cNvGrpSpPr/>
          <p:nvPr/>
        </p:nvGrpSpPr>
        <p:grpSpPr bwMode="gray">
          <a:xfrm rot="16200000">
            <a:off x="4465088" y="2490115"/>
            <a:ext cx="808020" cy="795033"/>
            <a:chOff x="1576289" y="3327967"/>
            <a:chExt cx="1203678" cy="1203676"/>
          </a:xfrm>
          <a:solidFill>
            <a:schemeClr val="bg1"/>
          </a:solidFill>
        </p:grpSpPr>
        <p:sp>
          <p:nvSpPr>
            <p:cNvPr id="32" name="Oval 31">
              <a:extLst>
                <a:ext uri="{FF2B5EF4-FFF2-40B4-BE49-F238E27FC236}">
                  <a16:creationId xmlns:a16="http://schemas.microsoft.com/office/drawing/2014/main" id="{76FC5E5C-636B-456C-95C4-D0A67796F42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3" name="Oval 32">
              <a:extLst>
                <a:ext uri="{FF2B5EF4-FFF2-40B4-BE49-F238E27FC236}">
                  <a16:creationId xmlns:a16="http://schemas.microsoft.com/office/drawing/2014/main" id="{37040D8C-6996-4C9E-8478-70E3E757591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4" name="Arc 33">
              <a:extLst>
                <a:ext uri="{FF2B5EF4-FFF2-40B4-BE49-F238E27FC236}">
                  <a16:creationId xmlns:a16="http://schemas.microsoft.com/office/drawing/2014/main" id="{139FCA49-2AA6-4D86-A0A2-AC6FF53DA032}"/>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5" name="Rectangle 34">
            <a:extLst>
              <a:ext uri="{FF2B5EF4-FFF2-40B4-BE49-F238E27FC236}">
                <a16:creationId xmlns:a16="http://schemas.microsoft.com/office/drawing/2014/main" id="{470ED29F-5C51-4E89-9C10-87E17D71DB0E}"/>
              </a:ext>
            </a:extLst>
          </p:cNvPr>
          <p:cNvSpPr/>
          <p:nvPr/>
        </p:nvSpPr>
        <p:spPr>
          <a:xfrm>
            <a:off x="4471581" y="2718364"/>
            <a:ext cx="824955" cy="338534"/>
          </a:xfrm>
          <a:prstGeom prst="rect">
            <a:avLst/>
          </a:prstGeom>
          <a:noFill/>
        </p:spPr>
        <p:txBody>
          <a:bodyPr wrap="square">
            <a:spAutoFit/>
          </a:bodyPr>
          <a:lstStyle/>
          <a:p>
            <a:pPr algn="ctr"/>
            <a:r>
              <a:rPr lang="en-US" sz="1600" b="1" dirty="0">
                <a:solidFill>
                  <a:schemeClr val="accent1"/>
                </a:solidFill>
              </a:rPr>
              <a:t>What?</a:t>
            </a:r>
          </a:p>
        </p:txBody>
      </p:sp>
    </p:spTree>
    <p:extLst>
      <p:ext uri="{BB962C8B-B14F-4D97-AF65-F5344CB8AC3E}">
        <p14:creationId xmlns:p14="http://schemas.microsoft.com/office/powerpoint/2010/main" val="8199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9"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Elbow 46">
            <a:extLst>
              <a:ext uri="{FF2B5EF4-FFF2-40B4-BE49-F238E27FC236}">
                <a16:creationId xmlns:a16="http://schemas.microsoft.com/office/drawing/2014/main" id="{D4A0806E-C3A5-482A-A16B-1331C770E10D}"/>
              </a:ext>
            </a:extLst>
          </p:cNvPr>
          <p:cNvCxnSpPr>
            <a:cxnSpLocks/>
            <a:endCxn id="35" idx="1"/>
          </p:cNvCxnSpPr>
          <p:nvPr/>
        </p:nvCxnSpPr>
        <p:spPr>
          <a:xfrm rot="16200000" flipH="1">
            <a:off x="3599460" y="2015509"/>
            <a:ext cx="1174101" cy="57014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B10D354-6042-4968-A592-6E35054FECD1}"/>
              </a:ext>
            </a:extLst>
          </p:cNvPr>
          <p:cNvCxnSpPr>
            <a:cxnSpLocks/>
            <a:stCxn id="16" idx="3"/>
          </p:cNvCxnSpPr>
          <p:nvPr/>
        </p:nvCxnSpPr>
        <p:spPr>
          <a:xfrm>
            <a:off x="3086499" y="1713530"/>
            <a:ext cx="1385082" cy="1230"/>
          </a:xfrm>
          <a:prstGeom prst="line">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25</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[why? + what?] </a:t>
            </a:r>
            <a:r>
              <a:rPr lang="en-US" sz="800" dirty="0">
                <a:solidFill>
                  <a:schemeClr val="tx1"/>
                </a:solidFill>
              </a:rPr>
              <a:t>Packaging and storage is especially important to providers and HCPs. As mentioned previously, providers are often at risk when they acquire and pharmaceutical products and not knowing when or if they will get reimbursed. Therefore, storage needs and shelf life is critical. The packaging is also important, especially for liquid formulations with a per kg dosing as it can create waste product. For example, if a HCP opens a vial of 100 mg and only uses 70mg for a patient, the HCP usually need to discard the remaining 30 mg. The ‘waste’ is usually counted as a ‘loss’ from the provider as well as insurers point of view and reducing the product overall value and must be accounted for when developing a TPP.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Packaging &amp; </a:t>
            </a:r>
          </a:p>
          <a:p>
            <a:pPr algn="ctr"/>
            <a:r>
              <a:rPr lang="en-US" sz="1400" b="1" dirty="0">
                <a:solidFill>
                  <a:schemeClr val="bg1"/>
                </a:solidFill>
              </a:rPr>
              <a:t>Storage</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54584" cy="461665"/>
          </a:xfrm>
          <a:prstGeom prst="rect">
            <a:avLst/>
          </a:prstGeom>
          <a:noFill/>
        </p:spPr>
        <p:txBody>
          <a:bodyPr wrap="none" rtlCol="0" anchor="ctr">
            <a:spAutoFit/>
          </a:bodyPr>
          <a:lstStyle/>
          <a:p>
            <a:pPr algn="l"/>
            <a:r>
              <a:rPr lang="en-US" sz="2400" b="1" dirty="0">
                <a:solidFill>
                  <a:schemeClr val="bg1"/>
                </a:solidFill>
                <a:latin typeface="+mj-lt"/>
              </a:rPr>
              <a:t>7</a:t>
            </a:r>
          </a:p>
        </p:txBody>
      </p:sp>
      <p:sp>
        <p:nvSpPr>
          <p:cNvPr id="19" name="Rectangle 18">
            <a:extLst>
              <a:ext uri="{FF2B5EF4-FFF2-40B4-BE49-F238E27FC236}">
                <a16:creationId xmlns:a16="http://schemas.microsoft.com/office/drawing/2014/main" id="{43DCB5D2-0777-4457-843B-5F18A20FBE06}"/>
              </a:ext>
            </a:extLst>
          </p:cNvPr>
          <p:cNvSpPr/>
          <p:nvPr/>
        </p:nvSpPr>
        <p:spPr>
          <a:xfrm>
            <a:off x="5463540" y="1390850"/>
            <a:ext cx="3255663" cy="584775"/>
          </a:xfrm>
          <a:prstGeom prst="rect">
            <a:avLst/>
          </a:prstGeom>
        </p:spPr>
        <p:txBody>
          <a:bodyPr wrap="square">
            <a:spAutoFit/>
          </a:bodyPr>
          <a:lstStyle/>
          <a:p>
            <a:pPr marL="285750" indent="-285750">
              <a:spcBef>
                <a:spcPts val="600"/>
              </a:spcBef>
              <a:buFont typeface="Arial" panose="020B0604020202020204" pitchFamily="34" charset="0"/>
              <a:buChar char="•"/>
              <a:defRPr/>
            </a:pPr>
            <a:r>
              <a:rPr lang="en-US" sz="1600" dirty="0">
                <a:solidFill>
                  <a:srgbClr val="1A1628"/>
                </a:solidFill>
              </a:rPr>
              <a:t>Demonstrates practical and budget impact considerations</a:t>
            </a:r>
            <a:endParaRPr lang="en-US" sz="1600" dirty="0"/>
          </a:p>
        </p:txBody>
      </p:sp>
      <p:grpSp>
        <p:nvGrpSpPr>
          <p:cNvPr id="20" name="Group 19">
            <a:extLst>
              <a:ext uri="{FF2B5EF4-FFF2-40B4-BE49-F238E27FC236}">
                <a16:creationId xmlns:a16="http://schemas.microsoft.com/office/drawing/2014/main" id="{3D37DD06-F6FE-40B9-9B00-D52148927BDF}"/>
              </a:ext>
            </a:extLst>
          </p:cNvPr>
          <p:cNvGrpSpPr/>
          <p:nvPr/>
        </p:nvGrpSpPr>
        <p:grpSpPr bwMode="gray">
          <a:xfrm rot="16200000">
            <a:off x="4465088" y="1302004"/>
            <a:ext cx="808020" cy="795033"/>
            <a:chOff x="1576289" y="3327967"/>
            <a:chExt cx="1203678" cy="1203676"/>
          </a:xfrm>
          <a:solidFill>
            <a:schemeClr val="bg1"/>
          </a:solidFill>
        </p:grpSpPr>
        <p:sp>
          <p:nvSpPr>
            <p:cNvPr id="21" name="Oval 20">
              <a:extLst>
                <a:ext uri="{FF2B5EF4-FFF2-40B4-BE49-F238E27FC236}">
                  <a16:creationId xmlns:a16="http://schemas.microsoft.com/office/drawing/2014/main" id="{C86A23D5-4814-4639-801C-7A94856BC6C2}"/>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2" name="Oval 21">
              <a:extLst>
                <a:ext uri="{FF2B5EF4-FFF2-40B4-BE49-F238E27FC236}">
                  <a16:creationId xmlns:a16="http://schemas.microsoft.com/office/drawing/2014/main" id="{D7CF2530-76BE-4769-9934-A25A43C2D6E1}"/>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23" name="Arc 22">
              <a:extLst>
                <a:ext uri="{FF2B5EF4-FFF2-40B4-BE49-F238E27FC236}">
                  <a16:creationId xmlns:a16="http://schemas.microsoft.com/office/drawing/2014/main" id="{EE20DA11-E249-4E2F-B4C5-DFC551E02763}"/>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26" name="Rectangle 25">
            <a:extLst>
              <a:ext uri="{FF2B5EF4-FFF2-40B4-BE49-F238E27FC236}">
                <a16:creationId xmlns:a16="http://schemas.microsoft.com/office/drawing/2014/main" id="{6700AE11-2E40-4B9B-B975-708EA8F15773}"/>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29" name="Rectangle 28">
            <a:extLst>
              <a:ext uri="{FF2B5EF4-FFF2-40B4-BE49-F238E27FC236}">
                <a16:creationId xmlns:a16="http://schemas.microsoft.com/office/drawing/2014/main" id="{CDDB698D-AF1C-4AE2-8881-33A1E984A024}"/>
              </a:ext>
            </a:extLst>
          </p:cNvPr>
          <p:cNvSpPr/>
          <p:nvPr/>
        </p:nvSpPr>
        <p:spPr>
          <a:xfrm>
            <a:off x="5463540" y="2578961"/>
            <a:ext cx="3255663" cy="584775"/>
          </a:xfrm>
          <a:prstGeom prst="rect">
            <a:avLst/>
          </a:prstGeom>
        </p:spPr>
        <p:txBody>
          <a:bodyPr wrap="square">
            <a:spAutoFit/>
          </a:bodyPr>
          <a:lstStyle/>
          <a:p>
            <a:pPr marL="285750" indent="-285750">
              <a:spcBef>
                <a:spcPts val="600"/>
              </a:spcBef>
              <a:buFont typeface="Arial" panose="020B0604020202020204" pitchFamily="34" charset="0"/>
              <a:buChar char="•"/>
            </a:pPr>
            <a:r>
              <a:rPr lang="en-US" sz="1600" dirty="0">
                <a:solidFill>
                  <a:srgbClr val="1A1628"/>
                </a:solidFill>
              </a:rPr>
              <a:t>Packaging details and storage needs and shelf-life</a:t>
            </a:r>
          </a:p>
        </p:txBody>
      </p:sp>
      <p:grpSp>
        <p:nvGrpSpPr>
          <p:cNvPr id="31" name="Group 30">
            <a:extLst>
              <a:ext uri="{FF2B5EF4-FFF2-40B4-BE49-F238E27FC236}">
                <a16:creationId xmlns:a16="http://schemas.microsoft.com/office/drawing/2014/main" id="{B8361114-1D22-4378-AD6E-81B6A43A4E4B}"/>
              </a:ext>
            </a:extLst>
          </p:cNvPr>
          <p:cNvGrpSpPr/>
          <p:nvPr/>
        </p:nvGrpSpPr>
        <p:grpSpPr bwMode="gray">
          <a:xfrm rot="16200000">
            <a:off x="4465088" y="2490115"/>
            <a:ext cx="808020" cy="795033"/>
            <a:chOff x="1576289" y="3327967"/>
            <a:chExt cx="1203678" cy="1203676"/>
          </a:xfrm>
          <a:solidFill>
            <a:schemeClr val="bg1"/>
          </a:solidFill>
        </p:grpSpPr>
        <p:sp>
          <p:nvSpPr>
            <p:cNvPr id="32" name="Oval 31">
              <a:extLst>
                <a:ext uri="{FF2B5EF4-FFF2-40B4-BE49-F238E27FC236}">
                  <a16:creationId xmlns:a16="http://schemas.microsoft.com/office/drawing/2014/main" id="{76FC5E5C-636B-456C-95C4-D0A67796F42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3" name="Oval 32">
              <a:extLst>
                <a:ext uri="{FF2B5EF4-FFF2-40B4-BE49-F238E27FC236}">
                  <a16:creationId xmlns:a16="http://schemas.microsoft.com/office/drawing/2014/main" id="{37040D8C-6996-4C9E-8478-70E3E757591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4" name="Arc 33">
              <a:extLst>
                <a:ext uri="{FF2B5EF4-FFF2-40B4-BE49-F238E27FC236}">
                  <a16:creationId xmlns:a16="http://schemas.microsoft.com/office/drawing/2014/main" id="{139FCA49-2AA6-4D86-A0A2-AC6FF53DA032}"/>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5" name="Rectangle 34">
            <a:extLst>
              <a:ext uri="{FF2B5EF4-FFF2-40B4-BE49-F238E27FC236}">
                <a16:creationId xmlns:a16="http://schemas.microsoft.com/office/drawing/2014/main" id="{470ED29F-5C51-4E89-9C10-87E17D71DB0E}"/>
              </a:ext>
            </a:extLst>
          </p:cNvPr>
          <p:cNvSpPr/>
          <p:nvPr/>
        </p:nvSpPr>
        <p:spPr>
          <a:xfrm>
            <a:off x="4471581" y="2718364"/>
            <a:ext cx="824955" cy="338534"/>
          </a:xfrm>
          <a:prstGeom prst="rect">
            <a:avLst/>
          </a:prstGeom>
          <a:noFill/>
        </p:spPr>
        <p:txBody>
          <a:bodyPr wrap="square">
            <a:spAutoFit/>
          </a:bodyPr>
          <a:lstStyle/>
          <a:p>
            <a:pPr algn="ctr"/>
            <a:r>
              <a:rPr lang="en-US" sz="1600" b="1" dirty="0">
                <a:solidFill>
                  <a:schemeClr val="accent1"/>
                </a:solidFill>
              </a:rPr>
              <a:t>What?</a:t>
            </a:r>
          </a:p>
        </p:txBody>
      </p:sp>
    </p:spTree>
    <p:extLst>
      <p:ext uri="{BB962C8B-B14F-4D97-AF65-F5344CB8AC3E}">
        <p14:creationId xmlns:p14="http://schemas.microsoft.com/office/powerpoint/2010/main" val="27306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9"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26</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1142775"/>
            <a:ext cx="9155729" cy="10772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Fulfillment channel, dosing and administration and packaging are critical factors of a TPP, and it is important to have a good understanding of the impact of a different fulfillment channel, administration or packaging on the product commercial potential. </a:t>
            </a:r>
            <a:r>
              <a:rPr lang="en-US" sz="800" b="1" dirty="0">
                <a:solidFill>
                  <a:schemeClr val="tx1"/>
                </a:solidFill>
              </a:rPr>
              <a:t>[5-FU vs </a:t>
            </a:r>
            <a:r>
              <a:rPr lang="en-US" sz="800" b="1" dirty="0" err="1">
                <a:solidFill>
                  <a:schemeClr val="tx1"/>
                </a:solidFill>
              </a:rPr>
              <a:t>Xeloda</a:t>
            </a:r>
            <a:r>
              <a:rPr lang="en-US" sz="800" b="1" dirty="0">
                <a:solidFill>
                  <a:schemeClr val="tx1"/>
                </a:solidFill>
              </a:rPr>
              <a:t>] </a:t>
            </a:r>
            <a:r>
              <a:rPr lang="en-US" sz="800" dirty="0">
                <a:solidFill>
                  <a:schemeClr val="tx1"/>
                </a:solidFill>
              </a:rPr>
              <a:t>An example is the cytostatic 5-FU used to treat different tumors. The 5-FU was the most extensively used infused agent in the treatment of advanced colorectal cancer for more than 40 years. When capecitabine (</a:t>
            </a:r>
            <a:r>
              <a:rPr lang="en-US" sz="800" dirty="0" err="1">
                <a:solidFill>
                  <a:schemeClr val="tx1"/>
                </a:solidFill>
              </a:rPr>
              <a:t>Xeloda</a:t>
            </a:r>
            <a:r>
              <a:rPr lang="en-US" sz="800" dirty="0">
                <a:solidFill>
                  <a:schemeClr val="tx1"/>
                </a:solidFill>
              </a:rPr>
              <a:t>) launched, an oral fluoropyrimidine carbamate designed to generate 5-FU preferentially in tumor tissue, it received favorable HTA assessments in several markets not due to it superior efficacy, but because the HTA body saw that patients and the healthcare system could avoid the cost of infusions. Roche, the manufacturer behind </a:t>
            </a:r>
            <a:r>
              <a:rPr lang="en-US" sz="800" dirty="0" err="1">
                <a:solidFill>
                  <a:schemeClr val="tx1"/>
                </a:solidFill>
              </a:rPr>
              <a:t>Xeloda</a:t>
            </a:r>
            <a:r>
              <a:rPr lang="en-US" sz="800" dirty="0">
                <a:solidFill>
                  <a:schemeClr val="tx1"/>
                </a:solidFill>
              </a:rPr>
              <a:t>, likely expected a great uptake by their new product given the oral formulation of </a:t>
            </a:r>
            <a:r>
              <a:rPr lang="en-US" sz="800" dirty="0" err="1">
                <a:solidFill>
                  <a:schemeClr val="tx1"/>
                </a:solidFill>
              </a:rPr>
              <a:t>Xeloda</a:t>
            </a:r>
            <a:r>
              <a:rPr lang="en-US" sz="800" dirty="0">
                <a:solidFill>
                  <a:schemeClr val="tx1"/>
                </a:solidFill>
              </a:rPr>
              <a:t> vs. the infused treatment option. However, in this case, many patients still preferred the infused treatment as it made them feel cared fore and it enabled them to get time with an oncology nurse and their doctor while at the infusion center or hospital.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3" name="TextBox 2">
            <a:extLst>
              <a:ext uri="{FF2B5EF4-FFF2-40B4-BE49-F238E27FC236}">
                <a16:creationId xmlns:a16="http://schemas.microsoft.com/office/drawing/2014/main" id="{666EA3C1-BC11-4997-83A9-BC86EB1ED5EF}"/>
              </a:ext>
            </a:extLst>
          </p:cNvPr>
          <p:cNvSpPr txBox="1"/>
          <p:nvPr/>
        </p:nvSpPr>
        <p:spPr>
          <a:xfrm>
            <a:off x="4216339" y="2573480"/>
            <a:ext cx="551241" cy="523220"/>
          </a:xfrm>
          <a:prstGeom prst="rect">
            <a:avLst/>
          </a:prstGeom>
          <a:noFill/>
        </p:spPr>
        <p:txBody>
          <a:bodyPr wrap="none" rtlCol="0">
            <a:spAutoFit/>
          </a:bodyPr>
          <a:lstStyle/>
          <a:p>
            <a:pPr algn="l"/>
            <a:r>
              <a:rPr lang="en-US" sz="2800" dirty="0"/>
              <a:t>VS</a:t>
            </a:r>
          </a:p>
        </p:txBody>
      </p:sp>
      <p:pic>
        <p:nvPicPr>
          <p:cNvPr id="2" name="Picture 1">
            <a:extLst>
              <a:ext uri="{FF2B5EF4-FFF2-40B4-BE49-F238E27FC236}">
                <a16:creationId xmlns:a16="http://schemas.microsoft.com/office/drawing/2014/main" id="{1F33AC15-5D0D-4A30-B7DC-13651F834078}"/>
              </a:ext>
            </a:extLst>
          </p:cNvPr>
          <p:cNvPicPr>
            <a:picLocks noChangeAspect="1"/>
          </p:cNvPicPr>
          <p:nvPr/>
        </p:nvPicPr>
        <p:blipFill>
          <a:blip r:embed="rId2">
            <a:clrChange>
              <a:clrFrom>
                <a:srgbClr val="FFFFFF"/>
              </a:clrFrom>
              <a:clrTo>
                <a:srgbClr val="FFFFFF">
                  <a:alpha val="0"/>
                </a:srgbClr>
              </a:clrTo>
            </a:clrChange>
            <a:alphaModFix/>
          </a:blip>
          <a:stretch>
            <a:fillRect/>
          </a:stretch>
        </p:blipFill>
        <p:spPr>
          <a:xfrm>
            <a:off x="5275210" y="2379565"/>
            <a:ext cx="2014275" cy="911050"/>
          </a:xfrm>
          <a:prstGeom prst="rect">
            <a:avLst/>
          </a:prstGeom>
        </p:spPr>
      </p:pic>
      <p:sp>
        <p:nvSpPr>
          <p:cNvPr id="6" name="Rectangle 5">
            <a:extLst>
              <a:ext uri="{FF2B5EF4-FFF2-40B4-BE49-F238E27FC236}">
                <a16:creationId xmlns:a16="http://schemas.microsoft.com/office/drawing/2014/main" id="{8E26FDED-0FD7-404A-830B-139D83C9290C}"/>
              </a:ext>
            </a:extLst>
          </p:cNvPr>
          <p:cNvSpPr/>
          <p:nvPr/>
        </p:nvSpPr>
        <p:spPr>
          <a:xfrm>
            <a:off x="1484306" y="1725037"/>
            <a:ext cx="2374326" cy="461665"/>
          </a:xfrm>
          <a:prstGeom prst="rect">
            <a:avLst/>
          </a:prstGeom>
        </p:spPr>
        <p:txBody>
          <a:bodyPr wrap="square">
            <a:spAutoFit/>
          </a:bodyPr>
          <a:lstStyle/>
          <a:p>
            <a:pPr algn="ctr"/>
            <a:r>
              <a:rPr lang="en-US" sz="2400" b="1" dirty="0"/>
              <a:t>5-FU</a:t>
            </a:r>
          </a:p>
        </p:txBody>
      </p:sp>
      <p:sp>
        <p:nvSpPr>
          <p:cNvPr id="11" name="Rectangle 10">
            <a:extLst>
              <a:ext uri="{FF2B5EF4-FFF2-40B4-BE49-F238E27FC236}">
                <a16:creationId xmlns:a16="http://schemas.microsoft.com/office/drawing/2014/main" id="{A7824B66-1DC0-4E9C-A4F8-DD574DA4403C}"/>
              </a:ext>
            </a:extLst>
          </p:cNvPr>
          <p:cNvSpPr/>
          <p:nvPr/>
        </p:nvSpPr>
        <p:spPr>
          <a:xfrm>
            <a:off x="1116969" y="3550543"/>
            <a:ext cx="3109001" cy="400110"/>
          </a:xfrm>
          <a:prstGeom prst="rect">
            <a:avLst/>
          </a:prstGeom>
        </p:spPr>
        <p:txBody>
          <a:bodyPr wrap="square">
            <a:spAutoFit/>
          </a:bodyPr>
          <a:lstStyle/>
          <a:p>
            <a:pPr algn="ctr"/>
            <a:r>
              <a:rPr lang="en-US" sz="2000" b="1" dirty="0">
                <a:solidFill>
                  <a:schemeClr val="accent3"/>
                </a:solidFill>
              </a:rPr>
              <a:t>Intravenous</a:t>
            </a:r>
          </a:p>
        </p:txBody>
      </p:sp>
      <p:sp>
        <p:nvSpPr>
          <p:cNvPr id="12" name="Rectangle 11">
            <a:extLst>
              <a:ext uri="{FF2B5EF4-FFF2-40B4-BE49-F238E27FC236}">
                <a16:creationId xmlns:a16="http://schemas.microsoft.com/office/drawing/2014/main" id="{3228966B-0643-4FC5-A79D-D8F0D5E57ABC}"/>
              </a:ext>
            </a:extLst>
          </p:cNvPr>
          <p:cNvSpPr/>
          <p:nvPr/>
        </p:nvSpPr>
        <p:spPr>
          <a:xfrm>
            <a:off x="4826609" y="3550543"/>
            <a:ext cx="3109001" cy="400110"/>
          </a:xfrm>
          <a:prstGeom prst="rect">
            <a:avLst/>
          </a:prstGeom>
        </p:spPr>
        <p:txBody>
          <a:bodyPr wrap="square">
            <a:spAutoFit/>
          </a:bodyPr>
          <a:lstStyle/>
          <a:p>
            <a:pPr algn="ctr"/>
            <a:r>
              <a:rPr lang="en-US" sz="2000" b="1" dirty="0">
                <a:solidFill>
                  <a:schemeClr val="accent3"/>
                </a:solidFill>
              </a:rPr>
              <a:t>Oral</a:t>
            </a:r>
          </a:p>
        </p:txBody>
      </p:sp>
      <p:pic>
        <p:nvPicPr>
          <p:cNvPr id="1028" name="Picture 4" descr="5 Fluorouracil Injection, Dosage Form: 10 Ml, Rs 19.55 /vial HETERO DRUGS  LIMITED UNIT IX SEZ | ID: 22941917888">
            <a:extLst>
              <a:ext uri="{FF2B5EF4-FFF2-40B4-BE49-F238E27FC236}">
                <a16:creationId xmlns:a16="http://schemas.microsoft.com/office/drawing/2014/main" id="{77BA0AE5-C7AB-407C-A92B-15C14AD4F03C}"/>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1677" y="2090129"/>
            <a:ext cx="127635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5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2386B4-7ECA-458E-8DCF-C07191B67EC8}"/>
              </a:ext>
            </a:extLst>
          </p:cNvPr>
          <p:cNvSpPr/>
          <p:nvPr/>
        </p:nvSpPr>
        <p:spPr>
          <a:xfrm>
            <a:off x="4625340" y="0"/>
            <a:ext cx="45186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27</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[best practice TPP] </a:t>
            </a:r>
            <a:r>
              <a:rPr lang="en-US" sz="800" dirty="0">
                <a:solidFill>
                  <a:schemeClr val="tx1"/>
                </a:solidFill>
              </a:rPr>
              <a:t>A best practice TPP includes all three aspects of the expected delivery channel, dosing considerations and packaging and storage needs of the product. </a:t>
            </a:r>
            <a:r>
              <a:rPr lang="en-US" sz="800" b="1" dirty="0">
                <a:solidFill>
                  <a:schemeClr val="tx1"/>
                </a:solidFill>
              </a:rPr>
              <a:t>[Sub-optimal TPP] </a:t>
            </a:r>
            <a:r>
              <a:rPr lang="en-US" sz="800" dirty="0">
                <a:solidFill>
                  <a:schemeClr val="tx1"/>
                </a:solidFill>
              </a:rPr>
              <a:t>Lets look at an example of a sub-optimal TPP. The sub-optimal TPP does include dosing, formulation, packaging and storage needs, but it does not cover the expected delivery channel which is fundamental for the product’s overall access strategy. </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9" name="TextBox 28">
            <a:extLst>
              <a:ext uri="{FF2B5EF4-FFF2-40B4-BE49-F238E27FC236}">
                <a16:creationId xmlns:a16="http://schemas.microsoft.com/office/drawing/2014/main" id="{1114A076-EB4B-46F7-8E14-355827E0324E}"/>
              </a:ext>
            </a:extLst>
          </p:cNvPr>
          <p:cNvSpPr txBox="1"/>
          <p:nvPr/>
        </p:nvSpPr>
        <p:spPr>
          <a:xfrm>
            <a:off x="6003661" y="1234638"/>
            <a:ext cx="1737360" cy="338554"/>
          </a:xfrm>
          <a:prstGeom prst="rect">
            <a:avLst/>
          </a:prstGeom>
          <a:noFill/>
          <a:effectLst/>
        </p:spPr>
        <p:txBody>
          <a:bodyPr wrap="none" rtlCol="0">
            <a:noAutofit/>
          </a:bodyPr>
          <a:lstStyle/>
          <a:p>
            <a:pPr algn="ctr"/>
            <a:r>
              <a:rPr lang="en-US" sz="1600" b="1" dirty="0">
                <a:solidFill>
                  <a:schemeClr val="tx1">
                    <a:lumMod val="65000"/>
                    <a:lumOff val="35000"/>
                  </a:schemeClr>
                </a:solidFill>
              </a:rPr>
              <a:t>Sub-Optimal TPP</a:t>
            </a:r>
          </a:p>
        </p:txBody>
      </p:sp>
      <p:cxnSp>
        <p:nvCxnSpPr>
          <p:cNvPr id="30" name="Straight Connector 29">
            <a:extLst>
              <a:ext uri="{FF2B5EF4-FFF2-40B4-BE49-F238E27FC236}">
                <a16:creationId xmlns:a16="http://schemas.microsoft.com/office/drawing/2014/main" id="{C17E5CD2-EDDF-4CED-8254-DB45C1FF03CF}"/>
              </a:ext>
            </a:extLst>
          </p:cNvPr>
          <p:cNvCxnSpPr>
            <a:cxnSpLocks/>
          </p:cNvCxnSpPr>
          <p:nvPr/>
        </p:nvCxnSpPr>
        <p:spPr>
          <a:xfrm>
            <a:off x="4625424" y="0"/>
            <a:ext cx="0" cy="5143500"/>
          </a:xfrm>
          <a:prstGeom prst="line">
            <a:avLst/>
          </a:prstGeom>
          <a:ln w="12700">
            <a:solidFill>
              <a:schemeClr val="bg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22" name="TextBox 21">
            <a:extLst>
              <a:ext uri="{FF2B5EF4-FFF2-40B4-BE49-F238E27FC236}">
                <a16:creationId xmlns:a16="http://schemas.microsoft.com/office/drawing/2014/main" id="{DF410C91-3CE1-4178-B51B-C7F7FE15B364}"/>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sp>
        <p:nvSpPr>
          <p:cNvPr id="23" name="TextBox 22">
            <a:extLst>
              <a:ext uri="{FF2B5EF4-FFF2-40B4-BE49-F238E27FC236}">
                <a16:creationId xmlns:a16="http://schemas.microsoft.com/office/drawing/2014/main" id="{F776F161-CAC1-4476-9D9B-E62FA81D10D6}"/>
              </a:ext>
            </a:extLst>
          </p:cNvPr>
          <p:cNvSpPr txBox="1"/>
          <p:nvPr/>
        </p:nvSpPr>
        <p:spPr>
          <a:xfrm>
            <a:off x="1568667" y="1234638"/>
            <a:ext cx="1737360" cy="338554"/>
          </a:xfrm>
          <a:prstGeom prst="rect">
            <a:avLst/>
          </a:prstGeom>
          <a:noFill/>
          <a:effectLst/>
        </p:spPr>
        <p:txBody>
          <a:bodyPr wrap="none" rtlCol="0">
            <a:noAutofit/>
          </a:bodyPr>
          <a:lstStyle/>
          <a:p>
            <a:pPr algn="ctr"/>
            <a:r>
              <a:rPr lang="en-US" sz="1600" b="1" dirty="0">
                <a:solidFill>
                  <a:schemeClr val="accent3"/>
                </a:solidFill>
              </a:rPr>
              <a:t>Best Practice TPP</a:t>
            </a:r>
          </a:p>
        </p:txBody>
      </p:sp>
      <p:pic>
        <p:nvPicPr>
          <p:cNvPr id="40" name="Picture 39">
            <a:extLst>
              <a:ext uri="{FF2B5EF4-FFF2-40B4-BE49-F238E27FC236}">
                <a16:creationId xmlns:a16="http://schemas.microsoft.com/office/drawing/2014/main" id="{7B93E1DC-4608-4ED0-9ADC-755960453A71}"/>
              </a:ext>
            </a:extLst>
          </p:cNvPr>
          <p:cNvPicPr>
            <a:picLocks noChangeAspect="1"/>
          </p:cNvPicPr>
          <p:nvPr/>
        </p:nvPicPr>
        <p:blipFill rotWithShape="1">
          <a:blip r:embed="rId2"/>
          <a:srcRect t="8696" r="2070" b="7630"/>
          <a:stretch/>
        </p:blipFill>
        <p:spPr>
          <a:xfrm>
            <a:off x="5029205" y="2326093"/>
            <a:ext cx="3726176" cy="2249487"/>
          </a:xfrm>
          <a:prstGeom prst="rect">
            <a:avLst/>
          </a:prstGeom>
          <a:ln>
            <a:solidFill>
              <a:schemeClr val="bg2"/>
            </a:solidFill>
          </a:ln>
          <a:effectLst/>
        </p:spPr>
      </p:pic>
      <p:sp>
        <p:nvSpPr>
          <p:cNvPr id="41" name="Speech Bubble: Rectangle with Corners Rounded 40">
            <a:extLst>
              <a:ext uri="{FF2B5EF4-FFF2-40B4-BE49-F238E27FC236}">
                <a16:creationId xmlns:a16="http://schemas.microsoft.com/office/drawing/2014/main" id="{80542C5D-94E0-4F1F-A4D9-A1264B447DE9}"/>
              </a:ext>
            </a:extLst>
          </p:cNvPr>
          <p:cNvSpPr/>
          <p:nvPr/>
        </p:nvSpPr>
        <p:spPr>
          <a:xfrm>
            <a:off x="5029202" y="1662165"/>
            <a:ext cx="3718548" cy="663928"/>
          </a:xfrm>
          <a:prstGeom prst="wedgeRoundRectCallout">
            <a:avLst>
              <a:gd name="adj1" fmla="val 22868"/>
              <a:gd name="adj2" fmla="val 69654"/>
              <a:gd name="adj3" fmla="val 16667"/>
            </a:avLst>
          </a:prstGeom>
          <a:solidFill>
            <a:schemeClr val="bg1"/>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 example of a sub-optimal TPP includes </a:t>
            </a:r>
            <a:r>
              <a:rPr lang="en-US" sz="1300" i="1" dirty="0">
                <a:solidFill>
                  <a:schemeClr val="tx1"/>
                </a:solidFill>
              </a:rPr>
              <a:t>target channel</a:t>
            </a:r>
            <a:r>
              <a:rPr lang="en-US" sz="1300" dirty="0">
                <a:solidFill>
                  <a:schemeClr val="tx1"/>
                </a:solidFill>
              </a:rPr>
              <a:t> and </a:t>
            </a:r>
            <a:r>
              <a:rPr lang="en-US" sz="1300" i="1" dirty="0">
                <a:solidFill>
                  <a:schemeClr val="tx1"/>
                </a:solidFill>
              </a:rPr>
              <a:t>dosing</a:t>
            </a:r>
            <a:r>
              <a:rPr lang="en-US" sz="1300" dirty="0">
                <a:solidFill>
                  <a:schemeClr val="tx1"/>
                </a:solidFill>
              </a:rPr>
              <a:t> and </a:t>
            </a:r>
            <a:r>
              <a:rPr lang="en-US" sz="1300" i="1" dirty="0">
                <a:solidFill>
                  <a:schemeClr val="tx1"/>
                </a:solidFill>
              </a:rPr>
              <a:t>storage details</a:t>
            </a:r>
            <a:r>
              <a:rPr lang="en-US" sz="1300" dirty="0">
                <a:solidFill>
                  <a:schemeClr val="tx1"/>
                </a:solidFill>
              </a:rPr>
              <a:t>, however does not cover the expected delivery channel</a:t>
            </a:r>
          </a:p>
        </p:txBody>
      </p:sp>
      <p:sp>
        <p:nvSpPr>
          <p:cNvPr id="48" name="Rectangle 47">
            <a:extLst>
              <a:ext uri="{FF2B5EF4-FFF2-40B4-BE49-F238E27FC236}">
                <a16:creationId xmlns:a16="http://schemas.microsoft.com/office/drawing/2014/main" id="{A79E2106-E741-4E91-B5C0-388EDADA6E5F}"/>
              </a:ext>
            </a:extLst>
          </p:cNvPr>
          <p:cNvSpPr/>
          <p:nvPr/>
        </p:nvSpPr>
        <p:spPr>
          <a:xfrm>
            <a:off x="5064966" y="3829759"/>
            <a:ext cx="2044493" cy="29266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9D46BE2-A0E0-484F-BA8E-096ABFA93105}"/>
              </a:ext>
            </a:extLst>
          </p:cNvPr>
          <p:cNvSpPr/>
          <p:nvPr/>
        </p:nvSpPr>
        <p:spPr>
          <a:xfrm>
            <a:off x="7109459" y="3728159"/>
            <a:ext cx="1625701" cy="394262"/>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a:extLst>
              <a:ext uri="{FF2B5EF4-FFF2-40B4-BE49-F238E27FC236}">
                <a16:creationId xmlns:a16="http://schemas.microsoft.com/office/drawing/2014/main" id="{919029AB-C6EB-4FFD-9CFC-4B33DAE3DFDD}"/>
              </a:ext>
            </a:extLst>
          </p:cNvPr>
          <p:cNvGraphicFramePr>
            <a:graphicFrameLocks noGrp="1"/>
          </p:cNvGraphicFramePr>
          <p:nvPr>
            <p:extLst>
              <p:ext uri="{D42A27DB-BD31-4B8C-83A1-F6EECF244321}">
                <p14:modId xmlns:p14="http://schemas.microsoft.com/office/powerpoint/2010/main" val="3239017886"/>
              </p:ext>
            </p:extLst>
          </p:nvPr>
        </p:nvGraphicFramePr>
        <p:xfrm>
          <a:off x="541114" y="1895102"/>
          <a:ext cx="3451766" cy="2616288"/>
        </p:xfrm>
        <a:graphic>
          <a:graphicData uri="http://schemas.openxmlformats.org/drawingml/2006/table">
            <a:tbl>
              <a:tblPr/>
              <a:tblGrid>
                <a:gridCol w="1299195">
                  <a:extLst>
                    <a:ext uri="{9D8B030D-6E8A-4147-A177-3AD203B41FA5}">
                      <a16:colId xmlns:a16="http://schemas.microsoft.com/office/drawing/2014/main" val="423243344"/>
                    </a:ext>
                  </a:extLst>
                </a:gridCol>
                <a:gridCol w="2152571">
                  <a:extLst>
                    <a:ext uri="{9D8B030D-6E8A-4147-A177-3AD203B41FA5}">
                      <a16:colId xmlns:a16="http://schemas.microsoft.com/office/drawing/2014/main" val="4035878907"/>
                    </a:ext>
                  </a:extLst>
                </a:gridCol>
              </a:tblGrid>
              <a:tr h="188923">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Element</a:t>
                      </a: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328104">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Expected Delivery Channel </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dirty="0">
                          <a:ln>
                            <a:noFill/>
                          </a:ln>
                          <a:solidFill>
                            <a:schemeClr val="tx1"/>
                          </a:solidFill>
                          <a:effectLst/>
                          <a:uLnTx/>
                          <a:uFillTx/>
                          <a:latin typeface="+mn-lt"/>
                          <a:ea typeface="+mn-ea"/>
                          <a:cs typeface="Calibri"/>
                        </a:rPr>
                        <a:t>In-hospital administration only</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340928">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Formulation</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Infusion</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r h="340928">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Strength</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3mg/kg</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08109270"/>
                  </a:ext>
                </a:extLst>
              </a:tr>
              <a:tr h="340928">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Dosing schedule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dirty="0">
                          <a:ln>
                            <a:noFill/>
                          </a:ln>
                          <a:solidFill>
                            <a:schemeClr val="tx1"/>
                          </a:solidFill>
                          <a:effectLst/>
                          <a:uLnTx/>
                          <a:uFillTx/>
                          <a:latin typeface="+mn-lt"/>
                          <a:ea typeface="+mn-ea"/>
                          <a:cs typeface="Calibri"/>
                        </a:rPr>
                        <a:t>3QW until progression</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62924804"/>
                  </a:ext>
                </a:extLst>
              </a:tr>
              <a:tr h="340928">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Vial size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100mg / vial</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24102815"/>
                  </a:ext>
                </a:extLst>
              </a:tr>
              <a:tr h="340928">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Wastage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Vial size - Dose / avg. sized person</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50751142"/>
                  </a:ext>
                </a:extLst>
              </a:tr>
              <a:tr h="340928">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Self-life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6 months</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63183522"/>
                  </a:ext>
                </a:extLst>
              </a:tr>
            </a:tbl>
          </a:graphicData>
        </a:graphic>
      </p:graphicFrame>
      <p:sp>
        <p:nvSpPr>
          <p:cNvPr id="20" name="TextBox 19">
            <a:extLst>
              <a:ext uri="{FF2B5EF4-FFF2-40B4-BE49-F238E27FC236}">
                <a16:creationId xmlns:a16="http://schemas.microsoft.com/office/drawing/2014/main" id="{03EBC895-D02A-488E-B506-88B139801015}"/>
              </a:ext>
            </a:extLst>
          </p:cNvPr>
          <p:cNvSpPr txBox="1"/>
          <p:nvPr/>
        </p:nvSpPr>
        <p:spPr>
          <a:xfrm rot="19886365">
            <a:off x="60948" y="1531359"/>
            <a:ext cx="1043876" cy="261610"/>
          </a:xfrm>
          <a:prstGeom prst="rect">
            <a:avLst/>
          </a:prstGeom>
          <a:noFill/>
        </p:spPr>
        <p:txBody>
          <a:bodyPr wrap="none" rtlCol="0">
            <a:spAutoFit/>
          </a:bodyPr>
          <a:lstStyle/>
          <a:p>
            <a:pPr algn="ctr"/>
            <a:r>
              <a:rPr lang="en-US" sz="1100" b="1" i="1" dirty="0">
                <a:solidFill>
                  <a:schemeClr val="accent1"/>
                </a:solidFill>
                <a:latin typeface="+mj-lt"/>
              </a:rPr>
              <a:t>Illustration</a:t>
            </a:r>
          </a:p>
        </p:txBody>
      </p:sp>
    </p:spTree>
    <p:extLst>
      <p:ext uri="{BB962C8B-B14F-4D97-AF65-F5344CB8AC3E}">
        <p14:creationId xmlns:p14="http://schemas.microsoft.com/office/powerpoint/2010/main" val="120161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2" grpId="0"/>
      <p:bldP spid="23" grpId="0"/>
      <p:bldP spid="41" grpId="0" animBg="1"/>
      <p:bldP spid="48" grpId="0" animBg="1"/>
      <p:bldP spid="49"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28</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The final TPP element is funding archetype. </a:t>
            </a:r>
            <a:r>
              <a:rPr lang="en-US" sz="800" b="1" dirty="0">
                <a:solidFill>
                  <a:schemeClr val="tx1"/>
                </a:solidFill>
              </a:rPr>
              <a:t>[why? + what?] </a:t>
            </a:r>
            <a:r>
              <a:rPr lang="en-US" sz="800" dirty="0">
                <a:solidFill>
                  <a:schemeClr val="tx1"/>
                </a:solidFill>
              </a:rPr>
              <a:t>The funding archetype defines our access and reimbursement potential and includes </a:t>
            </a:r>
            <a:r>
              <a:rPr lang="en-US" sz="800" dirty="0" err="1">
                <a:solidFill>
                  <a:schemeClr val="tx1"/>
                </a:solidFill>
              </a:rPr>
              <a:t>i</a:t>
            </a:r>
            <a:r>
              <a:rPr lang="en-US" sz="800" dirty="0">
                <a:solidFill>
                  <a:schemeClr val="tx1"/>
                </a:solidFill>
              </a:rPr>
              <a:t>) the target markets for the product and ii) the expected funding archetype in each of these markets. The funding route can be either of or a combination of full or partial public reimbursement or private coverage, or a cash product i.e. that patients need to pay for the product out of pocket. </a:t>
            </a:r>
          </a:p>
        </p:txBody>
      </p:sp>
      <p:sp>
        <p:nvSpPr>
          <p:cNvPr id="87" name="Rectangle: Top Corners Rounded 86">
            <a:extLst>
              <a:ext uri="{FF2B5EF4-FFF2-40B4-BE49-F238E27FC236}">
                <a16:creationId xmlns:a16="http://schemas.microsoft.com/office/drawing/2014/main" id="{B4135229-FE3D-49DD-B1CB-5730CE94B8D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16" name="Rectangle: Rounded Corners 15">
            <a:extLst>
              <a:ext uri="{FF2B5EF4-FFF2-40B4-BE49-F238E27FC236}">
                <a16:creationId xmlns:a16="http://schemas.microsoft.com/office/drawing/2014/main" id="{5205A76E-33E5-4783-9E77-CC9DFB6A5407}"/>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algn="ctr"/>
            <a:r>
              <a:rPr lang="en-US" sz="1400" b="1" dirty="0">
                <a:solidFill>
                  <a:schemeClr val="bg1"/>
                </a:solidFill>
              </a:rPr>
              <a:t>Funding Archetypes</a:t>
            </a:r>
          </a:p>
        </p:txBody>
      </p:sp>
      <p:sp>
        <p:nvSpPr>
          <p:cNvPr id="17" name="TextBox 16">
            <a:extLst>
              <a:ext uri="{FF2B5EF4-FFF2-40B4-BE49-F238E27FC236}">
                <a16:creationId xmlns:a16="http://schemas.microsoft.com/office/drawing/2014/main" id="{1BF5996A-23C5-4D33-B2A9-83F54A617A3D}"/>
              </a:ext>
            </a:extLst>
          </p:cNvPr>
          <p:cNvSpPr txBox="1"/>
          <p:nvPr/>
        </p:nvSpPr>
        <p:spPr>
          <a:xfrm>
            <a:off x="541114" y="1431192"/>
            <a:ext cx="393056" cy="461665"/>
          </a:xfrm>
          <a:prstGeom prst="rect">
            <a:avLst/>
          </a:prstGeom>
          <a:noFill/>
        </p:spPr>
        <p:txBody>
          <a:bodyPr wrap="none" rtlCol="0" anchor="ctr">
            <a:spAutoFit/>
          </a:bodyPr>
          <a:lstStyle/>
          <a:p>
            <a:pPr algn="l"/>
            <a:r>
              <a:rPr lang="en-US" sz="2400" b="1" dirty="0">
                <a:solidFill>
                  <a:schemeClr val="bg1"/>
                </a:solidFill>
                <a:latin typeface="+mj-lt"/>
              </a:rPr>
              <a:t>8</a:t>
            </a:r>
          </a:p>
        </p:txBody>
      </p:sp>
      <p:cxnSp>
        <p:nvCxnSpPr>
          <p:cNvPr id="24" name="Straight Connector 23">
            <a:extLst>
              <a:ext uri="{FF2B5EF4-FFF2-40B4-BE49-F238E27FC236}">
                <a16:creationId xmlns:a16="http://schemas.microsoft.com/office/drawing/2014/main" id="{22742151-B6E5-4EEE-BC48-4F0F51C20841}"/>
              </a:ext>
            </a:extLst>
          </p:cNvPr>
          <p:cNvCxnSpPr>
            <a:cxnSpLocks/>
          </p:cNvCxnSpPr>
          <p:nvPr/>
        </p:nvCxnSpPr>
        <p:spPr>
          <a:xfrm>
            <a:off x="3086499" y="1713530"/>
            <a:ext cx="1881741" cy="0"/>
          </a:xfrm>
          <a:prstGeom prst="line">
            <a:avLst/>
          </a:prstGeom>
          <a:ln w="19050">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71C784-EC24-4C92-BF47-A819A5725206}"/>
              </a:ext>
            </a:extLst>
          </p:cNvPr>
          <p:cNvSpPr/>
          <p:nvPr/>
        </p:nvSpPr>
        <p:spPr>
          <a:xfrm>
            <a:off x="5463540" y="1390850"/>
            <a:ext cx="3255663"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1A1628"/>
                </a:solidFill>
              </a:rPr>
              <a:t>Defines our access and reimbursement potential</a:t>
            </a:r>
          </a:p>
        </p:txBody>
      </p:sp>
      <p:grpSp>
        <p:nvGrpSpPr>
          <p:cNvPr id="27" name="Group 26">
            <a:extLst>
              <a:ext uri="{FF2B5EF4-FFF2-40B4-BE49-F238E27FC236}">
                <a16:creationId xmlns:a16="http://schemas.microsoft.com/office/drawing/2014/main" id="{721586EC-0AB0-4771-985B-A6D18D944D55}"/>
              </a:ext>
            </a:extLst>
          </p:cNvPr>
          <p:cNvGrpSpPr/>
          <p:nvPr/>
        </p:nvGrpSpPr>
        <p:grpSpPr bwMode="gray">
          <a:xfrm rot="16200000">
            <a:off x="4465088" y="1302004"/>
            <a:ext cx="808020" cy="795033"/>
            <a:chOff x="1576289" y="3327967"/>
            <a:chExt cx="1203678" cy="1203676"/>
          </a:xfrm>
          <a:solidFill>
            <a:schemeClr val="bg1"/>
          </a:solidFill>
        </p:grpSpPr>
        <p:sp>
          <p:nvSpPr>
            <p:cNvPr id="28" name="Oval 27">
              <a:extLst>
                <a:ext uri="{FF2B5EF4-FFF2-40B4-BE49-F238E27FC236}">
                  <a16:creationId xmlns:a16="http://schemas.microsoft.com/office/drawing/2014/main" id="{E5774F95-4B22-4A5B-9A03-0DB80BE87838}"/>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0" name="Oval 29">
              <a:extLst>
                <a:ext uri="{FF2B5EF4-FFF2-40B4-BE49-F238E27FC236}">
                  <a16:creationId xmlns:a16="http://schemas.microsoft.com/office/drawing/2014/main" id="{15C57558-DB21-4657-AE56-8A68D5B235E8}"/>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36" name="Arc 35">
              <a:extLst>
                <a:ext uri="{FF2B5EF4-FFF2-40B4-BE49-F238E27FC236}">
                  <a16:creationId xmlns:a16="http://schemas.microsoft.com/office/drawing/2014/main" id="{9ADD0495-D95D-4D25-B2F8-77DD0E6BEA90}"/>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38" name="Rectangle 37">
            <a:extLst>
              <a:ext uri="{FF2B5EF4-FFF2-40B4-BE49-F238E27FC236}">
                <a16:creationId xmlns:a16="http://schemas.microsoft.com/office/drawing/2014/main" id="{95CBA750-9F37-4700-8518-16DA2ABA650F}"/>
              </a:ext>
            </a:extLst>
          </p:cNvPr>
          <p:cNvSpPr/>
          <p:nvPr/>
        </p:nvSpPr>
        <p:spPr>
          <a:xfrm>
            <a:off x="4471581" y="1530253"/>
            <a:ext cx="824955" cy="338534"/>
          </a:xfrm>
          <a:prstGeom prst="rect">
            <a:avLst/>
          </a:prstGeom>
          <a:noFill/>
        </p:spPr>
        <p:txBody>
          <a:bodyPr wrap="square">
            <a:spAutoFit/>
          </a:bodyPr>
          <a:lstStyle/>
          <a:p>
            <a:pPr algn="ctr"/>
            <a:r>
              <a:rPr lang="en-US" sz="1600" b="1" dirty="0">
                <a:solidFill>
                  <a:schemeClr val="accent1"/>
                </a:solidFill>
              </a:rPr>
              <a:t>Why?</a:t>
            </a:r>
          </a:p>
        </p:txBody>
      </p:sp>
      <p:sp>
        <p:nvSpPr>
          <p:cNvPr id="39" name="Rectangle 38">
            <a:extLst>
              <a:ext uri="{FF2B5EF4-FFF2-40B4-BE49-F238E27FC236}">
                <a16:creationId xmlns:a16="http://schemas.microsoft.com/office/drawing/2014/main" id="{9CFC24EA-3F0B-4A1B-A0B6-FB4F1C1FCE57}"/>
              </a:ext>
            </a:extLst>
          </p:cNvPr>
          <p:cNvSpPr/>
          <p:nvPr/>
        </p:nvSpPr>
        <p:spPr>
          <a:xfrm>
            <a:off x="5463540" y="2479901"/>
            <a:ext cx="3255663" cy="1400383"/>
          </a:xfrm>
          <a:prstGeom prst="rect">
            <a:avLst/>
          </a:prstGeom>
        </p:spPr>
        <p:txBody>
          <a:bodyPr wrap="square">
            <a:spAutoFit/>
          </a:bodyPr>
          <a:lstStyle/>
          <a:p>
            <a:pPr marL="285750" indent="-285750">
              <a:spcAft>
                <a:spcPts val="600"/>
              </a:spcAft>
              <a:buFont typeface="Arial" panose="020B0604020202020204" pitchFamily="34" charset="0"/>
              <a:buChar char="•"/>
            </a:pPr>
            <a:r>
              <a:rPr lang="en-US" sz="1600" dirty="0">
                <a:solidFill>
                  <a:srgbClr val="1A1628"/>
                </a:solidFill>
              </a:rPr>
              <a:t>Expected target markets</a:t>
            </a:r>
          </a:p>
          <a:p>
            <a:pPr marL="285750" indent="-285750">
              <a:spcAft>
                <a:spcPts val="600"/>
              </a:spcAft>
              <a:buFont typeface="Arial" panose="020B0604020202020204" pitchFamily="34" charset="0"/>
              <a:buChar char="•"/>
            </a:pPr>
            <a:r>
              <a:rPr lang="en-US" sz="1600" dirty="0">
                <a:solidFill>
                  <a:srgbClr val="1A1628"/>
                </a:solidFill>
              </a:rPr>
              <a:t>Respective funding route i.e. full/partial public reimbursement, full/partial private coverage, cash-market </a:t>
            </a:r>
          </a:p>
        </p:txBody>
      </p:sp>
      <p:cxnSp>
        <p:nvCxnSpPr>
          <p:cNvPr id="40" name="Connector: Elbow 39">
            <a:extLst>
              <a:ext uri="{FF2B5EF4-FFF2-40B4-BE49-F238E27FC236}">
                <a16:creationId xmlns:a16="http://schemas.microsoft.com/office/drawing/2014/main" id="{4574C8E5-74B8-4D65-AC05-69BDAB142069}"/>
              </a:ext>
            </a:extLst>
          </p:cNvPr>
          <p:cNvCxnSpPr>
            <a:cxnSpLocks/>
            <a:endCxn id="45" idx="1"/>
          </p:cNvCxnSpPr>
          <p:nvPr/>
        </p:nvCxnSpPr>
        <p:spPr>
          <a:xfrm rot="16200000" flipH="1">
            <a:off x="3656610" y="1973599"/>
            <a:ext cx="1075041" cy="554901"/>
          </a:xfrm>
          <a:prstGeom prst="bentConnector2">
            <a:avLst/>
          </a:prstGeom>
          <a:ln w="1905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3C9041A-2CDD-480E-9E94-9D04372C82FC}"/>
              </a:ext>
            </a:extLst>
          </p:cNvPr>
          <p:cNvGrpSpPr/>
          <p:nvPr/>
        </p:nvGrpSpPr>
        <p:grpSpPr bwMode="gray">
          <a:xfrm rot="16200000">
            <a:off x="4465088" y="2391055"/>
            <a:ext cx="808020" cy="795033"/>
            <a:chOff x="1576289" y="3327967"/>
            <a:chExt cx="1203678" cy="1203676"/>
          </a:xfrm>
          <a:solidFill>
            <a:schemeClr val="bg1"/>
          </a:solidFill>
        </p:grpSpPr>
        <p:sp>
          <p:nvSpPr>
            <p:cNvPr id="42" name="Oval 41">
              <a:extLst>
                <a:ext uri="{FF2B5EF4-FFF2-40B4-BE49-F238E27FC236}">
                  <a16:creationId xmlns:a16="http://schemas.microsoft.com/office/drawing/2014/main" id="{E5C4B9FE-B393-49E2-A921-01597DDC5470}"/>
                </a:ext>
              </a:extLst>
            </p:cNvPr>
            <p:cNvSpPr/>
            <p:nvPr/>
          </p:nvSpPr>
          <p:spPr bwMode="gray">
            <a:xfrm>
              <a:off x="1674171" y="3425848"/>
              <a:ext cx="1007915" cy="10079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200" b="1">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43" name="Oval 42">
              <a:extLst>
                <a:ext uri="{FF2B5EF4-FFF2-40B4-BE49-F238E27FC236}">
                  <a16:creationId xmlns:a16="http://schemas.microsoft.com/office/drawing/2014/main" id="{A9398427-0801-4119-BDEE-2CFE5F1D942C}"/>
                </a:ext>
              </a:extLst>
            </p:cNvPr>
            <p:cNvSpPr/>
            <p:nvPr/>
          </p:nvSpPr>
          <p:spPr bwMode="gray">
            <a:xfrm>
              <a:off x="1576289" y="3327967"/>
              <a:ext cx="1203678" cy="1203676"/>
            </a:xfrm>
            <a:prstGeom prst="ellipse">
              <a:avLst/>
            </a:prstGeom>
            <a:grpFill/>
            <a:ln w="19050" cap="rnd">
              <a:solidFill>
                <a:schemeClr val="accent3">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sp>
          <p:nvSpPr>
            <p:cNvPr id="44" name="Arc 43">
              <a:extLst>
                <a:ext uri="{FF2B5EF4-FFF2-40B4-BE49-F238E27FC236}">
                  <a16:creationId xmlns:a16="http://schemas.microsoft.com/office/drawing/2014/main" id="{733CD93A-DF04-4879-A9C5-F7DA51438DC4}"/>
                </a:ext>
              </a:extLst>
            </p:cNvPr>
            <p:cNvSpPr/>
            <p:nvPr/>
          </p:nvSpPr>
          <p:spPr bwMode="gray">
            <a:xfrm>
              <a:off x="1576289" y="3327967"/>
              <a:ext cx="1203678" cy="1203676"/>
            </a:xfrm>
            <a:prstGeom prst="arc">
              <a:avLst>
                <a:gd name="adj1" fmla="val 10730055"/>
                <a:gd name="adj2" fmla="val 0"/>
              </a:avLst>
            </a:prstGeom>
            <a:grp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600">
                <a:solidFill>
                  <a:schemeClr val="accent1"/>
                </a:solidFill>
                <a:latin typeface="Arial" panose="020B0604020202020204" pitchFamily="34" charset="0"/>
                <a:ea typeface="Verdana" panose="020B0604030504040204" pitchFamily="34" charset="0"/>
                <a:cs typeface="Arial" panose="020B0604020202020204" pitchFamily="34" charset="0"/>
              </a:endParaRPr>
            </a:p>
          </p:txBody>
        </p:sp>
      </p:grpSp>
      <p:sp>
        <p:nvSpPr>
          <p:cNvPr id="45" name="Rectangle 44">
            <a:extLst>
              <a:ext uri="{FF2B5EF4-FFF2-40B4-BE49-F238E27FC236}">
                <a16:creationId xmlns:a16="http://schemas.microsoft.com/office/drawing/2014/main" id="{A610E6CB-14C6-4964-AA71-672F059E81C1}"/>
              </a:ext>
            </a:extLst>
          </p:cNvPr>
          <p:cNvSpPr/>
          <p:nvPr/>
        </p:nvSpPr>
        <p:spPr>
          <a:xfrm>
            <a:off x="4471581" y="2619304"/>
            <a:ext cx="824955" cy="338534"/>
          </a:xfrm>
          <a:prstGeom prst="rect">
            <a:avLst/>
          </a:prstGeom>
          <a:noFill/>
        </p:spPr>
        <p:txBody>
          <a:bodyPr wrap="square">
            <a:spAutoFit/>
          </a:bodyPr>
          <a:lstStyle/>
          <a:p>
            <a:pPr algn="ctr"/>
            <a:r>
              <a:rPr lang="en-US" sz="1600" b="1" dirty="0">
                <a:solidFill>
                  <a:schemeClr val="accent1"/>
                </a:solidFill>
              </a:rPr>
              <a:t>What?</a:t>
            </a:r>
          </a:p>
        </p:txBody>
      </p:sp>
      <p:pic>
        <p:nvPicPr>
          <p:cNvPr id="22" name="Graphic 21">
            <a:extLst>
              <a:ext uri="{FF2B5EF4-FFF2-40B4-BE49-F238E27FC236}">
                <a16:creationId xmlns:a16="http://schemas.microsoft.com/office/drawing/2014/main" id="{077654C7-834F-4BC8-B298-4C1FF72E5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8240" y="2668570"/>
            <a:ext cx="1135383" cy="1135383"/>
          </a:xfrm>
          <a:prstGeom prst="rect">
            <a:avLst/>
          </a:prstGeom>
        </p:spPr>
      </p:pic>
    </p:spTree>
    <p:extLst>
      <p:ext uri="{BB962C8B-B14F-4D97-AF65-F5344CB8AC3E}">
        <p14:creationId xmlns:p14="http://schemas.microsoft.com/office/powerpoint/2010/main" val="98625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2386B4-7ECA-458E-8DCF-C07191B67EC8}"/>
              </a:ext>
            </a:extLst>
          </p:cNvPr>
          <p:cNvSpPr/>
          <p:nvPr/>
        </p:nvSpPr>
        <p:spPr>
          <a:xfrm>
            <a:off x="4625340" y="0"/>
            <a:ext cx="45186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29</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t>
            </a:r>
            <a:r>
              <a:rPr lang="en-US" sz="800" b="1" dirty="0">
                <a:solidFill>
                  <a:schemeClr val="tx1"/>
                </a:solidFill>
              </a:rPr>
              <a:t>[best practice TPP] </a:t>
            </a:r>
            <a:r>
              <a:rPr lang="en-US" sz="800" dirty="0">
                <a:solidFill>
                  <a:schemeClr val="tx1"/>
                </a:solidFill>
              </a:rPr>
              <a:t>A best practice TPP includes the target markets and the expected funding archetype within those markets, for example, that “Partial public reimbursement in target markets with supplemental private coverage for most part”. The TPP can also include any risks associated with the funding archetype, i.e. that if public reimbursement is not secured, access will be significantly reduced. </a:t>
            </a:r>
            <a:r>
              <a:rPr lang="en-US" sz="800" b="1" dirty="0">
                <a:solidFill>
                  <a:schemeClr val="tx1"/>
                </a:solidFill>
              </a:rPr>
              <a:t>[Sub-optimal TPP] </a:t>
            </a:r>
            <a:r>
              <a:rPr lang="en-US" sz="800" dirty="0">
                <a:solidFill>
                  <a:schemeClr val="tx1"/>
                </a:solidFill>
              </a:rPr>
              <a:t>Lets look at an example of a sub-optimal TPP. This example does include the target markets, but does not cover the expected funding archetype. Not including funding archetype makes it difficult to develop a business case of the product as well as identify any risks associated securing funding for the product. While some products can gain access and utilization without reimbursement, many products requires at least partial reimbursement in order to gain access. </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9" name="TextBox 28">
            <a:extLst>
              <a:ext uri="{FF2B5EF4-FFF2-40B4-BE49-F238E27FC236}">
                <a16:creationId xmlns:a16="http://schemas.microsoft.com/office/drawing/2014/main" id="{1114A076-EB4B-46F7-8E14-355827E0324E}"/>
              </a:ext>
            </a:extLst>
          </p:cNvPr>
          <p:cNvSpPr txBox="1"/>
          <p:nvPr/>
        </p:nvSpPr>
        <p:spPr>
          <a:xfrm>
            <a:off x="6003661" y="1234638"/>
            <a:ext cx="1737360" cy="338554"/>
          </a:xfrm>
          <a:prstGeom prst="rect">
            <a:avLst/>
          </a:prstGeom>
          <a:noFill/>
          <a:effectLst/>
        </p:spPr>
        <p:txBody>
          <a:bodyPr wrap="none" rtlCol="0">
            <a:noAutofit/>
          </a:bodyPr>
          <a:lstStyle/>
          <a:p>
            <a:pPr algn="ctr"/>
            <a:r>
              <a:rPr lang="en-US" sz="1600" b="1" dirty="0">
                <a:solidFill>
                  <a:schemeClr val="tx1">
                    <a:lumMod val="65000"/>
                    <a:lumOff val="35000"/>
                  </a:schemeClr>
                </a:solidFill>
              </a:rPr>
              <a:t>Sub-optimal TPP</a:t>
            </a:r>
          </a:p>
        </p:txBody>
      </p:sp>
      <p:cxnSp>
        <p:nvCxnSpPr>
          <p:cNvPr id="30" name="Straight Connector 29">
            <a:extLst>
              <a:ext uri="{FF2B5EF4-FFF2-40B4-BE49-F238E27FC236}">
                <a16:creationId xmlns:a16="http://schemas.microsoft.com/office/drawing/2014/main" id="{C17E5CD2-EDDF-4CED-8254-DB45C1FF03CF}"/>
              </a:ext>
            </a:extLst>
          </p:cNvPr>
          <p:cNvCxnSpPr>
            <a:cxnSpLocks/>
          </p:cNvCxnSpPr>
          <p:nvPr/>
        </p:nvCxnSpPr>
        <p:spPr>
          <a:xfrm>
            <a:off x="4625424" y="0"/>
            <a:ext cx="0" cy="5143500"/>
          </a:xfrm>
          <a:prstGeom prst="line">
            <a:avLst/>
          </a:prstGeom>
          <a:ln w="12700">
            <a:solidFill>
              <a:schemeClr val="bg2"/>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22" name="TextBox 21">
            <a:extLst>
              <a:ext uri="{FF2B5EF4-FFF2-40B4-BE49-F238E27FC236}">
                <a16:creationId xmlns:a16="http://schemas.microsoft.com/office/drawing/2014/main" id="{DF410C91-3CE1-4178-B51B-C7F7FE15B364}"/>
              </a:ext>
            </a:extLst>
          </p:cNvPr>
          <p:cNvSpPr txBox="1"/>
          <p:nvPr/>
        </p:nvSpPr>
        <p:spPr>
          <a:xfrm>
            <a:off x="541114" y="1431192"/>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sp>
        <p:nvSpPr>
          <p:cNvPr id="23" name="TextBox 22">
            <a:extLst>
              <a:ext uri="{FF2B5EF4-FFF2-40B4-BE49-F238E27FC236}">
                <a16:creationId xmlns:a16="http://schemas.microsoft.com/office/drawing/2014/main" id="{F776F161-CAC1-4476-9D9B-E62FA81D10D6}"/>
              </a:ext>
            </a:extLst>
          </p:cNvPr>
          <p:cNvSpPr txBox="1"/>
          <p:nvPr/>
        </p:nvSpPr>
        <p:spPr>
          <a:xfrm>
            <a:off x="1568667" y="1234638"/>
            <a:ext cx="1737360" cy="338554"/>
          </a:xfrm>
          <a:prstGeom prst="rect">
            <a:avLst/>
          </a:prstGeom>
          <a:noFill/>
          <a:effectLst/>
        </p:spPr>
        <p:txBody>
          <a:bodyPr wrap="none" rtlCol="0">
            <a:noAutofit/>
          </a:bodyPr>
          <a:lstStyle/>
          <a:p>
            <a:pPr algn="ctr"/>
            <a:r>
              <a:rPr lang="en-US" sz="1600" b="1" dirty="0">
                <a:solidFill>
                  <a:schemeClr val="accent3"/>
                </a:solidFill>
              </a:rPr>
              <a:t>Best Practice TPP</a:t>
            </a:r>
          </a:p>
        </p:txBody>
      </p:sp>
      <p:pic>
        <p:nvPicPr>
          <p:cNvPr id="40" name="Picture 39">
            <a:extLst>
              <a:ext uri="{FF2B5EF4-FFF2-40B4-BE49-F238E27FC236}">
                <a16:creationId xmlns:a16="http://schemas.microsoft.com/office/drawing/2014/main" id="{7B93E1DC-4608-4ED0-9ADC-755960453A71}"/>
              </a:ext>
            </a:extLst>
          </p:cNvPr>
          <p:cNvPicPr>
            <a:picLocks noChangeAspect="1"/>
          </p:cNvPicPr>
          <p:nvPr/>
        </p:nvPicPr>
        <p:blipFill rotWithShape="1">
          <a:blip r:embed="rId2"/>
          <a:srcRect t="8696" r="2070" b="7630"/>
          <a:stretch/>
        </p:blipFill>
        <p:spPr>
          <a:xfrm>
            <a:off x="5029205" y="2326093"/>
            <a:ext cx="3726176" cy="2249487"/>
          </a:xfrm>
          <a:prstGeom prst="rect">
            <a:avLst/>
          </a:prstGeom>
          <a:ln>
            <a:solidFill>
              <a:schemeClr val="bg2"/>
            </a:solidFill>
          </a:ln>
          <a:effectLst/>
        </p:spPr>
      </p:pic>
      <p:sp>
        <p:nvSpPr>
          <p:cNvPr id="41" name="Speech Bubble: Rectangle with Corners Rounded 40">
            <a:extLst>
              <a:ext uri="{FF2B5EF4-FFF2-40B4-BE49-F238E27FC236}">
                <a16:creationId xmlns:a16="http://schemas.microsoft.com/office/drawing/2014/main" id="{80542C5D-94E0-4F1F-A4D9-A1264B447DE9}"/>
              </a:ext>
            </a:extLst>
          </p:cNvPr>
          <p:cNvSpPr/>
          <p:nvPr/>
        </p:nvSpPr>
        <p:spPr>
          <a:xfrm>
            <a:off x="5029202" y="1662165"/>
            <a:ext cx="3718548" cy="663928"/>
          </a:xfrm>
          <a:prstGeom prst="wedgeRoundRectCallout">
            <a:avLst>
              <a:gd name="adj1" fmla="val 22868"/>
              <a:gd name="adj2" fmla="val 69654"/>
              <a:gd name="adj3" fmla="val 16667"/>
            </a:avLst>
          </a:prstGeom>
          <a:solidFill>
            <a:schemeClr val="bg1"/>
          </a:solidFill>
          <a:ln w="317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 example of a sub-optimal TPP includes </a:t>
            </a:r>
            <a:r>
              <a:rPr lang="en-US" sz="1300" i="1" dirty="0">
                <a:solidFill>
                  <a:schemeClr val="tx1"/>
                </a:solidFill>
              </a:rPr>
              <a:t>target markets</a:t>
            </a:r>
            <a:r>
              <a:rPr lang="en-US" sz="1300" dirty="0">
                <a:solidFill>
                  <a:schemeClr val="tx1"/>
                </a:solidFill>
              </a:rPr>
              <a:t>, however does not cover the expected funding archetype</a:t>
            </a:r>
          </a:p>
        </p:txBody>
      </p:sp>
      <p:sp>
        <p:nvSpPr>
          <p:cNvPr id="49" name="Rectangle 48">
            <a:extLst>
              <a:ext uri="{FF2B5EF4-FFF2-40B4-BE49-F238E27FC236}">
                <a16:creationId xmlns:a16="http://schemas.microsoft.com/office/drawing/2014/main" id="{F9D46BE2-A0E0-484F-BA8E-096ABFA93105}"/>
              </a:ext>
            </a:extLst>
          </p:cNvPr>
          <p:cNvSpPr/>
          <p:nvPr/>
        </p:nvSpPr>
        <p:spPr>
          <a:xfrm>
            <a:off x="7109459" y="2548257"/>
            <a:ext cx="1625701" cy="347343"/>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able 18">
            <a:extLst>
              <a:ext uri="{FF2B5EF4-FFF2-40B4-BE49-F238E27FC236}">
                <a16:creationId xmlns:a16="http://schemas.microsoft.com/office/drawing/2014/main" id="{919029AB-C6EB-4FFD-9CFC-4B33DAE3DFDD}"/>
              </a:ext>
            </a:extLst>
          </p:cNvPr>
          <p:cNvGraphicFramePr>
            <a:graphicFrameLocks noGrp="1"/>
          </p:cNvGraphicFramePr>
          <p:nvPr>
            <p:extLst>
              <p:ext uri="{D42A27DB-BD31-4B8C-83A1-F6EECF244321}">
                <p14:modId xmlns:p14="http://schemas.microsoft.com/office/powerpoint/2010/main" val="2987578008"/>
              </p:ext>
            </p:extLst>
          </p:nvPr>
        </p:nvGraphicFramePr>
        <p:xfrm>
          <a:off x="541114" y="1895102"/>
          <a:ext cx="3451765" cy="2510400"/>
        </p:xfrm>
        <a:graphic>
          <a:graphicData uri="http://schemas.openxmlformats.org/drawingml/2006/table">
            <a:tbl>
              <a:tblPr/>
              <a:tblGrid>
                <a:gridCol w="1299195">
                  <a:extLst>
                    <a:ext uri="{9D8B030D-6E8A-4147-A177-3AD203B41FA5}">
                      <a16:colId xmlns:a16="http://schemas.microsoft.com/office/drawing/2014/main" val="423243344"/>
                    </a:ext>
                  </a:extLst>
                </a:gridCol>
                <a:gridCol w="2152570">
                  <a:extLst>
                    <a:ext uri="{9D8B030D-6E8A-4147-A177-3AD203B41FA5}">
                      <a16:colId xmlns:a16="http://schemas.microsoft.com/office/drawing/2014/main" val="4035878907"/>
                    </a:ext>
                  </a:extLst>
                </a:gridCol>
              </a:tblGrid>
              <a:tr h="217807">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Element</a:t>
                      </a:r>
                    </a:p>
                  </a:txBody>
                  <a:tcPr marL="36000" marR="36000" marT="36000" marB="36000" anchor="ctr" horzOverflow="overflow">
                    <a:lnL w="9525" cap="flat" cmpd="sng" algn="ctr">
                      <a:solidFill>
                        <a:schemeClr val="bg2"/>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342900" marR="0" lvl="0" indent="-342900" algn="ctr" defTabSz="914400" rtl="0" eaLnBrk="1" fontAlgn="auto" latinLnBrk="0" hangingPunct="1">
                        <a:lnSpc>
                          <a:spcPct val="100000"/>
                        </a:lnSpc>
                        <a:spcBef>
                          <a:spcPts val="0"/>
                        </a:spcBef>
                        <a:spcAft>
                          <a:spcPts val="0"/>
                        </a:spcAft>
                        <a:buClrTx/>
                        <a:buSzTx/>
                        <a:buFont typeface="Symbol"/>
                        <a:buNone/>
                        <a:tabLst/>
                        <a:defRPr/>
                      </a:pPr>
                      <a:r>
                        <a:rPr lang="en-US" sz="1000" b="1" i="0" u="none" dirty="0">
                          <a:solidFill>
                            <a:schemeClr val="tx1"/>
                          </a:solidFill>
                          <a:latin typeface="+mn-lt"/>
                          <a:cs typeface="Arial" panose="020B0604020202020204" pitchFamily="34" charset="0"/>
                        </a:rPr>
                        <a:t>Product X</a:t>
                      </a:r>
                    </a:p>
                  </a:txBody>
                  <a:tcPr marL="36000" marR="36000" marT="36000" marB="36000" anchor="ctr" horzOverflow="overflow">
                    <a:lnL w="12700" cap="flat" cmpd="sng" algn="ctr">
                      <a:solidFill>
                        <a:srgbClr val="FFFFFF">
                          <a:lumMod val="85000"/>
                        </a:srgbClr>
                      </a:solidFill>
                      <a:prstDash val="solid"/>
                      <a:round/>
                      <a:headEnd type="none" w="med" len="med"/>
                      <a:tailEnd type="none" w="med" len="med"/>
                    </a:lnL>
                    <a:lnR w="12700" cap="flat" cmpd="sng" algn="ctr">
                      <a:solidFill>
                        <a:srgbClr val="FFFFFF">
                          <a:lumMod val="85000"/>
                        </a:srgbClr>
                      </a:solidFill>
                      <a:prstDash val="solid"/>
                      <a:round/>
                      <a:headEnd type="none" w="med" len="med"/>
                      <a:tailEnd type="none" w="med" len="med"/>
                    </a:lnR>
                    <a:lnT w="9525" cap="flat" cmpd="sng" algn="ctr">
                      <a:solidFill>
                        <a:schemeClr val="bg2"/>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01248889"/>
                  </a:ext>
                </a:extLst>
              </a:tr>
              <a:tr h="1097280">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Target market</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0" i="0" u="none" strike="noStrike" kern="1200" cap="none" spc="0" normalizeH="0" baseline="0" dirty="0">
                          <a:ln>
                            <a:noFill/>
                          </a:ln>
                          <a:solidFill>
                            <a:schemeClr val="tx1"/>
                          </a:solidFill>
                          <a:effectLst/>
                          <a:uLnTx/>
                          <a:uFillTx/>
                          <a:latin typeface="+mn-lt"/>
                          <a:ea typeface="+mn-ea"/>
                          <a:cs typeface="Calibri"/>
                        </a:rPr>
                        <a:t>RU, CN, IN, UA, MX, KR, SA</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95707821"/>
                  </a:ext>
                </a:extLst>
              </a:tr>
              <a:tr h="1188720">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000" b="1"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Funding route</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171450" marR="0" lvl="0" indent="-171450" algn="l" defTabSz="914400" rtl="0" eaLnBrk="1" fontAlgn="auto" latinLnBrk="0" hangingPunct="1">
                        <a:lnSpc>
                          <a:spcPct val="9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Partial public reimbursement in target markets with supplemental private coverage for most part. </a:t>
                      </a:r>
                    </a:p>
                    <a:p>
                      <a:pPr marL="171450" marR="0" lvl="0" indent="-171450" algn="l" defTabSz="914400" rtl="0" eaLnBrk="1" fontAlgn="auto" latinLnBrk="0" hangingPunct="1">
                        <a:lnSpc>
                          <a:spcPct val="90000"/>
                        </a:lnSpc>
                        <a:spcBef>
                          <a:spcPts val="0"/>
                        </a:spcBef>
                        <a:spcAft>
                          <a:spcPts val="0"/>
                        </a:spcAft>
                        <a:buClr>
                          <a:srgbClr val="000000"/>
                        </a:buClr>
                        <a:buSzTx/>
                        <a:buFont typeface="Arial" panose="020B0604020202020204" pitchFamily="34" charset="0"/>
                        <a:buChar char="•"/>
                        <a:tabLst/>
                        <a:defRPr/>
                      </a:pPr>
                      <a:endPar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a:p>
                      <a:pPr marL="171450" marR="0" lvl="0" indent="-171450" algn="l" defTabSz="914400" rtl="0" eaLnBrk="1" fontAlgn="auto" latinLnBrk="0" hangingPunct="1">
                        <a:lnSpc>
                          <a:spcPct val="90000"/>
                        </a:lnSpc>
                        <a:spcBef>
                          <a:spcPts val="0"/>
                        </a:spcBef>
                        <a:spcAft>
                          <a:spcPts val="0"/>
                        </a:spcAft>
                        <a:buClr>
                          <a:srgbClr val="000000"/>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Access significantly reduced if public reimbursement cannot be secured. </a:t>
                      </a:r>
                    </a:p>
                  </a:txBody>
                  <a:tcPr marL="36000" marR="36000" marT="36000" marB="36000" anchor="ctr" horzOverflow="overflow">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4831445"/>
                  </a:ext>
                </a:extLst>
              </a:tr>
            </a:tbl>
          </a:graphicData>
        </a:graphic>
      </p:graphicFrame>
      <p:sp>
        <p:nvSpPr>
          <p:cNvPr id="17" name="TextBox 16">
            <a:extLst>
              <a:ext uri="{FF2B5EF4-FFF2-40B4-BE49-F238E27FC236}">
                <a16:creationId xmlns:a16="http://schemas.microsoft.com/office/drawing/2014/main" id="{6E56B3BF-67C6-4A9D-9305-76B3C690BD9D}"/>
              </a:ext>
            </a:extLst>
          </p:cNvPr>
          <p:cNvSpPr txBox="1"/>
          <p:nvPr/>
        </p:nvSpPr>
        <p:spPr>
          <a:xfrm rot="19886365">
            <a:off x="60948" y="1531359"/>
            <a:ext cx="1043876" cy="261610"/>
          </a:xfrm>
          <a:prstGeom prst="rect">
            <a:avLst/>
          </a:prstGeom>
          <a:noFill/>
        </p:spPr>
        <p:txBody>
          <a:bodyPr wrap="none" rtlCol="0">
            <a:spAutoFit/>
          </a:bodyPr>
          <a:lstStyle/>
          <a:p>
            <a:pPr algn="ctr"/>
            <a:r>
              <a:rPr lang="en-US" sz="1100" b="1" i="1" dirty="0">
                <a:solidFill>
                  <a:schemeClr val="accent1"/>
                </a:solidFill>
                <a:latin typeface="+mj-lt"/>
              </a:rPr>
              <a:t>Illustration</a:t>
            </a:r>
          </a:p>
        </p:txBody>
      </p:sp>
    </p:spTree>
    <p:extLst>
      <p:ext uri="{BB962C8B-B14F-4D97-AF65-F5344CB8AC3E}">
        <p14:creationId xmlns:p14="http://schemas.microsoft.com/office/powerpoint/2010/main" val="237020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3" grpId="0"/>
      <p:bldP spid="41" grpId="0" animBg="1"/>
      <p:bldP spid="49"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0" y="-438823"/>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Why is it important to have a robust target product profile, TPP? The TPP is the foundation for defining the medical marketing communications, it directly feeds into the forecast opportunity, and it helps us define our go-to-market strategy. In other words, the TPP is the foundation for all commercial and investment decisions for the product.</a:t>
            </a:r>
          </a:p>
        </p:txBody>
      </p:sp>
      <p:sp>
        <p:nvSpPr>
          <p:cNvPr id="14" name="TextBox 13">
            <a:extLst>
              <a:ext uri="{FF2B5EF4-FFF2-40B4-BE49-F238E27FC236}">
                <a16:creationId xmlns:a16="http://schemas.microsoft.com/office/drawing/2014/main" id="{CAB86AFE-E876-4127-8361-2289EE058159}"/>
              </a:ext>
            </a:extLst>
          </p:cNvPr>
          <p:cNvSpPr txBox="1"/>
          <p:nvPr/>
        </p:nvSpPr>
        <p:spPr>
          <a:xfrm>
            <a:off x="73152" y="768976"/>
            <a:ext cx="2451953" cy="276999"/>
          </a:xfrm>
          <a:prstGeom prst="rect">
            <a:avLst/>
          </a:prstGeom>
          <a:noFill/>
        </p:spPr>
        <p:txBody>
          <a:bodyPr wrap="none" rtlCol="0">
            <a:spAutoFit/>
          </a:bodyPr>
          <a:lstStyle/>
          <a:p>
            <a:pPr algn="l"/>
            <a:r>
              <a:rPr lang="en-US" sz="1200" b="1" dirty="0"/>
              <a:t>A robust TPP is important because: </a:t>
            </a:r>
          </a:p>
        </p:txBody>
      </p:sp>
      <p:sp>
        <p:nvSpPr>
          <p:cNvPr id="58" name="Rectangle: Top Corners Rounded 57">
            <a:extLst>
              <a:ext uri="{FF2B5EF4-FFF2-40B4-BE49-F238E27FC236}">
                <a16:creationId xmlns:a16="http://schemas.microsoft.com/office/drawing/2014/main" id="{7BF6C0D9-C5C5-44E1-98D9-F7DE90DFAD0E}"/>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Why is a TPP important?</a:t>
            </a:r>
          </a:p>
        </p:txBody>
      </p:sp>
      <p:sp>
        <p:nvSpPr>
          <p:cNvPr id="2" name="Rectangle 1">
            <a:extLst>
              <a:ext uri="{FF2B5EF4-FFF2-40B4-BE49-F238E27FC236}">
                <a16:creationId xmlns:a16="http://schemas.microsoft.com/office/drawing/2014/main" id="{8D1386D6-4F8A-41F4-B6A5-4BC1D992CAB1}"/>
              </a:ext>
            </a:extLst>
          </p:cNvPr>
          <p:cNvSpPr/>
          <p:nvPr/>
        </p:nvSpPr>
        <p:spPr>
          <a:xfrm>
            <a:off x="3208020" y="2295656"/>
            <a:ext cx="2689860" cy="10942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E6CB108-7C2B-4626-A8FC-10A0B5949DF4}"/>
              </a:ext>
            </a:extLst>
          </p:cNvPr>
          <p:cNvSpPr/>
          <p:nvPr/>
        </p:nvSpPr>
        <p:spPr>
          <a:xfrm>
            <a:off x="3017520" y="3653790"/>
            <a:ext cx="3131820" cy="1828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E6C78E62-5C73-4229-B7C2-34D585DCFFEC}"/>
              </a:ext>
            </a:extLst>
          </p:cNvPr>
          <p:cNvSpPr/>
          <p:nvPr/>
        </p:nvSpPr>
        <p:spPr>
          <a:xfrm>
            <a:off x="3208020" y="3432810"/>
            <a:ext cx="2758440" cy="18288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a:extLst>
              <a:ext uri="{FF2B5EF4-FFF2-40B4-BE49-F238E27FC236}">
                <a16:creationId xmlns:a16="http://schemas.microsoft.com/office/drawing/2014/main" id="{318F5EBC-D1CC-4476-846A-C248D5648CC5}"/>
              </a:ext>
            </a:extLst>
          </p:cNvPr>
          <p:cNvSpPr/>
          <p:nvPr/>
        </p:nvSpPr>
        <p:spPr>
          <a:xfrm>
            <a:off x="2781300" y="1028700"/>
            <a:ext cx="3547110" cy="1228855"/>
          </a:xfrm>
          <a:prstGeom prst="triangle">
            <a:avLst>
              <a:gd name="adj" fmla="val 5085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6ECF711-2D83-49F0-949A-06FF25583300}"/>
              </a:ext>
            </a:extLst>
          </p:cNvPr>
          <p:cNvSpPr txBox="1"/>
          <p:nvPr/>
        </p:nvSpPr>
        <p:spPr>
          <a:xfrm>
            <a:off x="3621548" y="4091126"/>
            <a:ext cx="1924373" cy="307777"/>
          </a:xfrm>
          <a:prstGeom prst="rect">
            <a:avLst/>
          </a:prstGeom>
          <a:noFill/>
        </p:spPr>
        <p:txBody>
          <a:bodyPr wrap="none" rtlCol="0">
            <a:spAutoFit/>
          </a:bodyPr>
          <a:lstStyle/>
          <a:p>
            <a:pPr algn="l"/>
            <a:r>
              <a:rPr lang="en-US" sz="1400" b="1" dirty="0"/>
              <a:t>A TPP is the foundation</a:t>
            </a:r>
          </a:p>
        </p:txBody>
      </p:sp>
      <p:sp>
        <p:nvSpPr>
          <p:cNvPr id="30" name="Rectangle 29">
            <a:extLst>
              <a:ext uri="{FF2B5EF4-FFF2-40B4-BE49-F238E27FC236}">
                <a16:creationId xmlns:a16="http://schemas.microsoft.com/office/drawing/2014/main" id="{46C208EF-84C9-4111-9D9E-726E5DD42D58}"/>
              </a:ext>
            </a:extLst>
          </p:cNvPr>
          <p:cNvSpPr/>
          <p:nvPr/>
        </p:nvSpPr>
        <p:spPr>
          <a:xfrm>
            <a:off x="3360420" y="2442210"/>
            <a:ext cx="2415540" cy="834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B3719A6A-8983-48CC-AA63-3AB578C85E97}"/>
              </a:ext>
            </a:extLst>
          </p:cNvPr>
          <p:cNvCxnSpPr>
            <a:cxnSpLocks/>
            <a:stCxn id="9" idx="0"/>
          </p:cNvCxnSpPr>
          <p:nvPr/>
        </p:nvCxnSpPr>
        <p:spPr>
          <a:xfrm flipH="1" flipV="1">
            <a:off x="4583430" y="3882390"/>
            <a:ext cx="305" cy="208736"/>
          </a:xfrm>
          <a:prstGeom prst="straightConnector1">
            <a:avLst/>
          </a:prstGeom>
          <a:ln w="1905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C646ABA-7AA5-4ADC-BA5D-2FD252F49A7E}"/>
              </a:ext>
            </a:extLst>
          </p:cNvPr>
          <p:cNvSpPr txBox="1"/>
          <p:nvPr/>
        </p:nvSpPr>
        <p:spPr>
          <a:xfrm>
            <a:off x="3484083" y="2451051"/>
            <a:ext cx="2154501" cy="292388"/>
          </a:xfrm>
          <a:prstGeom prst="rect">
            <a:avLst/>
          </a:prstGeom>
          <a:solidFill>
            <a:schemeClr val="bg1"/>
          </a:solidFill>
        </p:spPr>
        <p:txBody>
          <a:bodyPr wrap="none" rtlCol="0">
            <a:spAutoFit/>
          </a:bodyPr>
          <a:lstStyle/>
          <a:p>
            <a:pPr algn="l"/>
            <a:r>
              <a:rPr lang="en-US" sz="1300" b="1" dirty="0"/>
              <a:t>Medical / Marketing Comms</a:t>
            </a:r>
          </a:p>
        </p:txBody>
      </p:sp>
      <p:sp>
        <p:nvSpPr>
          <p:cNvPr id="16" name="TextBox 15">
            <a:extLst>
              <a:ext uri="{FF2B5EF4-FFF2-40B4-BE49-F238E27FC236}">
                <a16:creationId xmlns:a16="http://schemas.microsoft.com/office/drawing/2014/main" id="{149415E8-39A8-4BD7-9563-9ACA551F6A7F}"/>
              </a:ext>
            </a:extLst>
          </p:cNvPr>
          <p:cNvSpPr txBox="1"/>
          <p:nvPr/>
        </p:nvSpPr>
        <p:spPr>
          <a:xfrm>
            <a:off x="3362163" y="2711848"/>
            <a:ext cx="2415541" cy="292388"/>
          </a:xfrm>
          <a:prstGeom prst="rect">
            <a:avLst/>
          </a:prstGeom>
          <a:solidFill>
            <a:schemeClr val="bg1"/>
          </a:solidFill>
        </p:spPr>
        <p:txBody>
          <a:bodyPr wrap="square" rtlCol="0">
            <a:spAutoFit/>
          </a:bodyPr>
          <a:lstStyle/>
          <a:p>
            <a:pPr algn="l"/>
            <a:r>
              <a:rPr lang="en-US" sz="1300" b="1" dirty="0"/>
              <a:t>Forecast &amp; Investment Decisions</a:t>
            </a:r>
          </a:p>
        </p:txBody>
      </p:sp>
      <p:sp>
        <p:nvSpPr>
          <p:cNvPr id="17" name="TextBox 16">
            <a:extLst>
              <a:ext uri="{FF2B5EF4-FFF2-40B4-BE49-F238E27FC236}">
                <a16:creationId xmlns:a16="http://schemas.microsoft.com/office/drawing/2014/main" id="{FBEC5751-B006-450F-A7DB-17E5BC1D1734}"/>
              </a:ext>
            </a:extLst>
          </p:cNvPr>
          <p:cNvSpPr txBox="1"/>
          <p:nvPr/>
        </p:nvSpPr>
        <p:spPr>
          <a:xfrm>
            <a:off x="3738082" y="2944815"/>
            <a:ext cx="1728230" cy="292388"/>
          </a:xfrm>
          <a:prstGeom prst="rect">
            <a:avLst/>
          </a:prstGeom>
          <a:solidFill>
            <a:schemeClr val="bg1"/>
          </a:solidFill>
        </p:spPr>
        <p:txBody>
          <a:bodyPr wrap="none" rtlCol="0">
            <a:spAutoFit/>
          </a:bodyPr>
          <a:lstStyle/>
          <a:p>
            <a:pPr algn="l"/>
            <a:r>
              <a:rPr lang="en-US" sz="1300" b="1" dirty="0"/>
              <a:t>Go-to-market Strategy</a:t>
            </a:r>
          </a:p>
        </p:txBody>
      </p:sp>
    </p:spTree>
    <p:extLst>
      <p:ext uri="{BB962C8B-B14F-4D97-AF65-F5344CB8AC3E}">
        <p14:creationId xmlns:p14="http://schemas.microsoft.com/office/powerpoint/2010/main" val="158515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8" grpId="0" animBg="1"/>
      <p:bldP spid="9" grpId="0"/>
      <p:bldP spid="30"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30</a:t>
            </a:fld>
            <a:endParaRPr lang="en-IN" dirty="0"/>
          </a:p>
        </p:txBody>
      </p:sp>
      <p:sp>
        <p:nvSpPr>
          <p:cNvPr id="2" name="Rectangle 1">
            <a:extLst>
              <a:ext uri="{FF2B5EF4-FFF2-40B4-BE49-F238E27FC236}">
                <a16:creationId xmlns:a16="http://schemas.microsoft.com/office/drawing/2014/main" id="{AF4C5123-E315-43DA-8362-16C06E150E01}"/>
              </a:ext>
            </a:extLst>
          </p:cNvPr>
          <p:cNvSpPr/>
          <p:nvPr/>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531456-7A9C-4126-9AB3-C23C815FE7FF}"/>
              </a:ext>
            </a:extLst>
          </p:cNvPr>
          <p:cNvSpPr/>
          <p:nvPr/>
        </p:nvSpPr>
        <p:spPr>
          <a:xfrm>
            <a:off x="0" y="-441326"/>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Chapter 4: Commercial and cost implications are when we fail to do develop a robust TPP</a:t>
            </a:r>
          </a:p>
        </p:txBody>
      </p:sp>
      <p:sp>
        <p:nvSpPr>
          <p:cNvPr id="3" name="TextBox 2">
            <a:extLst>
              <a:ext uri="{FF2B5EF4-FFF2-40B4-BE49-F238E27FC236}">
                <a16:creationId xmlns:a16="http://schemas.microsoft.com/office/drawing/2014/main" id="{88ECB4BB-7EB7-4FD1-9AA6-B0E4292D2F33}"/>
              </a:ext>
            </a:extLst>
          </p:cNvPr>
          <p:cNvSpPr txBox="1"/>
          <p:nvPr/>
        </p:nvSpPr>
        <p:spPr>
          <a:xfrm>
            <a:off x="443616" y="4309783"/>
            <a:ext cx="1823576" cy="523220"/>
          </a:xfrm>
          <a:prstGeom prst="rect">
            <a:avLst/>
          </a:prstGeom>
          <a:noFill/>
        </p:spPr>
        <p:txBody>
          <a:bodyPr wrap="none" rtlCol="0">
            <a:spAutoFit/>
          </a:bodyPr>
          <a:lstStyle/>
          <a:p>
            <a:pPr algn="l"/>
            <a:r>
              <a:rPr lang="en-US" sz="2800" b="1" dirty="0">
                <a:solidFill>
                  <a:schemeClr val="bg1"/>
                </a:solidFill>
              </a:rPr>
              <a:t>Chapter - 3</a:t>
            </a:r>
          </a:p>
        </p:txBody>
      </p:sp>
      <p:sp>
        <p:nvSpPr>
          <p:cNvPr id="8" name="Rectangle 7">
            <a:extLst>
              <a:ext uri="{FF2B5EF4-FFF2-40B4-BE49-F238E27FC236}">
                <a16:creationId xmlns:a16="http://schemas.microsoft.com/office/drawing/2014/main" id="{E64F3C46-A025-4F7C-940A-54146A6EEA7C}"/>
              </a:ext>
            </a:extLst>
          </p:cNvPr>
          <p:cNvSpPr/>
          <p:nvPr/>
        </p:nvSpPr>
        <p:spPr>
          <a:xfrm>
            <a:off x="5632728" y="2224951"/>
            <a:ext cx="2534330" cy="1323439"/>
          </a:xfrm>
          <a:prstGeom prst="rect">
            <a:avLst/>
          </a:prstGeom>
        </p:spPr>
        <p:txBody>
          <a:bodyPr wrap="square">
            <a:spAutoFit/>
          </a:bodyPr>
          <a:lstStyle/>
          <a:p>
            <a:pPr algn="ctr"/>
            <a:r>
              <a:rPr lang="en-US" sz="2000" b="1" dirty="0"/>
              <a:t>Commercial and cost implications when we fail to do develop a robust TPP</a:t>
            </a:r>
          </a:p>
        </p:txBody>
      </p:sp>
    </p:spTree>
    <p:extLst>
      <p:ext uri="{BB962C8B-B14F-4D97-AF65-F5344CB8AC3E}">
        <p14:creationId xmlns:p14="http://schemas.microsoft.com/office/powerpoint/2010/main" val="2068730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275AE7A-EF3B-4997-B462-EAE96DE7B941}"/>
              </a:ext>
            </a:extLst>
          </p:cNvPr>
          <p:cNvSpPr/>
          <p:nvPr/>
        </p:nvSpPr>
        <p:spPr>
          <a:xfrm>
            <a:off x="1895317" y="2148714"/>
            <a:ext cx="1925513" cy="1282661"/>
          </a:xfrm>
          <a:prstGeom prst="rect">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31</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904240"/>
            <a:ext cx="9155730" cy="838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As you have learned, a robust TPP is critical in the development of a business case for a new product, but what happens when we fail to develop a robust TPP? Lets review a resent case study from ABBOT. </a:t>
            </a:r>
          </a:p>
          <a:p>
            <a:r>
              <a:rPr lang="en-US" sz="800" b="1" dirty="0">
                <a:solidFill>
                  <a:schemeClr val="tx1"/>
                </a:solidFill>
              </a:rPr>
              <a:t>[Background] </a:t>
            </a:r>
            <a:r>
              <a:rPr lang="en-US" sz="800" dirty="0">
                <a:solidFill>
                  <a:schemeClr val="tx1"/>
                </a:solidFill>
              </a:rPr>
              <a:t>Abbot was developing a pain medication to be launched in EPD markets. Compared the standard of care products in this category, the new product was to be delivered in a pre-filled intra-muscular syringe, reducing administration and need for nurses measuring the dose manually from a vial. The TPP contained a lot of details on the physical attributes of the product but lacked details on the fulfillment channel. The commercial assumptions including the product’s volume and price forecast was that the intra-muscular pain medication was going to be filled in a retail pharmacy. However, patients are rarely in a position to administer intramuscular injections at home, hence this type of product can only be prescribed at a hospital and administered by a health care professional. This was a great mistake of the TPP which resulted in several market access.</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Case Study 1</a:t>
            </a:r>
          </a:p>
        </p:txBody>
      </p:sp>
      <p:pic>
        <p:nvPicPr>
          <p:cNvPr id="3074" name="Picture 2" descr="Pre-Fillable Syringe Systems - BD">
            <a:extLst>
              <a:ext uri="{FF2B5EF4-FFF2-40B4-BE49-F238E27FC236}">
                <a16:creationId xmlns:a16="http://schemas.microsoft.com/office/drawing/2014/main" id="{F924E419-4BE4-4AE5-9B54-217B1716A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9283" y="2225722"/>
            <a:ext cx="1457960" cy="10934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jection Bottle PNG Images &amp; PSDs for Download | PixelSquid - S11261768A">
            <a:extLst>
              <a:ext uri="{FF2B5EF4-FFF2-40B4-BE49-F238E27FC236}">
                <a16:creationId xmlns:a16="http://schemas.microsoft.com/office/drawing/2014/main" id="{FCFE032E-0B27-4F63-B87D-92FD6B570E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488" y="2269837"/>
            <a:ext cx="1039147" cy="10391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478220-C7B7-42DC-815D-C289B3CB1991}"/>
              </a:ext>
            </a:extLst>
          </p:cNvPr>
          <p:cNvSpPr txBox="1"/>
          <p:nvPr/>
        </p:nvSpPr>
        <p:spPr>
          <a:xfrm>
            <a:off x="4135121" y="2514947"/>
            <a:ext cx="873760" cy="584775"/>
          </a:xfrm>
          <a:prstGeom prst="rect">
            <a:avLst/>
          </a:prstGeom>
          <a:noFill/>
        </p:spPr>
        <p:txBody>
          <a:bodyPr wrap="square" rtlCol="0">
            <a:spAutoFit/>
          </a:bodyPr>
          <a:lstStyle/>
          <a:p>
            <a:pPr algn="ctr"/>
            <a:r>
              <a:rPr lang="en-US" sz="3200" dirty="0">
                <a:latin typeface="+mj-lt"/>
              </a:rPr>
              <a:t>VS</a:t>
            </a:r>
          </a:p>
        </p:txBody>
      </p:sp>
      <p:sp>
        <p:nvSpPr>
          <p:cNvPr id="17" name="TextBox 16">
            <a:extLst>
              <a:ext uri="{FF2B5EF4-FFF2-40B4-BE49-F238E27FC236}">
                <a16:creationId xmlns:a16="http://schemas.microsoft.com/office/drawing/2014/main" id="{7C86E211-6099-44FF-B48E-73A100EFB3F2}"/>
              </a:ext>
            </a:extLst>
          </p:cNvPr>
          <p:cNvSpPr txBox="1"/>
          <p:nvPr/>
        </p:nvSpPr>
        <p:spPr>
          <a:xfrm>
            <a:off x="1906180" y="1545822"/>
            <a:ext cx="1925513" cy="584775"/>
          </a:xfrm>
          <a:prstGeom prst="rect">
            <a:avLst/>
          </a:prstGeom>
          <a:noFill/>
        </p:spPr>
        <p:txBody>
          <a:bodyPr wrap="square" rtlCol="0">
            <a:spAutoFit/>
          </a:bodyPr>
          <a:lstStyle/>
          <a:p>
            <a:pPr algn="ctr"/>
            <a:r>
              <a:rPr lang="en-US" sz="1600" dirty="0">
                <a:latin typeface="+mj-lt"/>
              </a:rPr>
              <a:t>Product being developed</a:t>
            </a:r>
          </a:p>
        </p:txBody>
      </p:sp>
      <p:sp>
        <p:nvSpPr>
          <p:cNvPr id="18" name="TextBox 17">
            <a:extLst>
              <a:ext uri="{FF2B5EF4-FFF2-40B4-BE49-F238E27FC236}">
                <a16:creationId xmlns:a16="http://schemas.microsoft.com/office/drawing/2014/main" id="{3469B3AF-0A03-4A68-A5A8-9104A63827F7}"/>
              </a:ext>
            </a:extLst>
          </p:cNvPr>
          <p:cNvSpPr txBox="1"/>
          <p:nvPr/>
        </p:nvSpPr>
        <p:spPr>
          <a:xfrm>
            <a:off x="5045620" y="1545822"/>
            <a:ext cx="1925513" cy="584775"/>
          </a:xfrm>
          <a:prstGeom prst="rect">
            <a:avLst/>
          </a:prstGeom>
          <a:noFill/>
        </p:spPr>
        <p:txBody>
          <a:bodyPr wrap="square" rtlCol="0">
            <a:spAutoFit/>
          </a:bodyPr>
          <a:lstStyle/>
          <a:p>
            <a:pPr algn="ctr"/>
            <a:r>
              <a:rPr lang="en-US" sz="1600" dirty="0">
                <a:latin typeface="+mj-lt"/>
              </a:rPr>
              <a:t>Currently available products </a:t>
            </a:r>
          </a:p>
        </p:txBody>
      </p:sp>
      <p:sp>
        <p:nvSpPr>
          <p:cNvPr id="19" name="TextBox 18">
            <a:extLst>
              <a:ext uri="{FF2B5EF4-FFF2-40B4-BE49-F238E27FC236}">
                <a16:creationId xmlns:a16="http://schemas.microsoft.com/office/drawing/2014/main" id="{D57CD811-F261-4F9D-84F2-5C384DC1D2AB}"/>
              </a:ext>
            </a:extLst>
          </p:cNvPr>
          <p:cNvSpPr txBox="1"/>
          <p:nvPr/>
        </p:nvSpPr>
        <p:spPr>
          <a:xfrm>
            <a:off x="2914893" y="819168"/>
            <a:ext cx="3085614" cy="369332"/>
          </a:xfrm>
          <a:prstGeom prst="rect">
            <a:avLst/>
          </a:prstGeom>
          <a:noFill/>
        </p:spPr>
        <p:txBody>
          <a:bodyPr wrap="square" rtlCol="0">
            <a:spAutoFit/>
          </a:bodyPr>
          <a:lstStyle/>
          <a:p>
            <a:pPr algn="ctr"/>
            <a:r>
              <a:rPr lang="en-US" b="1" dirty="0">
                <a:solidFill>
                  <a:schemeClr val="accent3"/>
                </a:solidFill>
                <a:latin typeface="+mj-lt"/>
              </a:rPr>
              <a:t>Severe Pain Medication</a:t>
            </a:r>
          </a:p>
        </p:txBody>
      </p:sp>
      <p:cxnSp>
        <p:nvCxnSpPr>
          <p:cNvPr id="14" name="Connector: Elbow 13">
            <a:extLst>
              <a:ext uri="{FF2B5EF4-FFF2-40B4-BE49-F238E27FC236}">
                <a16:creationId xmlns:a16="http://schemas.microsoft.com/office/drawing/2014/main" id="{C114BBBB-386B-4E11-AFA1-1A9F21F6D87D}"/>
              </a:ext>
            </a:extLst>
          </p:cNvPr>
          <p:cNvCxnSpPr>
            <a:stCxn id="17" idx="0"/>
            <a:endCxn id="18" idx="0"/>
          </p:cNvCxnSpPr>
          <p:nvPr/>
        </p:nvCxnSpPr>
        <p:spPr>
          <a:xfrm rot="5400000" flipH="1" flipV="1">
            <a:off x="4438657" y="-23898"/>
            <a:ext cx="12700" cy="3139440"/>
          </a:xfrm>
          <a:prstGeom prst="bentConnector3">
            <a:avLst>
              <a:gd name="adj1" fmla="val 180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FA340F-4096-4DDF-8035-C35F759DD743}"/>
              </a:ext>
            </a:extLst>
          </p:cNvPr>
          <p:cNvCxnSpPr>
            <a:cxnSpLocks/>
          </p:cNvCxnSpPr>
          <p:nvPr/>
        </p:nvCxnSpPr>
        <p:spPr>
          <a:xfrm flipV="1">
            <a:off x="4457700" y="1180880"/>
            <a:ext cx="0" cy="1412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2B3F6DBE-FFA6-4E8D-B288-BEC08A6DA768}"/>
              </a:ext>
            </a:extLst>
          </p:cNvPr>
          <p:cNvGrpSpPr/>
          <p:nvPr/>
        </p:nvGrpSpPr>
        <p:grpSpPr>
          <a:xfrm>
            <a:off x="3174614" y="3558970"/>
            <a:ext cx="619388" cy="726080"/>
            <a:chOff x="2544966" y="1212850"/>
            <a:chExt cx="774247" cy="1003300"/>
          </a:xfrm>
          <a:solidFill>
            <a:schemeClr val="tx1"/>
          </a:solidFill>
        </p:grpSpPr>
        <p:sp>
          <p:nvSpPr>
            <p:cNvPr id="38" name="Freeform 13">
              <a:extLst>
                <a:ext uri="{FF2B5EF4-FFF2-40B4-BE49-F238E27FC236}">
                  <a16:creationId xmlns:a16="http://schemas.microsoft.com/office/drawing/2014/main" id="{BA6596F8-1D16-4632-94BF-C4309A26B8A6}"/>
                </a:ext>
              </a:extLst>
            </p:cNvPr>
            <p:cNvSpPr>
              <a:spLocks noEditPoints="1"/>
            </p:cNvSpPr>
            <p:nvPr/>
          </p:nvSpPr>
          <p:spPr bwMode="auto">
            <a:xfrm>
              <a:off x="3111251" y="1212850"/>
              <a:ext cx="207962" cy="1003300"/>
            </a:xfrm>
            <a:custGeom>
              <a:avLst/>
              <a:gdLst>
                <a:gd name="T0" fmla="*/ 129 w 785"/>
                <a:gd name="T1" fmla="*/ 3002 h 3794"/>
                <a:gd name="T2" fmla="*/ 129 w 785"/>
                <a:gd name="T3" fmla="*/ 3676 h 3794"/>
                <a:gd name="T4" fmla="*/ 265 w 785"/>
                <a:gd name="T5" fmla="*/ 3676 h 3794"/>
                <a:gd name="T6" fmla="*/ 265 w 785"/>
                <a:gd name="T7" fmla="*/ 3381 h 3794"/>
                <a:gd name="T8" fmla="*/ 533 w 785"/>
                <a:gd name="T9" fmla="*/ 3381 h 3794"/>
                <a:gd name="T10" fmla="*/ 533 w 785"/>
                <a:gd name="T11" fmla="*/ 3676 h 3794"/>
                <a:gd name="T12" fmla="*/ 669 w 785"/>
                <a:gd name="T13" fmla="*/ 3676 h 3794"/>
                <a:gd name="T14" fmla="*/ 669 w 785"/>
                <a:gd name="T15" fmla="*/ 3002 h 3794"/>
                <a:gd name="T16" fmla="*/ 533 w 785"/>
                <a:gd name="T17" fmla="*/ 3002 h 3794"/>
                <a:gd name="T18" fmla="*/ 533 w 785"/>
                <a:gd name="T19" fmla="*/ 3267 h 3794"/>
                <a:gd name="T20" fmla="*/ 265 w 785"/>
                <a:gd name="T21" fmla="*/ 3267 h 3794"/>
                <a:gd name="T22" fmla="*/ 265 w 785"/>
                <a:gd name="T23" fmla="*/ 3002 h 3794"/>
                <a:gd name="T24" fmla="*/ 129 w 785"/>
                <a:gd name="T25" fmla="*/ 3002 h 3794"/>
                <a:gd name="T26" fmla="*/ 0 w 785"/>
                <a:gd name="T27" fmla="*/ 0 h 3794"/>
                <a:gd name="T28" fmla="*/ 785 w 785"/>
                <a:gd name="T29" fmla="*/ 782 h 3794"/>
                <a:gd name="T30" fmla="*/ 785 w 785"/>
                <a:gd name="T31" fmla="*/ 3794 h 3794"/>
                <a:gd name="T32" fmla="*/ 0 w 785"/>
                <a:gd name="T33" fmla="*/ 3794 h 3794"/>
                <a:gd name="T34" fmla="*/ 0 w 785"/>
                <a:gd name="T35" fmla="*/ 0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5" h="3794">
                  <a:moveTo>
                    <a:pt x="129" y="3002"/>
                  </a:moveTo>
                  <a:lnTo>
                    <a:pt x="129" y="3676"/>
                  </a:lnTo>
                  <a:lnTo>
                    <a:pt x="265" y="3676"/>
                  </a:lnTo>
                  <a:lnTo>
                    <a:pt x="265" y="3381"/>
                  </a:lnTo>
                  <a:lnTo>
                    <a:pt x="533" y="3381"/>
                  </a:lnTo>
                  <a:lnTo>
                    <a:pt x="533" y="3676"/>
                  </a:lnTo>
                  <a:lnTo>
                    <a:pt x="669" y="3676"/>
                  </a:lnTo>
                  <a:lnTo>
                    <a:pt x="669" y="3002"/>
                  </a:lnTo>
                  <a:lnTo>
                    <a:pt x="533" y="3002"/>
                  </a:lnTo>
                  <a:lnTo>
                    <a:pt x="533" y="3267"/>
                  </a:lnTo>
                  <a:lnTo>
                    <a:pt x="265" y="3267"/>
                  </a:lnTo>
                  <a:lnTo>
                    <a:pt x="265" y="3002"/>
                  </a:lnTo>
                  <a:lnTo>
                    <a:pt x="129" y="3002"/>
                  </a:lnTo>
                  <a:close/>
                  <a:moveTo>
                    <a:pt x="0" y="0"/>
                  </a:moveTo>
                  <a:lnTo>
                    <a:pt x="785" y="782"/>
                  </a:lnTo>
                  <a:lnTo>
                    <a:pt x="785" y="3794"/>
                  </a:lnTo>
                  <a:lnTo>
                    <a:pt x="0" y="3794"/>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4">
              <a:extLst>
                <a:ext uri="{FF2B5EF4-FFF2-40B4-BE49-F238E27FC236}">
                  <a16:creationId xmlns:a16="http://schemas.microsoft.com/office/drawing/2014/main" id="{1BC9247B-F72E-44A5-A2BB-CF420D004855}"/>
                </a:ext>
              </a:extLst>
            </p:cNvPr>
            <p:cNvSpPr>
              <a:spLocks noEditPoints="1"/>
            </p:cNvSpPr>
            <p:nvPr/>
          </p:nvSpPr>
          <p:spPr bwMode="auto">
            <a:xfrm>
              <a:off x="2544966" y="1212850"/>
              <a:ext cx="536575" cy="1003300"/>
            </a:xfrm>
            <a:custGeom>
              <a:avLst/>
              <a:gdLst>
                <a:gd name="T0" fmla="*/ 79 w 2031"/>
                <a:gd name="T1" fmla="*/ 3388 h 3794"/>
                <a:gd name="T2" fmla="*/ 256 w 2031"/>
                <a:gd name="T3" fmla="*/ 3486 h 3794"/>
                <a:gd name="T4" fmla="*/ 528 w 2031"/>
                <a:gd name="T5" fmla="*/ 2940 h 3794"/>
                <a:gd name="T6" fmla="*/ 351 w 2031"/>
                <a:gd name="T7" fmla="*/ 3391 h 3794"/>
                <a:gd name="T8" fmla="*/ 528 w 2031"/>
                <a:gd name="T9" fmla="*/ 2940 h 3794"/>
                <a:gd name="T10" fmla="*/ 79 w 2031"/>
                <a:gd name="T11" fmla="*/ 2967 h 3794"/>
                <a:gd name="T12" fmla="*/ 256 w 2031"/>
                <a:gd name="T13" fmla="*/ 3065 h 3794"/>
                <a:gd name="T14" fmla="*/ 1145 w 2031"/>
                <a:gd name="T15" fmla="*/ 2787 h 3794"/>
                <a:gd name="T16" fmla="*/ 916 w 2031"/>
                <a:gd name="T17" fmla="*/ 3358 h 3794"/>
                <a:gd name="T18" fmla="*/ 1124 w 2031"/>
                <a:gd name="T19" fmla="*/ 3151 h 3794"/>
                <a:gd name="T20" fmla="*/ 1145 w 2031"/>
                <a:gd name="T21" fmla="*/ 2787 h 3794"/>
                <a:gd name="T22" fmla="*/ 351 w 2031"/>
                <a:gd name="T23" fmla="*/ 2697 h 3794"/>
                <a:gd name="T24" fmla="*/ 528 w 2031"/>
                <a:gd name="T25" fmla="*/ 2793 h 3794"/>
                <a:gd name="T26" fmla="*/ 1531 w 2031"/>
                <a:gd name="T27" fmla="*/ 2398 h 3794"/>
                <a:gd name="T28" fmla="*/ 1239 w 2031"/>
                <a:gd name="T29" fmla="*/ 3037 h 3794"/>
                <a:gd name="T30" fmla="*/ 1531 w 2031"/>
                <a:gd name="T31" fmla="*/ 2398 h 3794"/>
                <a:gd name="T32" fmla="*/ 79 w 2031"/>
                <a:gd name="T33" fmla="*/ 2533 h 3794"/>
                <a:gd name="T34" fmla="*/ 256 w 2031"/>
                <a:gd name="T35" fmla="*/ 2631 h 3794"/>
                <a:gd name="T36" fmla="*/ 1145 w 2031"/>
                <a:gd name="T37" fmla="*/ 2232 h 3794"/>
                <a:gd name="T38" fmla="*/ 916 w 2031"/>
                <a:gd name="T39" fmla="*/ 2804 h 3794"/>
                <a:gd name="T40" fmla="*/ 1145 w 2031"/>
                <a:gd name="T41" fmla="*/ 2232 h 3794"/>
                <a:gd name="T42" fmla="*/ 351 w 2031"/>
                <a:gd name="T43" fmla="*/ 2261 h 3794"/>
                <a:gd name="T44" fmla="*/ 528 w 2031"/>
                <a:gd name="T45" fmla="*/ 2359 h 3794"/>
                <a:gd name="T46" fmla="*/ 1908 w 2031"/>
                <a:gd name="T47" fmla="*/ 2019 h 3794"/>
                <a:gd name="T48" fmla="*/ 1625 w 2031"/>
                <a:gd name="T49" fmla="*/ 2653 h 3794"/>
                <a:gd name="T50" fmla="*/ 1908 w 2031"/>
                <a:gd name="T51" fmla="*/ 2019 h 3794"/>
                <a:gd name="T52" fmla="*/ 79 w 2031"/>
                <a:gd name="T53" fmla="*/ 2106 h 3794"/>
                <a:gd name="T54" fmla="*/ 256 w 2031"/>
                <a:gd name="T55" fmla="*/ 2204 h 3794"/>
                <a:gd name="T56" fmla="*/ 1531 w 2031"/>
                <a:gd name="T57" fmla="*/ 1844 h 3794"/>
                <a:gd name="T58" fmla="*/ 1239 w 2031"/>
                <a:gd name="T59" fmla="*/ 2482 h 3794"/>
                <a:gd name="T60" fmla="*/ 1531 w 2031"/>
                <a:gd name="T61" fmla="*/ 1844 h 3794"/>
                <a:gd name="T62" fmla="*/ 916 w 2031"/>
                <a:gd name="T63" fmla="*/ 1917 h 3794"/>
                <a:gd name="T64" fmla="*/ 1145 w 2031"/>
                <a:gd name="T65" fmla="*/ 2033 h 3794"/>
                <a:gd name="T66" fmla="*/ 528 w 2031"/>
                <a:gd name="T67" fmla="*/ 1658 h 3794"/>
                <a:gd name="T68" fmla="*/ 351 w 2031"/>
                <a:gd name="T69" fmla="*/ 2110 h 3794"/>
                <a:gd name="T70" fmla="*/ 528 w 2031"/>
                <a:gd name="T71" fmla="*/ 1658 h 3794"/>
                <a:gd name="T72" fmla="*/ 1625 w 2031"/>
                <a:gd name="T73" fmla="*/ 1749 h 3794"/>
                <a:gd name="T74" fmla="*/ 1908 w 2031"/>
                <a:gd name="T75" fmla="*/ 1818 h 3794"/>
                <a:gd name="T76" fmla="*/ 1531 w 2031"/>
                <a:gd name="T77" fmla="*/ 1299 h 3794"/>
                <a:gd name="T78" fmla="*/ 1239 w 2031"/>
                <a:gd name="T79" fmla="*/ 1938 h 3794"/>
                <a:gd name="T80" fmla="*/ 1531 w 2031"/>
                <a:gd name="T81" fmla="*/ 1299 h 3794"/>
                <a:gd name="T82" fmla="*/ 916 w 2031"/>
                <a:gd name="T83" fmla="*/ 1359 h 3794"/>
                <a:gd name="T84" fmla="*/ 1145 w 2031"/>
                <a:gd name="T85" fmla="*/ 1474 h 3794"/>
                <a:gd name="T86" fmla="*/ 1908 w 2031"/>
                <a:gd name="T87" fmla="*/ 920 h 3794"/>
                <a:gd name="T88" fmla="*/ 1625 w 2031"/>
                <a:gd name="T89" fmla="*/ 1554 h 3794"/>
                <a:gd name="T90" fmla="*/ 1908 w 2031"/>
                <a:gd name="T91" fmla="*/ 920 h 3794"/>
                <a:gd name="T92" fmla="*/ 1239 w 2031"/>
                <a:gd name="T93" fmla="*/ 1034 h 3794"/>
                <a:gd name="T94" fmla="*/ 1531 w 2031"/>
                <a:gd name="T95" fmla="*/ 1090 h 3794"/>
                <a:gd name="T96" fmla="*/ 1908 w 2031"/>
                <a:gd name="T97" fmla="*/ 361 h 3794"/>
                <a:gd name="T98" fmla="*/ 1625 w 2031"/>
                <a:gd name="T99" fmla="*/ 996 h 3794"/>
                <a:gd name="T100" fmla="*/ 1908 w 2031"/>
                <a:gd name="T101" fmla="*/ 361 h 3794"/>
                <a:gd name="T102" fmla="*/ 2031 w 2031"/>
                <a:gd name="T103" fmla="*/ 3794 h 3794"/>
                <a:gd name="T104" fmla="*/ 2 w 2031"/>
                <a:gd name="T105" fmla="*/ 2019 h 3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1" h="3794">
                  <a:moveTo>
                    <a:pt x="256" y="3212"/>
                  </a:moveTo>
                  <a:lnTo>
                    <a:pt x="79" y="3388"/>
                  </a:lnTo>
                  <a:lnTo>
                    <a:pt x="79" y="3663"/>
                  </a:lnTo>
                  <a:lnTo>
                    <a:pt x="256" y="3486"/>
                  </a:lnTo>
                  <a:lnTo>
                    <a:pt x="256" y="3212"/>
                  </a:lnTo>
                  <a:close/>
                  <a:moveTo>
                    <a:pt x="528" y="2940"/>
                  </a:moveTo>
                  <a:lnTo>
                    <a:pt x="351" y="3116"/>
                  </a:lnTo>
                  <a:lnTo>
                    <a:pt x="351" y="3391"/>
                  </a:lnTo>
                  <a:lnTo>
                    <a:pt x="528" y="3214"/>
                  </a:lnTo>
                  <a:lnTo>
                    <a:pt x="528" y="2940"/>
                  </a:lnTo>
                  <a:close/>
                  <a:moveTo>
                    <a:pt x="256" y="2791"/>
                  </a:moveTo>
                  <a:lnTo>
                    <a:pt x="79" y="2967"/>
                  </a:lnTo>
                  <a:lnTo>
                    <a:pt x="79" y="3243"/>
                  </a:lnTo>
                  <a:lnTo>
                    <a:pt x="256" y="3065"/>
                  </a:lnTo>
                  <a:lnTo>
                    <a:pt x="256" y="2791"/>
                  </a:lnTo>
                  <a:close/>
                  <a:moveTo>
                    <a:pt x="1145" y="2787"/>
                  </a:moveTo>
                  <a:lnTo>
                    <a:pt x="916" y="3017"/>
                  </a:lnTo>
                  <a:lnTo>
                    <a:pt x="916" y="3358"/>
                  </a:lnTo>
                  <a:lnTo>
                    <a:pt x="1124" y="3151"/>
                  </a:lnTo>
                  <a:lnTo>
                    <a:pt x="1124" y="3151"/>
                  </a:lnTo>
                  <a:lnTo>
                    <a:pt x="1145" y="3131"/>
                  </a:lnTo>
                  <a:lnTo>
                    <a:pt x="1145" y="2787"/>
                  </a:lnTo>
                  <a:close/>
                  <a:moveTo>
                    <a:pt x="528" y="2519"/>
                  </a:moveTo>
                  <a:lnTo>
                    <a:pt x="351" y="2697"/>
                  </a:lnTo>
                  <a:lnTo>
                    <a:pt x="351" y="2971"/>
                  </a:lnTo>
                  <a:lnTo>
                    <a:pt x="528" y="2793"/>
                  </a:lnTo>
                  <a:lnTo>
                    <a:pt x="528" y="2519"/>
                  </a:lnTo>
                  <a:close/>
                  <a:moveTo>
                    <a:pt x="1531" y="2398"/>
                  </a:moveTo>
                  <a:lnTo>
                    <a:pt x="1239" y="2691"/>
                  </a:lnTo>
                  <a:lnTo>
                    <a:pt x="1239" y="3037"/>
                  </a:lnTo>
                  <a:lnTo>
                    <a:pt x="1531" y="2747"/>
                  </a:lnTo>
                  <a:lnTo>
                    <a:pt x="1531" y="2398"/>
                  </a:lnTo>
                  <a:close/>
                  <a:moveTo>
                    <a:pt x="256" y="2355"/>
                  </a:moveTo>
                  <a:lnTo>
                    <a:pt x="79" y="2533"/>
                  </a:lnTo>
                  <a:lnTo>
                    <a:pt x="79" y="2807"/>
                  </a:lnTo>
                  <a:lnTo>
                    <a:pt x="256" y="2631"/>
                  </a:lnTo>
                  <a:lnTo>
                    <a:pt x="256" y="2355"/>
                  </a:lnTo>
                  <a:close/>
                  <a:moveTo>
                    <a:pt x="1145" y="2232"/>
                  </a:moveTo>
                  <a:lnTo>
                    <a:pt x="916" y="2463"/>
                  </a:lnTo>
                  <a:lnTo>
                    <a:pt x="916" y="2804"/>
                  </a:lnTo>
                  <a:lnTo>
                    <a:pt x="1145" y="2577"/>
                  </a:lnTo>
                  <a:lnTo>
                    <a:pt x="1145" y="2232"/>
                  </a:lnTo>
                  <a:close/>
                  <a:moveTo>
                    <a:pt x="528" y="2085"/>
                  </a:moveTo>
                  <a:lnTo>
                    <a:pt x="351" y="2261"/>
                  </a:lnTo>
                  <a:lnTo>
                    <a:pt x="351" y="2535"/>
                  </a:lnTo>
                  <a:lnTo>
                    <a:pt x="528" y="2359"/>
                  </a:lnTo>
                  <a:lnTo>
                    <a:pt x="528" y="2085"/>
                  </a:lnTo>
                  <a:close/>
                  <a:moveTo>
                    <a:pt x="1908" y="2019"/>
                  </a:moveTo>
                  <a:lnTo>
                    <a:pt x="1625" y="2302"/>
                  </a:lnTo>
                  <a:lnTo>
                    <a:pt x="1625" y="2653"/>
                  </a:lnTo>
                  <a:lnTo>
                    <a:pt x="1908" y="2373"/>
                  </a:lnTo>
                  <a:lnTo>
                    <a:pt x="1908" y="2019"/>
                  </a:lnTo>
                  <a:close/>
                  <a:moveTo>
                    <a:pt x="256" y="1930"/>
                  </a:moveTo>
                  <a:lnTo>
                    <a:pt x="79" y="2106"/>
                  </a:lnTo>
                  <a:lnTo>
                    <a:pt x="79" y="2381"/>
                  </a:lnTo>
                  <a:lnTo>
                    <a:pt x="256" y="2204"/>
                  </a:lnTo>
                  <a:lnTo>
                    <a:pt x="256" y="1930"/>
                  </a:lnTo>
                  <a:close/>
                  <a:moveTo>
                    <a:pt x="1531" y="1844"/>
                  </a:moveTo>
                  <a:lnTo>
                    <a:pt x="1239" y="2138"/>
                  </a:lnTo>
                  <a:lnTo>
                    <a:pt x="1239" y="2482"/>
                  </a:lnTo>
                  <a:lnTo>
                    <a:pt x="1531" y="2193"/>
                  </a:lnTo>
                  <a:lnTo>
                    <a:pt x="1531" y="1844"/>
                  </a:lnTo>
                  <a:close/>
                  <a:moveTo>
                    <a:pt x="1145" y="1688"/>
                  </a:moveTo>
                  <a:lnTo>
                    <a:pt x="916" y="1917"/>
                  </a:lnTo>
                  <a:lnTo>
                    <a:pt x="916" y="2260"/>
                  </a:lnTo>
                  <a:lnTo>
                    <a:pt x="1145" y="2033"/>
                  </a:lnTo>
                  <a:lnTo>
                    <a:pt x="1145" y="1688"/>
                  </a:lnTo>
                  <a:close/>
                  <a:moveTo>
                    <a:pt x="528" y="1658"/>
                  </a:moveTo>
                  <a:lnTo>
                    <a:pt x="351" y="1836"/>
                  </a:lnTo>
                  <a:lnTo>
                    <a:pt x="351" y="2110"/>
                  </a:lnTo>
                  <a:lnTo>
                    <a:pt x="528" y="1932"/>
                  </a:lnTo>
                  <a:lnTo>
                    <a:pt x="528" y="1658"/>
                  </a:lnTo>
                  <a:close/>
                  <a:moveTo>
                    <a:pt x="1908" y="1464"/>
                  </a:moveTo>
                  <a:lnTo>
                    <a:pt x="1625" y="1749"/>
                  </a:lnTo>
                  <a:lnTo>
                    <a:pt x="1625" y="2098"/>
                  </a:lnTo>
                  <a:lnTo>
                    <a:pt x="1908" y="1818"/>
                  </a:lnTo>
                  <a:lnTo>
                    <a:pt x="1908" y="1464"/>
                  </a:lnTo>
                  <a:close/>
                  <a:moveTo>
                    <a:pt x="1531" y="1299"/>
                  </a:moveTo>
                  <a:lnTo>
                    <a:pt x="1239" y="1592"/>
                  </a:lnTo>
                  <a:lnTo>
                    <a:pt x="1239" y="1938"/>
                  </a:lnTo>
                  <a:lnTo>
                    <a:pt x="1531" y="1649"/>
                  </a:lnTo>
                  <a:lnTo>
                    <a:pt x="1531" y="1299"/>
                  </a:lnTo>
                  <a:close/>
                  <a:moveTo>
                    <a:pt x="1145" y="1130"/>
                  </a:moveTo>
                  <a:lnTo>
                    <a:pt x="916" y="1359"/>
                  </a:lnTo>
                  <a:lnTo>
                    <a:pt x="916" y="1701"/>
                  </a:lnTo>
                  <a:lnTo>
                    <a:pt x="1145" y="1474"/>
                  </a:lnTo>
                  <a:lnTo>
                    <a:pt x="1145" y="1130"/>
                  </a:lnTo>
                  <a:close/>
                  <a:moveTo>
                    <a:pt x="1908" y="920"/>
                  </a:moveTo>
                  <a:lnTo>
                    <a:pt x="1625" y="1204"/>
                  </a:lnTo>
                  <a:lnTo>
                    <a:pt x="1625" y="1554"/>
                  </a:lnTo>
                  <a:lnTo>
                    <a:pt x="1908" y="1273"/>
                  </a:lnTo>
                  <a:lnTo>
                    <a:pt x="1908" y="920"/>
                  </a:lnTo>
                  <a:close/>
                  <a:moveTo>
                    <a:pt x="1531" y="742"/>
                  </a:moveTo>
                  <a:lnTo>
                    <a:pt x="1239" y="1034"/>
                  </a:lnTo>
                  <a:lnTo>
                    <a:pt x="1239" y="1379"/>
                  </a:lnTo>
                  <a:lnTo>
                    <a:pt x="1531" y="1090"/>
                  </a:lnTo>
                  <a:lnTo>
                    <a:pt x="1531" y="742"/>
                  </a:lnTo>
                  <a:close/>
                  <a:moveTo>
                    <a:pt x="1908" y="361"/>
                  </a:moveTo>
                  <a:lnTo>
                    <a:pt x="1625" y="646"/>
                  </a:lnTo>
                  <a:lnTo>
                    <a:pt x="1625" y="996"/>
                  </a:lnTo>
                  <a:lnTo>
                    <a:pt x="1908" y="715"/>
                  </a:lnTo>
                  <a:lnTo>
                    <a:pt x="1908" y="361"/>
                  </a:lnTo>
                  <a:close/>
                  <a:moveTo>
                    <a:pt x="2031" y="0"/>
                  </a:moveTo>
                  <a:lnTo>
                    <a:pt x="2031" y="3794"/>
                  </a:lnTo>
                  <a:lnTo>
                    <a:pt x="0" y="3794"/>
                  </a:lnTo>
                  <a:lnTo>
                    <a:pt x="2" y="2019"/>
                  </a:lnTo>
                  <a:lnTo>
                    <a:pt x="2031"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95DDFDE9-5777-4A83-9204-62FAE59A8D37}"/>
              </a:ext>
            </a:extLst>
          </p:cNvPr>
          <p:cNvGrpSpPr/>
          <p:nvPr/>
        </p:nvGrpSpPr>
        <p:grpSpPr>
          <a:xfrm>
            <a:off x="1921197" y="3584491"/>
            <a:ext cx="806971" cy="675037"/>
            <a:chOff x="279816" y="1742672"/>
            <a:chExt cx="806971" cy="675037"/>
          </a:xfrm>
        </p:grpSpPr>
        <p:grpSp>
          <p:nvGrpSpPr>
            <p:cNvPr id="28" name="Group 27">
              <a:extLst>
                <a:ext uri="{FF2B5EF4-FFF2-40B4-BE49-F238E27FC236}">
                  <a16:creationId xmlns:a16="http://schemas.microsoft.com/office/drawing/2014/main" id="{A3210317-ED52-4822-9423-E0A0F619EB24}"/>
                </a:ext>
              </a:extLst>
            </p:cNvPr>
            <p:cNvGrpSpPr/>
            <p:nvPr/>
          </p:nvGrpSpPr>
          <p:grpSpPr>
            <a:xfrm>
              <a:off x="312430" y="2051962"/>
              <a:ext cx="740488" cy="365747"/>
              <a:chOff x="1279308" y="5744976"/>
              <a:chExt cx="740488" cy="365747"/>
            </a:xfrm>
          </p:grpSpPr>
          <p:sp>
            <p:nvSpPr>
              <p:cNvPr id="29" name="Freeform 5">
                <a:extLst>
                  <a:ext uri="{FF2B5EF4-FFF2-40B4-BE49-F238E27FC236}">
                    <a16:creationId xmlns:a16="http://schemas.microsoft.com/office/drawing/2014/main" id="{BD9B4F71-48C7-4D07-B4DC-0257881EF2D6}"/>
                  </a:ext>
                </a:extLst>
              </p:cNvPr>
              <p:cNvSpPr>
                <a:spLocks/>
              </p:cNvSpPr>
              <p:nvPr/>
            </p:nvSpPr>
            <p:spPr bwMode="auto">
              <a:xfrm>
                <a:off x="1279308" y="5744976"/>
                <a:ext cx="740488" cy="25482"/>
              </a:xfrm>
              <a:custGeom>
                <a:avLst/>
                <a:gdLst>
                  <a:gd name="T0" fmla="*/ 0 w 1638"/>
                  <a:gd name="T1" fmla="*/ 0 h 56"/>
                  <a:gd name="T2" fmla="*/ 0 w 1638"/>
                  <a:gd name="T3" fmla="*/ 0 h 56"/>
                  <a:gd name="T4" fmla="*/ 1638 w 1638"/>
                  <a:gd name="T5" fmla="*/ 0 h 56"/>
                  <a:gd name="T6" fmla="*/ 1638 w 1638"/>
                  <a:gd name="T7" fmla="*/ 56 h 56"/>
                  <a:gd name="T8" fmla="*/ 0 w 1638"/>
                  <a:gd name="T9" fmla="*/ 56 h 56"/>
                  <a:gd name="T10" fmla="*/ 0 w 1638"/>
                  <a:gd name="T11" fmla="*/ 0 h 56"/>
                </a:gdLst>
                <a:ahLst/>
                <a:cxnLst>
                  <a:cxn ang="0">
                    <a:pos x="T0" y="T1"/>
                  </a:cxn>
                  <a:cxn ang="0">
                    <a:pos x="T2" y="T3"/>
                  </a:cxn>
                  <a:cxn ang="0">
                    <a:pos x="T4" y="T5"/>
                  </a:cxn>
                  <a:cxn ang="0">
                    <a:pos x="T6" y="T7"/>
                  </a:cxn>
                  <a:cxn ang="0">
                    <a:pos x="T8" y="T9"/>
                  </a:cxn>
                  <a:cxn ang="0">
                    <a:pos x="T10" y="T11"/>
                  </a:cxn>
                </a:cxnLst>
                <a:rect l="0" t="0" r="r" b="b"/>
                <a:pathLst>
                  <a:path w="1638" h="56">
                    <a:moveTo>
                      <a:pt x="0" y="0"/>
                    </a:moveTo>
                    <a:lnTo>
                      <a:pt x="0" y="0"/>
                    </a:lnTo>
                    <a:lnTo>
                      <a:pt x="1638" y="0"/>
                    </a:lnTo>
                    <a:lnTo>
                      <a:pt x="1638" y="56"/>
                    </a:lnTo>
                    <a:lnTo>
                      <a:pt x="0" y="56"/>
                    </a:lnTo>
                    <a:lnTo>
                      <a:pt x="0" y="0"/>
                    </a:lnTo>
                    <a:close/>
                  </a:path>
                </a:pathLst>
              </a:custGeom>
              <a:solidFill>
                <a:schemeClr val="accent3">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6">
                <a:extLst>
                  <a:ext uri="{FF2B5EF4-FFF2-40B4-BE49-F238E27FC236}">
                    <a16:creationId xmlns:a16="http://schemas.microsoft.com/office/drawing/2014/main" id="{0DCFF8DC-A45F-4DE6-B023-AF61AC9403D9}"/>
                  </a:ext>
                </a:extLst>
              </p:cNvPr>
              <p:cNvSpPr>
                <a:spLocks/>
              </p:cNvSpPr>
              <p:nvPr/>
            </p:nvSpPr>
            <p:spPr bwMode="auto">
              <a:xfrm>
                <a:off x="1279308" y="6085241"/>
                <a:ext cx="740488" cy="25482"/>
              </a:xfrm>
              <a:custGeom>
                <a:avLst/>
                <a:gdLst>
                  <a:gd name="T0" fmla="*/ 0 w 1638"/>
                  <a:gd name="T1" fmla="*/ 0 h 56"/>
                  <a:gd name="T2" fmla="*/ 0 w 1638"/>
                  <a:gd name="T3" fmla="*/ 0 h 56"/>
                  <a:gd name="T4" fmla="*/ 1638 w 1638"/>
                  <a:gd name="T5" fmla="*/ 0 h 56"/>
                  <a:gd name="T6" fmla="*/ 1638 w 1638"/>
                  <a:gd name="T7" fmla="*/ 56 h 56"/>
                  <a:gd name="T8" fmla="*/ 0 w 1638"/>
                  <a:gd name="T9" fmla="*/ 56 h 56"/>
                  <a:gd name="T10" fmla="*/ 0 w 1638"/>
                  <a:gd name="T11" fmla="*/ 0 h 56"/>
                </a:gdLst>
                <a:ahLst/>
                <a:cxnLst>
                  <a:cxn ang="0">
                    <a:pos x="T0" y="T1"/>
                  </a:cxn>
                  <a:cxn ang="0">
                    <a:pos x="T2" y="T3"/>
                  </a:cxn>
                  <a:cxn ang="0">
                    <a:pos x="T4" y="T5"/>
                  </a:cxn>
                  <a:cxn ang="0">
                    <a:pos x="T6" y="T7"/>
                  </a:cxn>
                  <a:cxn ang="0">
                    <a:pos x="T8" y="T9"/>
                  </a:cxn>
                  <a:cxn ang="0">
                    <a:pos x="T10" y="T11"/>
                  </a:cxn>
                </a:cxnLst>
                <a:rect l="0" t="0" r="r" b="b"/>
                <a:pathLst>
                  <a:path w="1638" h="56">
                    <a:moveTo>
                      <a:pt x="0" y="0"/>
                    </a:moveTo>
                    <a:lnTo>
                      <a:pt x="0" y="0"/>
                    </a:lnTo>
                    <a:lnTo>
                      <a:pt x="1638" y="0"/>
                    </a:lnTo>
                    <a:lnTo>
                      <a:pt x="1638" y="56"/>
                    </a:lnTo>
                    <a:lnTo>
                      <a:pt x="0" y="56"/>
                    </a:lnTo>
                    <a:lnTo>
                      <a:pt x="0" y="0"/>
                    </a:lnTo>
                    <a:close/>
                  </a:path>
                </a:pathLst>
              </a:custGeom>
              <a:solidFill>
                <a:schemeClr val="accent3">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7B02A17A-F5E2-489E-8D84-A0B1EB9E580E}"/>
                  </a:ext>
                </a:extLst>
              </p:cNvPr>
              <p:cNvSpPr>
                <a:spLocks noEditPoints="1"/>
              </p:cNvSpPr>
              <p:nvPr/>
            </p:nvSpPr>
            <p:spPr bwMode="auto">
              <a:xfrm>
                <a:off x="1298795" y="5770458"/>
                <a:ext cx="701515" cy="314782"/>
              </a:xfrm>
              <a:custGeom>
                <a:avLst/>
                <a:gdLst>
                  <a:gd name="T0" fmla="*/ 1059 w 1551"/>
                  <a:gd name="T1" fmla="*/ 70 h 694"/>
                  <a:gd name="T2" fmla="*/ 1059 w 1551"/>
                  <a:gd name="T3" fmla="*/ 70 h 694"/>
                  <a:gd name="T4" fmla="*/ 1482 w 1551"/>
                  <a:gd name="T5" fmla="*/ 70 h 694"/>
                  <a:gd name="T6" fmla="*/ 1482 w 1551"/>
                  <a:gd name="T7" fmla="*/ 625 h 694"/>
                  <a:gd name="T8" fmla="*/ 1059 w 1551"/>
                  <a:gd name="T9" fmla="*/ 625 h 694"/>
                  <a:gd name="T10" fmla="*/ 1059 w 1551"/>
                  <a:gd name="T11" fmla="*/ 70 h 694"/>
                  <a:gd name="T12" fmla="*/ 566 w 1551"/>
                  <a:gd name="T13" fmla="*/ 70 h 694"/>
                  <a:gd name="T14" fmla="*/ 566 w 1551"/>
                  <a:gd name="T15" fmla="*/ 70 h 694"/>
                  <a:gd name="T16" fmla="*/ 988 w 1551"/>
                  <a:gd name="T17" fmla="*/ 70 h 694"/>
                  <a:gd name="T18" fmla="*/ 988 w 1551"/>
                  <a:gd name="T19" fmla="*/ 625 h 694"/>
                  <a:gd name="T20" fmla="*/ 566 w 1551"/>
                  <a:gd name="T21" fmla="*/ 625 h 694"/>
                  <a:gd name="T22" fmla="*/ 566 w 1551"/>
                  <a:gd name="T23" fmla="*/ 70 h 694"/>
                  <a:gd name="T24" fmla="*/ 73 w 1551"/>
                  <a:gd name="T25" fmla="*/ 70 h 694"/>
                  <a:gd name="T26" fmla="*/ 73 w 1551"/>
                  <a:gd name="T27" fmla="*/ 70 h 694"/>
                  <a:gd name="T28" fmla="*/ 495 w 1551"/>
                  <a:gd name="T29" fmla="*/ 70 h 694"/>
                  <a:gd name="T30" fmla="*/ 495 w 1551"/>
                  <a:gd name="T31" fmla="*/ 625 h 694"/>
                  <a:gd name="T32" fmla="*/ 73 w 1551"/>
                  <a:gd name="T33" fmla="*/ 625 h 694"/>
                  <a:gd name="T34" fmla="*/ 73 w 1551"/>
                  <a:gd name="T35" fmla="*/ 70 h 694"/>
                  <a:gd name="T36" fmla="*/ 0 w 1551"/>
                  <a:gd name="T37" fmla="*/ 694 h 694"/>
                  <a:gd name="T38" fmla="*/ 0 w 1551"/>
                  <a:gd name="T39" fmla="*/ 694 h 694"/>
                  <a:gd name="T40" fmla="*/ 1551 w 1551"/>
                  <a:gd name="T41" fmla="*/ 694 h 694"/>
                  <a:gd name="T42" fmla="*/ 1551 w 1551"/>
                  <a:gd name="T43" fmla="*/ 0 h 694"/>
                  <a:gd name="T44" fmla="*/ 0 w 1551"/>
                  <a:gd name="T45" fmla="*/ 0 h 694"/>
                  <a:gd name="T46" fmla="*/ 0 w 1551"/>
                  <a:gd name="T47"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1" h="694">
                    <a:moveTo>
                      <a:pt x="1059" y="70"/>
                    </a:moveTo>
                    <a:lnTo>
                      <a:pt x="1059" y="70"/>
                    </a:lnTo>
                    <a:lnTo>
                      <a:pt x="1482" y="70"/>
                    </a:lnTo>
                    <a:lnTo>
                      <a:pt x="1482" y="625"/>
                    </a:lnTo>
                    <a:lnTo>
                      <a:pt x="1059" y="625"/>
                    </a:lnTo>
                    <a:lnTo>
                      <a:pt x="1059" y="70"/>
                    </a:lnTo>
                    <a:close/>
                    <a:moveTo>
                      <a:pt x="566" y="70"/>
                    </a:moveTo>
                    <a:lnTo>
                      <a:pt x="566" y="70"/>
                    </a:lnTo>
                    <a:lnTo>
                      <a:pt x="988" y="70"/>
                    </a:lnTo>
                    <a:lnTo>
                      <a:pt x="988" y="625"/>
                    </a:lnTo>
                    <a:lnTo>
                      <a:pt x="566" y="625"/>
                    </a:lnTo>
                    <a:lnTo>
                      <a:pt x="566" y="70"/>
                    </a:lnTo>
                    <a:close/>
                    <a:moveTo>
                      <a:pt x="73" y="70"/>
                    </a:moveTo>
                    <a:lnTo>
                      <a:pt x="73" y="70"/>
                    </a:lnTo>
                    <a:lnTo>
                      <a:pt x="495" y="70"/>
                    </a:lnTo>
                    <a:lnTo>
                      <a:pt x="495" y="625"/>
                    </a:lnTo>
                    <a:lnTo>
                      <a:pt x="73" y="625"/>
                    </a:lnTo>
                    <a:lnTo>
                      <a:pt x="73" y="70"/>
                    </a:lnTo>
                    <a:close/>
                    <a:moveTo>
                      <a:pt x="0" y="694"/>
                    </a:moveTo>
                    <a:lnTo>
                      <a:pt x="0" y="694"/>
                    </a:lnTo>
                    <a:lnTo>
                      <a:pt x="1551" y="694"/>
                    </a:lnTo>
                    <a:lnTo>
                      <a:pt x="1551" y="0"/>
                    </a:lnTo>
                    <a:lnTo>
                      <a:pt x="0" y="0"/>
                    </a:lnTo>
                    <a:lnTo>
                      <a:pt x="0" y="69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8">
                <a:extLst>
                  <a:ext uri="{FF2B5EF4-FFF2-40B4-BE49-F238E27FC236}">
                    <a16:creationId xmlns:a16="http://schemas.microsoft.com/office/drawing/2014/main" id="{4C9E6C79-6ADE-4786-936B-101290E3BE74}"/>
                  </a:ext>
                </a:extLst>
              </p:cNvPr>
              <p:cNvSpPr>
                <a:spLocks/>
              </p:cNvSpPr>
              <p:nvPr/>
            </p:nvSpPr>
            <p:spPr bwMode="auto">
              <a:xfrm>
                <a:off x="1328774" y="5798939"/>
                <a:ext cx="197114" cy="257822"/>
              </a:xfrm>
              <a:custGeom>
                <a:avLst/>
                <a:gdLst>
                  <a:gd name="T0" fmla="*/ 0 w 436"/>
                  <a:gd name="T1" fmla="*/ 0 h 568"/>
                  <a:gd name="T2" fmla="*/ 0 w 436"/>
                  <a:gd name="T3" fmla="*/ 0 h 568"/>
                  <a:gd name="T4" fmla="*/ 436 w 436"/>
                  <a:gd name="T5" fmla="*/ 0 h 568"/>
                  <a:gd name="T6" fmla="*/ 436 w 436"/>
                  <a:gd name="T7" fmla="*/ 568 h 568"/>
                  <a:gd name="T8" fmla="*/ 0 w 436"/>
                  <a:gd name="T9" fmla="*/ 568 h 568"/>
                  <a:gd name="T10" fmla="*/ 0 w 436"/>
                  <a:gd name="T11" fmla="*/ 0 h 568"/>
                </a:gdLst>
                <a:ahLst/>
                <a:cxnLst>
                  <a:cxn ang="0">
                    <a:pos x="T0" y="T1"/>
                  </a:cxn>
                  <a:cxn ang="0">
                    <a:pos x="T2" y="T3"/>
                  </a:cxn>
                  <a:cxn ang="0">
                    <a:pos x="T4" y="T5"/>
                  </a:cxn>
                  <a:cxn ang="0">
                    <a:pos x="T6" y="T7"/>
                  </a:cxn>
                  <a:cxn ang="0">
                    <a:pos x="T8" y="T9"/>
                  </a:cxn>
                  <a:cxn ang="0">
                    <a:pos x="T10" y="T11"/>
                  </a:cxn>
                </a:cxnLst>
                <a:rect l="0" t="0" r="r" b="b"/>
                <a:pathLst>
                  <a:path w="436" h="568">
                    <a:moveTo>
                      <a:pt x="0" y="0"/>
                    </a:moveTo>
                    <a:lnTo>
                      <a:pt x="0" y="0"/>
                    </a:lnTo>
                    <a:lnTo>
                      <a:pt x="436" y="0"/>
                    </a:lnTo>
                    <a:lnTo>
                      <a:pt x="436" y="568"/>
                    </a:lnTo>
                    <a:lnTo>
                      <a:pt x="0" y="568"/>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9">
                <a:extLst>
                  <a:ext uri="{FF2B5EF4-FFF2-40B4-BE49-F238E27FC236}">
                    <a16:creationId xmlns:a16="http://schemas.microsoft.com/office/drawing/2014/main" id="{7C883E0E-8F50-428B-880A-1A507C4E868B}"/>
                  </a:ext>
                </a:extLst>
              </p:cNvPr>
              <p:cNvSpPr>
                <a:spLocks/>
              </p:cNvSpPr>
              <p:nvPr/>
            </p:nvSpPr>
            <p:spPr bwMode="auto">
              <a:xfrm>
                <a:off x="1551370" y="5798939"/>
                <a:ext cx="197114" cy="257822"/>
              </a:xfrm>
              <a:custGeom>
                <a:avLst/>
                <a:gdLst>
                  <a:gd name="T0" fmla="*/ 0 w 436"/>
                  <a:gd name="T1" fmla="*/ 0 h 568"/>
                  <a:gd name="T2" fmla="*/ 0 w 436"/>
                  <a:gd name="T3" fmla="*/ 0 h 568"/>
                  <a:gd name="T4" fmla="*/ 436 w 436"/>
                  <a:gd name="T5" fmla="*/ 0 h 568"/>
                  <a:gd name="T6" fmla="*/ 436 w 436"/>
                  <a:gd name="T7" fmla="*/ 568 h 568"/>
                  <a:gd name="T8" fmla="*/ 0 w 436"/>
                  <a:gd name="T9" fmla="*/ 568 h 568"/>
                  <a:gd name="T10" fmla="*/ 0 w 436"/>
                  <a:gd name="T11" fmla="*/ 0 h 568"/>
                </a:gdLst>
                <a:ahLst/>
                <a:cxnLst>
                  <a:cxn ang="0">
                    <a:pos x="T0" y="T1"/>
                  </a:cxn>
                  <a:cxn ang="0">
                    <a:pos x="T2" y="T3"/>
                  </a:cxn>
                  <a:cxn ang="0">
                    <a:pos x="T4" y="T5"/>
                  </a:cxn>
                  <a:cxn ang="0">
                    <a:pos x="T6" y="T7"/>
                  </a:cxn>
                  <a:cxn ang="0">
                    <a:pos x="T8" y="T9"/>
                  </a:cxn>
                  <a:cxn ang="0">
                    <a:pos x="T10" y="T11"/>
                  </a:cxn>
                </a:cxnLst>
                <a:rect l="0" t="0" r="r" b="b"/>
                <a:pathLst>
                  <a:path w="436" h="568">
                    <a:moveTo>
                      <a:pt x="0" y="0"/>
                    </a:moveTo>
                    <a:lnTo>
                      <a:pt x="0" y="0"/>
                    </a:lnTo>
                    <a:lnTo>
                      <a:pt x="436" y="0"/>
                    </a:lnTo>
                    <a:lnTo>
                      <a:pt x="436" y="568"/>
                    </a:lnTo>
                    <a:lnTo>
                      <a:pt x="0" y="568"/>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33D891BC-DECE-4C0C-9548-A0D23A963038}"/>
                  </a:ext>
                </a:extLst>
              </p:cNvPr>
              <p:cNvSpPr>
                <a:spLocks/>
              </p:cNvSpPr>
              <p:nvPr/>
            </p:nvSpPr>
            <p:spPr bwMode="auto">
              <a:xfrm>
                <a:off x="1774716" y="5798939"/>
                <a:ext cx="197114" cy="257822"/>
              </a:xfrm>
              <a:custGeom>
                <a:avLst/>
                <a:gdLst>
                  <a:gd name="T0" fmla="*/ 0 w 435"/>
                  <a:gd name="T1" fmla="*/ 0 h 568"/>
                  <a:gd name="T2" fmla="*/ 0 w 435"/>
                  <a:gd name="T3" fmla="*/ 0 h 568"/>
                  <a:gd name="T4" fmla="*/ 435 w 435"/>
                  <a:gd name="T5" fmla="*/ 0 h 568"/>
                  <a:gd name="T6" fmla="*/ 435 w 435"/>
                  <a:gd name="T7" fmla="*/ 568 h 568"/>
                  <a:gd name="T8" fmla="*/ 0 w 435"/>
                  <a:gd name="T9" fmla="*/ 568 h 568"/>
                  <a:gd name="T10" fmla="*/ 0 w 435"/>
                  <a:gd name="T11" fmla="*/ 0 h 568"/>
                </a:gdLst>
                <a:ahLst/>
                <a:cxnLst>
                  <a:cxn ang="0">
                    <a:pos x="T0" y="T1"/>
                  </a:cxn>
                  <a:cxn ang="0">
                    <a:pos x="T2" y="T3"/>
                  </a:cxn>
                  <a:cxn ang="0">
                    <a:pos x="T4" y="T5"/>
                  </a:cxn>
                  <a:cxn ang="0">
                    <a:pos x="T6" y="T7"/>
                  </a:cxn>
                  <a:cxn ang="0">
                    <a:pos x="T8" y="T9"/>
                  </a:cxn>
                  <a:cxn ang="0">
                    <a:pos x="T10" y="T11"/>
                  </a:cxn>
                </a:cxnLst>
                <a:rect l="0" t="0" r="r" b="b"/>
                <a:pathLst>
                  <a:path w="435" h="568">
                    <a:moveTo>
                      <a:pt x="0" y="0"/>
                    </a:moveTo>
                    <a:lnTo>
                      <a:pt x="0" y="0"/>
                    </a:lnTo>
                    <a:lnTo>
                      <a:pt x="435" y="0"/>
                    </a:lnTo>
                    <a:lnTo>
                      <a:pt x="435" y="568"/>
                    </a:lnTo>
                    <a:lnTo>
                      <a:pt x="0" y="568"/>
                    </a:lnTo>
                    <a:lnTo>
                      <a:pt x="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1">
              <a:extLst>
                <a:ext uri="{FF2B5EF4-FFF2-40B4-BE49-F238E27FC236}">
                  <a16:creationId xmlns:a16="http://schemas.microsoft.com/office/drawing/2014/main" id="{A6B0D52F-49A7-46E1-8548-39ACC00E80C4}"/>
                </a:ext>
              </a:extLst>
            </p:cNvPr>
            <p:cNvSpPr/>
            <p:nvPr/>
          </p:nvSpPr>
          <p:spPr>
            <a:xfrm>
              <a:off x="279816" y="1906249"/>
              <a:ext cx="806971" cy="1427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F7DC041B-172F-4E93-BB88-1AA50CB60728}"/>
                </a:ext>
              </a:extLst>
            </p:cNvPr>
            <p:cNvSpPr/>
            <p:nvPr/>
          </p:nvSpPr>
          <p:spPr>
            <a:xfrm>
              <a:off x="522221" y="1742672"/>
              <a:ext cx="334717" cy="24102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Rx</a:t>
              </a:r>
            </a:p>
          </p:txBody>
        </p:sp>
      </p:grpSp>
      <p:pic>
        <p:nvPicPr>
          <p:cNvPr id="40" name="Picture 2" descr="Pre-Fillable Syringe Systems - BD">
            <a:extLst>
              <a:ext uri="{FF2B5EF4-FFF2-40B4-BE49-F238E27FC236}">
                <a16:creationId xmlns:a16="http://schemas.microsoft.com/office/drawing/2014/main" id="{13EE2A14-1D11-4A82-9FA4-6783B2989A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3626" y="2357448"/>
            <a:ext cx="1151897" cy="863923"/>
          </a:xfrm>
          <a:prstGeom prst="rect">
            <a:avLst/>
          </a:prstGeom>
          <a:noFill/>
          <a:extLst>
            <a:ext uri="{909E8E84-426E-40DD-AFC4-6F175D3DCCD1}">
              <a14:hiddenFill xmlns:a14="http://schemas.microsoft.com/office/drawing/2010/main">
                <a:solidFill>
                  <a:srgbClr val="FFFFFF"/>
                </a:solidFill>
              </a14:hiddenFill>
            </a:ext>
          </a:extLst>
        </p:spPr>
      </p:pic>
      <p:sp>
        <p:nvSpPr>
          <p:cNvPr id="25" name="Plus Sign 24">
            <a:extLst>
              <a:ext uri="{FF2B5EF4-FFF2-40B4-BE49-F238E27FC236}">
                <a16:creationId xmlns:a16="http://schemas.microsoft.com/office/drawing/2014/main" id="{191BE749-EF47-4E24-8A67-B25A6AEB71E7}"/>
              </a:ext>
            </a:extLst>
          </p:cNvPr>
          <p:cNvSpPr/>
          <p:nvPr/>
        </p:nvSpPr>
        <p:spPr>
          <a:xfrm>
            <a:off x="5807180" y="2629084"/>
            <a:ext cx="319611" cy="350151"/>
          </a:xfrm>
          <a:prstGeom prst="mathPl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1" name="Multiplication Sign 40">
            <a:extLst>
              <a:ext uri="{FF2B5EF4-FFF2-40B4-BE49-F238E27FC236}">
                <a16:creationId xmlns:a16="http://schemas.microsoft.com/office/drawing/2014/main" id="{A8D0A258-54BA-4749-9FBE-B7E751158F1C}"/>
              </a:ext>
            </a:extLst>
          </p:cNvPr>
          <p:cNvSpPr/>
          <p:nvPr/>
        </p:nvSpPr>
        <p:spPr>
          <a:xfrm>
            <a:off x="1834607" y="3508383"/>
            <a:ext cx="978896" cy="972567"/>
          </a:xfrm>
          <a:prstGeom prst="mathMultiply">
            <a:avLst>
              <a:gd name="adj1" fmla="val 1775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9023EEAD-2B89-48EE-AD34-5E2B9B6B9AED}"/>
              </a:ext>
            </a:extLst>
          </p:cNvPr>
          <p:cNvSpPr txBox="1"/>
          <p:nvPr/>
        </p:nvSpPr>
        <p:spPr>
          <a:xfrm>
            <a:off x="1667779" y="4285050"/>
            <a:ext cx="1313809" cy="261610"/>
          </a:xfrm>
          <a:prstGeom prst="rect">
            <a:avLst/>
          </a:prstGeom>
          <a:noFill/>
        </p:spPr>
        <p:txBody>
          <a:bodyPr wrap="square" rtlCol="0">
            <a:spAutoFit/>
          </a:bodyPr>
          <a:lstStyle/>
          <a:p>
            <a:pPr algn="ctr"/>
            <a:r>
              <a:rPr lang="en-US" sz="1100" dirty="0">
                <a:latin typeface="+mj-lt"/>
              </a:rPr>
              <a:t>Retail Pharmacy</a:t>
            </a:r>
          </a:p>
        </p:txBody>
      </p:sp>
      <p:sp>
        <p:nvSpPr>
          <p:cNvPr id="48" name="TextBox 47">
            <a:extLst>
              <a:ext uri="{FF2B5EF4-FFF2-40B4-BE49-F238E27FC236}">
                <a16:creationId xmlns:a16="http://schemas.microsoft.com/office/drawing/2014/main" id="{CB95D580-3399-472A-BE54-F32156968C9E}"/>
              </a:ext>
            </a:extLst>
          </p:cNvPr>
          <p:cNvSpPr txBox="1"/>
          <p:nvPr/>
        </p:nvSpPr>
        <p:spPr>
          <a:xfrm>
            <a:off x="2847063" y="4309247"/>
            <a:ext cx="1313809" cy="261610"/>
          </a:xfrm>
          <a:prstGeom prst="rect">
            <a:avLst/>
          </a:prstGeom>
          <a:noFill/>
        </p:spPr>
        <p:txBody>
          <a:bodyPr wrap="square" rtlCol="0">
            <a:spAutoFit/>
          </a:bodyPr>
          <a:lstStyle/>
          <a:p>
            <a:pPr algn="ctr"/>
            <a:r>
              <a:rPr lang="en-US" sz="1100" dirty="0">
                <a:latin typeface="+mj-lt"/>
              </a:rPr>
              <a:t>Hospital</a:t>
            </a:r>
          </a:p>
        </p:txBody>
      </p:sp>
      <p:pic>
        <p:nvPicPr>
          <p:cNvPr id="3" name="Graphic 2" descr="Checkmark">
            <a:extLst>
              <a:ext uri="{FF2B5EF4-FFF2-40B4-BE49-F238E27FC236}">
                <a16:creationId xmlns:a16="http://schemas.microsoft.com/office/drawing/2014/main" id="{FAA50246-FF9C-4E31-9BDA-6CD035E5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9711" y="3488375"/>
            <a:ext cx="914400" cy="914400"/>
          </a:xfrm>
          <a:prstGeom prst="rect">
            <a:avLst/>
          </a:prstGeom>
        </p:spPr>
      </p:pic>
    </p:spTree>
    <p:extLst>
      <p:ext uri="{BB962C8B-B14F-4D97-AF65-F5344CB8AC3E}">
        <p14:creationId xmlns:p14="http://schemas.microsoft.com/office/powerpoint/2010/main" val="355155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2" grpId="0"/>
      <p:bldP spid="17" grpId="0"/>
      <p:bldP spid="18" grpId="0"/>
      <p:bldP spid="25" grpId="0" animBg="1"/>
      <p:bldP spid="41" grpId="0" animBg="1"/>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32</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1016000"/>
            <a:ext cx="9155730" cy="950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[Outcome] </a:t>
            </a:r>
            <a:r>
              <a:rPr lang="en-US" sz="800" dirty="0">
                <a:solidFill>
                  <a:schemeClr val="tx1"/>
                </a:solidFill>
              </a:rPr>
              <a:t>The disconnect between the product fulfillment channel (hospital) vs the forecast assumptions (retail pharmacy) resulted in several market access related issues for the product. 1. It significantly overstated volume forecasts since a retail channel has greater reach vs. hospital administered products. 2. It resulted in a slower time to market estimate. In most EPD markets, hospital administered drugs require the product to be listed at each hospital, on at the time. This slows down time to market. 3. A lower price potential. Hospital administered products are often subject to price controls through the listing process. This results in a lower price vs. a product launched in a retail pharmacy channel.  Besides consequences for market access and pricing, selling an intramuscular syringe to patients directly would have caused real pharmacovigilance challenges.</a:t>
            </a:r>
          </a:p>
          <a:p>
            <a:r>
              <a:rPr lang="en-US" sz="800" b="1" dirty="0">
                <a:solidFill>
                  <a:schemeClr val="tx1"/>
                </a:solidFill>
              </a:rPr>
              <a:t>[Impact] </a:t>
            </a:r>
            <a:r>
              <a:rPr lang="en-US" sz="800" dirty="0">
                <a:solidFill>
                  <a:schemeClr val="tx1"/>
                </a:solidFill>
              </a:rPr>
              <a:t>In the end, this product did not make it to market. This all resulted in financial expenses over two years and the development of prototypes that could have been avoided. </a:t>
            </a:r>
          </a:p>
          <a:p>
            <a:r>
              <a:rPr lang="en-US" sz="800" b="1" dirty="0">
                <a:solidFill>
                  <a:schemeClr val="tx1"/>
                </a:solidFill>
              </a:rPr>
              <a:t>[Learning] </a:t>
            </a:r>
            <a:r>
              <a:rPr lang="en-US" sz="800" dirty="0">
                <a:solidFill>
                  <a:schemeClr val="tx1"/>
                </a:solidFill>
              </a:rPr>
              <a:t>This case study shows you the importance of developing a robust and comprehensive TPP. If you do not, you might miss key elements which will have downstream impact on the products commercial potential. </a:t>
            </a:r>
            <a:endParaRPr lang="en-US" sz="800" b="1" dirty="0">
              <a:solidFill>
                <a:schemeClr val="tx1"/>
              </a:solidFill>
            </a:endParaRP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Case Study 1</a:t>
            </a:r>
          </a:p>
        </p:txBody>
      </p:sp>
      <p:sp>
        <p:nvSpPr>
          <p:cNvPr id="20" name="TextBox 19">
            <a:extLst>
              <a:ext uri="{FF2B5EF4-FFF2-40B4-BE49-F238E27FC236}">
                <a16:creationId xmlns:a16="http://schemas.microsoft.com/office/drawing/2014/main" id="{72D4DA62-AD3E-4C2B-B5D7-082BF8FA2D67}"/>
              </a:ext>
            </a:extLst>
          </p:cNvPr>
          <p:cNvSpPr txBox="1"/>
          <p:nvPr/>
        </p:nvSpPr>
        <p:spPr>
          <a:xfrm>
            <a:off x="2404224" y="819168"/>
            <a:ext cx="4106952" cy="646331"/>
          </a:xfrm>
          <a:prstGeom prst="rect">
            <a:avLst/>
          </a:prstGeom>
          <a:noFill/>
        </p:spPr>
        <p:txBody>
          <a:bodyPr wrap="square" rtlCol="0">
            <a:spAutoFit/>
          </a:bodyPr>
          <a:lstStyle/>
          <a:p>
            <a:pPr algn="ctr"/>
            <a:r>
              <a:rPr lang="en-US" b="1" dirty="0">
                <a:solidFill>
                  <a:schemeClr val="accent3"/>
                </a:solidFill>
                <a:latin typeface="+mj-lt"/>
              </a:rPr>
              <a:t>Market Access Consequences:</a:t>
            </a:r>
          </a:p>
        </p:txBody>
      </p:sp>
      <p:sp>
        <p:nvSpPr>
          <p:cNvPr id="21" name="TextBox 20">
            <a:extLst>
              <a:ext uri="{FF2B5EF4-FFF2-40B4-BE49-F238E27FC236}">
                <a16:creationId xmlns:a16="http://schemas.microsoft.com/office/drawing/2014/main" id="{A3D390D5-A701-4ABA-8132-5189CF60DC54}"/>
              </a:ext>
            </a:extLst>
          </p:cNvPr>
          <p:cNvSpPr txBox="1"/>
          <p:nvPr/>
        </p:nvSpPr>
        <p:spPr>
          <a:xfrm>
            <a:off x="2085434" y="1271482"/>
            <a:ext cx="524503" cy="923330"/>
          </a:xfrm>
          <a:prstGeom prst="rect">
            <a:avLst/>
          </a:prstGeom>
          <a:noFill/>
        </p:spPr>
        <p:txBody>
          <a:bodyPr wrap="none" rtlCol="0" anchor="ctr">
            <a:spAutoFit/>
          </a:bodyPr>
          <a:lstStyle/>
          <a:p>
            <a:pPr algn="l"/>
            <a:r>
              <a:rPr lang="en-US" sz="5400" b="1" dirty="0">
                <a:solidFill>
                  <a:schemeClr val="accent1"/>
                </a:solidFill>
                <a:latin typeface="+mj-lt"/>
              </a:rPr>
              <a:t>1</a:t>
            </a:r>
          </a:p>
        </p:txBody>
      </p:sp>
      <p:sp>
        <p:nvSpPr>
          <p:cNvPr id="2" name="Rectangle 1">
            <a:extLst>
              <a:ext uri="{FF2B5EF4-FFF2-40B4-BE49-F238E27FC236}">
                <a16:creationId xmlns:a16="http://schemas.microsoft.com/office/drawing/2014/main" id="{8F77613D-1E2E-44F6-BCBF-6A0EB618BB08}"/>
              </a:ext>
            </a:extLst>
          </p:cNvPr>
          <p:cNvSpPr/>
          <p:nvPr/>
        </p:nvSpPr>
        <p:spPr>
          <a:xfrm>
            <a:off x="1355875" y="2194812"/>
            <a:ext cx="1983620" cy="646331"/>
          </a:xfrm>
          <a:prstGeom prst="rect">
            <a:avLst/>
          </a:prstGeom>
        </p:spPr>
        <p:txBody>
          <a:bodyPr wrap="square">
            <a:spAutoFit/>
          </a:bodyPr>
          <a:lstStyle/>
          <a:p>
            <a:pPr algn="ctr"/>
            <a:r>
              <a:rPr lang="en-US" dirty="0"/>
              <a:t>Overstated volume forecast </a:t>
            </a:r>
          </a:p>
        </p:txBody>
      </p:sp>
      <p:sp>
        <p:nvSpPr>
          <p:cNvPr id="22" name="TextBox 21">
            <a:extLst>
              <a:ext uri="{FF2B5EF4-FFF2-40B4-BE49-F238E27FC236}">
                <a16:creationId xmlns:a16="http://schemas.microsoft.com/office/drawing/2014/main" id="{9B5A6DD7-E19E-47C7-AEC3-19558C06D1B2}"/>
              </a:ext>
            </a:extLst>
          </p:cNvPr>
          <p:cNvSpPr txBox="1"/>
          <p:nvPr/>
        </p:nvSpPr>
        <p:spPr>
          <a:xfrm>
            <a:off x="4298305" y="1271482"/>
            <a:ext cx="619080" cy="923330"/>
          </a:xfrm>
          <a:prstGeom prst="rect">
            <a:avLst/>
          </a:prstGeom>
          <a:noFill/>
        </p:spPr>
        <p:txBody>
          <a:bodyPr wrap="none" rtlCol="0" anchor="ctr">
            <a:spAutoFit/>
          </a:bodyPr>
          <a:lstStyle/>
          <a:p>
            <a:pPr algn="l"/>
            <a:r>
              <a:rPr lang="en-US" sz="5400" b="1" dirty="0">
                <a:solidFill>
                  <a:schemeClr val="accent1"/>
                </a:solidFill>
                <a:latin typeface="+mj-lt"/>
              </a:rPr>
              <a:t>2</a:t>
            </a:r>
          </a:p>
        </p:txBody>
      </p:sp>
      <p:sp>
        <p:nvSpPr>
          <p:cNvPr id="23" name="Rectangle 22">
            <a:extLst>
              <a:ext uri="{FF2B5EF4-FFF2-40B4-BE49-F238E27FC236}">
                <a16:creationId xmlns:a16="http://schemas.microsoft.com/office/drawing/2014/main" id="{278F8111-7F25-46D4-ACE3-8DADA77A5686}"/>
              </a:ext>
            </a:extLst>
          </p:cNvPr>
          <p:cNvSpPr/>
          <p:nvPr/>
        </p:nvSpPr>
        <p:spPr>
          <a:xfrm>
            <a:off x="3568746" y="2194812"/>
            <a:ext cx="1983620" cy="646331"/>
          </a:xfrm>
          <a:prstGeom prst="rect">
            <a:avLst/>
          </a:prstGeom>
        </p:spPr>
        <p:txBody>
          <a:bodyPr wrap="square">
            <a:spAutoFit/>
          </a:bodyPr>
          <a:lstStyle/>
          <a:p>
            <a:pPr algn="ctr"/>
            <a:r>
              <a:rPr lang="en-US" dirty="0"/>
              <a:t>Slower time to market</a:t>
            </a:r>
          </a:p>
        </p:txBody>
      </p:sp>
      <p:sp>
        <p:nvSpPr>
          <p:cNvPr id="25" name="TextBox 24">
            <a:extLst>
              <a:ext uri="{FF2B5EF4-FFF2-40B4-BE49-F238E27FC236}">
                <a16:creationId xmlns:a16="http://schemas.microsoft.com/office/drawing/2014/main" id="{EABC7484-B465-4297-AB2A-9944EBBCDB6E}"/>
              </a:ext>
            </a:extLst>
          </p:cNvPr>
          <p:cNvSpPr txBox="1"/>
          <p:nvPr/>
        </p:nvSpPr>
        <p:spPr>
          <a:xfrm>
            <a:off x="6478176" y="1271482"/>
            <a:ext cx="617477" cy="923330"/>
          </a:xfrm>
          <a:prstGeom prst="rect">
            <a:avLst/>
          </a:prstGeom>
          <a:noFill/>
        </p:spPr>
        <p:txBody>
          <a:bodyPr wrap="none" rtlCol="0" anchor="ctr">
            <a:spAutoFit/>
          </a:bodyPr>
          <a:lstStyle/>
          <a:p>
            <a:pPr algn="l"/>
            <a:r>
              <a:rPr lang="en-US" sz="5400" b="1" dirty="0">
                <a:solidFill>
                  <a:schemeClr val="accent1"/>
                </a:solidFill>
                <a:latin typeface="+mj-lt"/>
              </a:rPr>
              <a:t>3</a:t>
            </a:r>
          </a:p>
        </p:txBody>
      </p:sp>
      <p:sp>
        <p:nvSpPr>
          <p:cNvPr id="26" name="Rectangle 25">
            <a:extLst>
              <a:ext uri="{FF2B5EF4-FFF2-40B4-BE49-F238E27FC236}">
                <a16:creationId xmlns:a16="http://schemas.microsoft.com/office/drawing/2014/main" id="{8798943D-3E73-4501-BD68-D46C83034E63}"/>
              </a:ext>
            </a:extLst>
          </p:cNvPr>
          <p:cNvSpPr/>
          <p:nvPr/>
        </p:nvSpPr>
        <p:spPr>
          <a:xfrm>
            <a:off x="5748617" y="2194812"/>
            <a:ext cx="1983620" cy="369332"/>
          </a:xfrm>
          <a:prstGeom prst="rect">
            <a:avLst/>
          </a:prstGeom>
        </p:spPr>
        <p:txBody>
          <a:bodyPr wrap="square">
            <a:spAutoFit/>
          </a:bodyPr>
          <a:lstStyle/>
          <a:p>
            <a:pPr algn="ctr"/>
            <a:r>
              <a:rPr lang="en-US" dirty="0"/>
              <a:t>Lower price</a:t>
            </a:r>
          </a:p>
        </p:txBody>
      </p:sp>
      <p:pic>
        <p:nvPicPr>
          <p:cNvPr id="6" name="Graphic 5" descr="Bar graph with downward trend">
            <a:extLst>
              <a:ext uri="{FF2B5EF4-FFF2-40B4-BE49-F238E27FC236}">
                <a16:creationId xmlns:a16="http://schemas.microsoft.com/office/drawing/2014/main" id="{93696E13-C9F0-4D25-B970-3606728AF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0485" y="2957618"/>
            <a:ext cx="914400" cy="914400"/>
          </a:xfrm>
          <a:prstGeom prst="rect">
            <a:avLst/>
          </a:prstGeom>
        </p:spPr>
      </p:pic>
      <p:pic>
        <p:nvPicPr>
          <p:cNvPr id="9" name="Graphic 8" descr="Turtle">
            <a:extLst>
              <a:ext uri="{FF2B5EF4-FFF2-40B4-BE49-F238E27FC236}">
                <a16:creationId xmlns:a16="http://schemas.microsoft.com/office/drawing/2014/main" id="{BEC0911F-2028-4E24-B2C0-D86AEE0F1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03356" y="2957618"/>
            <a:ext cx="914400" cy="914400"/>
          </a:xfrm>
          <a:prstGeom prst="rect">
            <a:avLst/>
          </a:prstGeom>
        </p:spPr>
      </p:pic>
      <p:pic>
        <p:nvPicPr>
          <p:cNvPr id="11" name="Graphic 10" descr="Tag">
            <a:extLst>
              <a:ext uri="{FF2B5EF4-FFF2-40B4-BE49-F238E27FC236}">
                <a16:creationId xmlns:a16="http://schemas.microsoft.com/office/drawing/2014/main" id="{D964B5CD-AF69-48D3-9ADC-06AE916212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9117" y="2914298"/>
            <a:ext cx="914400" cy="914400"/>
          </a:xfrm>
          <a:prstGeom prst="rect">
            <a:avLst/>
          </a:prstGeom>
        </p:spPr>
      </p:pic>
    </p:spTree>
    <p:extLst>
      <p:ext uri="{BB962C8B-B14F-4D97-AF65-F5344CB8AC3E}">
        <p14:creationId xmlns:p14="http://schemas.microsoft.com/office/powerpoint/2010/main" val="50308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22" grpId="0"/>
      <p:bldP spid="23"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33</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30" y="-812800"/>
            <a:ext cx="9155730" cy="747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  </a:t>
            </a:r>
            <a:r>
              <a:rPr lang="en-US" sz="800" dirty="0">
                <a:solidFill>
                  <a:schemeClr val="tx1"/>
                </a:solidFill>
              </a:rPr>
              <a:t>So, do we need a robust TPP? 1. It is the foundation for defining the medical marketing communications, 2. it directly feeds into the forecast and 3. it helps us define our go-to-market strategy. In other words, the TPP is the foundation for all commercial and investment decisions for the product. If we do not have a crystal clear TPP, it is probably not going to be a good investment and we should be focusing our time and investment elsewhere.  </a:t>
            </a:r>
            <a:endParaRPr lang="en-US" sz="800" b="1" dirty="0">
              <a:solidFill>
                <a:schemeClr val="tx1"/>
              </a:solidFill>
            </a:endParaRPr>
          </a:p>
        </p:txBody>
      </p: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Why is a TPP important?</a:t>
            </a:r>
          </a:p>
        </p:txBody>
      </p:sp>
      <p:sp>
        <p:nvSpPr>
          <p:cNvPr id="14" name="TextBox 13">
            <a:extLst>
              <a:ext uri="{FF2B5EF4-FFF2-40B4-BE49-F238E27FC236}">
                <a16:creationId xmlns:a16="http://schemas.microsoft.com/office/drawing/2014/main" id="{7D69A5E1-8038-4DAC-BE95-60EA829AF00C}"/>
              </a:ext>
            </a:extLst>
          </p:cNvPr>
          <p:cNvSpPr txBox="1"/>
          <p:nvPr/>
        </p:nvSpPr>
        <p:spPr>
          <a:xfrm>
            <a:off x="2085434" y="1271482"/>
            <a:ext cx="524503" cy="923330"/>
          </a:xfrm>
          <a:prstGeom prst="rect">
            <a:avLst/>
          </a:prstGeom>
          <a:noFill/>
        </p:spPr>
        <p:txBody>
          <a:bodyPr wrap="none" rtlCol="0" anchor="ctr">
            <a:spAutoFit/>
          </a:bodyPr>
          <a:lstStyle/>
          <a:p>
            <a:pPr algn="l"/>
            <a:r>
              <a:rPr lang="en-US" sz="5400" b="1" dirty="0">
                <a:solidFill>
                  <a:schemeClr val="accent1"/>
                </a:solidFill>
                <a:latin typeface="+mj-lt"/>
              </a:rPr>
              <a:t>1</a:t>
            </a:r>
          </a:p>
        </p:txBody>
      </p:sp>
      <p:sp>
        <p:nvSpPr>
          <p:cNvPr id="15" name="TextBox 14">
            <a:extLst>
              <a:ext uri="{FF2B5EF4-FFF2-40B4-BE49-F238E27FC236}">
                <a16:creationId xmlns:a16="http://schemas.microsoft.com/office/drawing/2014/main" id="{2C57C792-5CD4-42A9-BF02-5DFF5EE2CB54}"/>
              </a:ext>
            </a:extLst>
          </p:cNvPr>
          <p:cNvSpPr txBox="1"/>
          <p:nvPr/>
        </p:nvSpPr>
        <p:spPr>
          <a:xfrm>
            <a:off x="4298305" y="1271482"/>
            <a:ext cx="619080" cy="923330"/>
          </a:xfrm>
          <a:prstGeom prst="rect">
            <a:avLst/>
          </a:prstGeom>
          <a:noFill/>
        </p:spPr>
        <p:txBody>
          <a:bodyPr wrap="none" rtlCol="0" anchor="ctr">
            <a:spAutoFit/>
          </a:bodyPr>
          <a:lstStyle/>
          <a:p>
            <a:pPr algn="l"/>
            <a:r>
              <a:rPr lang="en-US" sz="5400" b="1" dirty="0">
                <a:solidFill>
                  <a:schemeClr val="accent1"/>
                </a:solidFill>
                <a:latin typeface="+mj-lt"/>
              </a:rPr>
              <a:t>2</a:t>
            </a:r>
          </a:p>
        </p:txBody>
      </p:sp>
      <p:sp>
        <p:nvSpPr>
          <p:cNvPr id="16" name="TextBox 15">
            <a:extLst>
              <a:ext uri="{FF2B5EF4-FFF2-40B4-BE49-F238E27FC236}">
                <a16:creationId xmlns:a16="http://schemas.microsoft.com/office/drawing/2014/main" id="{3B12D5CC-34C4-4707-9768-4C9ED4101780}"/>
              </a:ext>
            </a:extLst>
          </p:cNvPr>
          <p:cNvSpPr txBox="1"/>
          <p:nvPr/>
        </p:nvSpPr>
        <p:spPr>
          <a:xfrm>
            <a:off x="6478176" y="1271482"/>
            <a:ext cx="617477" cy="923330"/>
          </a:xfrm>
          <a:prstGeom prst="rect">
            <a:avLst/>
          </a:prstGeom>
          <a:noFill/>
        </p:spPr>
        <p:txBody>
          <a:bodyPr wrap="none" rtlCol="0" anchor="ctr">
            <a:spAutoFit/>
          </a:bodyPr>
          <a:lstStyle/>
          <a:p>
            <a:pPr algn="l"/>
            <a:r>
              <a:rPr lang="en-US" sz="5400" b="1" dirty="0">
                <a:solidFill>
                  <a:schemeClr val="accent1"/>
                </a:solidFill>
                <a:latin typeface="+mj-lt"/>
              </a:rPr>
              <a:t>3</a:t>
            </a:r>
          </a:p>
        </p:txBody>
      </p:sp>
      <p:pic>
        <p:nvPicPr>
          <p:cNvPr id="6" name="Graphic 5" descr="Upward trend">
            <a:extLst>
              <a:ext uri="{FF2B5EF4-FFF2-40B4-BE49-F238E27FC236}">
                <a16:creationId xmlns:a16="http://schemas.microsoft.com/office/drawing/2014/main" id="{222A1E53-B977-45E7-B875-0E87561DDB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7174" y="2914139"/>
            <a:ext cx="1101337" cy="1101337"/>
          </a:xfrm>
          <a:prstGeom prst="rect">
            <a:avLst/>
          </a:prstGeom>
        </p:spPr>
      </p:pic>
      <p:pic>
        <p:nvPicPr>
          <p:cNvPr id="11" name="Graphic 10" descr="Marketing">
            <a:extLst>
              <a:ext uri="{FF2B5EF4-FFF2-40B4-BE49-F238E27FC236}">
                <a16:creationId xmlns:a16="http://schemas.microsoft.com/office/drawing/2014/main" id="{EF1DA2DA-B67E-4FCE-AE20-58980FC539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8724" y="2888651"/>
            <a:ext cx="1101337" cy="1101337"/>
          </a:xfrm>
          <a:prstGeom prst="rect">
            <a:avLst/>
          </a:prstGeom>
        </p:spPr>
      </p:pic>
      <p:pic>
        <p:nvPicPr>
          <p:cNvPr id="13" name="Graphic 12" descr="Chess pieces">
            <a:extLst>
              <a:ext uri="{FF2B5EF4-FFF2-40B4-BE49-F238E27FC236}">
                <a16:creationId xmlns:a16="http://schemas.microsoft.com/office/drawing/2014/main" id="{D18DD822-22C9-4095-85A2-2943714B75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2742" y="2914139"/>
            <a:ext cx="1101337" cy="1101337"/>
          </a:xfrm>
          <a:prstGeom prst="rect">
            <a:avLst/>
          </a:prstGeom>
        </p:spPr>
      </p:pic>
      <p:sp>
        <p:nvSpPr>
          <p:cNvPr id="23" name="Rectangle 22">
            <a:extLst>
              <a:ext uri="{FF2B5EF4-FFF2-40B4-BE49-F238E27FC236}">
                <a16:creationId xmlns:a16="http://schemas.microsoft.com/office/drawing/2014/main" id="{47B60EC9-C14E-43BF-A59D-5AE8777ACC9B}"/>
              </a:ext>
            </a:extLst>
          </p:cNvPr>
          <p:cNvSpPr/>
          <p:nvPr/>
        </p:nvSpPr>
        <p:spPr>
          <a:xfrm>
            <a:off x="1355875" y="2194812"/>
            <a:ext cx="1983620" cy="646331"/>
          </a:xfrm>
          <a:prstGeom prst="rect">
            <a:avLst/>
          </a:prstGeom>
        </p:spPr>
        <p:txBody>
          <a:bodyPr wrap="square">
            <a:spAutoFit/>
          </a:bodyPr>
          <a:lstStyle/>
          <a:p>
            <a:pPr algn="ctr"/>
            <a:r>
              <a:rPr lang="en-US" dirty="0"/>
              <a:t>Medical / Marketing Comms</a:t>
            </a:r>
          </a:p>
        </p:txBody>
      </p:sp>
      <p:sp>
        <p:nvSpPr>
          <p:cNvPr id="25" name="Rectangle 24">
            <a:extLst>
              <a:ext uri="{FF2B5EF4-FFF2-40B4-BE49-F238E27FC236}">
                <a16:creationId xmlns:a16="http://schemas.microsoft.com/office/drawing/2014/main" id="{8796F488-DB2B-4797-9438-1D832F9A68AA}"/>
              </a:ext>
            </a:extLst>
          </p:cNvPr>
          <p:cNvSpPr/>
          <p:nvPr/>
        </p:nvSpPr>
        <p:spPr>
          <a:xfrm>
            <a:off x="3568746" y="2194812"/>
            <a:ext cx="1983620" cy="369332"/>
          </a:xfrm>
          <a:prstGeom prst="rect">
            <a:avLst/>
          </a:prstGeom>
        </p:spPr>
        <p:txBody>
          <a:bodyPr wrap="square">
            <a:spAutoFit/>
          </a:bodyPr>
          <a:lstStyle/>
          <a:p>
            <a:pPr algn="ctr"/>
            <a:r>
              <a:rPr lang="en-US" dirty="0"/>
              <a:t>Forecast</a:t>
            </a:r>
          </a:p>
        </p:txBody>
      </p:sp>
      <p:sp>
        <p:nvSpPr>
          <p:cNvPr id="26" name="Rectangle 25">
            <a:extLst>
              <a:ext uri="{FF2B5EF4-FFF2-40B4-BE49-F238E27FC236}">
                <a16:creationId xmlns:a16="http://schemas.microsoft.com/office/drawing/2014/main" id="{C21BE813-0669-47BF-A012-2A9A82CB8C2C}"/>
              </a:ext>
            </a:extLst>
          </p:cNvPr>
          <p:cNvSpPr/>
          <p:nvPr/>
        </p:nvSpPr>
        <p:spPr>
          <a:xfrm>
            <a:off x="5748617" y="2194812"/>
            <a:ext cx="1983620" cy="646331"/>
          </a:xfrm>
          <a:prstGeom prst="rect">
            <a:avLst/>
          </a:prstGeom>
        </p:spPr>
        <p:txBody>
          <a:bodyPr wrap="square">
            <a:spAutoFit/>
          </a:bodyPr>
          <a:lstStyle/>
          <a:p>
            <a:pPr algn="ctr"/>
            <a:r>
              <a:rPr lang="en-US" dirty="0"/>
              <a:t>Go-to-market Strategy</a:t>
            </a:r>
          </a:p>
        </p:txBody>
      </p:sp>
    </p:spTree>
    <p:extLst>
      <p:ext uri="{BB962C8B-B14F-4D97-AF65-F5344CB8AC3E}">
        <p14:creationId xmlns:p14="http://schemas.microsoft.com/office/powerpoint/2010/main" val="42122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3" grpId="0"/>
      <p:bldP spid="25"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34</a:t>
            </a:fld>
            <a:endParaRPr lang="en-IN" dirty="0"/>
          </a:p>
        </p:txBody>
      </p:sp>
      <p:sp>
        <p:nvSpPr>
          <p:cNvPr id="2" name="Rectangle 1">
            <a:extLst>
              <a:ext uri="{FF2B5EF4-FFF2-40B4-BE49-F238E27FC236}">
                <a16:creationId xmlns:a16="http://schemas.microsoft.com/office/drawing/2014/main" id="{AF4C5123-E315-43DA-8362-16C06E150E01}"/>
              </a:ext>
            </a:extLst>
          </p:cNvPr>
          <p:cNvSpPr/>
          <p:nvPr/>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531456-7A9C-4126-9AB3-C23C815FE7FF}"/>
              </a:ext>
            </a:extLst>
          </p:cNvPr>
          <p:cNvSpPr/>
          <p:nvPr/>
        </p:nvSpPr>
        <p:spPr>
          <a:xfrm>
            <a:off x="0" y="-441326"/>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Now, lets see test what you have learned in this module by conducting a short quiz. </a:t>
            </a:r>
          </a:p>
        </p:txBody>
      </p:sp>
      <p:sp>
        <p:nvSpPr>
          <p:cNvPr id="3" name="TextBox 2">
            <a:extLst>
              <a:ext uri="{FF2B5EF4-FFF2-40B4-BE49-F238E27FC236}">
                <a16:creationId xmlns:a16="http://schemas.microsoft.com/office/drawing/2014/main" id="{88ECB4BB-7EB7-4FD1-9AA6-B0E4292D2F33}"/>
              </a:ext>
            </a:extLst>
          </p:cNvPr>
          <p:cNvSpPr txBox="1"/>
          <p:nvPr/>
        </p:nvSpPr>
        <p:spPr>
          <a:xfrm>
            <a:off x="443616" y="4309783"/>
            <a:ext cx="854721" cy="523220"/>
          </a:xfrm>
          <a:prstGeom prst="rect">
            <a:avLst/>
          </a:prstGeom>
          <a:noFill/>
        </p:spPr>
        <p:txBody>
          <a:bodyPr wrap="none" rtlCol="0">
            <a:spAutoFit/>
          </a:bodyPr>
          <a:lstStyle/>
          <a:p>
            <a:pPr algn="l"/>
            <a:r>
              <a:rPr lang="en-US" sz="2800" b="1" dirty="0">
                <a:solidFill>
                  <a:schemeClr val="bg1"/>
                </a:solidFill>
              </a:rPr>
              <a:t>Quiz</a:t>
            </a:r>
          </a:p>
        </p:txBody>
      </p:sp>
      <p:sp>
        <p:nvSpPr>
          <p:cNvPr id="8" name="Rectangle 7">
            <a:extLst>
              <a:ext uri="{FF2B5EF4-FFF2-40B4-BE49-F238E27FC236}">
                <a16:creationId xmlns:a16="http://schemas.microsoft.com/office/drawing/2014/main" id="{E64F3C46-A025-4F7C-940A-54146A6EEA7C}"/>
              </a:ext>
            </a:extLst>
          </p:cNvPr>
          <p:cNvSpPr/>
          <p:nvPr/>
        </p:nvSpPr>
        <p:spPr>
          <a:xfrm>
            <a:off x="5632728" y="2224951"/>
            <a:ext cx="2534330" cy="1323439"/>
          </a:xfrm>
          <a:prstGeom prst="rect">
            <a:avLst/>
          </a:prstGeom>
        </p:spPr>
        <p:txBody>
          <a:bodyPr wrap="square">
            <a:spAutoFit/>
          </a:bodyPr>
          <a:lstStyle/>
          <a:p>
            <a:pPr algn="ctr"/>
            <a:r>
              <a:rPr lang="en-US" sz="2000" b="1" dirty="0"/>
              <a:t>Lets see what you have learned in this module with a short quiz</a:t>
            </a:r>
          </a:p>
        </p:txBody>
      </p:sp>
    </p:spTree>
    <p:extLst>
      <p:ext uri="{BB962C8B-B14F-4D97-AF65-F5344CB8AC3E}">
        <p14:creationId xmlns:p14="http://schemas.microsoft.com/office/powerpoint/2010/main" val="3264331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35</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11729" y="-766433"/>
            <a:ext cx="9144000" cy="70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a:t>
            </a:r>
          </a:p>
        </p:txBody>
      </p:sp>
      <p:sp>
        <p:nvSpPr>
          <p:cNvPr id="34" name="TextBox 33">
            <a:extLst>
              <a:ext uri="{FF2B5EF4-FFF2-40B4-BE49-F238E27FC236}">
                <a16:creationId xmlns:a16="http://schemas.microsoft.com/office/drawing/2014/main" id="{445AF065-CE97-4425-88D6-F61950EEB5B4}"/>
              </a:ext>
            </a:extLst>
          </p:cNvPr>
          <p:cNvSpPr txBox="1"/>
          <p:nvPr/>
        </p:nvSpPr>
        <p:spPr>
          <a:xfrm>
            <a:off x="522221" y="313517"/>
            <a:ext cx="285656" cy="338554"/>
          </a:xfrm>
          <a:prstGeom prst="rect">
            <a:avLst/>
          </a:prstGeom>
          <a:noFill/>
        </p:spPr>
        <p:txBody>
          <a:bodyPr wrap="none" rtlCol="0">
            <a:spAutoFit/>
          </a:bodyPr>
          <a:lstStyle/>
          <a:p>
            <a:pPr algn="l"/>
            <a:r>
              <a:rPr lang="en-US" sz="1600" b="1" dirty="0">
                <a:solidFill>
                  <a:schemeClr val="bg1"/>
                </a:solidFill>
                <a:latin typeface="+mj-lt"/>
              </a:rPr>
              <a:t>1</a:t>
            </a:r>
          </a:p>
        </p:txBody>
      </p:sp>
      <p:sp>
        <p:nvSpPr>
          <p:cNvPr id="27" name="Rectangle: Top Corners Rounded 26">
            <a:extLst>
              <a:ext uri="{FF2B5EF4-FFF2-40B4-BE49-F238E27FC236}">
                <a16:creationId xmlns:a16="http://schemas.microsoft.com/office/drawing/2014/main" id="{7FBDEEF5-6CD0-4B02-8D98-D5489F324183}"/>
              </a:ext>
            </a:extLst>
          </p:cNvPr>
          <p:cNvSpPr/>
          <p:nvPr/>
        </p:nvSpPr>
        <p:spPr>
          <a:xfrm rot="5400000">
            <a:off x="883699" y="-651434"/>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Quiz</a:t>
            </a:r>
          </a:p>
        </p:txBody>
      </p:sp>
      <p:graphicFrame>
        <p:nvGraphicFramePr>
          <p:cNvPr id="9" name="Table 8">
            <a:extLst>
              <a:ext uri="{FF2B5EF4-FFF2-40B4-BE49-F238E27FC236}">
                <a16:creationId xmlns:a16="http://schemas.microsoft.com/office/drawing/2014/main" id="{D4A57F75-145A-4E84-862D-C205F977E0BC}"/>
              </a:ext>
            </a:extLst>
          </p:cNvPr>
          <p:cNvGraphicFramePr>
            <a:graphicFrameLocks noGrp="1"/>
          </p:cNvGraphicFramePr>
          <p:nvPr>
            <p:extLst>
              <p:ext uri="{D42A27DB-BD31-4B8C-83A1-F6EECF244321}">
                <p14:modId xmlns:p14="http://schemas.microsoft.com/office/powerpoint/2010/main" val="250066122"/>
              </p:ext>
            </p:extLst>
          </p:nvPr>
        </p:nvGraphicFramePr>
        <p:xfrm>
          <a:off x="281940" y="904484"/>
          <a:ext cx="8387139" cy="3627120"/>
        </p:xfrm>
        <a:graphic>
          <a:graphicData uri="http://schemas.openxmlformats.org/drawingml/2006/table">
            <a:tbl>
              <a:tblPr firstRow="1" bandRow="1">
                <a:tableStyleId>{F5AB1C69-6EDB-4FF4-983F-18BD219EF322}</a:tableStyleId>
              </a:tblPr>
              <a:tblGrid>
                <a:gridCol w="6846418">
                  <a:extLst>
                    <a:ext uri="{9D8B030D-6E8A-4147-A177-3AD203B41FA5}">
                      <a16:colId xmlns:a16="http://schemas.microsoft.com/office/drawing/2014/main" val="1646624228"/>
                    </a:ext>
                  </a:extLst>
                </a:gridCol>
                <a:gridCol w="1540721">
                  <a:extLst>
                    <a:ext uri="{9D8B030D-6E8A-4147-A177-3AD203B41FA5}">
                      <a16:colId xmlns:a16="http://schemas.microsoft.com/office/drawing/2014/main" val="75059919"/>
                    </a:ext>
                  </a:extLst>
                </a:gridCol>
              </a:tblGrid>
              <a:tr h="157946">
                <a:tc>
                  <a:txBody>
                    <a:bodyPr/>
                    <a:lstStyle/>
                    <a:p>
                      <a:r>
                        <a:rPr lang="en-US" sz="800" dirty="0">
                          <a:latin typeface="+mj-lt"/>
                        </a:rPr>
                        <a:t>Question</a:t>
                      </a:r>
                    </a:p>
                  </a:txBody>
                  <a:tcPr/>
                </a:tc>
                <a:tc>
                  <a:txBody>
                    <a:bodyPr/>
                    <a:lstStyle/>
                    <a:p>
                      <a:pPr marL="0" lvl="1" algn="ctr"/>
                      <a:r>
                        <a:rPr lang="en-US" sz="800" dirty="0">
                          <a:latin typeface="+mj-lt"/>
                        </a:rPr>
                        <a:t>Answer</a:t>
                      </a:r>
                    </a:p>
                  </a:txBody>
                  <a:tcPr/>
                </a:tc>
                <a:extLst>
                  <a:ext uri="{0D108BD9-81ED-4DB2-BD59-A6C34878D82A}">
                    <a16:rowId xmlns:a16="http://schemas.microsoft.com/office/drawing/2014/main" val="3817741361"/>
                  </a:ext>
                </a:extLst>
              </a:tr>
              <a:tr h="157946">
                <a:tc rowSpan="2">
                  <a:txBody>
                    <a:bodyPr/>
                    <a:lstStyle/>
                    <a:p>
                      <a:r>
                        <a:rPr lang="en-US" sz="800" dirty="0">
                          <a:latin typeface="+mj-lt"/>
                        </a:rPr>
                        <a:t>Price a critical element of a TPP</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2029807595"/>
                  </a:ext>
                </a:extLst>
              </a:tr>
              <a:tr h="157946">
                <a:tc vMerge="1">
                  <a:txBody>
                    <a:bodyPr/>
                    <a:lstStyle/>
                    <a:p>
                      <a:endParaRPr lang="en-US" sz="1100" dirty="0">
                        <a:latin typeface="+mj-lt"/>
                      </a:endParaRPr>
                    </a:p>
                  </a:txBody>
                  <a:tcPr/>
                </a:tc>
                <a:tc>
                  <a:txBody>
                    <a:bodyPr/>
                    <a:lstStyle/>
                    <a:p>
                      <a:pPr marL="0" algn="ctr"/>
                      <a:r>
                        <a:rPr lang="en-US" sz="800" b="1" dirty="0">
                          <a:latin typeface="+mj-lt"/>
                        </a:rPr>
                        <a:t>(False)</a:t>
                      </a:r>
                    </a:p>
                  </a:txBody>
                  <a:tcPr/>
                </a:tc>
                <a:extLst>
                  <a:ext uri="{0D108BD9-81ED-4DB2-BD59-A6C34878D82A}">
                    <a16:rowId xmlns:a16="http://schemas.microsoft.com/office/drawing/2014/main" val="2094480982"/>
                  </a:ext>
                </a:extLst>
              </a:tr>
              <a:tr h="157946">
                <a:tc rowSpan="2">
                  <a:txBody>
                    <a:bodyPr/>
                    <a:lstStyle/>
                    <a:p>
                      <a:r>
                        <a:rPr lang="en-US" sz="800" dirty="0">
                          <a:latin typeface="+mj-lt"/>
                        </a:rPr>
                        <a:t>The target patient population is the same as the labelled patient population</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1425881785"/>
                  </a:ext>
                </a:extLst>
              </a:tr>
              <a:tr h="157946">
                <a:tc vMerge="1">
                  <a:txBody>
                    <a:bodyPr/>
                    <a:lstStyle/>
                    <a:p>
                      <a:endParaRPr lang="en-US" sz="1100" dirty="0">
                        <a:latin typeface="+mj-lt"/>
                      </a:endParaRPr>
                    </a:p>
                  </a:txBody>
                  <a:tcPr anchor="ctr"/>
                </a:tc>
                <a:tc>
                  <a:txBody>
                    <a:bodyPr/>
                    <a:lstStyle/>
                    <a:p>
                      <a:pPr marL="0" algn="ctr"/>
                      <a:r>
                        <a:rPr lang="en-US" sz="800" b="1" dirty="0">
                          <a:latin typeface="+mj-lt"/>
                        </a:rPr>
                        <a:t>(False)</a:t>
                      </a:r>
                    </a:p>
                  </a:txBody>
                  <a:tcPr/>
                </a:tc>
                <a:extLst>
                  <a:ext uri="{0D108BD9-81ED-4DB2-BD59-A6C34878D82A}">
                    <a16:rowId xmlns:a16="http://schemas.microsoft.com/office/drawing/2014/main" val="2318019573"/>
                  </a:ext>
                </a:extLst>
              </a:tr>
              <a:tr h="157946">
                <a:tc rowSpan="2">
                  <a:txBody>
                    <a:bodyPr/>
                    <a:lstStyle/>
                    <a:p>
                      <a:r>
                        <a:rPr lang="en-US" sz="800" dirty="0">
                          <a:latin typeface="+mj-lt"/>
                        </a:rPr>
                        <a:t>A product’s mode of administration can impact the site of care and therefore the channel</a:t>
                      </a:r>
                    </a:p>
                  </a:txBody>
                  <a:tcPr anchor="ctr"/>
                </a:tc>
                <a:tc>
                  <a:txBody>
                    <a:bodyPr/>
                    <a:lstStyle/>
                    <a:p>
                      <a:pPr marL="0" algn="ctr"/>
                      <a:r>
                        <a:rPr lang="en-US" sz="800" b="1" dirty="0">
                          <a:latin typeface="+mj-lt"/>
                        </a:rPr>
                        <a:t>(True)</a:t>
                      </a:r>
                    </a:p>
                  </a:txBody>
                  <a:tcPr/>
                </a:tc>
                <a:extLst>
                  <a:ext uri="{0D108BD9-81ED-4DB2-BD59-A6C34878D82A}">
                    <a16:rowId xmlns:a16="http://schemas.microsoft.com/office/drawing/2014/main" val="3256960341"/>
                  </a:ext>
                </a:extLst>
              </a:tr>
              <a:tr h="157946">
                <a:tc vMerge="1">
                  <a:txBody>
                    <a:bodyPr/>
                    <a:lstStyle/>
                    <a:p>
                      <a:endParaRPr lang="en-US" sz="1100" dirty="0">
                        <a:latin typeface="+mj-lt"/>
                      </a:endParaRPr>
                    </a:p>
                  </a:txBody>
                  <a:tcPr anchor="ctr"/>
                </a:tc>
                <a:tc>
                  <a:txBody>
                    <a:bodyPr/>
                    <a:lstStyle/>
                    <a:p>
                      <a:pPr marL="0" algn="ctr"/>
                      <a:r>
                        <a:rPr lang="en-US" sz="800" b="0" dirty="0">
                          <a:latin typeface="+mj-lt"/>
                        </a:rPr>
                        <a:t>False</a:t>
                      </a:r>
                    </a:p>
                  </a:txBody>
                  <a:tcPr/>
                </a:tc>
                <a:extLst>
                  <a:ext uri="{0D108BD9-81ED-4DB2-BD59-A6C34878D82A}">
                    <a16:rowId xmlns:a16="http://schemas.microsoft.com/office/drawing/2014/main" val="1388007648"/>
                  </a:ext>
                </a:extLst>
              </a:tr>
              <a:tr h="157946">
                <a:tc rowSpan="2">
                  <a:txBody>
                    <a:bodyPr/>
                    <a:lstStyle/>
                    <a:p>
                      <a:r>
                        <a:rPr lang="en-US" sz="800" dirty="0">
                          <a:latin typeface="+mj-lt"/>
                        </a:rPr>
                        <a:t>Regulatory bodies grant marketing approval only if a product demonstrates a relative clinical benefit vs. an active comparator</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1229098984"/>
                  </a:ext>
                </a:extLst>
              </a:tr>
              <a:tr h="157946">
                <a:tc vMerge="1">
                  <a:txBody>
                    <a:bodyPr/>
                    <a:lstStyle/>
                    <a:p>
                      <a:endParaRPr lang="en-US" sz="1100" dirty="0">
                        <a:latin typeface="+mj-lt"/>
                      </a:endParaRPr>
                    </a:p>
                  </a:txBody>
                  <a:tcPr anchor="ctr"/>
                </a:tc>
                <a:tc>
                  <a:txBody>
                    <a:bodyPr/>
                    <a:lstStyle/>
                    <a:p>
                      <a:pPr marL="0" algn="ctr"/>
                      <a:r>
                        <a:rPr lang="en-US" sz="800" b="1" dirty="0">
                          <a:latin typeface="+mj-lt"/>
                        </a:rPr>
                        <a:t>(False)</a:t>
                      </a:r>
                    </a:p>
                  </a:txBody>
                  <a:tcPr/>
                </a:tc>
                <a:extLst>
                  <a:ext uri="{0D108BD9-81ED-4DB2-BD59-A6C34878D82A}">
                    <a16:rowId xmlns:a16="http://schemas.microsoft.com/office/drawing/2014/main" val="642037430"/>
                  </a:ext>
                </a:extLst>
              </a:tr>
              <a:tr h="157946">
                <a:tc rowSpan="2">
                  <a:txBody>
                    <a:bodyPr/>
                    <a:lstStyle/>
                    <a:p>
                      <a:r>
                        <a:rPr lang="en-US" sz="800" dirty="0">
                          <a:latin typeface="+mj-lt"/>
                        </a:rPr>
                        <a:t>EPD market HTA bodies’ product assessment criteria are vastly different from those of EU markets</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3430835983"/>
                  </a:ext>
                </a:extLst>
              </a:tr>
              <a:tr h="157946">
                <a:tc vMerge="1">
                  <a:txBody>
                    <a:bodyPr/>
                    <a:lstStyle/>
                    <a:p>
                      <a:endParaRPr lang="en-US" sz="1100" dirty="0">
                        <a:latin typeface="+mj-lt"/>
                      </a:endParaRPr>
                    </a:p>
                  </a:txBody>
                  <a:tcPr anchor="ctr"/>
                </a:tc>
                <a:tc>
                  <a:txBody>
                    <a:bodyPr/>
                    <a:lstStyle/>
                    <a:p>
                      <a:pPr marL="0" algn="ctr"/>
                      <a:r>
                        <a:rPr lang="en-US" sz="800" b="1" dirty="0">
                          <a:latin typeface="+mj-lt"/>
                        </a:rPr>
                        <a:t>(False)</a:t>
                      </a:r>
                    </a:p>
                  </a:txBody>
                  <a:tcPr/>
                </a:tc>
                <a:extLst>
                  <a:ext uri="{0D108BD9-81ED-4DB2-BD59-A6C34878D82A}">
                    <a16:rowId xmlns:a16="http://schemas.microsoft.com/office/drawing/2014/main" val="2390776780"/>
                  </a:ext>
                </a:extLst>
              </a:tr>
              <a:tr h="157946">
                <a:tc rowSpan="2">
                  <a:txBody>
                    <a:bodyPr/>
                    <a:lstStyle/>
                    <a:p>
                      <a:r>
                        <a:rPr lang="en-US" sz="800" dirty="0">
                          <a:latin typeface="+mj-lt"/>
                        </a:rPr>
                        <a:t>Combining 2 loose components into a single fixed-dose combination necessarily improves clinical benefits</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1850081556"/>
                  </a:ext>
                </a:extLst>
              </a:tr>
              <a:tr h="157946">
                <a:tc vMerge="1">
                  <a:txBody>
                    <a:bodyPr/>
                    <a:lstStyle/>
                    <a:p>
                      <a:endParaRPr lang="en-US" sz="1100" dirty="0">
                        <a:latin typeface="+mj-lt"/>
                      </a:endParaRPr>
                    </a:p>
                  </a:txBody>
                  <a:tcPr anchor="ctr"/>
                </a:tc>
                <a:tc>
                  <a:txBody>
                    <a:bodyPr/>
                    <a:lstStyle/>
                    <a:p>
                      <a:pPr marL="0" algn="ctr"/>
                      <a:r>
                        <a:rPr lang="en-US" sz="800" b="1" dirty="0">
                          <a:latin typeface="+mj-lt"/>
                        </a:rPr>
                        <a:t>(False)</a:t>
                      </a:r>
                    </a:p>
                  </a:txBody>
                  <a:tcPr/>
                </a:tc>
                <a:extLst>
                  <a:ext uri="{0D108BD9-81ED-4DB2-BD59-A6C34878D82A}">
                    <a16:rowId xmlns:a16="http://schemas.microsoft.com/office/drawing/2014/main" val="150450129"/>
                  </a:ext>
                </a:extLst>
              </a:tr>
              <a:tr h="157946">
                <a:tc rowSpan="2">
                  <a:txBody>
                    <a:bodyPr/>
                    <a:lstStyle/>
                    <a:p>
                      <a:r>
                        <a:rPr lang="en-US" sz="800" dirty="0">
                          <a:latin typeface="+mj-lt"/>
                        </a:rPr>
                        <a:t>A different product packaging would (generally) grant a price premium as a result of the HTA assessment </a:t>
                      </a:r>
                    </a:p>
                  </a:txBody>
                  <a:tcPr anchor="ctr"/>
                </a:tc>
                <a:tc>
                  <a:txBody>
                    <a:bodyPr/>
                    <a:lstStyle/>
                    <a:p>
                      <a:pPr marL="0" algn="ctr"/>
                      <a:r>
                        <a:rPr lang="en-US" sz="800" b="0" dirty="0">
                          <a:latin typeface="+mj-lt"/>
                        </a:rPr>
                        <a:t>True</a:t>
                      </a:r>
                    </a:p>
                  </a:txBody>
                  <a:tcPr/>
                </a:tc>
                <a:extLst>
                  <a:ext uri="{0D108BD9-81ED-4DB2-BD59-A6C34878D82A}">
                    <a16:rowId xmlns:a16="http://schemas.microsoft.com/office/drawing/2014/main" val="2805908853"/>
                  </a:ext>
                </a:extLst>
              </a:tr>
              <a:tr h="157946">
                <a:tc vMerge="1">
                  <a:txBody>
                    <a:bodyPr/>
                    <a:lstStyle/>
                    <a:p>
                      <a:endParaRPr lang="en-US" sz="1100" dirty="0">
                        <a:latin typeface="+mj-lt"/>
                      </a:endParaRPr>
                    </a:p>
                  </a:txBody>
                  <a:tcPr anchor="ctr"/>
                </a:tc>
                <a:tc>
                  <a:txBody>
                    <a:bodyPr/>
                    <a:lstStyle/>
                    <a:p>
                      <a:pPr marL="0" algn="ctr"/>
                      <a:r>
                        <a:rPr lang="en-US" sz="800" b="1" dirty="0">
                          <a:latin typeface="+mj-lt"/>
                        </a:rPr>
                        <a:t>(False)</a:t>
                      </a:r>
                    </a:p>
                  </a:txBody>
                  <a:tcPr/>
                </a:tc>
                <a:extLst>
                  <a:ext uri="{0D108BD9-81ED-4DB2-BD59-A6C34878D82A}">
                    <a16:rowId xmlns:a16="http://schemas.microsoft.com/office/drawing/2014/main" val="2995408839"/>
                  </a:ext>
                </a:extLst>
              </a:tr>
              <a:tr h="157946">
                <a:tc rowSpan="2">
                  <a:txBody>
                    <a:bodyPr/>
                    <a:lstStyle/>
                    <a:p>
                      <a:r>
                        <a:rPr lang="en-US" sz="800" dirty="0">
                          <a:latin typeface="+mj-lt"/>
                        </a:rPr>
                        <a:t>A clinical or safety benefit can be credibly demonstrated even if the data are generated outside of a Ph III trial or even if there is no active comparator</a:t>
                      </a:r>
                    </a:p>
                  </a:txBody>
                  <a:tcPr anchor="ctr"/>
                </a:tc>
                <a:tc>
                  <a:txBody>
                    <a:bodyPr/>
                    <a:lstStyle/>
                    <a:p>
                      <a:pPr marL="0" algn="ctr"/>
                      <a:r>
                        <a:rPr lang="en-US" sz="800" b="1" dirty="0">
                          <a:latin typeface="+mj-lt"/>
                        </a:rPr>
                        <a:t>(True)</a:t>
                      </a:r>
                    </a:p>
                  </a:txBody>
                  <a:tcPr/>
                </a:tc>
                <a:extLst>
                  <a:ext uri="{0D108BD9-81ED-4DB2-BD59-A6C34878D82A}">
                    <a16:rowId xmlns:a16="http://schemas.microsoft.com/office/drawing/2014/main" val="4023103457"/>
                  </a:ext>
                </a:extLst>
              </a:tr>
              <a:tr h="157946">
                <a:tc vMerge="1">
                  <a:txBody>
                    <a:bodyPr/>
                    <a:lstStyle/>
                    <a:p>
                      <a:endParaRPr lang="en-US" sz="800" dirty="0">
                        <a:latin typeface="+mj-lt"/>
                      </a:endParaRPr>
                    </a:p>
                  </a:txBody>
                  <a:tcPr anchor="ctr"/>
                </a:tc>
                <a:tc>
                  <a:txBody>
                    <a:bodyPr/>
                    <a:lstStyle/>
                    <a:p>
                      <a:pPr marL="0" algn="ctr"/>
                      <a:r>
                        <a:rPr lang="en-US" sz="800" b="0" dirty="0">
                          <a:latin typeface="+mj-lt"/>
                        </a:rPr>
                        <a:t>False</a:t>
                      </a:r>
                    </a:p>
                  </a:txBody>
                  <a:tcPr/>
                </a:tc>
                <a:extLst>
                  <a:ext uri="{0D108BD9-81ED-4DB2-BD59-A6C34878D82A}">
                    <a16:rowId xmlns:a16="http://schemas.microsoft.com/office/drawing/2014/main" val="1866474367"/>
                  </a:ext>
                </a:extLst>
              </a:tr>
            </a:tbl>
          </a:graphicData>
        </a:graphic>
      </p:graphicFrame>
      <p:sp>
        <p:nvSpPr>
          <p:cNvPr id="2" name="Rectangle 1">
            <a:extLst>
              <a:ext uri="{FF2B5EF4-FFF2-40B4-BE49-F238E27FC236}">
                <a16:creationId xmlns:a16="http://schemas.microsoft.com/office/drawing/2014/main" id="{59E21AAE-B346-4C75-88DF-382781E2A923}"/>
              </a:ext>
            </a:extLst>
          </p:cNvPr>
          <p:cNvSpPr/>
          <p:nvPr/>
        </p:nvSpPr>
        <p:spPr>
          <a:xfrm>
            <a:off x="8669079" y="2340573"/>
            <a:ext cx="649224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dirty="0"/>
              <a:t>Additional voice over: Regulatory bodies grant approval for anything that fits their definitions for “safe and effective”, which is a fundamentally different hurdle than “valuable”. There is a common misperception that simply because a product is “approved” that market access at a desired price automatically happens. It does not, and if we forget this, we are not setting ourselves up for success.</a:t>
            </a:r>
            <a:endParaRPr lang="en-CH" sz="700" dirty="0"/>
          </a:p>
        </p:txBody>
      </p:sp>
      <p:sp>
        <p:nvSpPr>
          <p:cNvPr id="10" name="Rectangle 9">
            <a:extLst>
              <a:ext uri="{FF2B5EF4-FFF2-40B4-BE49-F238E27FC236}">
                <a16:creationId xmlns:a16="http://schemas.microsoft.com/office/drawing/2014/main" id="{A2A9E57C-4AAF-4691-9875-1B21CD8E6601}"/>
              </a:ext>
            </a:extLst>
          </p:cNvPr>
          <p:cNvSpPr/>
          <p:nvPr/>
        </p:nvSpPr>
        <p:spPr>
          <a:xfrm>
            <a:off x="8669079" y="2854643"/>
            <a:ext cx="704088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dirty="0"/>
              <a:t>Additional voice over: Although many EPD markets are considered developing, several have robust HTA bodies, and many have robust processes that rely on input from competent assessment bodies or organizations for determining a product’s value to the healthcare system. This input can inform the markets’ starting point for price and access negotiations where concrete rules for price setting and coverage do not exist.</a:t>
            </a:r>
            <a:endParaRPr lang="en-CH" sz="700" dirty="0"/>
          </a:p>
        </p:txBody>
      </p:sp>
      <p:sp>
        <p:nvSpPr>
          <p:cNvPr id="11" name="Rectangle 10">
            <a:extLst>
              <a:ext uri="{FF2B5EF4-FFF2-40B4-BE49-F238E27FC236}">
                <a16:creationId xmlns:a16="http://schemas.microsoft.com/office/drawing/2014/main" id="{4BF9B603-4A89-49CE-8D89-20632822D981}"/>
              </a:ext>
            </a:extLst>
          </p:cNvPr>
          <p:cNvSpPr/>
          <p:nvPr/>
        </p:nvSpPr>
        <p:spPr>
          <a:xfrm>
            <a:off x="8669079" y="3325861"/>
            <a:ext cx="704088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dirty="0"/>
              <a:t>Additional voice over: The idea that lessening pill burden will necessarily result in better compliance is only that – an idea. Until it can be proven in a trial that pits the 2 loose components against the fixed-dose combination, no system will allow for premium pricing, and many will exclude such a product from reimbursement. </a:t>
            </a:r>
            <a:endParaRPr lang="en-CH" sz="700" dirty="0"/>
          </a:p>
        </p:txBody>
      </p:sp>
      <p:sp>
        <p:nvSpPr>
          <p:cNvPr id="12" name="Rectangle 11">
            <a:extLst>
              <a:ext uri="{FF2B5EF4-FFF2-40B4-BE49-F238E27FC236}">
                <a16:creationId xmlns:a16="http://schemas.microsoft.com/office/drawing/2014/main" id="{5597D5C6-92FF-45F9-B067-4329508E8D1A}"/>
              </a:ext>
            </a:extLst>
          </p:cNvPr>
          <p:cNvSpPr/>
          <p:nvPr/>
        </p:nvSpPr>
        <p:spPr>
          <a:xfrm>
            <a:off x="8669079" y="4132214"/>
            <a:ext cx="7040880" cy="545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700" dirty="0"/>
              <a:t>Additional voice over: Although the “gold standard” for proving value is in a randomized-controlled Ph III trial, sometimes the benefit is so obvious that it need not be so demonstrated. Or, sometimes the benefit that would be seen in a trial is so contrived because of the controlled environment that payer bodies will actually want to see evidence from a real-world setting before they believe that the benefit demonstrated in a controlled setting will be observed in real life. We should </a:t>
            </a:r>
            <a:r>
              <a:rPr lang="en-US" sz="700" i="1" dirty="0"/>
              <a:t>always</a:t>
            </a:r>
            <a:r>
              <a:rPr lang="en-US" sz="700" dirty="0"/>
              <a:t> seek early payer input, however, before finalizing a development plan that relies on anything other than the gold standard approach. Talk to your Market Access team – they can help provide you guidance!</a:t>
            </a:r>
            <a:endParaRPr lang="en-CH" sz="700" dirty="0"/>
          </a:p>
        </p:txBody>
      </p:sp>
    </p:spTree>
    <p:extLst>
      <p:ext uri="{BB962C8B-B14F-4D97-AF65-F5344CB8AC3E}">
        <p14:creationId xmlns:p14="http://schemas.microsoft.com/office/powerpoint/2010/main" val="3875978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36</a:t>
            </a:fld>
            <a:endParaRPr lang="en-IN" dirty="0"/>
          </a:p>
        </p:txBody>
      </p:sp>
      <p:sp>
        <p:nvSpPr>
          <p:cNvPr id="72" name="Rectangle: Top Corners Rounded 71">
            <a:extLst>
              <a:ext uri="{FF2B5EF4-FFF2-40B4-BE49-F238E27FC236}">
                <a16:creationId xmlns:a16="http://schemas.microsoft.com/office/drawing/2014/main" id="{913E921A-E37F-41C0-890C-8E3340FFA2FE}"/>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Glossary</a:t>
            </a:r>
          </a:p>
        </p:txBody>
      </p:sp>
      <p:graphicFrame>
        <p:nvGraphicFramePr>
          <p:cNvPr id="2" name="Table 1">
            <a:extLst>
              <a:ext uri="{FF2B5EF4-FFF2-40B4-BE49-F238E27FC236}">
                <a16:creationId xmlns:a16="http://schemas.microsoft.com/office/drawing/2014/main" id="{D0AFCD1C-149B-45AD-B64D-CFE08BD6E35B}"/>
              </a:ext>
            </a:extLst>
          </p:cNvPr>
          <p:cNvGraphicFramePr>
            <a:graphicFrameLocks noGrp="1"/>
          </p:cNvGraphicFramePr>
          <p:nvPr>
            <p:extLst>
              <p:ext uri="{D42A27DB-BD31-4B8C-83A1-F6EECF244321}">
                <p14:modId xmlns:p14="http://schemas.microsoft.com/office/powerpoint/2010/main" val="3437630068"/>
              </p:ext>
            </p:extLst>
          </p:nvPr>
        </p:nvGraphicFramePr>
        <p:xfrm>
          <a:off x="281940" y="1088390"/>
          <a:ext cx="8453220" cy="3627120"/>
        </p:xfrm>
        <a:graphic>
          <a:graphicData uri="http://schemas.openxmlformats.org/drawingml/2006/table">
            <a:tbl>
              <a:tblPr firstRow="1" bandRow="1">
                <a:tableStyleId>{F5AB1C69-6EDB-4FF4-983F-18BD219EF322}</a:tableStyleId>
              </a:tblPr>
              <a:tblGrid>
                <a:gridCol w="2434001">
                  <a:extLst>
                    <a:ext uri="{9D8B030D-6E8A-4147-A177-3AD203B41FA5}">
                      <a16:colId xmlns:a16="http://schemas.microsoft.com/office/drawing/2014/main" val="1646624228"/>
                    </a:ext>
                  </a:extLst>
                </a:gridCol>
                <a:gridCol w="6019219">
                  <a:extLst>
                    <a:ext uri="{9D8B030D-6E8A-4147-A177-3AD203B41FA5}">
                      <a16:colId xmlns:a16="http://schemas.microsoft.com/office/drawing/2014/main" val="75059919"/>
                    </a:ext>
                  </a:extLst>
                </a:gridCol>
              </a:tblGrid>
              <a:tr h="257538">
                <a:tc>
                  <a:txBody>
                    <a:bodyPr/>
                    <a:lstStyle/>
                    <a:p>
                      <a:r>
                        <a:rPr lang="en-US" sz="1100" dirty="0">
                          <a:latin typeface="+mj-lt"/>
                        </a:rPr>
                        <a:t>Abbreviation</a:t>
                      </a:r>
                    </a:p>
                  </a:txBody>
                  <a:tcPr/>
                </a:tc>
                <a:tc>
                  <a:txBody>
                    <a:bodyPr/>
                    <a:lstStyle/>
                    <a:p>
                      <a:endParaRPr lang="en-US" sz="1100" dirty="0">
                        <a:latin typeface="+mj-lt"/>
                      </a:endParaRPr>
                    </a:p>
                  </a:txBody>
                  <a:tcPr/>
                </a:tc>
                <a:extLst>
                  <a:ext uri="{0D108BD9-81ED-4DB2-BD59-A6C34878D82A}">
                    <a16:rowId xmlns:a16="http://schemas.microsoft.com/office/drawing/2014/main" val="3817741361"/>
                  </a:ext>
                </a:extLst>
              </a:tr>
              <a:tr h="257538">
                <a:tc>
                  <a:txBody>
                    <a:bodyPr/>
                    <a:lstStyle/>
                    <a:p>
                      <a:r>
                        <a:rPr lang="en-US" sz="1100" dirty="0">
                          <a:latin typeface="+mj-lt"/>
                        </a:rPr>
                        <a:t>AIFA</a:t>
                      </a:r>
                    </a:p>
                  </a:txBody>
                  <a:tcPr/>
                </a:tc>
                <a:tc>
                  <a:txBody>
                    <a:bodyPr/>
                    <a:lstStyle/>
                    <a:p>
                      <a:r>
                        <a:rPr lang="en-US" sz="1100" dirty="0" err="1">
                          <a:latin typeface="+mj-lt"/>
                        </a:rPr>
                        <a:t>Agenzia</a:t>
                      </a:r>
                      <a:r>
                        <a:rPr lang="en-US" sz="1100" dirty="0">
                          <a:latin typeface="+mj-lt"/>
                        </a:rPr>
                        <a:t> </a:t>
                      </a:r>
                      <a:r>
                        <a:rPr lang="en-US" sz="1100" dirty="0" err="1">
                          <a:latin typeface="+mj-lt"/>
                        </a:rPr>
                        <a:t>Italiana</a:t>
                      </a:r>
                      <a:r>
                        <a:rPr lang="en-US" sz="1100" dirty="0">
                          <a:latin typeface="+mj-lt"/>
                        </a:rPr>
                        <a:t> del </a:t>
                      </a:r>
                      <a:r>
                        <a:rPr lang="en-US" sz="1100" dirty="0" err="1">
                          <a:latin typeface="+mj-lt"/>
                        </a:rPr>
                        <a:t>Farmaco</a:t>
                      </a:r>
                      <a:r>
                        <a:rPr lang="en-US" sz="1100" dirty="0">
                          <a:latin typeface="+mj-lt"/>
                        </a:rPr>
                        <a:t> (Italian HTA body)</a:t>
                      </a:r>
                    </a:p>
                  </a:txBody>
                  <a:tcPr/>
                </a:tc>
                <a:extLst>
                  <a:ext uri="{0D108BD9-81ED-4DB2-BD59-A6C34878D82A}">
                    <a16:rowId xmlns:a16="http://schemas.microsoft.com/office/drawing/2014/main" val="2029807595"/>
                  </a:ext>
                </a:extLst>
              </a:tr>
              <a:tr h="257538">
                <a:tc>
                  <a:txBody>
                    <a:bodyPr/>
                    <a:lstStyle/>
                    <a:p>
                      <a:r>
                        <a:rPr lang="en-US" sz="1100" dirty="0">
                          <a:latin typeface="+mj-lt"/>
                        </a:rPr>
                        <a:t>EMA</a:t>
                      </a:r>
                    </a:p>
                  </a:txBody>
                  <a:tcPr/>
                </a:tc>
                <a:tc>
                  <a:txBody>
                    <a:bodyPr/>
                    <a:lstStyle/>
                    <a:p>
                      <a:r>
                        <a:rPr lang="en-US" sz="1100" dirty="0">
                          <a:latin typeface="+mj-lt"/>
                        </a:rPr>
                        <a:t>European Medicines Agency (EU)</a:t>
                      </a:r>
                    </a:p>
                  </a:txBody>
                  <a:tcPr/>
                </a:tc>
                <a:extLst>
                  <a:ext uri="{0D108BD9-81ED-4DB2-BD59-A6C34878D82A}">
                    <a16:rowId xmlns:a16="http://schemas.microsoft.com/office/drawing/2014/main" val="1046879337"/>
                  </a:ext>
                </a:extLst>
              </a:tr>
              <a:tr h="257538">
                <a:tc>
                  <a:txBody>
                    <a:bodyPr/>
                    <a:lstStyle/>
                    <a:p>
                      <a:r>
                        <a:rPr lang="en-US" sz="1100" dirty="0">
                          <a:latin typeface="+mj-lt"/>
                        </a:rPr>
                        <a:t>FDA</a:t>
                      </a:r>
                    </a:p>
                  </a:txBody>
                  <a:tcPr/>
                </a:tc>
                <a:tc>
                  <a:txBody>
                    <a:bodyPr/>
                    <a:lstStyle/>
                    <a:p>
                      <a:r>
                        <a:rPr lang="en-US" sz="1100" dirty="0">
                          <a:latin typeface="+mj-lt"/>
                        </a:rPr>
                        <a:t>U.S. Food and Drug Administration</a:t>
                      </a:r>
                    </a:p>
                  </a:txBody>
                  <a:tcPr/>
                </a:tc>
                <a:extLst>
                  <a:ext uri="{0D108BD9-81ED-4DB2-BD59-A6C34878D82A}">
                    <a16:rowId xmlns:a16="http://schemas.microsoft.com/office/drawing/2014/main" val="3434383878"/>
                  </a:ext>
                </a:extLst>
              </a:tr>
              <a:tr h="257538">
                <a:tc>
                  <a:txBody>
                    <a:bodyPr/>
                    <a:lstStyle/>
                    <a:p>
                      <a:r>
                        <a:rPr lang="en-US" sz="1100" dirty="0">
                          <a:latin typeface="+mj-lt"/>
                        </a:rPr>
                        <a:t>G-BA</a:t>
                      </a:r>
                    </a:p>
                  </a:txBody>
                  <a:tcPr/>
                </a:tc>
                <a:tc>
                  <a:txBody>
                    <a:bodyPr/>
                    <a:lstStyle/>
                    <a:p>
                      <a:r>
                        <a:rPr lang="en-US" sz="1100" dirty="0" err="1">
                          <a:latin typeface="+mj-lt"/>
                        </a:rPr>
                        <a:t>Gemeinsame</a:t>
                      </a:r>
                      <a:r>
                        <a:rPr lang="en-US" sz="1100" dirty="0">
                          <a:latin typeface="+mj-lt"/>
                        </a:rPr>
                        <a:t> </a:t>
                      </a:r>
                      <a:r>
                        <a:rPr lang="en-US" sz="1100" dirty="0" err="1">
                          <a:latin typeface="+mj-lt"/>
                        </a:rPr>
                        <a:t>Bundesausschuss</a:t>
                      </a:r>
                      <a:r>
                        <a:rPr lang="en-US" sz="1100" dirty="0">
                          <a:latin typeface="+mj-lt"/>
                        </a:rPr>
                        <a:t> (German HTA body)</a:t>
                      </a:r>
                    </a:p>
                  </a:txBody>
                  <a:tcPr/>
                </a:tc>
                <a:extLst>
                  <a:ext uri="{0D108BD9-81ED-4DB2-BD59-A6C34878D82A}">
                    <a16:rowId xmlns:a16="http://schemas.microsoft.com/office/drawing/2014/main" val="3754348459"/>
                  </a:ext>
                </a:extLst>
              </a:tr>
              <a:tr h="257538">
                <a:tc>
                  <a:txBody>
                    <a:bodyPr/>
                    <a:lstStyle/>
                    <a:p>
                      <a:r>
                        <a:rPr lang="en-US" sz="1100" dirty="0">
                          <a:latin typeface="+mj-lt"/>
                        </a:rPr>
                        <a:t>HIRA</a:t>
                      </a:r>
                    </a:p>
                  </a:txBody>
                  <a:tcPr/>
                </a:tc>
                <a:tc>
                  <a:txBody>
                    <a:bodyPr/>
                    <a:lstStyle/>
                    <a:p>
                      <a:r>
                        <a:rPr lang="en-US" sz="1100" dirty="0">
                          <a:latin typeface="+mj-lt"/>
                        </a:rPr>
                        <a:t>South Korean HTA body</a:t>
                      </a:r>
                    </a:p>
                  </a:txBody>
                  <a:tcPr/>
                </a:tc>
                <a:extLst>
                  <a:ext uri="{0D108BD9-81ED-4DB2-BD59-A6C34878D82A}">
                    <a16:rowId xmlns:a16="http://schemas.microsoft.com/office/drawing/2014/main" val="932349895"/>
                  </a:ext>
                </a:extLst>
              </a:tr>
              <a:tr h="257538">
                <a:tc>
                  <a:txBody>
                    <a:bodyPr/>
                    <a:lstStyle/>
                    <a:p>
                      <a:r>
                        <a:rPr lang="en-US" sz="1100" dirty="0">
                          <a:latin typeface="+mj-lt"/>
                        </a:rPr>
                        <a:t>HTA</a:t>
                      </a:r>
                    </a:p>
                  </a:txBody>
                  <a:tcPr/>
                </a:tc>
                <a:tc>
                  <a:txBody>
                    <a:bodyPr/>
                    <a:lstStyle/>
                    <a:p>
                      <a:r>
                        <a:rPr lang="en-US" sz="1100" dirty="0">
                          <a:latin typeface="+mj-lt"/>
                        </a:rPr>
                        <a:t>Health Technology Assessment </a:t>
                      </a:r>
                    </a:p>
                  </a:txBody>
                  <a:tcPr/>
                </a:tc>
                <a:extLst>
                  <a:ext uri="{0D108BD9-81ED-4DB2-BD59-A6C34878D82A}">
                    <a16:rowId xmlns:a16="http://schemas.microsoft.com/office/drawing/2014/main" val="45924746"/>
                  </a:ext>
                </a:extLst>
              </a:tr>
              <a:tr h="257538">
                <a:tc>
                  <a:txBody>
                    <a:bodyPr/>
                    <a:lstStyle/>
                    <a:p>
                      <a:r>
                        <a:rPr lang="en-US" sz="1100" dirty="0">
                          <a:latin typeface="+mj-lt"/>
                        </a:rPr>
                        <a:t>MFDS</a:t>
                      </a:r>
                    </a:p>
                  </a:txBody>
                  <a:tcPr/>
                </a:tc>
                <a:tc>
                  <a:txBody>
                    <a:bodyPr/>
                    <a:lstStyle/>
                    <a:p>
                      <a:r>
                        <a:rPr lang="en-US" sz="1100" dirty="0">
                          <a:latin typeface="+mj-lt"/>
                        </a:rPr>
                        <a:t>Ministry of Food and Drug Safety (South Korea)</a:t>
                      </a:r>
                    </a:p>
                  </a:txBody>
                  <a:tcPr/>
                </a:tc>
                <a:extLst>
                  <a:ext uri="{0D108BD9-81ED-4DB2-BD59-A6C34878D82A}">
                    <a16:rowId xmlns:a16="http://schemas.microsoft.com/office/drawing/2014/main" val="870372579"/>
                  </a:ext>
                </a:extLst>
              </a:tr>
              <a:tr h="257538">
                <a:tc>
                  <a:txBody>
                    <a:bodyPr/>
                    <a:lstStyle/>
                    <a:p>
                      <a:r>
                        <a:rPr lang="en-US" sz="1100" dirty="0">
                          <a:latin typeface="+mj-lt"/>
                        </a:rPr>
                        <a:t>NHIA</a:t>
                      </a:r>
                    </a:p>
                  </a:txBody>
                  <a:tcPr/>
                </a:tc>
                <a:tc>
                  <a:txBody>
                    <a:bodyPr/>
                    <a:lstStyle/>
                    <a:p>
                      <a:r>
                        <a:rPr lang="en-US" sz="1100" dirty="0">
                          <a:latin typeface="+mj-lt"/>
                        </a:rPr>
                        <a:t>Taiwanese HTA body</a:t>
                      </a:r>
                    </a:p>
                  </a:txBody>
                  <a:tcPr/>
                </a:tc>
                <a:extLst>
                  <a:ext uri="{0D108BD9-81ED-4DB2-BD59-A6C34878D82A}">
                    <a16:rowId xmlns:a16="http://schemas.microsoft.com/office/drawing/2014/main" val="3924051595"/>
                  </a:ext>
                </a:extLst>
              </a:tr>
              <a:tr h="257538">
                <a:tc>
                  <a:txBody>
                    <a:bodyPr/>
                    <a:lstStyle/>
                    <a:p>
                      <a:r>
                        <a:rPr lang="en-US" sz="1100" dirty="0">
                          <a:latin typeface="+mj-lt"/>
                        </a:rPr>
                        <a:t>NMPA</a:t>
                      </a:r>
                    </a:p>
                  </a:txBody>
                  <a:tcPr/>
                </a:tc>
                <a:tc>
                  <a:txBody>
                    <a:bodyPr/>
                    <a:lstStyle/>
                    <a:p>
                      <a:r>
                        <a:rPr lang="en-US" sz="1100" dirty="0">
                          <a:latin typeface="+mj-lt"/>
                        </a:rPr>
                        <a:t>National Medical Products Administration (China)</a:t>
                      </a:r>
                    </a:p>
                  </a:txBody>
                  <a:tcPr/>
                </a:tc>
                <a:extLst>
                  <a:ext uri="{0D108BD9-81ED-4DB2-BD59-A6C34878D82A}">
                    <a16:rowId xmlns:a16="http://schemas.microsoft.com/office/drawing/2014/main" val="2485375445"/>
                  </a:ext>
                </a:extLst>
              </a:tr>
              <a:tr h="257538">
                <a:tc>
                  <a:txBody>
                    <a:bodyPr/>
                    <a:lstStyle/>
                    <a:p>
                      <a:r>
                        <a:rPr lang="en-US" sz="1100" dirty="0">
                          <a:latin typeface="+mj-lt"/>
                        </a:rPr>
                        <a:t>P&amp;T</a:t>
                      </a:r>
                    </a:p>
                  </a:txBody>
                  <a:tcPr/>
                </a:tc>
                <a:tc>
                  <a:txBody>
                    <a:bodyPr/>
                    <a:lstStyle/>
                    <a:p>
                      <a:r>
                        <a:rPr lang="en-US" sz="1100" dirty="0">
                          <a:latin typeface="+mj-lt"/>
                        </a:rPr>
                        <a:t>Pharmacy &amp; Therapeutics</a:t>
                      </a:r>
                    </a:p>
                  </a:txBody>
                  <a:tcPr/>
                </a:tc>
                <a:extLst>
                  <a:ext uri="{0D108BD9-81ED-4DB2-BD59-A6C34878D82A}">
                    <a16:rowId xmlns:a16="http://schemas.microsoft.com/office/drawing/2014/main" val="24210358"/>
                  </a:ext>
                </a:extLst>
              </a:tr>
              <a:tr h="257538">
                <a:tc>
                  <a:txBody>
                    <a:bodyPr/>
                    <a:lstStyle/>
                    <a:p>
                      <a:r>
                        <a:rPr lang="en-US" sz="1100" dirty="0">
                          <a:latin typeface="+mj-lt"/>
                        </a:rPr>
                        <a:t>SFDA</a:t>
                      </a:r>
                    </a:p>
                  </a:txBody>
                  <a:tcPr/>
                </a:tc>
                <a:tc>
                  <a:txBody>
                    <a:bodyPr/>
                    <a:lstStyle/>
                    <a:p>
                      <a:r>
                        <a:rPr lang="en-US" sz="1100" dirty="0">
                          <a:latin typeface="+mj-lt"/>
                        </a:rPr>
                        <a:t>Saudi Food and Drug Authority </a:t>
                      </a:r>
                    </a:p>
                  </a:txBody>
                  <a:tcPr/>
                </a:tc>
                <a:extLst>
                  <a:ext uri="{0D108BD9-81ED-4DB2-BD59-A6C34878D82A}">
                    <a16:rowId xmlns:a16="http://schemas.microsoft.com/office/drawing/2014/main" val="3134414744"/>
                  </a:ext>
                </a:extLst>
              </a:tr>
              <a:tr h="257538">
                <a:tc>
                  <a:txBody>
                    <a:bodyPr/>
                    <a:lstStyle/>
                    <a:p>
                      <a:r>
                        <a:rPr lang="en-US" sz="1100" dirty="0">
                          <a:latin typeface="+mj-lt"/>
                        </a:rPr>
                        <a:t>TC</a:t>
                      </a:r>
                    </a:p>
                  </a:txBody>
                  <a:tcPr/>
                </a:tc>
                <a:tc>
                  <a:txBody>
                    <a:bodyPr/>
                    <a:lstStyle/>
                    <a:p>
                      <a:r>
                        <a:rPr lang="en-US" sz="1100" dirty="0">
                          <a:latin typeface="+mj-lt"/>
                        </a:rPr>
                        <a:t>Transparency Committee (French HTA body)</a:t>
                      </a:r>
                    </a:p>
                  </a:txBody>
                  <a:tcPr/>
                </a:tc>
                <a:extLst>
                  <a:ext uri="{0D108BD9-81ED-4DB2-BD59-A6C34878D82A}">
                    <a16:rowId xmlns:a16="http://schemas.microsoft.com/office/drawing/2014/main" val="1430406381"/>
                  </a:ext>
                </a:extLst>
              </a:tr>
              <a:tr h="257538">
                <a:tc>
                  <a:txBody>
                    <a:bodyPr/>
                    <a:lstStyle/>
                    <a:p>
                      <a:r>
                        <a:rPr lang="en-US" sz="1100" dirty="0">
                          <a:latin typeface="+mj-lt"/>
                        </a:rPr>
                        <a:t>TPP</a:t>
                      </a:r>
                    </a:p>
                  </a:txBody>
                  <a:tcPr/>
                </a:tc>
                <a:tc>
                  <a:txBody>
                    <a:bodyPr/>
                    <a:lstStyle/>
                    <a:p>
                      <a:r>
                        <a:rPr lang="en-US" sz="1100" dirty="0">
                          <a:latin typeface="+mj-lt"/>
                        </a:rPr>
                        <a:t>Target Product Profile </a:t>
                      </a:r>
                    </a:p>
                  </a:txBody>
                  <a:tcPr/>
                </a:tc>
                <a:extLst>
                  <a:ext uri="{0D108BD9-81ED-4DB2-BD59-A6C34878D82A}">
                    <a16:rowId xmlns:a16="http://schemas.microsoft.com/office/drawing/2014/main" val="1966594544"/>
                  </a:ext>
                </a:extLst>
              </a:tr>
            </a:tbl>
          </a:graphicData>
        </a:graphic>
      </p:graphicFrame>
    </p:spTree>
    <p:extLst>
      <p:ext uri="{BB962C8B-B14F-4D97-AF65-F5344CB8AC3E}">
        <p14:creationId xmlns:p14="http://schemas.microsoft.com/office/powerpoint/2010/main" val="1413743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04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4</a:t>
            </a:fld>
            <a:endParaRPr lang="en-IN" dirty="0"/>
          </a:p>
        </p:txBody>
      </p:sp>
      <p:sp>
        <p:nvSpPr>
          <p:cNvPr id="2" name="Rectangle 1">
            <a:extLst>
              <a:ext uri="{FF2B5EF4-FFF2-40B4-BE49-F238E27FC236}">
                <a16:creationId xmlns:a16="http://schemas.microsoft.com/office/drawing/2014/main" id="{AF4C5123-E315-43DA-8362-16C06E150E01}"/>
              </a:ext>
            </a:extLst>
          </p:cNvPr>
          <p:cNvSpPr/>
          <p:nvPr/>
        </p:nvSpPr>
        <p:spPr>
          <a:xfrm>
            <a:off x="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531456-7A9C-4126-9AB3-C23C815FE7FF}"/>
              </a:ext>
            </a:extLst>
          </p:cNvPr>
          <p:cNvSpPr/>
          <p:nvPr/>
        </p:nvSpPr>
        <p:spPr>
          <a:xfrm>
            <a:off x="0" y="-441960"/>
            <a:ext cx="9144000" cy="390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So, lets start with Chapter – 1: Key stakeholder priorities to keep in mind when developing a commercially oriented TPP</a:t>
            </a:r>
          </a:p>
        </p:txBody>
      </p:sp>
      <p:sp>
        <p:nvSpPr>
          <p:cNvPr id="3" name="TextBox 2">
            <a:extLst>
              <a:ext uri="{FF2B5EF4-FFF2-40B4-BE49-F238E27FC236}">
                <a16:creationId xmlns:a16="http://schemas.microsoft.com/office/drawing/2014/main" id="{88ECB4BB-7EB7-4FD1-9AA6-B0E4292D2F33}"/>
              </a:ext>
            </a:extLst>
          </p:cNvPr>
          <p:cNvSpPr txBox="1"/>
          <p:nvPr/>
        </p:nvSpPr>
        <p:spPr>
          <a:xfrm>
            <a:off x="443616" y="4309783"/>
            <a:ext cx="1823576" cy="523220"/>
          </a:xfrm>
          <a:prstGeom prst="rect">
            <a:avLst/>
          </a:prstGeom>
          <a:noFill/>
        </p:spPr>
        <p:txBody>
          <a:bodyPr wrap="none" rtlCol="0">
            <a:spAutoFit/>
          </a:bodyPr>
          <a:lstStyle/>
          <a:p>
            <a:pPr algn="l"/>
            <a:r>
              <a:rPr lang="en-US" sz="2800" b="1" dirty="0">
                <a:solidFill>
                  <a:schemeClr val="bg1"/>
                </a:solidFill>
              </a:rPr>
              <a:t>Chapter - 1</a:t>
            </a:r>
          </a:p>
        </p:txBody>
      </p:sp>
      <p:sp>
        <p:nvSpPr>
          <p:cNvPr id="8" name="Rectangle 7">
            <a:extLst>
              <a:ext uri="{FF2B5EF4-FFF2-40B4-BE49-F238E27FC236}">
                <a16:creationId xmlns:a16="http://schemas.microsoft.com/office/drawing/2014/main" id="{E64F3C46-A025-4F7C-940A-54146A6EEA7C}"/>
              </a:ext>
            </a:extLst>
          </p:cNvPr>
          <p:cNvSpPr/>
          <p:nvPr/>
        </p:nvSpPr>
        <p:spPr>
          <a:xfrm>
            <a:off x="5366624" y="2224951"/>
            <a:ext cx="3066539" cy="1015663"/>
          </a:xfrm>
          <a:prstGeom prst="rect">
            <a:avLst/>
          </a:prstGeom>
        </p:spPr>
        <p:txBody>
          <a:bodyPr wrap="square">
            <a:spAutoFit/>
          </a:bodyPr>
          <a:lstStyle/>
          <a:p>
            <a:pPr algn="ctr"/>
            <a:r>
              <a:rPr lang="en-US" sz="2000" b="1" dirty="0"/>
              <a:t>Key stakeholder priorities to keep in mind when developing a TPP</a:t>
            </a:r>
          </a:p>
        </p:txBody>
      </p:sp>
    </p:spTree>
    <p:extLst>
      <p:ext uri="{BB962C8B-B14F-4D97-AF65-F5344CB8AC3E}">
        <p14:creationId xmlns:p14="http://schemas.microsoft.com/office/powerpoint/2010/main" val="48132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5</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0" y="-830580"/>
            <a:ext cx="9144000" cy="7875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In previous Market Access modules, you learned there are many stakeholders to be aware of and take into consideration when it comes to the operational aspects of market access, pricing and reimbursement. The key stakeholders that we need to consider are </a:t>
            </a:r>
            <a:r>
              <a:rPr lang="en-US" sz="800" dirty="0" err="1">
                <a:solidFill>
                  <a:schemeClr val="tx1"/>
                </a:solidFill>
              </a:rPr>
              <a:t>i</a:t>
            </a:r>
            <a:r>
              <a:rPr lang="en-US" sz="800" dirty="0">
                <a:solidFill>
                  <a:schemeClr val="tx1"/>
                </a:solidFill>
              </a:rPr>
              <a:t>) regulatory bodies, i.e. FDA, EMA,  NMPA, MFDS or SFDA or government health authorities. They set standards for safety and efficacy and appropriate risk benefit trade offs. ii) Health Technology Assessment and price setting bodies, HTA and price setting bodies like AIFA in Italy, HIRA in South Korea or NHIA in Taiwan iii) and insurers determine the clinical </a:t>
            </a:r>
            <a:r>
              <a:rPr lang="en-US" sz="800" b="1" i="1" u="sng" dirty="0">
                <a:solidFill>
                  <a:schemeClr val="tx1"/>
                </a:solidFill>
              </a:rPr>
              <a:t>value</a:t>
            </a:r>
            <a:r>
              <a:rPr lang="en-US" sz="800" dirty="0">
                <a:solidFill>
                  <a:schemeClr val="tx1"/>
                </a:solidFill>
              </a:rPr>
              <a:t> of new products, or in other words, value for money. iv) Providers i.e. hospitals and out-patient practices are the next important stakeholder group. As providers of healthcare, they are subject to meeting certain KPIs and to provide health care as efficiently as possible. Lastly, we have v) HCPs. HCPs are the ones ultimately delivering care and medication to patients. They are often limited to prescribing budgets and are tracked closely to ensure rational use of medicines as defined by local authorities. </a:t>
            </a:r>
          </a:p>
        </p:txBody>
      </p:sp>
      <p:sp>
        <p:nvSpPr>
          <p:cNvPr id="42" name="Rectangle: Rounded Corners 41">
            <a:extLst>
              <a:ext uri="{FF2B5EF4-FFF2-40B4-BE49-F238E27FC236}">
                <a16:creationId xmlns:a16="http://schemas.microsoft.com/office/drawing/2014/main" id="{904E5AA2-9E4A-48CB-A7FB-ECA5DBC8FB9B}"/>
              </a:ext>
            </a:extLst>
          </p:cNvPr>
          <p:cNvSpPr/>
          <p:nvPr/>
        </p:nvSpPr>
        <p:spPr>
          <a:xfrm>
            <a:off x="452321" y="2280551"/>
            <a:ext cx="1611803" cy="621106"/>
          </a:xfrm>
          <a:prstGeom prst="roundRect">
            <a:avLst>
              <a:gd name="adj" fmla="val 422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200" b="1" dirty="0"/>
              <a:t>Regulatory Bodies</a:t>
            </a:r>
          </a:p>
        </p:txBody>
      </p:sp>
      <p:sp>
        <p:nvSpPr>
          <p:cNvPr id="18" name="TextBox 17">
            <a:extLst>
              <a:ext uri="{FF2B5EF4-FFF2-40B4-BE49-F238E27FC236}">
                <a16:creationId xmlns:a16="http://schemas.microsoft.com/office/drawing/2014/main" id="{E421C08C-53B0-4663-A6F8-CE3A9D97F3CB}"/>
              </a:ext>
            </a:extLst>
          </p:cNvPr>
          <p:cNvSpPr txBox="1">
            <a:spLocks/>
          </p:cNvSpPr>
          <p:nvPr/>
        </p:nvSpPr>
        <p:spPr>
          <a:xfrm>
            <a:off x="452322" y="2999033"/>
            <a:ext cx="1611803" cy="1371600"/>
          </a:xfrm>
          <a:prstGeom prst="rect">
            <a:avLst/>
          </a:prstGeom>
          <a:solidFill>
            <a:schemeClr val="bg1"/>
          </a:solidFill>
        </p:spPr>
        <p:txBody>
          <a:bodyPr wrap="square" rtlCol="0">
            <a:noAutofit/>
          </a:bodyPr>
          <a:lstStyle/>
          <a:p>
            <a:pPr marL="182880" indent="-182880" algn="l">
              <a:spcAft>
                <a:spcPts val="600"/>
              </a:spcAft>
              <a:buFont typeface="Arial" panose="020B0604020202020204" pitchFamily="34" charset="0"/>
              <a:buChar char="•"/>
            </a:pPr>
            <a:r>
              <a:rPr lang="en-US" sz="1050" dirty="0">
                <a:latin typeface="+mj-lt"/>
              </a:rPr>
              <a:t>Regulatory approval (e.g. FDA, EMA, NMPA, MFDS, SFDA)</a:t>
            </a:r>
          </a:p>
          <a:p>
            <a:pPr marL="182880" indent="-182880" algn="l">
              <a:spcAft>
                <a:spcPts val="600"/>
              </a:spcAft>
              <a:buFont typeface="Arial" panose="020B0604020202020204" pitchFamily="34" charset="0"/>
              <a:buChar char="•"/>
            </a:pPr>
            <a:r>
              <a:rPr lang="en-US" sz="1050" dirty="0">
                <a:latin typeface="+mj-lt"/>
              </a:rPr>
              <a:t>Government Health Authorities</a:t>
            </a:r>
          </a:p>
          <a:p>
            <a:pPr marL="182880" indent="-182880" algn="l">
              <a:spcAft>
                <a:spcPts val="600"/>
              </a:spcAft>
              <a:buFont typeface="Arial" panose="020B0604020202020204" pitchFamily="34" charset="0"/>
              <a:buChar char="•"/>
            </a:pPr>
            <a:r>
              <a:rPr lang="en-US" sz="1050" dirty="0">
                <a:latin typeface="+mj-lt"/>
              </a:rPr>
              <a:t>Ministers of Health or Finance </a:t>
            </a:r>
          </a:p>
        </p:txBody>
      </p:sp>
      <p:sp>
        <p:nvSpPr>
          <p:cNvPr id="41" name="Rectangle: Rounded Corners 40">
            <a:extLst>
              <a:ext uri="{FF2B5EF4-FFF2-40B4-BE49-F238E27FC236}">
                <a16:creationId xmlns:a16="http://schemas.microsoft.com/office/drawing/2014/main" id="{6323B9AB-0CCF-4077-B791-5EDE02DF5EAE}"/>
              </a:ext>
            </a:extLst>
          </p:cNvPr>
          <p:cNvSpPr/>
          <p:nvPr/>
        </p:nvSpPr>
        <p:spPr>
          <a:xfrm>
            <a:off x="2131740" y="2280551"/>
            <a:ext cx="1611803" cy="621106"/>
          </a:xfrm>
          <a:prstGeom prst="roundRect">
            <a:avLst>
              <a:gd name="adj" fmla="val 42245"/>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200" b="1" dirty="0"/>
              <a:t>HTA &amp; Price Setting  Bodies</a:t>
            </a:r>
          </a:p>
        </p:txBody>
      </p:sp>
      <p:sp>
        <p:nvSpPr>
          <p:cNvPr id="43" name="TextBox 42">
            <a:extLst>
              <a:ext uri="{FF2B5EF4-FFF2-40B4-BE49-F238E27FC236}">
                <a16:creationId xmlns:a16="http://schemas.microsoft.com/office/drawing/2014/main" id="{43D7ACB2-A461-4503-96C0-DDC4B2A8352E}"/>
              </a:ext>
            </a:extLst>
          </p:cNvPr>
          <p:cNvSpPr txBox="1">
            <a:spLocks/>
          </p:cNvSpPr>
          <p:nvPr/>
        </p:nvSpPr>
        <p:spPr>
          <a:xfrm>
            <a:off x="2131741" y="2999033"/>
            <a:ext cx="1611803" cy="1371600"/>
          </a:xfrm>
          <a:prstGeom prst="rect">
            <a:avLst/>
          </a:prstGeom>
          <a:solidFill>
            <a:schemeClr val="bg1"/>
          </a:solidFill>
        </p:spPr>
        <p:txBody>
          <a:bodyPr wrap="square" rtlCol="0">
            <a:noAutofit/>
          </a:bodyPr>
          <a:lstStyle/>
          <a:p>
            <a:pPr algn="l">
              <a:spcAft>
                <a:spcPts val="600"/>
              </a:spcAft>
            </a:pPr>
            <a:r>
              <a:rPr lang="en-US" sz="1050" dirty="0">
                <a:latin typeface="+mj-lt"/>
              </a:rPr>
              <a:t>For example.. </a:t>
            </a:r>
          </a:p>
          <a:p>
            <a:pPr marL="182880" indent="-182880">
              <a:spcAft>
                <a:spcPts val="600"/>
              </a:spcAft>
              <a:buFont typeface="Arial" panose="020B0604020202020204" pitchFamily="34" charset="0"/>
              <a:buChar char="•"/>
            </a:pPr>
            <a:r>
              <a:rPr lang="en-US" sz="1050" dirty="0">
                <a:latin typeface="+mj-lt"/>
              </a:rPr>
              <a:t>AIFA (Italy)</a:t>
            </a:r>
          </a:p>
          <a:p>
            <a:pPr marL="182880" indent="-182880">
              <a:spcAft>
                <a:spcPts val="600"/>
              </a:spcAft>
              <a:buFont typeface="Arial" panose="020B0604020202020204" pitchFamily="34" charset="0"/>
              <a:buChar char="•"/>
            </a:pPr>
            <a:r>
              <a:rPr lang="en-US" sz="1050" dirty="0">
                <a:latin typeface="+mj-lt"/>
              </a:rPr>
              <a:t>HIRA (South Korea)</a:t>
            </a:r>
          </a:p>
          <a:p>
            <a:pPr marL="182880" indent="-182880">
              <a:spcAft>
                <a:spcPts val="600"/>
              </a:spcAft>
              <a:buFont typeface="Arial" panose="020B0604020202020204" pitchFamily="34" charset="0"/>
              <a:buChar char="•"/>
            </a:pPr>
            <a:r>
              <a:rPr lang="en-US" sz="1050" dirty="0">
                <a:latin typeface="+mj-lt"/>
              </a:rPr>
              <a:t>NHIA (Taiwan)</a:t>
            </a:r>
          </a:p>
          <a:p>
            <a:pPr marL="182880" indent="-182880">
              <a:spcAft>
                <a:spcPts val="600"/>
              </a:spcAft>
              <a:buFont typeface="Arial" panose="020B0604020202020204" pitchFamily="34" charset="0"/>
              <a:buChar char="•"/>
            </a:pPr>
            <a:r>
              <a:rPr lang="en-US" sz="1050" dirty="0">
                <a:latin typeface="+mj-lt"/>
              </a:rPr>
              <a:t>G-BA (Germany)</a:t>
            </a:r>
          </a:p>
        </p:txBody>
      </p:sp>
      <p:sp>
        <p:nvSpPr>
          <p:cNvPr id="44" name="Rectangle: Rounded Corners 43">
            <a:extLst>
              <a:ext uri="{FF2B5EF4-FFF2-40B4-BE49-F238E27FC236}">
                <a16:creationId xmlns:a16="http://schemas.microsoft.com/office/drawing/2014/main" id="{0310E8B4-7112-49F8-ACDB-964A5C008031}"/>
              </a:ext>
            </a:extLst>
          </p:cNvPr>
          <p:cNvSpPr/>
          <p:nvPr/>
        </p:nvSpPr>
        <p:spPr>
          <a:xfrm>
            <a:off x="3796537" y="2280551"/>
            <a:ext cx="1611803" cy="621106"/>
          </a:xfrm>
          <a:prstGeom prst="roundRect">
            <a:avLst>
              <a:gd name="adj" fmla="val 4224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200" b="1" dirty="0"/>
              <a:t>Insurers</a:t>
            </a:r>
          </a:p>
        </p:txBody>
      </p:sp>
      <p:sp>
        <p:nvSpPr>
          <p:cNvPr id="45" name="TextBox 44">
            <a:extLst>
              <a:ext uri="{FF2B5EF4-FFF2-40B4-BE49-F238E27FC236}">
                <a16:creationId xmlns:a16="http://schemas.microsoft.com/office/drawing/2014/main" id="{03B4C4C5-C2C3-441B-9C5E-AE6CA102F9CD}"/>
              </a:ext>
            </a:extLst>
          </p:cNvPr>
          <p:cNvSpPr txBox="1">
            <a:spLocks/>
          </p:cNvSpPr>
          <p:nvPr/>
        </p:nvSpPr>
        <p:spPr>
          <a:xfrm>
            <a:off x="3796538" y="2999033"/>
            <a:ext cx="1611803" cy="1371600"/>
          </a:xfrm>
          <a:prstGeom prst="rect">
            <a:avLst/>
          </a:prstGeom>
          <a:solidFill>
            <a:schemeClr val="bg1"/>
          </a:solidFill>
        </p:spPr>
        <p:txBody>
          <a:bodyPr wrap="square" rtlCol="0">
            <a:noAutofit/>
          </a:bodyPr>
          <a:lstStyle/>
          <a:p>
            <a:pPr marL="182880" indent="-182880" algn="l">
              <a:spcAft>
                <a:spcPts val="600"/>
              </a:spcAft>
              <a:buFont typeface="Arial" panose="020B0604020202020204" pitchFamily="34" charset="0"/>
              <a:buChar char="•"/>
            </a:pPr>
            <a:r>
              <a:rPr lang="en-US" sz="1050" dirty="0">
                <a:latin typeface="+mj-lt"/>
              </a:rPr>
              <a:t>P&amp;T committee members (</a:t>
            </a:r>
            <a:r>
              <a:rPr lang="en-US" sz="1050" i="1" dirty="0">
                <a:latin typeface="+mj-lt"/>
              </a:rPr>
              <a:t>typically pharmacy benefits managers or medical benefits managers</a:t>
            </a:r>
            <a:r>
              <a:rPr lang="en-US" sz="1050" dirty="0">
                <a:latin typeface="+mj-lt"/>
              </a:rPr>
              <a:t>)</a:t>
            </a:r>
          </a:p>
        </p:txBody>
      </p:sp>
      <p:sp>
        <p:nvSpPr>
          <p:cNvPr id="46" name="Rectangle: Rounded Corners 45">
            <a:extLst>
              <a:ext uri="{FF2B5EF4-FFF2-40B4-BE49-F238E27FC236}">
                <a16:creationId xmlns:a16="http://schemas.microsoft.com/office/drawing/2014/main" id="{F2DE828A-B48F-40CE-A406-1433B587B1C8}"/>
              </a:ext>
            </a:extLst>
          </p:cNvPr>
          <p:cNvSpPr/>
          <p:nvPr/>
        </p:nvSpPr>
        <p:spPr>
          <a:xfrm>
            <a:off x="5475956" y="2280551"/>
            <a:ext cx="1611803" cy="621106"/>
          </a:xfrm>
          <a:prstGeom prst="roundRect">
            <a:avLst>
              <a:gd name="adj" fmla="val 422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lstStyle/>
          <a:p>
            <a:pPr algn="ctr"/>
            <a:r>
              <a:rPr lang="en-US" sz="1200" b="1" dirty="0"/>
              <a:t>Providers</a:t>
            </a:r>
          </a:p>
        </p:txBody>
      </p:sp>
      <p:sp>
        <p:nvSpPr>
          <p:cNvPr id="47" name="TextBox 46">
            <a:extLst>
              <a:ext uri="{FF2B5EF4-FFF2-40B4-BE49-F238E27FC236}">
                <a16:creationId xmlns:a16="http://schemas.microsoft.com/office/drawing/2014/main" id="{4315A78A-8CA7-4429-B9DA-EA8B72132015}"/>
              </a:ext>
            </a:extLst>
          </p:cNvPr>
          <p:cNvSpPr txBox="1">
            <a:spLocks/>
          </p:cNvSpPr>
          <p:nvPr/>
        </p:nvSpPr>
        <p:spPr>
          <a:xfrm>
            <a:off x="5475957" y="2999033"/>
            <a:ext cx="1611803" cy="1371600"/>
          </a:xfrm>
          <a:prstGeom prst="rect">
            <a:avLst/>
          </a:prstGeom>
          <a:solidFill>
            <a:schemeClr val="bg1"/>
          </a:solidFill>
        </p:spPr>
        <p:txBody>
          <a:bodyPr wrap="square" rtlCol="0">
            <a:noAutofit/>
          </a:bodyPr>
          <a:lstStyle/>
          <a:p>
            <a:pPr marL="182880" indent="-182880" algn="l">
              <a:spcAft>
                <a:spcPts val="600"/>
              </a:spcAft>
              <a:buFont typeface="Arial" panose="020B0604020202020204" pitchFamily="34" charset="0"/>
              <a:buChar char="•"/>
            </a:pPr>
            <a:r>
              <a:rPr lang="en-US" sz="1050" dirty="0">
                <a:latin typeface="+mj-lt"/>
              </a:rPr>
              <a:t>P&amp;T committee</a:t>
            </a:r>
          </a:p>
          <a:p>
            <a:pPr marL="182880" indent="-182880" algn="l">
              <a:spcAft>
                <a:spcPts val="600"/>
              </a:spcAft>
              <a:buFont typeface="Arial" panose="020B0604020202020204" pitchFamily="34" charset="0"/>
              <a:buChar char="•"/>
            </a:pPr>
            <a:r>
              <a:rPr lang="en-US" sz="1050" dirty="0">
                <a:latin typeface="+mj-lt"/>
              </a:rPr>
              <a:t>Pharmacy directors</a:t>
            </a:r>
          </a:p>
          <a:p>
            <a:pPr marL="182880" indent="-182880" algn="l">
              <a:spcAft>
                <a:spcPts val="600"/>
              </a:spcAft>
              <a:buFont typeface="Arial" panose="020B0604020202020204" pitchFamily="34" charset="0"/>
              <a:buChar char="•"/>
            </a:pPr>
            <a:r>
              <a:rPr lang="en-US" sz="1050" dirty="0">
                <a:latin typeface="+mj-lt"/>
              </a:rPr>
              <a:t>Practice managers</a:t>
            </a:r>
          </a:p>
          <a:p>
            <a:pPr marL="182880" indent="-182880" algn="l">
              <a:spcAft>
                <a:spcPts val="600"/>
              </a:spcAft>
              <a:buFont typeface="Arial" panose="020B0604020202020204" pitchFamily="34" charset="0"/>
              <a:buChar char="•"/>
            </a:pPr>
            <a:r>
              <a:rPr lang="en-US" sz="1050" dirty="0">
                <a:latin typeface="+mj-lt"/>
              </a:rPr>
              <a:t>Therapeutic department heads</a:t>
            </a:r>
          </a:p>
          <a:p>
            <a:pPr marL="182880" indent="-182880" algn="l">
              <a:spcAft>
                <a:spcPts val="600"/>
              </a:spcAft>
              <a:buFont typeface="Arial" panose="020B0604020202020204" pitchFamily="34" charset="0"/>
              <a:buChar char="•"/>
            </a:pPr>
            <a:r>
              <a:rPr lang="en-US" sz="1050" dirty="0">
                <a:latin typeface="+mj-lt"/>
              </a:rPr>
              <a:t>Chief of Nursing  </a:t>
            </a:r>
          </a:p>
        </p:txBody>
      </p:sp>
      <p:sp>
        <p:nvSpPr>
          <p:cNvPr id="48" name="Rectangle: Rounded Corners 47">
            <a:extLst>
              <a:ext uri="{FF2B5EF4-FFF2-40B4-BE49-F238E27FC236}">
                <a16:creationId xmlns:a16="http://schemas.microsoft.com/office/drawing/2014/main" id="{D23EA7C8-67E5-4278-BD99-3661376CA2B6}"/>
              </a:ext>
            </a:extLst>
          </p:cNvPr>
          <p:cNvSpPr/>
          <p:nvPr/>
        </p:nvSpPr>
        <p:spPr>
          <a:xfrm>
            <a:off x="7155375" y="2280551"/>
            <a:ext cx="1611803" cy="621106"/>
          </a:xfrm>
          <a:prstGeom prst="roundRect">
            <a:avLst>
              <a:gd name="adj" fmla="val 42245"/>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HCPs</a:t>
            </a:r>
          </a:p>
        </p:txBody>
      </p:sp>
      <p:sp>
        <p:nvSpPr>
          <p:cNvPr id="49" name="TextBox 48">
            <a:extLst>
              <a:ext uri="{FF2B5EF4-FFF2-40B4-BE49-F238E27FC236}">
                <a16:creationId xmlns:a16="http://schemas.microsoft.com/office/drawing/2014/main" id="{43280545-8216-4A0E-AE69-A7FB0A365313}"/>
              </a:ext>
            </a:extLst>
          </p:cNvPr>
          <p:cNvSpPr txBox="1">
            <a:spLocks/>
          </p:cNvSpPr>
          <p:nvPr/>
        </p:nvSpPr>
        <p:spPr>
          <a:xfrm>
            <a:off x="7155376" y="2999033"/>
            <a:ext cx="1611803" cy="1371600"/>
          </a:xfrm>
          <a:prstGeom prst="rect">
            <a:avLst/>
          </a:prstGeom>
          <a:solidFill>
            <a:schemeClr val="bg1"/>
          </a:solidFill>
        </p:spPr>
        <p:txBody>
          <a:bodyPr wrap="square" rtlCol="0">
            <a:noAutofit/>
          </a:bodyPr>
          <a:lstStyle/>
          <a:p>
            <a:pPr marL="182880" indent="-182880" algn="l">
              <a:spcAft>
                <a:spcPts val="600"/>
              </a:spcAft>
              <a:buFont typeface="Arial" panose="020B0604020202020204" pitchFamily="34" charset="0"/>
              <a:buChar char="•"/>
            </a:pPr>
            <a:r>
              <a:rPr lang="en-US" sz="1050" dirty="0">
                <a:latin typeface="+mj-lt"/>
              </a:rPr>
              <a:t>Key opinion leaders (</a:t>
            </a:r>
            <a:r>
              <a:rPr lang="en-US" sz="1050" i="1" dirty="0">
                <a:latin typeface="+mj-lt"/>
              </a:rPr>
              <a:t>academic affiliation</a:t>
            </a:r>
            <a:r>
              <a:rPr lang="en-US" sz="1050" dirty="0">
                <a:latin typeface="+mj-lt"/>
              </a:rPr>
              <a:t>)</a:t>
            </a:r>
          </a:p>
          <a:p>
            <a:pPr marL="182880" indent="-182880" algn="l">
              <a:spcAft>
                <a:spcPts val="600"/>
              </a:spcAft>
              <a:buFont typeface="Arial" panose="020B0604020202020204" pitchFamily="34" charset="0"/>
              <a:buChar char="•"/>
            </a:pPr>
            <a:r>
              <a:rPr lang="en-US" sz="1050" dirty="0">
                <a:latin typeface="+mj-lt"/>
              </a:rPr>
              <a:t>Practicing HCPs</a:t>
            </a:r>
          </a:p>
        </p:txBody>
      </p:sp>
      <p:sp>
        <p:nvSpPr>
          <p:cNvPr id="112" name="Oval 111">
            <a:extLst>
              <a:ext uri="{FF2B5EF4-FFF2-40B4-BE49-F238E27FC236}">
                <a16:creationId xmlns:a16="http://schemas.microsoft.com/office/drawing/2014/main" id="{798963AE-7322-447A-8CBB-188B7B1C9655}"/>
              </a:ext>
            </a:extLst>
          </p:cNvPr>
          <p:cNvSpPr/>
          <p:nvPr/>
        </p:nvSpPr>
        <p:spPr>
          <a:xfrm>
            <a:off x="7795469" y="2126656"/>
            <a:ext cx="342900" cy="344479"/>
          </a:xfrm>
          <a:prstGeom prst="ellipse">
            <a:avLst/>
          </a:prstGeom>
          <a:solidFill>
            <a:schemeClr val="accent3">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Graphic 106" descr="Doctor">
            <a:extLst>
              <a:ext uri="{FF2B5EF4-FFF2-40B4-BE49-F238E27FC236}">
                <a16:creationId xmlns:a16="http://schemas.microsoft.com/office/drawing/2014/main" id="{1F767296-6852-4841-9329-5F4400BC7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4067" y="2133427"/>
            <a:ext cx="286609" cy="286609"/>
          </a:xfrm>
          <a:prstGeom prst="rect">
            <a:avLst/>
          </a:prstGeom>
        </p:spPr>
      </p:pic>
      <p:sp>
        <p:nvSpPr>
          <p:cNvPr id="113" name="Oval 112">
            <a:extLst>
              <a:ext uri="{FF2B5EF4-FFF2-40B4-BE49-F238E27FC236}">
                <a16:creationId xmlns:a16="http://schemas.microsoft.com/office/drawing/2014/main" id="{47257A1A-A7A1-4B6F-B1FB-448F9641F290}"/>
              </a:ext>
            </a:extLst>
          </p:cNvPr>
          <p:cNvSpPr/>
          <p:nvPr/>
        </p:nvSpPr>
        <p:spPr>
          <a:xfrm>
            <a:off x="6104067" y="2125174"/>
            <a:ext cx="342900" cy="344479"/>
          </a:xfrm>
          <a:prstGeom prst="ellipse">
            <a:avLst/>
          </a:prstGeom>
          <a:solidFill>
            <a:schemeClr val="accent3">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141BFD10-47D5-4C49-BE0C-10561136A663}"/>
              </a:ext>
            </a:extLst>
          </p:cNvPr>
          <p:cNvSpPr/>
          <p:nvPr/>
        </p:nvSpPr>
        <p:spPr>
          <a:xfrm>
            <a:off x="4424648" y="2119608"/>
            <a:ext cx="342900" cy="344479"/>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a:extLst>
              <a:ext uri="{FF2B5EF4-FFF2-40B4-BE49-F238E27FC236}">
                <a16:creationId xmlns:a16="http://schemas.microsoft.com/office/drawing/2014/main" id="{FC9246F2-877F-44FD-A992-07DB8497CECD}"/>
              </a:ext>
            </a:extLst>
          </p:cNvPr>
          <p:cNvSpPr/>
          <p:nvPr/>
        </p:nvSpPr>
        <p:spPr>
          <a:xfrm>
            <a:off x="2771834" y="2126655"/>
            <a:ext cx="342900" cy="344479"/>
          </a:xfrm>
          <a:prstGeom prst="ellipse">
            <a:avLst/>
          </a:prstGeom>
          <a:solidFill>
            <a:schemeClr val="accent2">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a:extLst>
              <a:ext uri="{FF2B5EF4-FFF2-40B4-BE49-F238E27FC236}">
                <a16:creationId xmlns:a16="http://schemas.microsoft.com/office/drawing/2014/main" id="{00D22B94-C9DC-4F30-97F0-659F6428DDC4}"/>
              </a:ext>
            </a:extLst>
          </p:cNvPr>
          <p:cNvSpPr/>
          <p:nvPr/>
        </p:nvSpPr>
        <p:spPr>
          <a:xfrm>
            <a:off x="1092415" y="2119608"/>
            <a:ext cx="342900" cy="344479"/>
          </a:xfrm>
          <a:prstGeom prst="ellipse">
            <a:avLst/>
          </a:prstGeom>
          <a:solidFill>
            <a:srgbClr val="927AB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1" name="Graphic 100" descr="Court">
            <a:extLst>
              <a:ext uri="{FF2B5EF4-FFF2-40B4-BE49-F238E27FC236}">
                <a16:creationId xmlns:a16="http://schemas.microsoft.com/office/drawing/2014/main" id="{CDE8B562-8CC1-41C7-98A5-C5E4FCC1E0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4871" y="2149658"/>
            <a:ext cx="260554" cy="260554"/>
          </a:xfrm>
          <a:prstGeom prst="rect">
            <a:avLst/>
          </a:prstGeom>
        </p:spPr>
      </p:pic>
      <p:pic>
        <p:nvPicPr>
          <p:cNvPr id="109" name="Graphic 108" descr="Scales of justice">
            <a:extLst>
              <a:ext uri="{FF2B5EF4-FFF2-40B4-BE49-F238E27FC236}">
                <a16:creationId xmlns:a16="http://schemas.microsoft.com/office/drawing/2014/main" id="{5EBC61DB-3641-4EB5-BC3F-5C29CF695E3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00798" y="2143557"/>
            <a:ext cx="286609" cy="286609"/>
          </a:xfrm>
          <a:prstGeom prst="rect">
            <a:avLst/>
          </a:prstGeom>
        </p:spPr>
      </p:pic>
      <p:pic>
        <p:nvPicPr>
          <p:cNvPr id="105" name="Graphic 104" descr="Hospital">
            <a:extLst>
              <a:ext uri="{FF2B5EF4-FFF2-40B4-BE49-F238E27FC236}">
                <a16:creationId xmlns:a16="http://schemas.microsoft.com/office/drawing/2014/main" id="{A5CECB57-88CE-47AA-BD1E-9D1F07824D1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2212" y="2143556"/>
            <a:ext cx="286609" cy="286609"/>
          </a:xfrm>
          <a:prstGeom prst="rect">
            <a:avLst/>
          </a:prstGeom>
        </p:spPr>
      </p:pic>
      <p:pic>
        <p:nvPicPr>
          <p:cNvPr id="103" name="Graphic 102" descr="Umbrella">
            <a:extLst>
              <a:ext uri="{FF2B5EF4-FFF2-40B4-BE49-F238E27FC236}">
                <a16:creationId xmlns:a16="http://schemas.microsoft.com/office/drawing/2014/main" id="{645334EA-A12E-40C2-872C-E613C8CA629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57606" y="2160617"/>
            <a:ext cx="286609" cy="286609"/>
          </a:xfrm>
          <a:prstGeom prst="rect">
            <a:avLst/>
          </a:prstGeom>
        </p:spPr>
      </p:pic>
      <p:cxnSp>
        <p:nvCxnSpPr>
          <p:cNvPr id="50" name="Straight Connector 49">
            <a:extLst>
              <a:ext uri="{FF2B5EF4-FFF2-40B4-BE49-F238E27FC236}">
                <a16:creationId xmlns:a16="http://schemas.microsoft.com/office/drawing/2014/main" id="{045362B1-7180-4A9C-A60A-752C4CC5618B}"/>
              </a:ext>
            </a:extLst>
          </p:cNvPr>
          <p:cNvCxnSpPr>
            <a:cxnSpLocks/>
          </p:cNvCxnSpPr>
          <p:nvPr/>
        </p:nvCxnSpPr>
        <p:spPr>
          <a:xfrm flipH="1">
            <a:off x="2064124" y="1526501"/>
            <a:ext cx="0" cy="52394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4D3204-20D0-41FD-AE64-70EEC3246BC9}"/>
              </a:ext>
            </a:extLst>
          </p:cNvPr>
          <p:cNvCxnSpPr>
            <a:cxnSpLocks/>
          </p:cNvCxnSpPr>
          <p:nvPr/>
        </p:nvCxnSpPr>
        <p:spPr>
          <a:xfrm flipH="1">
            <a:off x="3773127" y="1526501"/>
            <a:ext cx="0" cy="52394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DFE5D3-33A1-4F6A-A1F2-CC45F8C03A74}"/>
              </a:ext>
            </a:extLst>
          </p:cNvPr>
          <p:cNvCxnSpPr>
            <a:cxnSpLocks/>
          </p:cNvCxnSpPr>
          <p:nvPr/>
        </p:nvCxnSpPr>
        <p:spPr>
          <a:xfrm flipH="1">
            <a:off x="5432427" y="1526501"/>
            <a:ext cx="0" cy="52394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A2F5755-9694-475E-B5C8-AECAD0A501EE}"/>
              </a:ext>
            </a:extLst>
          </p:cNvPr>
          <p:cNvCxnSpPr>
            <a:cxnSpLocks/>
          </p:cNvCxnSpPr>
          <p:nvPr/>
        </p:nvCxnSpPr>
        <p:spPr>
          <a:xfrm flipH="1">
            <a:off x="7125859" y="1526501"/>
            <a:ext cx="0" cy="52394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Arrow: Right 51">
            <a:extLst>
              <a:ext uri="{FF2B5EF4-FFF2-40B4-BE49-F238E27FC236}">
                <a16:creationId xmlns:a16="http://schemas.microsoft.com/office/drawing/2014/main" id="{0D02C0AF-C77E-43C3-84AE-D4692AC278B1}"/>
              </a:ext>
            </a:extLst>
          </p:cNvPr>
          <p:cNvSpPr/>
          <p:nvPr/>
        </p:nvSpPr>
        <p:spPr>
          <a:xfrm>
            <a:off x="452320" y="1471488"/>
            <a:ext cx="8314857" cy="6339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6EF148C0-32EF-43EC-803A-39DB0160797C}"/>
              </a:ext>
            </a:extLst>
          </p:cNvPr>
          <p:cNvCxnSpPr>
            <a:cxnSpLocks/>
            <a:stCxn id="116" idx="0"/>
            <a:endCxn id="62" idx="0"/>
          </p:cNvCxnSpPr>
          <p:nvPr/>
        </p:nvCxnSpPr>
        <p:spPr>
          <a:xfrm flipV="1">
            <a:off x="1263865" y="1727082"/>
            <a:ext cx="204" cy="392526"/>
          </a:xfrm>
          <a:prstGeom prst="line">
            <a:avLst/>
          </a:prstGeom>
          <a:ln w="19050">
            <a:solidFill>
              <a:srgbClr val="927AB2"/>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1200C8B-E685-4DB9-8833-4B6662E69A68}"/>
              </a:ext>
            </a:extLst>
          </p:cNvPr>
          <p:cNvSpPr/>
          <p:nvPr/>
        </p:nvSpPr>
        <p:spPr>
          <a:xfrm>
            <a:off x="1195489" y="1727082"/>
            <a:ext cx="137160" cy="1371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3" name="Straight Connector 62">
            <a:extLst>
              <a:ext uri="{FF2B5EF4-FFF2-40B4-BE49-F238E27FC236}">
                <a16:creationId xmlns:a16="http://schemas.microsoft.com/office/drawing/2014/main" id="{9E8DFE7D-6855-4CE9-9113-1B4471ED984E}"/>
              </a:ext>
            </a:extLst>
          </p:cNvPr>
          <p:cNvCxnSpPr>
            <a:cxnSpLocks/>
            <a:endCxn id="64" idx="0"/>
          </p:cNvCxnSpPr>
          <p:nvPr/>
        </p:nvCxnSpPr>
        <p:spPr>
          <a:xfrm flipV="1">
            <a:off x="2944453" y="1727082"/>
            <a:ext cx="204" cy="453486"/>
          </a:xfrm>
          <a:prstGeom prst="line">
            <a:avLst/>
          </a:prstGeom>
          <a:ln w="19050">
            <a:solidFill>
              <a:srgbClr val="38ACA8"/>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3E30E006-A9C7-49C3-A859-C96C06BEEFAC}"/>
              </a:ext>
            </a:extLst>
          </p:cNvPr>
          <p:cNvSpPr/>
          <p:nvPr/>
        </p:nvSpPr>
        <p:spPr>
          <a:xfrm>
            <a:off x="2876077" y="1727082"/>
            <a:ext cx="137160" cy="137160"/>
          </a:xfrm>
          <a:prstGeom prst="ellipse">
            <a:avLst/>
          </a:prstGeom>
          <a:solidFill>
            <a:srgbClr val="267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5" name="Straight Connector 64">
            <a:extLst>
              <a:ext uri="{FF2B5EF4-FFF2-40B4-BE49-F238E27FC236}">
                <a16:creationId xmlns:a16="http://schemas.microsoft.com/office/drawing/2014/main" id="{3D0B9442-2554-4AFD-8B84-CE85D152F1AD}"/>
              </a:ext>
            </a:extLst>
          </p:cNvPr>
          <p:cNvCxnSpPr>
            <a:cxnSpLocks/>
            <a:endCxn id="66" idx="0"/>
          </p:cNvCxnSpPr>
          <p:nvPr/>
        </p:nvCxnSpPr>
        <p:spPr>
          <a:xfrm flipV="1">
            <a:off x="4585769" y="1734129"/>
            <a:ext cx="204" cy="453486"/>
          </a:xfrm>
          <a:prstGeom prst="line">
            <a:avLst/>
          </a:prstGeom>
          <a:ln w="19050">
            <a:solidFill>
              <a:srgbClr val="64CCC9"/>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B0CF884-1BE9-4630-B2EB-1362A80FE624}"/>
              </a:ext>
            </a:extLst>
          </p:cNvPr>
          <p:cNvSpPr/>
          <p:nvPr/>
        </p:nvSpPr>
        <p:spPr>
          <a:xfrm>
            <a:off x="4517393" y="1734129"/>
            <a:ext cx="137160" cy="137160"/>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7" name="Straight Connector 66">
            <a:extLst>
              <a:ext uri="{FF2B5EF4-FFF2-40B4-BE49-F238E27FC236}">
                <a16:creationId xmlns:a16="http://schemas.microsoft.com/office/drawing/2014/main" id="{F59A34E4-D9CA-4209-9062-9680AB270D4E}"/>
              </a:ext>
            </a:extLst>
          </p:cNvPr>
          <p:cNvCxnSpPr>
            <a:cxnSpLocks/>
            <a:endCxn id="68" idx="0"/>
          </p:cNvCxnSpPr>
          <p:nvPr/>
        </p:nvCxnSpPr>
        <p:spPr>
          <a:xfrm flipV="1">
            <a:off x="6267734" y="1734129"/>
            <a:ext cx="204" cy="453486"/>
          </a:xfrm>
          <a:prstGeom prst="line">
            <a:avLst/>
          </a:prstGeom>
          <a:ln w="19050">
            <a:solidFill>
              <a:srgbClr val="52CCFF"/>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ABC73A5-ABC9-46FF-85A8-573E322C8977}"/>
              </a:ext>
            </a:extLst>
          </p:cNvPr>
          <p:cNvSpPr/>
          <p:nvPr/>
        </p:nvSpPr>
        <p:spPr>
          <a:xfrm>
            <a:off x="6199358" y="1734129"/>
            <a:ext cx="137160" cy="137160"/>
          </a:xfrm>
          <a:prstGeom prst="ellipse">
            <a:avLst/>
          </a:prstGeom>
          <a:solidFill>
            <a:srgbClr val="009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9" name="Straight Connector 68">
            <a:extLst>
              <a:ext uri="{FF2B5EF4-FFF2-40B4-BE49-F238E27FC236}">
                <a16:creationId xmlns:a16="http://schemas.microsoft.com/office/drawing/2014/main" id="{B5708102-DA2E-49B4-AA6E-6FB390174ADD}"/>
              </a:ext>
            </a:extLst>
          </p:cNvPr>
          <p:cNvCxnSpPr>
            <a:cxnSpLocks/>
            <a:endCxn id="70" idx="0"/>
          </p:cNvCxnSpPr>
          <p:nvPr/>
        </p:nvCxnSpPr>
        <p:spPr>
          <a:xfrm flipV="1">
            <a:off x="7961369" y="1734129"/>
            <a:ext cx="204" cy="453486"/>
          </a:xfrm>
          <a:prstGeom prst="line">
            <a:avLst/>
          </a:prstGeom>
          <a:ln w="19050">
            <a:solidFill>
              <a:srgbClr val="8CDDFF"/>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19A19A5-B2F8-480E-827C-808C4D9EC877}"/>
              </a:ext>
            </a:extLst>
          </p:cNvPr>
          <p:cNvSpPr/>
          <p:nvPr/>
        </p:nvSpPr>
        <p:spPr>
          <a:xfrm>
            <a:off x="7892993" y="1734129"/>
            <a:ext cx="137160" cy="137160"/>
          </a:xfrm>
          <a:prstGeom prst="ellipse">
            <a:avLst/>
          </a:prstGeom>
          <a:solidFill>
            <a:srgbClr val="52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1" name="TextBox 50">
            <a:extLst>
              <a:ext uri="{FF2B5EF4-FFF2-40B4-BE49-F238E27FC236}">
                <a16:creationId xmlns:a16="http://schemas.microsoft.com/office/drawing/2014/main" id="{E715B065-AAC8-4176-88BD-76D0BF815627}"/>
              </a:ext>
            </a:extLst>
          </p:cNvPr>
          <p:cNvSpPr txBox="1"/>
          <p:nvPr/>
        </p:nvSpPr>
        <p:spPr>
          <a:xfrm>
            <a:off x="3172974" y="1150170"/>
            <a:ext cx="2883418" cy="307777"/>
          </a:xfrm>
          <a:prstGeom prst="rect">
            <a:avLst/>
          </a:prstGeom>
          <a:noFill/>
        </p:spPr>
        <p:txBody>
          <a:bodyPr wrap="none" rtlCol="0">
            <a:spAutoFit/>
          </a:bodyPr>
          <a:lstStyle/>
          <a:p>
            <a:pPr algn="l"/>
            <a:r>
              <a:rPr lang="en-US" sz="1400" b="1" dirty="0"/>
              <a:t>Stakeholders to Gain Market Access </a:t>
            </a:r>
          </a:p>
        </p:txBody>
      </p:sp>
      <p:sp>
        <p:nvSpPr>
          <p:cNvPr id="72" name="Rectangle: Top Corners Rounded 71">
            <a:extLst>
              <a:ext uri="{FF2B5EF4-FFF2-40B4-BE49-F238E27FC236}">
                <a16:creationId xmlns:a16="http://schemas.microsoft.com/office/drawing/2014/main" id="{913E921A-E37F-41C0-890C-8E3340FFA2FE}"/>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Key Stakeholders</a:t>
            </a:r>
          </a:p>
        </p:txBody>
      </p:sp>
    </p:spTree>
    <p:extLst>
      <p:ext uri="{BB962C8B-B14F-4D97-AF65-F5344CB8AC3E}">
        <p14:creationId xmlns:p14="http://schemas.microsoft.com/office/powerpoint/2010/main" val="36403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8" grpId="0" animBg="1"/>
      <p:bldP spid="41" grpId="0" animBg="1"/>
      <p:bldP spid="43" grpId="0" animBg="1"/>
      <p:bldP spid="44" grpId="0" animBg="1"/>
      <p:bldP spid="45" grpId="0" animBg="1"/>
      <p:bldP spid="46" grpId="0" animBg="1"/>
      <p:bldP spid="47" grpId="0" animBg="1"/>
      <p:bldP spid="48" grpId="0" animBg="1"/>
      <p:bldP spid="49" grpId="0" animBg="1"/>
      <p:bldP spid="112" grpId="0" animBg="1"/>
      <p:bldP spid="113" grpId="0" animBg="1"/>
      <p:bldP spid="114" grpId="0" animBg="1"/>
      <p:bldP spid="115" grpId="0" animBg="1"/>
      <p:bldP spid="116" grpId="0" animBg="1"/>
      <p:bldP spid="62" grpId="0" animBg="1"/>
      <p:bldP spid="64" grpId="0" animBg="1"/>
      <p:bldP spid="66" grpId="0" animBg="1"/>
      <p:bldP spid="68" grpId="0" animBg="1"/>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6</a:t>
            </a:fld>
            <a:endParaRPr lang="en-IN" dirty="0"/>
          </a:p>
        </p:txBody>
      </p:sp>
      <p:sp>
        <p:nvSpPr>
          <p:cNvPr id="85" name="Rectangle: Top Corners Rounded 84">
            <a:extLst>
              <a:ext uri="{FF2B5EF4-FFF2-40B4-BE49-F238E27FC236}">
                <a16:creationId xmlns:a16="http://schemas.microsoft.com/office/drawing/2014/main" id="{F72BA154-92F9-473C-AB2F-41E75D91A24B}"/>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What is a TPP?</a:t>
            </a:r>
          </a:p>
        </p:txBody>
      </p:sp>
      <p:sp>
        <p:nvSpPr>
          <p:cNvPr id="89" name="Rectangle 88">
            <a:extLst>
              <a:ext uri="{FF2B5EF4-FFF2-40B4-BE49-F238E27FC236}">
                <a16:creationId xmlns:a16="http://schemas.microsoft.com/office/drawing/2014/main" id="{69E14587-F437-49CE-BEF7-526A88A701A6}"/>
              </a:ext>
            </a:extLst>
          </p:cNvPr>
          <p:cNvSpPr/>
          <p:nvPr/>
        </p:nvSpPr>
        <p:spPr>
          <a:xfrm>
            <a:off x="-11730" y="-1012117"/>
            <a:ext cx="9155730" cy="946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To start, let us review what a TPP or target product profile is. The WHO defines a TPP as a description of a product that “outlines the desired 'profile' or characteristics of a target product that is aimed at a particular disease or diseases. TPPs state intended use, target populations and other desired attributes of products, including safety and efficacy-related characteristics”. In other words, it is a summary of a pharmaceutical or biopharmaceutical product. We use TPPs as a foundation for the development of a business case i.e. to determine the value of the product to the customers the product should help, and therefore the value to our organization. As such, it is critical that a TPP contains the key elements which help us gain insights to all the parameters that make up the commercial potential of the product. For example, how does this product stack up against competition i.e. current standard of care at the expected launch date? What is the size of the population in which this product most likely will be used? What level of access and reimbursement will this product achieve? </a:t>
            </a:r>
          </a:p>
        </p:txBody>
      </p:sp>
      <p:sp>
        <p:nvSpPr>
          <p:cNvPr id="57" name="TextBox 56">
            <a:extLst>
              <a:ext uri="{FF2B5EF4-FFF2-40B4-BE49-F238E27FC236}">
                <a16:creationId xmlns:a16="http://schemas.microsoft.com/office/drawing/2014/main" id="{A6B864C8-A4CC-410D-85D9-442ADE21C365}"/>
              </a:ext>
            </a:extLst>
          </p:cNvPr>
          <p:cNvSpPr txBox="1"/>
          <p:nvPr/>
        </p:nvSpPr>
        <p:spPr>
          <a:xfrm>
            <a:off x="3726309" y="1276481"/>
            <a:ext cx="1691382" cy="338554"/>
          </a:xfrm>
          <a:prstGeom prst="rect">
            <a:avLst/>
          </a:prstGeom>
          <a:noFill/>
        </p:spPr>
        <p:txBody>
          <a:bodyPr wrap="square" rtlCol="0">
            <a:spAutoFit/>
          </a:bodyPr>
          <a:lstStyle/>
          <a:p>
            <a:pPr algn="ctr"/>
            <a:r>
              <a:rPr lang="en-US" sz="1600" b="1" dirty="0">
                <a:solidFill>
                  <a:schemeClr val="accent3"/>
                </a:solidFill>
              </a:rPr>
              <a:t>What is a TPP?</a:t>
            </a:r>
          </a:p>
        </p:txBody>
      </p:sp>
      <p:pic>
        <p:nvPicPr>
          <p:cNvPr id="59" name="Graphic 58" descr="Open quotation mark">
            <a:extLst>
              <a:ext uri="{FF2B5EF4-FFF2-40B4-BE49-F238E27FC236}">
                <a16:creationId xmlns:a16="http://schemas.microsoft.com/office/drawing/2014/main" id="{CA4EE2A6-3BF8-4389-8F90-206184B2C5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8214" y="1766664"/>
            <a:ext cx="457200" cy="457200"/>
          </a:xfrm>
          <a:prstGeom prst="rect">
            <a:avLst/>
          </a:prstGeom>
        </p:spPr>
      </p:pic>
      <p:pic>
        <p:nvPicPr>
          <p:cNvPr id="60" name="Graphic 59" descr="Closed quotation mark">
            <a:extLst>
              <a:ext uri="{FF2B5EF4-FFF2-40B4-BE49-F238E27FC236}">
                <a16:creationId xmlns:a16="http://schemas.microsoft.com/office/drawing/2014/main" id="{F66452FD-424D-4864-965D-92CBF81DC3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02911" y="3246664"/>
            <a:ext cx="457200" cy="457200"/>
          </a:xfrm>
          <a:prstGeom prst="rect">
            <a:avLst/>
          </a:prstGeom>
        </p:spPr>
      </p:pic>
      <p:sp>
        <p:nvSpPr>
          <p:cNvPr id="3" name="Rectangle 2">
            <a:extLst>
              <a:ext uri="{FF2B5EF4-FFF2-40B4-BE49-F238E27FC236}">
                <a16:creationId xmlns:a16="http://schemas.microsoft.com/office/drawing/2014/main" id="{963B4971-5F9B-4625-9D2F-DD5DB018468A}"/>
              </a:ext>
            </a:extLst>
          </p:cNvPr>
          <p:cNvSpPr/>
          <p:nvPr/>
        </p:nvSpPr>
        <p:spPr>
          <a:xfrm>
            <a:off x="408840" y="4651396"/>
            <a:ext cx="7636933" cy="230832"/>
          </a:xfrm>
          <a:prstGeom prst="rect">
            <a:avLst/>
          </a:prstGeom>
        </p:spPr>
        <p:txBody>
          <a:bodyPr wrap="square">
            <a:spAutoFit/>
          </a:bodyPr>
          <a:lstStyle/>
          <a:p>
            <a:r>
              <a:rPr lang="en-US" sz="900" dirty="0"/>
              <a:t>Source: </a:t>
            </a:r>
            <a:r>
              <a:rPr lang="en-US" sz="900" dirty="0">
                <a:hlinkClick r:id="rId6"/>
              </a:rPr>
              <a:t>https://www.who.int/</a:t>
            </a:r>
            <a:endParaRPr lang="en-US" sz="900" dirty="0"/>
          </a:p>
        </p:txBody>
      </p:sp>
      <p:sp>
        <p:nvSpPr>
          <p:cNvPr id="2" name="Rectangle 1">
            <a:extLst>
              <a:ext uri="{FF2B5EF4-FFF2-40B4-BE49-F238E27FC236}">
                <a16:creationId xmlns:a16="http://schemas.microsoft.com/office/drawing/2014/main" id="{5EEEA4B9-8028-41C5-AA4C-2BA597FD92BD}"/>
              </a:ext>
            </a:extLst>
          </p:cNvPr>
          <p:cNvSpPr/>
          <p:nvPr/>
        </p:nvSpPr>
        <p:spPr>
          <a:xfrm>
            <a:off x="1574799" y="1949538"/>
            <a:ext cx="6185311" cy="1477328"/>
          </a:xfrm>
          <a:prstGeom prst="rect">
            <a:avLst/>
          </a:prstGeom>
          <a:solidFill>
            <a:srgbClr val="FFFFFF">
              <a:alpha val="50980"/>
            </a:srgbClr>
          </a:solidFill>
        </p:spPr>
        <p:txBody>
          <a:bodyPr wrap="square">
            <a:spAutoFit/>
          </a:bodyPr>
          <a:lstStyle/>
          <a:p>
            <a:r>
              <a:rPr lang="en-US" dirty="0">
                <a:latin typeface="+mj-lt"/>
              </a:rPr>
              <a:t>A target product profile (TPP) outlines the desired 'profile' or characteristics of a target product that is aimed at a particular disease or diseases. TPPs state intended use, target populations and other desired attributes of products, including safety and efficacy-related characteristics</a:t>
            </a:r>
          </a:p>
        </p:txBody>
      </p:sp>
    </p:spTree>
    <p:extLst>
      <p:ext uri="{BB962C8B-B14F-4D97-AF65-F5344CB8AC3E}">
        <p14:creationId xmlns:p14="http://schemas.microsoft.com/office/powerpoint/2010/main" val="227721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3F9359F9-44C3-4E92-BF79-393403F57A67}"/>
              </a:ext>
            </a:extLst>
          </p:cNvPr>
          <p:cNvSpPr/>
          <p:nvPr/>
        </p:nvSpPr>
        <p:spPr>
          <a:xfrm>
            <a:off x="974619" y="3221279"/>
            <a:ext cx="7050440" cy="836554"/>
          </a:xfrm>
          <a:prstGeom prst="triangle">
            <a:avLst/>
          </a:prstGeom>
          <a:gradFill>
            <a:gsLst>
              <a:gs pos="1000">
                <a:schemeClr val="accent3">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7</a:t>
            </a:fld>
            <a:endParaRPr lang="en-IN" dirty="0"/>
          </a:p>
        </p:txBody>
      </p:sp>
      <p:sp>
        <p:nvSpPr>
          <p:cNvPr id="85" name="Rectangle: Top Corners Rounded 84">
            <a:extLst>
              <a:ext uri="{FF2B5EF4-FFF2-40B4-BE49-F238E27FC236}">
                <a16:creationId xmlns:a16="http://schemas.microsoft.com/office/drawing/2014/main" id="{F72BA154-92F9-473C-AB2F-41E75D91A24B}"/>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What is Value?</a:t>
            </a:r>
          </a:p>
        </p:txBody>
      </p:sp>
      <p:sp>
        <p:nvSpPr>
          <p:cNvPr id="89" name="Rectangle 88">
            <a:extLst>
              <a:ext uri="{FF2B5EF4-FFF2-40B4-BE49-F238E27FC236}">
                <a16:creationId xmlns:a16="http://schemas.microsoft.com/office/drawing/2014/main" id="{69E14587-F437-49CE-BEF7-526A88A701A6}"/>
              </a:ext>
            </a:extLst>
          </p:cNvPr>
          <p:cNvSpPr/>
          <p:nvPr/>
        </p:nvSpPr>
        <p:spPr>
          <a:xfrm>
            <a:off x="-11730" y="-1012117"/>
            <a:ext cx="9155730" cy="946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Narrative</a:t>
            </a:r>
            <a:r>
              <a:rPr lang="en-US" sz="1000" dirty="0">
                <a:solidFill>
                  <a:schemeClr val="tx1"/>
                </a:solidFill>
              </a:rPr>
              <a:t>: A good TPP will describe a future product in terms that allow key stakeholders to determine the </a:t>
            </a:r>
            <a:r>
              <a:rPr lang="en-US" sz="1000" b="1" i="1" u="sng" dirty="0">
                <a:solidFill>
                  <a:schemeClr val="tx1"/>
                </a:solidFill>
              </a:rPr>
              <a:t>value</a:t>
            </a:r>
            <a:r>
              <a:rPr lang="en-US" sz="1000" dirty="0">
                <a:solidFill>
                  <a:schemeClr val="tx1"/>
                </a:solidFill>
              </a:rPr>
              <a:t> of the product and ultimately how much it should be worth. In most markets, these stakeholders eventually influence and / or determine a product’s price, the population that will have covered access to the product, and how much – if anything – of the product’s costs will be covered. A good TPP should describe product benefits – be they public health, financial, humanistic or clinical benefits – all in terms </a:t>
            </a:r>
            <a:r>
              <a:rPr lang="en-US" sz="1000" b="1" i="1" dirty="0">
                <a:solidFill>
                  <a:schemeClr val="tx1"/>
                </a:solidFill>
              </a:rPr>
              <a:t>relative</a:t>
            </a:r>
            <a:r>
              <a:rPr lang="en-US" sz="1000" dirty="0">
                <a:solidFill>
                  <a:schemeClr val="tx1"/>
                </a:solidFill>
              </a:rPr>
              <a:t> to appropriate alternatives. Take for example the definitions of value in Germany and France: value is described in terms of “additional benefit over a comparator” or “comparative efficacy and safety”. You might be asking why we mention two European HTA bodies here. Well, the simple answer is, most EPD markets refer formally or informally to the outcomes of HTA bodies in EU markets. Therefore, the value claims of our TPPs should be evidenced as though we were submitting our dossier for price setting and coverage in an EU market. In the next few sections, we will learn more about how our stakeholder think about value and what this means for us when we develop a TPP.</a:t>
            </a:r>
          </a:p>
        </p:txBody>
      </p:sp>
      <p:sp>
        <p:nvSpPr>
          <p:cNvPr id="57" name="TextBox 56">
            <a:extLst>
              <a:ext uri="{FF2B5EF4-FFF2-40B4-BE49-F238E27FC236}">
                <a16:creationId xmlns:a16="http://schemas.microsoft.com/office/drawing/2014/main" id="{A6B864C8-A4CC-410D-85D9-442ADE21C365}"/>
              </a:ext>
            </a:extLst>
          </p:cNvPr>
          <p:cNvSpPr txBox="1"/>
          <p:nvPr/>
        </p:nvSpPr>
        <p:spPr>
          <a:xfrm>
            <a:off x="1396606" y="1070741"/>
            <a:ext cx="2251229" cy="584775"/>
          </a:xfrm>
          <a:prstGeom prst="rect">
            <a:avLst/>
          </a:prstGeom>
          <a:noFill/>
        </p:spPr>
        <p:txBody>
          <a:bodyPr wrap="square" rtlCol="0">
            <a:spAutoFit/>
          </a:bodyPr>
          <a:lstStyle/>
          <a:p>
            <a:pPr algn="ctr"/>
            <a:r>
              <a:rPr lang="en-US" sz="1600" b="1" dirty="0">
                <a:solidFill>
                  <a:schemeClr val="accent3"/>
                </a:solidFill>
              </a:rPr>
              <a:t>G-BA (Germany) definition of value</a:t>
            </a:r>
          </a:p>
        </p:txBody>
      </p:sp>
      <p:sp>
        <p:nvSpPr>
          <p:cNvPr id="2" name="Rectangle 1">
            <a:extLst>
              <a:ext uri="{FF2B5EF4-FFF2-40B4-BE49-F238E27FC236}">
                <a16:creationId xmlns:a16="http://schemas.microsoft.com/office/drawing/2014/main" id="{5EEEA4B9-8028-41C5-AA4C-2BA597FD92BD}"/>
              </a:ext>
            </a:extLst>
          </p:cNvPr>
          <p:cNvSpPr/>
          <p:nvPr/>
        </p:nvSpPr>
        <p:spPr>
          <a:xfrm>
            <a:off x="1163320" y="1845398"/>
            <a:ext cx="2997200" cy="584775"/>
          </a:xfrm>
          <a:prstGeom prst="rect">
            <a:avLst/>
          </a:prstGeom>
        </p:spPr>
        <p:txBody>
          <a:bodyPr wrap="square">
            <a:spAutoFit/>
          </a:bodyPr>
          <a:lstStyle/>
          <a:p>
            <a:r>
              <a:rPr lang="en-US" sz="1600" dirty="0">
                <a:latin typeface="+mj-lt"/>
              </a:rPr>
              <a:t>additional benefit claimed over the appropriate comparator</a:t>
            </a:r>
          </a:p>
        </p:txBody>
      </p:sp>
      <p:pic>
        <p:nvPicPr>
          <p:cNvPr id="59" name="Graphic 58" descr="Open quotation mark">
            <a:extLst>
              <a:ext uri="{FF2B5EF4-FFF2-40B4-BE49-F238E27FC236}">
                <a16:creationId xmlns:a16="http://schemas.microsoft.com/office/drawing/2014/main" id="{CA4EE2A6-3BF8-4389-8F90-206184B2C5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734" y="1662524"/>
            <a:ext cx="457200" cy="457200"/>
          </a:xfrm>
          <a:prstGeom prst="rect">
            <a:avLst/>
          </a:prstGeom>
        </p:spPr>
      </p:pic>
      <p:pic>
        <p:nvPicPr>
          <p:cNvPr id="60" name="Graphic 59" descr="Closed quotation mark">
            <a:extLst>
              <a:ext uri="{FF2B5EF4-FFF2-40B4-BE49-F238E27FC236}">
                <a16:creationId xmlns:a16="http://schemas.microsoft.com/office/drawing/2014/main" id="{F66452FD-424D-4864-965D-92CBF81DC3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2146" y="2140223"/>
            <a:ext cx="457200" cy="457200"/>
          </a:xfrm>
          <a:prstGeom prst="rect">
            <a:avLst/>
          </a:prstGeom>
        </p:spPr>
      </p:pic>
      <p:sp>
        <p:nvSpPr>
          <p:cNvPr id="3" name="Rectangle 2">
            <a:extLst>
              <a:ext uri="{FF2B5EF4-FFF2-40B4-BE49-F238E27FC236}">
                <a16:creationId xmlns:a16="http://schemas.microsoft.com/office/drawing/2014/main" id="{963B4971-5F9B-4625-9D2F-DD5DB018468A}"/>
              </a:ext>
            </a:extLst>
          </p:cNvPr>
          <p:cNvSpPr/>
          <p:nvPr/>
        </p:nvSpPr>
        <p:spPr>
          <a:xfrm>
            <a:off x="408840" y="4651396"/>
            <a:ext cx="7636933" cy="230832"/>
          </a:xfrm>
          <a:prstGeom prst="rect">
            <a:avLst/>
          </a:prstGeom>
        </p:spPr>
        <p:txBody>
          <a:bodyPr wrap="square">
            <a:spAutoFit/>
          </a:bodyPr>
          <a:lstStyle/>
          <a:p>
            <a:r>
              <a:rPr lang="en-US" sz="900" dirty="0"/>
              <a:t>Source: </a:t>
            </a:r>
            <a:r>
              <a:rPr lang="en-US" sz="900" dirty="0">
                <a:hlinkClick r:id="rId6"/>
              </a:rPr>
              <a:t>www.g-ba.de</a:t>
            </a:r>
            <a:r>
              <a:rPr lang="en-US" sz="900" dirty="0"/>
              <a:t> </a:t>
            </a:r>
            <a:r>
              <a:rPr lang="en-US" sz="900" dirty="0">
                <a:hlinkClick r:id="rId7"/>
              </a:rPr>
              <a:t>www.has-sante.fr</a:t>
            </a:r>
            <a:r>
              <a:rPr lang="en-US" sz="900" dirty="0"/>
              <a:t> </a:t>
            </a:r>
          </a:p>
        </p:txBody>
      </p:sp>
      <p:sp>
        <p:nvSpPr>
          <p:cNvPr id="11" name="TextBox 10">
            <a:extLst>
              <a:ext uri="{FF2B5EF4-FFF2-40B4-BE49-F238E27FC236}">
                <a16:creationId xmlns:a16="http://schemas.microsoft.com/office/drawing/2014/main" id="{75FA6B31-94BE-4524-BFE4-B0BD826DE938}"/>
              </a:ext>
            </a:extLst>
          </p:cNvPr>
          <p:cNvSpPr txBox="1"/>
          <p:nvPr/>
        </p:nvSpPr>
        <p:spPr>
          <a:xfrm>
            <a:off x="5419919" y="1070741"/>
            <a:ext cx="2251229" cy="584775"/>
          </a:xfrm>
          <a:prstGeom prst="rect">
            <a:avLst/>
          </a:prstGeom>
          <a:noFill/>
        </p:spPr>
        <p:txBody>
          <a:bodyPr wrap="square" rtlCol="0">
            <a:spAutoFit/>
          </a:bodyPr>
          <a:lstStyle/>
          <a:p>
            <a:pPr algn="ctr"/>
            <a:r>
              <a:rPr lang="en-US" sz="1600" b="1" dirty="0">
                <a:solidFill>
                  <a:schemeClr val="accent3"/>
                </a:solidFill>
              </a:rPr>
              <a:t>TC (France) </a:t>
            </a:r>
          </a:p>
          <a:p>
            <a:pPr algn="ctr"/>
            <a:r>
              <a:rPr lang="en-US" sz="1600" b="1" dirty="0">
                <a:solidFill>
                  <a:schemeClr val="accent3"/>
                </a:solidFill>
              </a:rPr>
              <a:t>definition of value</a:t>
            </a:r>
          </a:p>
        </p:txBody>
      </p:sp>
      <p:sp>
        <p:nvSpPr>
          <p:cNvPr id="12" name="Rectangle 11">
            <a:extLst>
              <a:ext uri="{FF2B5EF4-FFF2-40B4-BE49-F238E27FC236}">
                <a16:creationId xmlns:a16="http://schemas.microsoft.com/office/drawing/2014/main" id="{2E6E1C14-F142-4781-AAD2-4F54A65411AA}"/>
              </a:ext>
            </a:extLst>
          </p:cNvPr>
          <p:cNvSpPr/>
          <p:nvPr/>
        </p:nvSpPr>
        <p:spPr>
          <a:xfrm>
            <a:off x="5186633" y="1845398"/>
            <a:ext cx="2997200" cy="1323439"/>
          </a:xfrm>
          <a:prstGeom prst="rect">
            <a:avLst/>
          </a:prstGeom>
        </p:spPr>
        <p:txBody>
          <a:bodyPr wrap="square">
            <a:spAutoFit/>
          </a:bodyPr>
          <a:lstStyle/>
          <a:p>
            <a:r>
              <a:rPr lang="en-US" sz="1600" dirty="0">
                <a:latin typeface="+mj-lt"/>
              </a:rPr>
              <a:t>comparative efficacy and safety data with regards to available treatments (reference medicinal product or better treatment modalities</a:t>
            </a:r>
          </a:p>
        </p:txBody>
      </p:sp>
      <p:pic>
        <p:nvPicPr>
          <p:cNvPr id="13" name="Graphic 12" descr="Open quotation mark">
            <a:extLst>
              <a:ext uri="{FF2B5EF4-FFF2-40B4-BE49-F238E27FC236}">
                <a16:creationId xmlns:a16="http://schemas.microsoft.com/office/drawing/2014/main" id="{A9CACD77-00BA-4EA6-89B4-6F4F159A3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90047" y="1662524"/>
            <a:ext cx="457200" cy="457200"/>
          </a:xfrm>
          <a:prstGeom prst="rect">
            <a:avLst/>
          </a:prstGeom>
        </p:spPr>
      </p:pic>
      <p:pic>
        <p:nvPicPr>
          <p:cNvPr id="14" name="Graphic 13" descr="Closed quotation mark">
            <a:extLst>
              <a:ext uri="{FF2B5EF4-FFF2-40B4-BE49-F238E27FC236}">
                <a16:creationId xmlns:a16="http://schemas.microsoft.com/office/drawing/2014/main" id="{9BFAF603-F372-41AB-9E55-FEEFC3F76F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0633" y="2744300"/>
            <a:ext cx="457200" cy="457200"/>
          </a:xfrm>
          <a:prstGeom prst="rect">
            <a:avLst/>
          </a:prstGeom>
        </p:spPr>
      </p:pic>
      <p:pic>
        <p:nvPicPr>
          <p:cNvPr id="16" name="Picture 22" descr="France icon">
            <a:extLst>
              <a:ext uri="{FF2B5EF4-FFF2-40B4-BE49-F238E27FC236}">
                <a16:creationId xmlns:a16="http://schemas.microsoft.com/office/drawing/2014/main" id="{101F07CD-FA59-4D30-A469-D76B5C957E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91732" y="1069360"/>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descr="Germany icon">
            <a:extLst>
              <a:ext uri="{FF2B5EF4-FFF2-40B4-BE49-F238E27FC236}">
                <a16:creationId xmlns:a16="http://schemas.microsoft.com/office/drawing/2014/main" id="{6CCEE3F2-CF67-4F1A-85BB-2BE2FD1E0B9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5012" y="1102409"/>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Brazil icon">
            <a:extLst>
              <a:ext uri="{FF2B5EF4-FFF2-40B4-BE49-F238E27FC236}">
                <a16:creationId xmlns:a16="http://schemas.microsoft.com/office/drawing/2014/main" id="{5D08069B-1E1F-45C3-8EB3-2032C85AB15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41516" y="4170600"/>
            <a:ext cx="295100" cy="2951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China icon">
            <a:extLst>
              <a:ext uri="{FF2B5EF4-FFF2-40B4-BE49-F238E27FC236}">
                <a16:creationId xmlns:a16="http://schemas.microsoft.com/office/drawing/2014/main" id="{83212482-6DD9-47F1-8A59-8FB5B64E445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8796" y="4170600"/>
            <a:ext cx="295100" cy="2951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2" descr="Mexico icon">
            <a:extLst>
              <a:ext uri="{FF2B5EF4-FFF2-40B4-BE49-F238E27FC236}">
                <a16:creationId xmlns:a16="http://schemas.microsoft.com/office/drawing/2014/main" id="{0FFF4EFF-29DF-44A5-ADED-133654EF0C9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98568" y="4173092"/>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Saudi arabia icon">
            <a:extLst>
              <a:ext uri="{FF2B5EF4-FFF2-40B4-BE49-F238E27FC236}">
                <a16:creationId xmlns:a16="http://schemas.microsoft.com/office/drawing/2014/main" id="{A59DBCEC-D4B4-4DC5-923B-5D1F0728F88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78340" y="4173092"/>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outh Korea icon">
            <a:extLst>
              <a:ext uri="{FF2B5EF4-FFF2-40B4-BE49-F238E27FC236}">
                <a16:creationId xmlns:a16="http://schemas.microsoft.com/office/drawing/2014/main" id="{EA0BA752-5BAC-4C31-9B0A-AF5109FB538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85250" y="4170600"/>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Thailand icon">
            <a:extLst>
              <a:ext uri="{FF2B5EF4-FFF2-40B4-BE49-F238E27FC236}">
                <a16:creationId xmlns:a16="http://schemas.microsoft.com/office/drawing/2014/main" id="{19EFAF3A-9CFA-4EFB-ACA4-C061D6D645D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537884" y="4173092"/>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Argentina icon">
            <a:extLst>
              <a:ext uri="{FF2B5EF4-FFF2-40B4-BE49-F238E27FC236}">
                <a16:creationId xmlns:a16="http://schemas.microsoft.com/office/drawing/2014/main" id="{FD6A317B-BA61-4771-9F61-D10D2DC3CEF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05478" y="4160914"/>
            <a:ext cx="304786" cy="30478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0" descr="Malaysia icon">
            <a:extLst>
              <a:ext uri="{FF2B5EF4-FFF2-40B4-BE49-F238E27FC236}">
                <a16:creationId xmlns:a16="http://schemas.microsoft.com/office/drawing/2014/main" id="{2E54777A-DDB3-41AB-9452-431965F156A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58112" y="4173092"/>
            <a:ext cx="292608" cy="2926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Definitive Guide to the Russian Flag - History, Meaning, &amp;amp; Colors —  Young Pioneer Tours">
            <a:extLst>
              <a:ext uri="{FF2B5EF4-FFF2-40B4-BE49-F238E27FC236}">
                <a16:creationId xmlns:a16="http://schemas.microsoft.com/office/drawing/2014/main" id="{46D0F001-DDA4-4059-86BD-83548747065D}"/>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8091" r="18091"/>
          <a:stretch/>
        </p:blipFill>
        <p:spPr bwMode="auto">
          <a:xfrm>
            <a:off x="7593610" y="4163948"/>
            <a:ext cx="301752" cy="301752"/>
          </a:xfrm>
          <a:prstGeom prst="flowChartConnector">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28" name="Picture 4" descr="Flag of the Republic of China - Wikipedia">
            <a:extLst>
              <a:ext uri="{FF2B5EF4-FFF2-40B4-BE49-F238E27FC236}">
                <a16:creationId xmlns:a16="http://schemas.microsoft.com/office/drawing/2014/main" id="{206AC229-0F28-4CF5-9889-073FAAE8BBEB}"/>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16667" r="16667"/>
          <a:stretch/>
        </p:blipFill>
        <p:spPr bwMode="auto">
          <a:xfrm>
            <a:off x="6864236" y="4163948"/>
            <a:ext cx="301752" cy="301752"/>
          </a:xfrm>
          <a:prstGeom prst="flowChartConnector">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5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7" grpId="0"/>
      <p:bldP spid="2"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8</a:t>
            </a:fld>
            <a:endParaRPr lang="en-IN" dirty="0"/>
          </a:p>
        </p:txBody>
      </p:sp>
      <p:sp>
        <p:nvSpPr>
          <p:cNvPr id="85" name="Rectangle: Top Corners Rounded 84">
            <a:extLst>
              <a:ext uri="{FF2B5EF4-FFF2-40B4-BE49-F238E27FC236}">
                <a16:creationId xmlns:a16="http://schemas.microsoft.com/office/drawing/2014/main" id="{F72BA154-92F9-473C-AB2F-41E75D91A24B}"/>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TPP Elements</a:t>
            </a:r>
          </a:p>
        </p:txBody>
      </p:sp>
      <p:sp>
        <p:nvSpPr>
          <p:cNvPr id="89" name="Rectangle 88">
            <a:extLst>
              <a:ext uri="{FF2B5EF4-FFF2-40B4-BE49-F238E27FC236}">
                <a16:creationId xmlns:a16="http://schemas.microsoft.com/office/drawing/2014/main" id="{69E14587-F437-49CE-BEF7-526A88A701A6}"/>
              </a:ext>
            </a:extLst>
          </p:cNvPr>
          <p:cNvSpPr/>
          <p:nvPr/>
        </p:nvSpPr>
        <p:spPr>
          <a:xfrm>
            <a:off x="-11730" y="-1012117"/>
            <a:ext cx="9155730" cy="946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The contents of a TPP can vary depending on the type of product or therapeutic area. However, there are eight key elements which should always be included in a commercially oriented TPP. 1. The indication. It determines the possible patient population and is defined as the indicated patient population as per the regulatory label. 2. Clinical benefits. These should be described in terms of efficacy on patient relevant endpoints as well as safety in the indicated population. Clinical benefits when supported with evidence serves as the basis for our value claims. 3. The target patient population. It defines our strategic positioning in the treatment algorithm and describes the sub-populations within our label that we wish to target from a commercial standpoint. 4. Relative clinical benefits. It differentiates our value claims vs. competitors, and, if we are targeting sub-populations, shows how benefit differs or is the same across sub-populations. 5. Fulfillment channel. This describes something referred to as “the site of care”, or in more simple terms, where a product dispensing transaction occurs, i.e. in a hospital, in an out-patient practice or in a retail pharmacy. 6. Dosing and administration. This shows the amount of the drug that is needed to elicit a therapeutic response as well as the frequency with which that dose should be taken to maintain the response. This section should also describe any preparation steps that are needed to prepare the drug for consumption, for example, reconstitution for injections, or the insertion of a capsule into an inhaler device if the product is meant to be inhaled; and 7. Packaging and Storage. This outlines practical considerations from a provider and HCP standpoint but also from a “payer” perspective in that it will describe how much of the drug is in a unit, which, when coupled with dosing and administration, helps stakeholders understand such things as wastage; Finally, 8 Funding archetype. Defines what segment or segments we are targeting, and what the expected access and reimbursement status should be. </a:t>
            </a:r>
          </a:p>
        </p:txBody>
      </p:sp>
      <p:sp>
        <p:nvSpPr>
          <p:cNvPr id="115" name="TextBox 114">
            <a:extLst>
              <a:ext uri="{FF2B5EF4-FFF2-40B4-BE49-F238E27FC236}">
                <a16:creationId xmlns:a16="http://schemas.microsoft.com/office/drawing/2014/main" id="{832DD08E-3D9A-4581-AA31-E3CAF773E3D0}"/>
              </a:ext>
            </a:extLst>
          </p:cNvPr>
          <p:cNvSpPr txBox="1"/>
          <p:nvPr/>
        </p:nvSpPr>
        <p:spPr>
          <a:xfrm>
            <a:off x="3922018" y="2639613"/>
            <a:ext cx="1299964" cy="584775"/>
          </a:xfrm>
          <a:prstGeom prst="rect">
            <a:avLst/>
          </a:prstGeom>
          <a:noFill/>
        </p:spPr>
        <p:txBody>
          <a:bodyPr wrap="square" rtlCol="0">
            <a:spAutoFit/>
          </a:bodyPr>
          <a:lstStyle/>
          <a:p>
            <a:pPr algn="ctr"/>
            <a:r>
              <a:rPr lang="en-US" sz="1600" b="1" dirty="0"/>
              <a:t>TPP Elements</a:t>
            </a:r>
          </a:p>
        </p:txBody>
      </p:sp>
      <p:sp>
        <p:nvSpPr>
          <p:cNvPr id="116" name="Oval 115">
            <a:extLst>
              <a:ext uri="{FF2B5EF4-FFF2-40B4-BE49-F238E27FC236}">
                <a16:creationId xmlns:a16="http://schemas.microsoft.com/office/drawing/2014/main" id="{F1F901E4-9585-49F4-95ED-0B493C8942CB}"/>
              </a:ext>
            </a:extLst>
          </p:cNvPr>
          <p:cNvSpPr/>
          <p:nvPr/>
        </p:nvSpPr>
        <p:spPr>
          <a:xfrm>
            <a:off x="3865418" y="2225419"/>
            <a:ext cx="1413164" cy="1413164"/>
          </a:xfrm>
          <a:prstGeom prst="ellipse">
            <a:avLst/>
          </a:pr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67A84C32-0B17-46AA-B0CF-C16A98363FDD}"/>
              </a:ext>
            </a:extLst>
          </p:cNvPr>
          <p:cNvSpPr/>
          <p:nvPr/>
        </p:nvSpPr>
        <p:spPr>
          <a:xfrm>
            <a:off x="3703320" y="2063321"/>
            <a:ext cx="1737360" cy="1737360"/>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FD57B84-3556-4193-B6FD-9D5E8DC6FA02}"/>
              </a:ext>
            </a:extLst>
          </p:cNvPr>
          <p:cNvGrpSpPr/>
          <p:nvPr/>
        </p:nvGrpSpPr>
        <p:grpSpPr>
          <a:xfrm>
            <a:off x="424797" y="1380132"/>
            <a:ext cx="3803592" cy="1071583"/>
            <a:chOff x="424797" y="1380132"/>
            <a:chExt cx="3803592" cy="1071583"/>
          </a:xfrm>
        </p:grpSpPr>
        <p:grpSp>
          <p:nvGrpSpPr>
            <p:cNvPr id="91" name="Group 90">
              <a:extLst>
                <a:ext uri="{FF2B5EF4-FFF2-40B4-BE49-F238E27FC236}">
                  <a16:creationId xmlns:a16="http://schemas.microsoft.com/office/drawing/2014/main" id="{E6CAB2DA-B324-4AB4-BFFD-FD3E2A55909E}"/>
                </a:ext>
              </a:extLst>
            </p:cNvPr>
            <p:cNvGrpSpPr/>
            <p:nvPr/>
          </p:nvGrpSpPr>
          <p:grpSpPr>
            <a:xfrm>
              <a:off x="3086499" y="1712801"/>
              <a:ext cx="881859" cy="465267"/>
              <a:chOff x="3086499" y="1712801"/>
              <a:chExt cx="881859" cy="465267"/>
            </a:xfrm>
          </p:grpSpPr>
          <p:cxnSp>
            <p:nvCxnSpPr>
              <p:cNvPr id="92" name="Straight Connector 91">
                <a:extLst>
                  <a:ext uri="{FF2B5EF4-FFF2-40B4-BE49-F238E27FC236}">
                    <a16:creationId xmlns:a16="http://schemas.microsoft.com/office/drawing/2014/main" id="{9A27863E-0478-4C6C-906D-8477792FB86A}"/>
                  </a:ext>
                </a:extLst>
              </p:cNvPr>
              <p:cNvCxnSpPr>
                <a:stCxn id="119" idx="3"/>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BE5E243-5422-4836-AF68-96B560065A05}"/>
                  </a:ext>
                </a:extLst>
              </p:cNvPr>
              <p:cNvCxnSpPr>
                <a:cxnSpLocks/>
              </p:cNvCxnSpPr>
              <p:nvPr/>
            </p:nvCxnSpPr>
            <p:spPr>
              <a:xfrm>
                <a:off x="3496235" y="1712801"/>
                <a:ext cx="472123" cy="465267"/>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18" name="Picture 117">
              <a:extLst>
                <a:ext uri="{FF2B5EF4-FFF2-40B4-BE49-F238E27FC236}">
                  <a16:creationId xmlns:a16="http://schemas.microsoft.com/office/drawing/2014/main" id="{50F6E538-80C6-459F-AF3F-88157C0D1DD3}"/>
                </a:ext>
              </a:extLst>
            </p:cNvPr>
            <p:cNvPicPr>
              <a:picLocks noChangeAspect="1"/>
            </p:cNvPicPr>
            <p:nvPr/>
          </p:nvPicPr>
          <p:blipFill>
            <a:blip r:embed="rId2"/>
            <a:stretch>
              <a:fillRect/>
            </a:stretch>
          </p:blipFill>
          <p:spPr>
            <a:xfrm>
              <a:off x="3893616" y="2116942"/>
              <a:ext cx="334773" cy="334773"/>
            </a:xfrm>
            <a:prstGeom prst="rect">
              <a:avLst/>
            </a:prstGeom>
          </p:spPr>
        </p:pic>
        <p:grpSp>
          <p:nvGrpSpPr>
            <p:cNvPr id="2" name="Group 1">
              <a:extLst>
                <a:ext uri="{FF2B5EF4-FFF2-40B4-BE49-F238E27FC236}">
                  <a16:creationId xmlns:a16="http://schemas.microsoft.com/office/drawing/2014/main" id="{FDA95C85-5028-47F9-9E6E-75B87B0BCE61}"/>
                </a:ext>
              </a:extLst>
            </p:cNvPr>
            <p:cNvGrpSpPr/>
            <p:nvPr/>
          </p:nvGrpSpPr>
          <p:grpSpPr>
            <a:xfrm>
              <a:off x="424797" y="1380132"/>
              <a:ext cx="2661702" cy="666796"/>
              <a:chOff x="424797" y="1380132"/>
              <a:chExt cx="2661702" cy="666796"/>
            </a:xfrm>
          </p:grpSpPr>
          <p:sp>
            <p:nvSpPr>
              <p:cNvPr id="119" name="Rectangle: Rounded Corners 118">
                <a:extLst>
                  <a:ext uri="{FF2B5EF4-FFF2-40B4-BE49-F238E27FC236}">
                    <a16:creationId xmlns:a16="http://schemas.microsoft.com/office/drawing/2014/main" id="{B625BA70-3B54-46E1-AA61-618EF3BEEFF6}"/>
                  </a:ext>
                </a:extLst>
              </p:cNvPr>
              <p:cNvSpPr/>
              <p:nvPr/>
            </p:nvSpPr>
            <p:spPr>
              <a:xfrm>
                <a:off x="424797" y="1380132"/>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Indication</a:t>
                </a:r>
              </a:p>
            </p:txBody>
          </p:sp>
          <p:sp>
            <p:nvSpPr>
              <p:cNvPr id="134" name="TextBox 133">
                <a:extLst>
                  <a:ext uri="{FF2B5EF4-FFF2-40B4-BE49-F238E27FC236}">
                    <a16:creationId xmlns:a16="http://schemas.microsoft.com/office/drawing/2014/main" id="{CABE8DC1-6814-4F47-9AFA-4D3DFFB8BB6F}"/>
                  </a:ext>
                </a:extLst>
              </p:cNvPr>
              <p:cNvSpPr txBox="1"/>
              <p:nvPr/>
            </p:nvSpPr>
            <p:spPr>
              <a:xfrm>
                <a:off x="541114" y="1431192"/>
                <a:ext cx="335348" cy="461665"/>
              </a:xfrm>
              <a:prstGeom prst="rect">
                <a:avLst/>
              </a:prstGeom>
              <a:noFill/>
            </p:spPr>
            <p:txBody>
              <a:bodyPr wrap="none" rtlCol="0" anchor="ctr">
                <a:spAutoFit/>
              </a:bodyPr>
              <a:lstStyle/>
              <a:p>
                <a:pPr algn="l"/>
                <a:r>
                  <a:rPr lang="en-US" sz="2400" b="1" dirty="0">
                    <a:solidFill>
                      <a:schemeClr val="bg1"/>
                    </a:solidFill>
                    <a:latin typeface="+mj-lt"/>
                  </a:rPr>
                  <a:t>1</a:t>
                </a:r>
              </a:p>
            </p:txBody>
          </p:sp>
        </p:grpSp>
      </p:grpSp>
      <p:grpSp>
        <p:nvGrpSpPr>
          <p:cNvPr id="13" name="Group 12">
            <a:extLst>
              <a:ext uri="{FF2B5EF4-FFF2-40B4-BE49-F238E27FC236}">
                <a16:creationId xmlns:a16="http://schemas.microsoft.com/office/drawing/2014/main" id="{A780F0E7-F01C-4909-A12D-808451313F73}"/>
              </a:ext>
            </a:extLst>
          </p:cNvPr>
          <p:cNvGrpSpPr/>
          <p:nvPr/>
        </p:nvGrpSpPr>
        <p:grpSpPr>
          <a:xfrm>
            <a:off x="424797" y="2167554"/>
            <a:ext cx="3526959" cy="692197"/>
            <a:chOff x="424797" y="2167554"/>
            <a:chExt cx="3526959" cy="692197"/>
          </a:xfrm>
        </p:grpSpPr>
        <p:grpSp>
          <p:nvGrpSpPr>
            <p:cNvPr id="94" name="Group 93">
              <a:extLst>
                <a:ext uri="{FF2B5EF4-FFF2-40B4-BE49-F238E27FC236}">
                  <a16:creationId xmlns:a16="http://schemas.microsoft.com/office/drawing/2014/main" id="{F72EA078-863B-484D-865E-8751C00E0921}"/>
                </a:ext>
              </a:extLst>
            </p:cNvPr>
            <p:cNvGrpSpPr/>
            <p:nvPr/>
          </p:nvGrpSpPr>
          <p:grpSpPr>
            <a:xfrm>
              <a:off x="3086499" y="2459152"/>
              <a:ext cx="577894" cy="127541"/>
              <a:chOff x="3086499" y="1712801"/>
              <a:chExt cx="577894" cy="127541"/>
            </a:xfrm>
          </p:grpSpPr>
          <p:cxnSp>
            <p:nvCxnSpPr>
              <p:cNvPr id="95" name="Straight Connector 94">
                <a:extLst>
                  <a:ext uri="{FF2B5EF4-FFF2-40B4-BE49-F238E27FC236}">
                    <a16:creationId xmlns:a16="http://schemas.microsoft.com/office/drawing/2014/main" id="{6EE0D304-5D0B-4338-B28F-5C791DA39F80}"/>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4FB474A-A3FC-442D-B622-6E3BC8D02BEC}"/>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3" name="Picture 122">
              <a:extLst>
                <a:ext uri="{FF2B5EF4-FFF2-40B4-BE49-F238E27FC236}">
                  <a16:creationId xmlns:a16="http://schemas.microsoft.com/office/drawing/2014/main" id="{FB32AA90-1327-4E88-ADD7-4FA8926872FE}"/>
                </a:ext>
              </a:extLst>
            </p:cNvPr>
            <p:cNvPicPr>
              <a:picLocks noChangeAspect="1"/>
            </p:cNvPicPr>
            <p:nvPr/>
          </p:nvPicPr>
          <p:blipFill>
            <a:blip r:embed="rId2"/>
            <a:stretch>
              <a:fillRect/>
            </a:stretch>
          </p:blipFill>
          <p:spPr>
            <a:xfrm>
              <a:off x="3616983" y="2524978"/>
              <a:ext cx="334773" cy="334773"/>
            </a:xfrm>
            <a:prstGeom prst="rect">
              <a:avLst/>
            </a:prstGeom>
          </p:spPr>
        </p:pic>
        <p:grpSp>
          <p:nvGrpSpPr>
            <p:cNvPr id="3" name="Group 2">
              <a:extLst>
                <a:ext uri="{FF2B5EF4-FFF2-40B4-BE49-F238E27FC236}">
                  <a16:creationId xmlns:a16="http://schemas.microsoft.com/office/drawing/2014/main" id="{A9800233-2DAA-4DF0-B22B-F7CFCE76D2C5}"/>
                </a:ext>
              </a:extLst>
            </p:cNvPr>
            <p:cNvGrpSpPr/>
            <p:nvPr/>
          </p:nvGrpSpPr>
          <p:grpSpPr>
            <a:xfrm>
              <a:off x="424797" y="2167554"/>
              <a:ext cx="2661702" cy="666796"/>
              <a:chOff x="424797" y="2167554"/>
              <a:chExt cx="2661702" cy="666796"/>
            </a:xfrm>
          </p:grpSpPr>
          <p:sp>
            <p:nvSpPr>
              <p:cNvPr id="120" name="Rectangle: Rounded Corners 119">
                <a:extLst>
                  <a:ext uri="{FF2B5EF4-FFF2-40B4-BE49-F238E27FC236}">
                    <a16:creationId xmlns:a16="http://schemas.microsoft.com/office/drawing/2014/main" id="{F1321AC8-B767-43F0-9BC2-009AF8AEBEEB}"/>
                  </a:ext>
                </a:extLst>
              </p:cNvPr>
              <p:cNvSpPr/>
              <p:nvPr/>
            </p:nvSpPr>
            <p:spPr>
              <a:xfrm>
                <a:off x="424797" y="2167554"/>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Clinical Benefits</a:t>
                </a:r>
              </a:p>
            </p:txBody>
          </p:sp>
          <p:sp>
            <p:nvSpPr>
              <p:cNvPr id="135" name="TextBox 134">
                <a:extLst>
                  <a:ext uri="{FF2B5EF4-FFF2-40B4-BE49-F238E27FC236}">
                    <a16:creationId xmlns:a16="http://schemas.microsoft.com/office/drawing/2014/main" id="{E5453CFD-F14B-4F27-8FF3-C39494299891}"/>
                  </a:ext>
                </a:extLst>
              </p:cNvPr>
              <p:cNvSpPr txBox="1"/>
              <p:nvPr/>
            </p:nvSpPr>
            <p:spPr>
              <a:xfrm>
                <a:off x="541114" y="2230699"/>
                <a:ext cx="377026" cy="461665"/>
              </a:xfrm>
              <a:prstGeom prst="rect">
                <a:avLst/>
              </a:prstGeom>
              <a:noFill/>
            </p:spPr>
            <p:txBody>
              <a:bodyPr wrap="none" rtlCol="0" anchor="ctr">
                <a:spAutoFit/>
              </a:bodyPr>
              <a:lstStyle/>
              <a:p>
                <a:pPr algn="l"/>
                <a:r>
                  <a:rPr lang="en-US" sz="2400" b="1" dirty="0">
                    <a:solidFill>
                      <a:schemeClr val="bg1"/>
                    </a:solidFill>
                    <a:latin typeface="+mj-lt"/>
                  </a:rPr>
                  <a:t>2</a:t>
                </a:r>
              </a:p>
            </p:txBody>
          </p:sp>
        </p:grpSp>
      </p:grpSp>
      <p:grpSp>
        <p:nvGrpSpPr>
          <p:cNvPr id="14" name="Group 13">
            <a:extLst>
              <a:ext uri="{FF2B5EF4-FFF2-40B4-BE49-F238E27FC236}">
                <a16:creationId xmlns:a16="http://schemas.microsoft.com/office/drawing/2014/main" id="{60BB61EF-8A4B-4997-A1AC-3CF727C58FCF}"/>
              </a:ext>
            </a:extLst>
          </p:cNvPr>
          <p:cNvGrpSpPr/>
          <p:nvPr/>
        </p:nvGrpSpPr>
        <p:grpSpPr>
          <a:xfrm>
            <a:off x="424797" y="2954976"/>
            <a:ext cx="3543561" cy="666796"/>
            <a:chOff x="424797" y="2954976"/>
            <a:chExt cx="3543561" cy="666796"/>
          </a:xfrm>
        </p:grpSpPr>
        <p:grpSp>
          <p:nvGrpSpPr>
            <p:cNvPr id="97" name="Group 96">
              <a:extLst>
                <a:ext uri="{FF2B5EF4-FFF2-40B4-BE49-F238E27FC236}">
                  <a16:creationId xmlns:a16="http://schemas.microsoft.com/office/drawing/2014/main" id="{FAFAFBD2-96FD-43D1-8110-E2A5314FAE0B}"/>
                </a:ext>
              </a:extLst>
            </p:cNvPr>
            <p:cNvGrpSpPr/>
            <p:nvPr/>
          </p:nvGrpSpPr>
          <p:grpSpPr>
            <a:xfrm flipV="1">
              <a:off x="3090906" y="3237746"/>
              <a:ext cx="573487" cy="45719"/>
              <a:chOff x="3086499" y="1712801"/>
              <a:chExt cx="577894" cy="127541"/>
            </a:xfrm>
          </p:grpSpPr>
          <p:cxnSp>
            <p:nvCxnSpPr>
              <p:cNvPr id="98" name="Straight Connector 97">
                <a:extLst>
                  <a:ext uri="{FF2B5EF4-FFF2-40B4-BE49-F238E27FC236}">
                    <a16:creationId xmlns:a16="http://schemas.microsoft.com/office/drawing/2014/main" id="{2D51E958-3FBA-4B2B-84F5-DDE521CE1248}"/>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149909-7B0E-403A-A1CA-562449A6445F}"/>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4" name="Picture 123">
              <a:extLst>
                <a:ext uri="{FF2B5EF4-FFF2-40B4-BE49-F238E27FC236}">
                  <a16:creationId xmlns:a16="http://schemas.microsoft.com/office/drawing/2014/main" id="{3AC8FAC5-FAF0-4CDA-A1B9-B21D7CD1226F}"/>
                </a:ext>
              </a:extLst>
            </p:cNvPr>
            <p:cNvPicPr>
              <a:picLocks noChangeAspect="1"/>
            </p:cNvPicPr>
            <p:nvPr/>
          </p:nvPicPr>
          <p:blipFill>
            <a:blip r:embed="rId2"/>
            <a:stretch>
              <a:fillRect/>
            </a:stretch>
          </p:blipFill>
          <p:spPr>
            <a:xfrm>
              <a:off x="3633585" y="3057001"/>
              <a:ext cx="334773" cy="334773"/>
            </a:xfrm>
            <a:prstGeom prst="rect">
              <a:avLst/>
            </a:prstGeom>
          </p:spPr>
        </p:pic>
        <p:grpSp>
          <p:nvGrpSpPr>
            <p:cNvPr id="4" name="Group 3">
              <a:extLst>
                <a:ext uri="{FF2B5EF4-FFF2-40B4-BE49-F238E27FC236}">
                  <a16:creationId xmlns:a16="http://schemas.microsoft.com/office/drawing/2014/main" id="{577E71BD-6E73-49E5-9262-6023C2CFBD6F}"/>
                </a:ext>
              </a:extLst>
            </p:cNvPr>
            <p:cNvGrpSpPr/>
            <p:nvPr/>
          </p:nvGrpSpPr>
          <p:grpSpPr>
            <a:xfrm>
              <a:off x="424797" y="2954976"/>
              <a:ext cx="2661702" cy="666796"/>
              <a:chOff x="424797" y="2954976"/>
              <a:chExt cx="2661702" cy="666796"/>
            </a:xfrm>
          </p:grpSpPr>
          <p:sp>
            <p:nvSpPr>
              <p:cNvPr id="121" name="Rectangle: Rounded Corners 120">
                <a:extLst>
                  <a:ext uri="{FF2B5EF4-FFF2-40B4-BE49-F238E27FC236}">
                    <a16:creationId xmlns:a16="http://schemas.microsoft.com/office/drawing/2014/main" id="{78EF4B35-0100-41F9-9619-CFDD455C3737}"/>
                  </a:ext>
                </a:extLst>
              </p:cNvPr>
              <p:cNvSpPr/>
              <p:nvPr/>
            </p:nvSpPr>
            <p:spPr>
              <a:xfrm>
                <a:off x="424797" y="2954976"/>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Relative Clinical </a:t>
                </a:r>
              </a:p>
              <a:p>
                <a:pPr algn="ctr"/>
                <a:r>
                  <a:rPr lang="en-US" sz="1400" b="1" dirty="0">
                    <a:solidFill>
                      <a:schemeClr val="bg1"/>
                    </a:solidFill>
                  </a:rPr>
                  <a:t>Benefits</a:t>
                </a:r>
              </a:p>
            </p:txBody>
          </p:sp>
          <p:sp>
            <p:nvSpPr>
              <p:cNvPr id="136" name="TextBox 135">
                <a:extLst>
                  <a:ext uri="{FF2B5EF4-FFF2-40B4-BE49-F238E27FC236}">
                    <a16:creationId xmlns:a16="http://schemas.microsoft.com/office/drawing/2014/main" id="{4EC9F95D-C9B6-4C5F-8AD5-1EFE40BAFDC5}"/>
                  </a:ext>
                </a:extLst>
              </p:cNvPr>
              <p:cNvSpPr txBox="1"/>
              <p:nvPr/>
            </p:nvSpPr>
            <p:spPr>
              <a:xfrm>
                <a:off x="541114" y="2985423"/>
                <a:ext cx="377026" cy="461665"/>
              </a:xfrm>
              <a:prstGeom prst="rect">
                <a:avLst/>
              </a:prstGeom>
              <a:noFill/>
            </p:spPr>
            <p:txBody>
              <a:bodyPr wrap="none" rtlCol="0" anchor="ctr">
                <a:spAutoFit/>
              </a:bodyPr>
              <a:lstStyle/>
              <a:p>
                <a:pPr algn="l"/>
                <a:r>
                  <a:rPr lang="en-US" sz="2400" b="1" dirty="0">
                    <a:solidFill>
                      <a:schemeClr val="bg1"/>
                    </a:solidFill>
                    <a:latin typeface="+mj-lt"/>
                  </a:rPr>
                  <a:t>3</a:t>
                </a:r>
              </a:p>
            </p:txBody>
          </p:sp>
        </p:grpSp>
      </p:grpSp>
      <p:grpSp>
        <p:nvGrpSpPr>
          <p:cNvPr id="15" name="Group 14">
            <a:extLst>
              <a:ext uri="{FF2B5EF4-FFF2-40B4-BE49-F238E27FC236}">
                <a16:creationId xmlns:a16="http://schemas.microsoft.com/office/drawing/2014/main" id="{5036B530-8294-4D84-8F66-EA2D2A0079ED}"/>
              </a:ext>
            </a:extLst>
          </p:cNvPr>
          <p:cNvGrpSpPr/>
          <p:nvPr/>
        </p:nvGrpSpPr>
        <p:grpSpPr>
          <a:xfrm>
            <a:off x="424797" y="3445080"/>
            <a:ext cx="3915723" cy="964114"/>
            <a:chOff x="424797" y="3445080"/>
            <a:chExt cx="3915723" cy="964114"/>
          </a:xfrm>
        </p:grpSpPr>
        <p:grpSp>
          <p:nvGrpSpPr>
            <p:cNvPr id="100" name="Group 99">
              <a:extLst>
                <a:ext uri="{FF2B5EF4-FFF2-40B4-BE49-F238E27FC236}">
                  <a16:creationId xmlns:a16="http://schemas.microsoft.com/office/drawing/2014/main" id="{C63238AD-E4AE-4536-9335-911DFDA4C522}"/>
                </a:ext>
              </a:extLst>
            </p:cNvPr>
            <p:cNvGrpSpPr/>
            <p:nvPr/>
          </p:nvGrpSpPr>
          <p:grpSpPr>
            <a:xfrm flipV="1">
              <a:off x="3077870" y="3732319"/>
              <a:ext cx="952058" cy="347200"/>
              <a:chOff x="3086499" y="1712798"/>
              <a:chExt cx="959374" cy="968574"/>
            </a:xfrm>
          </p:grpSpPr>
          <p:cxnSp>
            <p:nvCxnSpPr>
              <p:cNvPr id="101" name="Straight Connector 100">
                <a:extLst>
                  <a:ext uri="{FF2B5EF4-FFF2-40B4-BE49-F238E27FC236}">
                    <a16:creationId xmlns:a16="http://schemas.microsoft.com/office/drawing/2014/main" id="{D5146482-BB76-4B35-9709-45A140B38168}"/>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1665363-589D-497B-BFAE-3DE762B60D35}"/>
                  </a:ext>
                </a:extLst>
              </p:cNvPr>
              <p:cNvCxnSpPr>
                <a:cxnSpLocks/>
              </p:cNvCxnSpPr>
              <p:nvPr/>
            </p:nvCxnSpPr>
            <p:spPr>
              <a:xfrm>
                <a:off x="3496235" y="1712798"/>
                <a:ext cx="549638" cy="96857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5" name="Picture 124">
              <a:extLst>
                <a:ext uri="{FF2B5EF4-FFF2-40B4-BE49-F238E27FC236}">
                  <a16:creationId xmlns:a16="http://schemas.microsoft.com/office/drawing/2014/main" id="{5C3FB423-66F5-4E3C-83D2-81D0E3371F44}"/>
                </a:ext>
              </a:extLst>
            </p:cNvPr>
            <p:cNvPicPr>
              <a:picLocks noChangeAspect="1"/>
            </p:cNvPicPr>
            <p:nvPr/>
          </p:nvPicPr>
          <p:blipFill>
            <a:blip r:embed="rId2"/>
            <a:stretch>
              <a:fillRect/>
            </a:stretch>
          </p:blipFill>
          <p:spPr>
            <a:xfrm>
              <a:off x="4005747" y="3445080"/>
              <a:ext cx="334773" cy="334773"/>
            </a:xfrm>
            <a:prstGeom prst="rect">
              <a:avLst/>
            </a:prstGeom>
          </p:spPr>
        </p:pic>
        <p:grpSp>
          <p:nvGrpSpPr>
            <p:cNvPr id="6" name="Group 5">
              <a:extLst>
                <a:ext uri="{FF2B5EF4-FFF2-40B4-BE49-F238E27FC236}">
                  <a16:creationId xmlns:a16="http://schemas.microsoft.com/office/drawing/2014/main" id="{592C74B0-136D-4AF6-81FB-8C00ACB42B06}"/>
                </a:ext>
              </a:extLst>
            </p:cNvPr>
            <p:cNvGrpSpPr/>
            <p:nvPr/>
          </p:nvGrpSpPr>
          <p:grpSpPr>
            <a:xfrm>
              <a:off x="424797" y="3742398"/>
              <a:ext cx="2661702" cy="666796"/>
              <a:chOff x="424797" y="3742398"/>
              <a:chExt cx="2661702" cy="666796"/>
            </a:xfrm>
          </p:grpSpPr>
          <p:sp>
            <p:nvSpPr>
              <p:cNvPr id="122" name="Rectangle: Rounded Corners 121">
                <a:extLst>
                  <a:ext uri="{FF2B5EF4-FFF2-40B4-BE49-F238E27FC236}">
                    <a16:creationId xmlns:a16="http://schemas.microsoft.com/office/drawing/2014/main" id="{BF6FBC1A-74E3-4B21-9385-8F2267F86789}"/>
                  </a:ext>
                </a:extLst>
              </p:cNvPr>
              <p:cNvSpPr/>
              <p:nvPr/>
            </p:nvSpPr>
            <p:spPr>
              <a:xfrm>
                <a:off x="424797" y="3742398"/>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Target Patient </a:t>
                </a:r>
              </a:p>
              <a:p>
                <a:pPr algn="ctr"/>
                <a:r>
                  <a:rPr lang="en-US" sz="1400" b="1" dirty="0">
                    <a:solidFill>
                      <a:schemeClr val="bg1"/>
                    </a:solidFill>
                  </a:rPr>
                  <a:t>Population</a:t>
                </a:r>
              </a:p>
            </p:txBody>
          </p:sp>
          <p:sp>
            <p:nvSpPr>
              <p:cNvPr id="137" name="TextBox 136">
                <a:extLst>
                  <a:ext uri="{FF2B5EF4-FFF2-40B4-BE49-F238E27FC236}">
                    <a16:creationId xmlns:a16="http://schemas.microsoft.com/office/drawing/2014/main" id="{8FCD8EB2-3829-491E-B6FB-6BB09E73A099}"/>
                  </a:ext>
                </a:extLst>
              </p:cNvPr>
              <p:cNvSpPr txBox="1"/>
              <p:nvPr/>
            </p:nvSpPr>
            <p:spPr>
              <a:xfrm>
                <a:off x="541114" y="3754450"/>
                <a:ext cx="385042" cy="461665"/>
              </a:xfrm>
              <a:prstGeom prst="rect">
                <a:avLst/>
              </a:prstGeom>
              <a:noFill/>
            </p:spPr>
            <p:txBody>
              <a:bodyPr wrap="none" rtlCol="0" anchor="ctr">
                <a:spAutoFit/>
              </a:bodyPr>
              <a:lstStyle/>
              <a:p>
                <a:pPr algn="l"/>
                <a:r>
                  <a:rPr lang="en-US" sz="2400" b="1" dirty="0">
                    <a:solidFill>
                      <a:schemeClr val="bg1"/>
                    </a:solidFill>
                    <a:latin typeface="+mj-lt"/>
                  </a:rPr>
                  <a:t>4</a:t>
                </a:r>
              </a:p>
            </p:txBody>
          </p:sp>
        </p:grpSp>
      </p:grpSp>
      <p:grpSp>
        <p:nvGrpSpPr>
          <p:cNvPr id="16" name="Group 15">
            <a:extLst>
              <a:ext uri="{FF2B5EF4-FFF2-40B4-BE49-F238E27FC236}">
                <a16:creationId xmlns:a16="http://schemas.microsoft.com/office/drawing/2014/main" id="{617397DC-5934-4A83-A475-0318026877DC}"/>
              </a:ext>
            </a:extLst>
          </p:cNvPr>
          <p:cNvGrpSpPr/>
          <p:nvPr/>
        </p:nvGrpSpPr>
        <p:grpSpPr>
          <a:xfrm>
            <a:off x="4863937" y="1379945"/>
            <a:ext cx="3797793" cy="1071770"/>
            <a:chOff x="4863937" y="1379945"/>
            <a:chExt cx="3797793" cy="1071770"/>
          </a:xfrm>
        </p:grpSpPr>
        <p:grpSp>
          <p:nvGrpSpPr>
            <p:cNvPr id="103" name="Group 102">
              <a:extLst>
                <a:ext uri="{FF2B5EF4-FFF2-40B4-BE49-F238E27FC236}">
                  <a16:creationId xmlns:a16="http://schemas.microsoft.com/office/drawing/2014/main" id="{10CAA34F-C211-4A2A-B264-1A586BE51FFE}"/>
                </a:ext>
              </a:extLst>
            </p:cNvPr>
            <p:cNvGrpSpPr/>
            <p:nvPr/>
          </p:nvGrpSpPr>
          <p:grpSpPr>
            <a:xfrm flipH="1">
              <a:off x="5120341" y="1697512"/>
              <a:ext cx="881859" cy="465267"/>
              <a:chOff x="3086499" y="1712801"/>
              <a:chExt cx="881859" cy="465267"/>
            </a:xfrm>
          </p:grpSpPr>
          <p:cxnSp>
            <p:nvCxnSpPr>
              <p:cNvPr id="104" name="Straight Connector 103">
                <a:extLst>
                  <a:ext uri="{FF2B5EF4-FFF2-40B4-BE49-F238E27FC236}">
                    <a16:creationId xmlns:a16="http://schemas.microsoft.com/office/drawing/2014/main" id="{0423C576-4C23-4A4B-8C10-2D7277850A58}"/>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4E49E7C-B364-48C6-B648-2535E40E1251}"/>
                  </a:ext>
                </a:extLst>
              </p:cNvPr>
              <p:cNvCxnSpPr>
                <a:cxnSpLocks/>
              </p:cNvCxnSpPr>
              <p:nvPr/>
            </p:nvCxnSpPr>
            <p:spPr>
              <a:xfrm>
                <a:off x="3496235" y="1712801"/>
                <a:ext cx="472123" cy="465267"/>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6" name="Picture 125">
              <a:extLst>
                <a:ext uri="{FF2B5EF4-FFF2-40B4-BE49-F238E27FC236}">
                  <a16:creationId xmlns:a16="http://schemas.microsoft.com/office/drawing/2014/main" id="{D127F4FB-52DC-4B75-A380-4583B6EE3FFE}"/>
                </a:ext>
              </a:extLst>
            </p:cNvPr>
            <p:cNvPicPr>
              <a:picLocks noChangeAspect="1"/>
            </p:cNvPicPr>
            <p:nvPr/>
          </p:nvPicPr>
          <p:blipFill>
            <a:blip r:embed="rId2"/>
            <a:stretch>
              <a:fillRect/>
            </a:stretch>
          </p:blipFill>
          <p:spPr>
            <a:xfrm>
              <a:off x="4863937" y="2116942"/>
              <a:ext cx="334773" cy="334773"/>
            </a:xfrm>
            <a:prstGeom prst="rect">
              <a:avLst/>
            </a:prstGeom>
          </p:spPr>
        </p:pic>
        <p:grpSp>
          <p:nvGrpSpPr>
            <p:cNvPr id="8" name="Group 7">
              <a:extLst>
                <a:ext uri="{FF2B5EF4-FFF2-40B4-BE49-F238E27FC236}">
                  <a16:creationId xmlns:a16="http://schemas.microsoft.com/office/drawing/2014/main" id="{269E0873-140C-4111-B38D-E25BAC4F5537}"/>
                </a:ext>
              </a:extLst>
            </p:cNvPr>
            <p:cNvGrpSpPr/>
            <p:nvPr/>
          </p:nvGrpSpPr>
          <p:grpSpPr>
            <a:xfrm>
              <a:off x="6000028" y="1379945"/>
              <a:ext cx="2661702" cy="666796"/>
              <a:chOff x="6000028" y="1379945"/>
              <a:chExt cx="2661702" cy="666796"/>
            </a:xfrm>
          </p:grpSpPr>
          <p:sp>
            <p:nvSpPr>
              <p:cNvPr id="130" name="Rectangle: Rounded Corners 129">
                <a:extLst>
                  <a:ext uri="{FF2B5EF4-FFF2-40B4-BE49-F238E27FC236}">
                    <a16:creationId xmlns:a16="http://schemas.microsoft.com/office/drawing/2014/main" id="{298414B8-67BF-45ED-837D-87927F719BBA}"/>
                  </a:ext>
                </a:extLst>
              </p:cNvPr>
              <p:cNvSpPr/>
              <p:nvPr/>
            </p:nvSpPr>
            <p:spPr>
              <a:xfrm>
                <a:off x="6000028" y="1379945"/>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Fulfillment Channel</a:t>
                </a:r>
              </a:p>
            </p:txBody>
          </p:sp>
          <p:sp>
            <p:nvSpPr>
              <p:cNvPr id="138" name="TextBox 137">
                <a:extLst>
                  <a:ext uri="{FF2B5EF4-FFF2-40B4-BE49-F238E27FC236}">
                    <a16:creationId xmlns:a16="http://schemas.microsoft.com/office/drawing/2014/main" id="{17C9857B-8F04-4B80-8538-811FFA18A2CD}"/>
                  </a:ext>
                </a:extLst>
              </p:cNvPr>
              <p:cNvSpPr txBox="1"/>
              <p:nvPr/>
            </p:nvSpPr>
            <p:spPr>
              <a:xfrm>
                <a:off x="6133029" y="1431192"/>
                <a:ext cx="369012" cy="461665"/>
              </a:xfrm>
              <a:prstGeom prst="rect">
                <a:avLst/>
              </a:prstGeom>
              <a:noFill/>
            </p:spPr>
            <p:txBody>
              <a:bodyPr wrap="none" rtlCol="0" anchor="ctr">
                <a:spAutoFit/>
              </a:bodyPr>
              <a:lstStyle/>
              <a:p>
                <a:pPr algn="l"/>
                <a:r>
                  <a:rPr lang="en-US" sz="2400" b="1" dirty="0">
                    <a:solidFill>
                      <a:schemeClr val="bg1"/>
                    </a:solidFill>
                    <a:latin typeface="+mj-lt"/>
                  </a:rPr>
                  <a:t>5</a:t>
                </a:r>
              </a:p>
            </p:txBody>
          </p:sp>
        </p:grpSp>
      </p:grpSp>
      <p:grpSp>
        <p:nvGrpSpPr>
          <p:cNvPr id="17" name="Group 16">
            <a:extLst>
              <a:ext uri="{FF2B5EF4-FFF2-40B4-BE49-F238E27FC236}">
                <a16:creationId xmlns:a16="http://schemas.microsoft.com/office/drawing/2014/main" id="{E1646885-A6FA-42F8-B077-5B82EE11ABDD}"/>
              </a:ext>
            </a:extLst>
          </p:cNvPr>
          <p:cNvGrpSpPr/>
          <p:nvPr/>
        </p:nvGrpSpPr>
        <p:grpSpPr>
          <a:xfrm>
            <a:off x="5156965" y="2167367"/>
            <a:ext cx="3504765" cy="692384"/>
            <a:chOff x="5156965" y="2167367"/>
            <a:chExt cx="3504765" cy="692384"/>
          </a:xfrm>
        </p:grpSpPr>
        <p:grpSp>
          <p:nvGrpSpPr>
            <p:cNvPr id="106" name="Group 105">
              <a:extLst>
                <a:ext uri="{FF2B5EF4-FFF2-40B4-BE49-F238E27FC236}">
                  <a16:creationId xmlns:a16="http://schemas.microsoft.com/office/drawing/2014/main" id="{0A9E7962-703B-4F3D-B449-0E160FC44AB6}"/>
                </a:ext>
              </a:extLst>
            </p:cNvPr>
            <p:cNvGrpSpPr/>
            <p:nvPr/>
          </p:nvGrpSpPr>
          <p:grpSpPr>
            <a:xfrm flipH="1">
              <a:off x="5431407" y="2500765"/>
              <a:ext cx="577894" cy="127541"/>
              <a:chOff x="3086499" y="1712801"/>
              <a:chExt cx="577894" cy="127541"/>
            </a:xfrm>
          </p:grpSpPr>
          <p:cxnSp>
            <p:nvCxnSpPr>
              <p:cNvPr id="107" name="Straight Connector 106">
                <a:extLst>
                  <a:ext uri="{FF2B5EF4-FFF2-40B4-BE49-F238E27FC236}">
                    <a16:creationId xmlns:a16="http://schemas.microsoft.com/office/drawing/2014/main" id="{779AF5F1-D782-427D-9622-E3A10151A049}"/>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BD3893-A6CD-4D9E-9C9E-3AABC5C0BD94}"/>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8" name="Picture 127">
              <a:extLst>
                <a:ext uri="{FF2B5EF4-FFF2-40B4-BE49-F238E27FC236}">
                  <a16:creationId xmlns:a16="http://schemas.microsoft.com/office/drawing/2014/main" id="{1C0118FE-2143-4564-92CC-2D0AB1A6C78D}"/>
                </a:ext>
              </a:extLst>
            </p:cNvPr>
            <p:cNvPicPr>
              <a:picLocks noChangeAspect="1"/>
            </p:cNvPicPr>
            <p:nvPr/>
          </p:nvPicPr>
          <p:blipFill>
            <a:blip r:embed="rId2"/>
            <a:stretch>
              <a:fillRect/>
            </a:stretch>
          </p:blipFill>
          <p:spPr>
            <a:xfrm>
              <a:off x="5156965" y="2524978"/>
              <a:ext cx="334773" cy="334773"/>
            </a:xfrm>
            <a:prstGeom prst="rect">
              <a:avLst/>
            </a:prstGeom>
          </p:spPr>
        </p:pic>
        <p:grpSp>
          <p:nvGrpSpPr>
            <p:cNvPr id="9" name="Group 8">
              <a:extLst>
                <a:ext uri="{FF2B5EF4-FFF2-40B4-BE49-F238E27FC236}">
                  <a16:creationId xmlns:a16="http://schemas.microsoft.com/office/drawing/2014/main" id="{678AA081-BED4-492C-9BD9-294F2B25170D}"/>
                </a:ext>
              </a:extLst>
            </p:cNvPr>
            <p:cNvGrpSpPr/>
            <p:nvPr/>
          </p:nvGrpSpPr>
          <p:grpSpPr>
            <a:xfrm>
              <a:off x="6000028" y="2167367"/>
              <a:ext cx="2661702" cy="666796"/>
              <a:chOff x="6000028" y="2167367"/>
              <a:chExt cx="2661702" cy="666796"/>
            </a:xfrm>
          </p:grpSpPr>
          <p:sp>
            <p:nvSpPr>
              <p:cNvPr id="131" name="Rectangle: Rounded Corners 130">
                <a:extLst>
                  <a:ext uri="{FF2B5EF4-FFF2-40B4-BE49-F238E27FC236}">
                    <a16:creationId xmlns:a16="http://schemas.microsoft.com/office/drawing/2014/main" id="{27646169-7635-42F4-AB4E-5E17E3595A49}"/>
                  </a:ext>
                </a:extLst>
              </p:cNvPr>
              <p:cNvSpPr/>
              <p:nvPr/>
            </p:nvSpPr>
            <p:spPr>
              <a:xfrm>
                <a:off x="6000028" y="2167367"/>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Dosing &amp; </a:t>
                </a:r>
              </a:p>
              <a:p>
                <a:pPr algn="ctr"/>
                <a:r>
                  <a:rPr lang="en-US" sz="1400" b="1" dirty="0">
                    <a:solidFill>
                      <a:schemeClr val="bg1"/>
                    </a:solidFill>
                  </a:rPr>
                  <a:t>Administration</a:t>
                </a:r>
              </a:p>
            </p:txBody>
          </p:sp>
          <p:sp>
            <p:nvSpPr>
              <p:cNvPr id="139" name="TextBox 138">
                <a:extLst>
                  <a:ext uri="{FF2B5EF4-FFF2-40B4-BE49-F238E27FC236}">
                    <a16:creationId xmlns:a16="http://schemas.microsoft.com/office/drawing/2014/main" id="{38CC1B65-FC40-4E92-9539-BCE8D0E63E47}"/>
                  </a:ext>
                </a:extLst>
              </p:cNvPr>
              <p:cNvSpPr txBox="1"/>
              <p:nvPr/>
            </p:nvSpPr>
            <p:spPr>
              <a:xfrm>
                <a:off x="6133029" y="2230699"/>
                <a:ext cx="383438" cy="461665"/>
              </a:xfrm>
              <a:prstGeom prst="rect">
                <a:avLst/>
              </a:prstGeom>
              <a:noFill/>
            </p:spPr>
            <p:txBody>
              <a:bodyPr wrap="none" rtlCol="0" anchor="ctr">
                <a:spAutoFit/>
              </a:bodyPr>
              <a:lstStyle/>
              <a:p>
                <a:pPr algn="l"/>
                <a:r>
                  <a:rPr lang="en-US" sz="2400" b="1" dirty="0">
                    <a:solidFill>
                      <a:schemeClr val="bg1"/>
                    </a:solidFill>
                    <a:latin typeface="+mj-lt"/>
                  </a:rPr>
                  <a:t>6</a:t>
                </a:r>
              </a:p>
            </p:txBody>
          </p:sp>
        </p:grpSp>
      </p:grpSp>
      <p:grpSp>
        <p:nvGrpSpPr>
          <p:cNvPr id="18" name="Group 17">
            <a:extLst>
              <a:ext uri="{FF2B5EF4-FFF2-40B4-BE49-F238E27FC236}">
                <a16:creationId xmlns:a16="http://schemas.microsoft.com/office/drawing/2014/main" id="{9FBA8526-3890-4630-8644-B39310C5E9EE}"/>
              </a:ext>
            </a:extLst>
          </p:cNvPr>
          <p:cNvGrpSpPr/>
          <p:nvPr/>
        </p:nvGrpSpPr>
        <p:grpSpPr>
          <a:xfrm>
            <a:off x="5144834" y="2954789"/>
            <a:ext cx="3516896" cy="666796"/>
            <a:chOff x="5144834" y="2954789"/>
            <a:chExt cx="3516896" cy="666796"/>
          </a:xfrm>
        </p:grpSpPr>
        <p:grpSp>
          <p:nvGrpSpPr>
            <p:cNvPr id="109" name="Group 108">
              <a:extLst>
                <a:ext uri="{FF2B5EF4-FFF2-40B4-BE49-F238E27FC236}">
                  <a16:creationId xmlns:a16="http://schemas.microsoft.com/office/drawing/2014/main" id="{BD84E0EA-560D-48DC-A657-D28FEB8CBFD9}"/>
                </a:ext>
              </a:extLst>
            </p:cNvPr>
            <p:cNvGrpSpPr/>
            <p:nvPr/>
          </p:nvGrpSpPr>
          <p:grpSpPr>
            <a:xfrm flipH="1" flipV="1">
              <a:off x="5421187" y="3251551"/>
              <a:ext cx="573487" cy="45719"/>
              <a:chOff x="3086499" y="1712801"/>
              <a:chExt cx="577894" cy="127541"/>
            </a:xfrm>
          </p:grpSpPr>
          <p:cxnSp>
            <p:nvCxnSpPr>
              <p:cNvPr id="110" name="Straight Connector 109">
                <a:extLst>
                  <a:ext uri="{FF2B5EF4-FFF2-40B4-BE49-F238E27FC236}">
                    <a16:creationId xmlns:a16="http://schemas.microsoft.com/office/drawing/2014/main" id="{B305D5F2-B50D-4C0E-8CCD-177EF959D59E}"/>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0839801-8BB1-4B13-BBAE-1C3A3D2E4905}"/>
                  </a:ext>
                </a:extLst>
              </p:cNvPr>
              <p:cNvCxnSpPr>
                <a:cxnSpLocks/>
              </p:cNvCxnSpPr>
              <p:nvPr/>
            </p:nvCxnSpPr>
            <p:spPr>
              <a:xfrm>
                <a:off x="3496235" y="1712801"/>
                <a:ext cx="168158" cy="127541"/>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9" name="Picture 128">
              <a:extLst>
                <a:ext uri="{FF2B5EF4-FFF2-40B4-BE49-F238E27FC236}">
                  <a16:creationId xmlns:a16="http://schemas.microsoft.com/office/drawing/2014/main" id="{9B5D5CB3-8F6C-484F-A184-D0E938646561}"/>
                </a:ext>
              </a:extLst>
            </p:cNvPr>
            <p:cNvPicPr>
              <a:picLocks noChangeAspect="1"/>
            </p:cNvPicPr>
            <p:nvPr/>
          </p:nvPicPr>
          <p:blipFill>
            <a:blip r:embed="rId2"/>
            <a:stretch>
              <a:fillRect/>
            </a:stretch>
          </p:blipFill>
          <p:spPr>
            <a:xfrm>
              <a:off x="5144834" y="3057001"/>
              <a:ext cx="334773" cy="334773"/>
            </a:xfrm>
            <a:prstGeom prst="rect">
              <a:avLst/>
            </a:prstGeom>
          </p:spPr>
        </p:pic>
        <p:grpSp>
          <p:nvGrpSpPr>
            <p:cNvPr id="10" name="Group 9">
              <a:extLst>
                <a:ext uri="{FF2B5EF4-FFF2-40B4-BE49-F238E27FC236}">
                  <a16:creationId xmlns:a16="http://schemas.microsoft.com/office/drawing/2014/main" id="{E1183D4A-CA45-44A2-B4AA-6CEAC70C51F5}"/>
                </a:ext>
              </a:extLst>
            </p:cNvPr>
            <p:cNvGrpSpPr/>
            <p:nvPr/>
          </p:nvGrpSpPr>
          <p:grpSpPr>
            <a:xfrm>
              <a:off x="6000028" y="2954789"/>
              <a:ext cx="2661702" cy="666796"/>
              <a:chOff x="6000028" y="2954789"/>
              <a:chExt cx="2661702" cy="666796"/>
            </a:xfrm>
          </p:grpSpPr>
          <p:sp>
            <p:nvSpPr>
              <p:cNvPr id="132" name="Rectangle: Rounded Corners 131">
                <a:extLst>
                  <a:ext uri="{FF2B5EF4-FFF2-40B4-BE49-F238E27FC236}">
                    <a16:creationId xmlns:a16="http://schemas.microsoft.com/office/drawing/2014/main" id="{D229C112-A5DB-4DE7-A538-4F3E2B600D8B}"/>
                  </a:ext>
                </a:extLst>
              </p:cNvPr>
              <p:cNvSpPr/>
              <p:nvPr/>
            </p:nvSpPr>
            <p:spPr>
              <a:xfrm>
                <a:off x="6000028" y="2954789"/>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Packaging &amp; </a:t>
                </a:r>
              </a:p>
              <a:p>
                <a:pPr algn="ctr"/>
                <a:r>
                  <a:rPr lang="en-US" sz="1400" b="1" dirty="0">
                    <a:solidFill>
                      <a:schemeClr val="bg1"/>
                    </a:solidFill>
                  </a:rPr>
                  <a:t>Storage</a:t>
                </a:r>
              </a:p>
            </p:txBody>
          </p:sp>
          <p:sp>
            <p:nvSpPr>
              <p:cNvPr id="140" name="TextBox 139">
                <a:extLst>
                  <a:ext uri="{FF2B5EF4-FFF2-40B4-BE49-F238E27FC236}">
                    <a16:creationId xmlns:a16="http://schemas.microsoft.com/office/drawing/2014/main" id="{22B788D2-9AA4-469E-B0C5-43555870A419}"/>
                  </a:ext>
                </a:extLst>
              </p:cNvPr>
              <p:cNvSpPr txBox="1"/>
              <p:nvPr/>
            </p:nvSpPr>
            <p:spPr>
              <a:xfrm>
                <a:off x="6133029" y="2985423"/>
                <a:ext cx="354584" cy="461665"/>
              </a:xfrm>
              <a:prstGeom prst="rect">
                <a:avLst/>
              </a:prstGeom>
              <a:noFill/>
            </p:spPr>
            <p:txBody>
              <a:bodyPr wrap="none" rtlCol="0" anchor="ctr">
                <a:spAutoFit/>
              </a:bodyPr>
              <a:lstStyle/>
              <a:p>
                <a:pPr algn="l"/>
                <a:r>
                  <a:rPr lang="en-US" sz="2400" b="1" dirty="0">
                    <a:solidFill>
                      <a:schemeClr val="bg1"/>
                    </a:solidFill>
                    <a:latin typeface="+mj-lt"/>
                  </a:rPr>
                  <a:t>7</a:t>
                </a:r>
              </a:p>
            </p:txBody>
          </p:sp>
        </p:grpSp>
      </p:grpSp>
      <p:grpSp>
        <p:nvGrpSpPr>
          <p:cNvPr id="19" name="Group 18">
            <a:extLst>
              <a:ext uri="{FF2B5EF4-FFF2-40B4-BE49-F238E27FC236}">
                <a16:creationId xmlns:a16="http://schemas.microsoft.com/office/drawing/2014/main" id="{FD33B24E-B522-427F-B710-C4A7A4A14924}"/>
              </a:ext>
            </a:extLst>
          </p:cNvPr>
          <p:cNvGrpSpPr/>
          <p:nvPr/>
        </p:nvGrpSpPr>
        <p:grpSpPr>
          <a:xfrm>
            <a:off x="4785568" y="3445080"/>
            <a:ext cx="3876162" cy="963927"/>
            <a:chOff x="4785568" y="3445080"/>
            <a:chExt cx="3876162" cy="963927"/>
          </a:xfrm>
        </p:grpSpPr>
        <p:grpSp>
          <p:nvGrpSpPr>
            <p:cNvPr id="112" name="Group 111">
              <a:extLst>
                <a:ext uri="{FF2B5EF4-FFF2-40B4-BE49-F238E27FC236}">
                  <a16:creationId xmlns:a16="http://schemas.microsoft.com/office/drawing/2014/main" id="{A577FCDA-22BE-4A98-AE98-F88C7D2863B2}"/>
                </a:ext>
              </a:extLst>
            </p:cNvPr>
            <p:cNvGrpSpPr/>
            <p:nvPr/>
          </p:nvGrpSpPr>
          <p:grpSpPr>
            <a:xfrm flipH="1" flipV="1">
              <a:off x="5042616" y="3726817"/>
              <a:ext cx="952058" cy="347200"/>
              <a:chOff x="3086499" y="1712798"/>
              <a:chExt cx="959374" cy="968574"/>
            </a:xfrm>
          </p:grpSpPr>
          <p:cxnSp>
            <p:nvCxnSpPr>
              <p:cNvPr id="113" name="Straight Connector 112">
                <a:extLst>
                  <a:ext uri="{FF2B5EF4-FFF2-40B4-BE49-F238E27FC236}">
                    <a16:creationId xmlns:a16="http://schemas.microsoft.com/office/drawing/2014/main" id="{DC6E7984-C976-4C9F-B319-5E4C7B0F3240}"/>
                  </a:ext>
                </a:extLst>
              </p:cNvPr>
              <p:cNvCxnSpPr/>
              <p:nvPr/>
            </p:nvCxnSpPr>
            <p:spPr>
              <a:xfrm flipV="1">
                <a:off x="3086499" y="1712802"/>
                <a:ext cx="409736" cy="728"/>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741DF77-087C-42F7-82A1-22B4C7978CBB}"/>
                  </a:ext>
                </a:extLst>
              </p:cNvPr>
              <p:cNvCxnSpPr>
                <a:cxnSpLocks/>
              </p:cNvCxnSpPr>
              <p:nvPr/>
            </p:nvCxnSpPr>
            <p:spPr>
              <a:xfrm>
                <a:off x="3496235" y="1712798"/>
                <a:ext cx="549638" cy="968574"/>
              </a:xfrm>
              <a:prstGeom prst="line">
                <a:avLst/>
              </a:prstGeom>
              <a:ln w="19050">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7" name="Picture 126">
              <a:extLst>
                <a:ext uri="{FF2B5EF4-FFF2-40B4-BE49-F238E27FC236}">
                  <a16:creationId xmlns:a16="http://schemas.microsoft.com/office/drawing/2014/main" id="{B46A821A-1CD6-4CEC-B771-7D7561BE104E}"/>
                </a:ext>
              </a:extLst>
            </p:cNvPr>
            <p:cNvPicPr>
              <a:picLocks noChangeAspect="1"/>
            </p:cNvPicPr>
            <p:nvPr/>
          </p:nvPicPr>
          <p:blipFill>
            <a:blip r:embed="rId2"/>
            <a:stretch>
              <a:fillRect/>
            </a:stretch>
          </p:blipFill>
          <p:spPr>
            <a:xfrm>
              <a:off x="4785568" y="3445080"/>
              <a:ext cx="334773" cy="334773"/>
            </a:xfrm>
            <a:prstGeom prst="rect">
              <a:avLst/>
            </a:prstGeom>
          </p:spPr>
        </p:pic>
        <p:grpSp>
          <p:nvGrpSpPr>
            <p:cNvPr id="11" name="Group 10">
              <a:extLst>
                <a:ext uri="{FF2B5EF4-FFF2-40B4-BE49-F238E27FC236}">
                  <a16:creationId xmlns:a16="http://schemas.microsoft.com/office/drawing/2014/main" id="{B6D571D7-2F23-4ACE-A192-316FF3F21A54}"/>
                </a:ext>
              </a:extLst>
            </p:cNvPr>
            <p:cNvGrpSpPr/>
            <p:nvPr/>
          </p:nvGrpSpPr>
          <p:grpSpPr>
            <a:xfrm>
              <a:off x="6000028" y="3742211"/>
              <a:ext cx="2661702" cy="666796"/>
              <a:chOff x="6000028" y="3742211"/>
              <a:chExt cx="2661702" cy="666796"/>
            </a:xfrm>
          </p:grpSpPr>
          <p:sp>
            <p:nvSpPr>
              <p:cNvPr id="133" name="Rectangle: Rounded Corners 132">
                <a:extLst>
                  <a:ext uri="{FF2B5EF4-FFF2-40B4-BE49-F238E27FC236}">
                    <a16:creationId xmlns:a16="http://schemas.microsoft.com/office/drawing/2014/main" id="{A41474D3-BD3F-469F-A25C-7DB93D12345B}"/>
                  </a:ext>
                </a:extLst>
              </p:cNvPr>
              <p:cNvSpPr/>
              <p:nvPr/>
            </p:nvSpPr>
            <p:spPr>
              <a:xfrm>
                <a:off x="6000028" y="3742211"/>
                <a:ext cx="2661702" cy="66679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Funding Archetype</a:t>
                </a:r>
              </a:p>
            </p:txBody>
          </p:sp>
          <p:sp>
            <p:nvSpPr>
              <p:cNvPr id="141" name="TextBox 140">
                <a:extLst>
                  <a:ext uri="{FF2B5EF4-FFF2-40B4-BE49-F238E27FC236}">
                    <a16:creationId xmlns:a16="http://schemas.microsoft.com/office/drawing/2014/main" id="{BD3D8297-B9DF-404E-8B57-547C7BB198F6}"/>
                  </a:ext>
                </a:extLst>
              </p:cNvPr>
              <p:cNvSpPr txBox="1"/>
              <p:nvPr/>
            </p:nvSpPr>
            <p:spPr>
              <a:xfrm>
                <a:off x="6133029" y="3825570"/>
                <a:ext cx="393056" cy="461665"/>
              </a:xfrm>
              <a:prstGeom prst="rect">
                <a:avLst/>
              </a:prstGeom>
              <a:noFill/>
            </p:spPr>
            <p:txBody>
              <a:bodyPr wrap="none" rtlCol="0" anchor="ctr">
                <a:spAutoFit/>
              </a:bodyPr>
              <a:lstStyle/>
              <a:p>
                <a:pPr algn="l"/>
                <a:r>
                  <a:rPr lang="en-US" sz="2400" b="1" dirty="0">
                    <a:solidFill>
                      <a:schemeClr val="bg1"/>
                    </a:solidFill>
                    <a:latin typeface="+mj-lt"/>
                  </a:rPr>
                  <a:t>8</a:t>
                </a:r>
              </a:p>
            </p:txBody>
          </p:sp>
        </p:grpSp>
      </p:grpSp>
    </p:spTree>
    <p:extLst>
      <p:ext uri="{BB962C8B-B14F-4D97-AF65-F5344CB8AC3E}">
        <p14:creationId xmlns:p14="http://schemas.microsoft.com/office/powerpoint/2010/main" val="15916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0A67571-FE76-46ED-8AD3-0DAED9D9BB2E}"/>
              </a:ext>
            </a:extLst>
          </p:cNvPr>
          <p:cNvGraphicFramePr>
            <a:graphicFrameLocks noGrp="1"/>
          </p:cNvGraphicFramePr>
          <p:nvPr>
            <p:extLst>
              <p:ext uri="{D42A27DB-BD31-4B8C-83A1-F6EECF244321}">
                <p14:modId xmlns:p14="http://schemas.microsoft.com/office/powerpoint/2010/main" val="3545462215"/>
              </p:ext>
            </p:extLst>
          </p:nvPr>
        </p:nvGraphicFramePr>
        <p:xfrm>
          <a:off x="458831" y="2247509"/>
          <a:ext cx="8415856" cy="2125780"/>
        </p:xfrm>
        <a:graphic>
          <a:graphicData uri="http://schemas.openxmlformats.org/drawingml/2006/table">
            <a:tbl>
              <a:tblPr firstRow="1" bandRow="1">
                <a:effectLst>
                  <a:outerShdw blurRad="50800" dist="38100" dir="2700000" algn="tl" rotWithShape="0">
                    <a:prstClr val="black">
                      <a:alpha val="40000"/>
                    </a:prstClr>
                  </a:outerShdw>
                </a:effectLst>
                <a:tableStyleId>{F5AB1C69-6EDB-4FF4-983F-18BD219EF322}</a:tableStyleId>
              </a:tblPr>
              <a:tblGrid>
                <a:gridCol w="1051982">
                  <a:extLst>
                    <a:ext uri="{9D8B030D-6E8A-4147-A177-3AD203B41FA5}">
                      <a16:colId xmlns:a16="http://schemas.microsoft.com/office/drawing/2014/main" val="857069875"/>
                    </a:ext>
                  </a:extLst>
                </a:gridCol>
                <a:gridCol w="1051982">
                  <a:extLst>
                    <a:ext uri="{9D8B030D-6E8A-4147-A177-3AD203B41FA5}">
                      <a16:colId xmlns:a16="http://schemas.microsoft.com/office/drawing/2014/main" val="2040457350"/>
                    </a:ext>
                  </a:extLst>
                </a:gridCol>
                <a:gridCol w="1051982">
                  <a:extLst>
                    <a:ext uri="{9D8B030D-6E8A-4147-A177-3AD203B41FA5}">
                      <a16:colId xmlns:a16="http://schemas.microsoft.com/office/drawing/2014/main" val="922215009"/>
                    </a:ext>
                  </a:extLst>
                </a:gridCol>
                <a:gridCol w="1051982">
                  <a:extLst>
                    <a:ext uri="{9D8B030D-6E8A-4147-A177-3AD203B41FA5}">
                      <a16:colId xmlns:a16="http://schemas.microsoft.com/office/drawing/2014/main" val="2986366717"/>
                    </a:ext>
                  </a:extLst>
                </a:gridCol>
                <a:gridCol w="1051982">
                  <a:extLst>
                    <a:ext uri="{9D8B030D-6E8A-4147-A177-3AD203B41FA5}">
                      <a16:colId xmlns:a16="http://schemas.microsoft.com/office/drawing/2014/main" val="2337939050"/>
                    </a:ext>
                  </a:extLst>
                </a:gridCol>
                <a:gridCol w="1051982">
                  <a:extLst>
                    <a:ext uri="{9D8B030D-6E8A-4147-A177-3AD203B41FA5}">
                      <a16:colId xmlns:a16="http://schemas.microsoft.com/office/drawing/2014/main" val="2704365523"/>
                    </a:ext>
                  </a:extLst>
                </a:gridCol>
                <a:gridCol w="1051982">
                  <a:extLst>
                    <a:ext uri="{9D8B030D-6E8A-4147-A177-3AD203B41FA5}">
                      <a16:colId xmlns:a16="http://schemas.microsoft.com/office/drawing/2014/main" val="1976592710"/>
                    </a:ext>
                  </a:extLst>
                </a:gridCol>
                <a:gridCol w="1051982">
                  <a:extLst>
                    <a:ext uri="{9D8B030D-6E8A-4147-A177-3AD203B41FA5}">
                      <a16:colId xmlns:a16="http://schemas.microsoft.com/office/drawing/2014/main" val="2859527908"/>
                    </a:ext>
                  </a:extLst>
                </a:gridCol>
              </a:tblGrid>
              <a:tr h="425156">
                <a:tc>
                  <a:txBody>
                    <a:bodyPr/>
                    <a:lstStyle/>
                    <a:p>
                      <a:endParaRPr lang="en-US" dirty="0"/>
                    </a:p>
                  </a:txBody>
                  <a:tcPr>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B w="9525"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8619742"/>
                  </a:ext>
                </a:extLst>
              </a:tr>
              <a:tr h="425156">
                <a:tc>
                  <a:txBody>
                    <a:bodyPr/>
                    <a:lstStyle/>
                    <a:p>
                      <a:endParaRPr lang="en-US"/>
                    </a:p>
                  </a:txBody>
                  <a:tcPr>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33936242"/>
                  </a:ext>
                </a:extLst>
              </a:tr>
              <a:tr h="425156">
                <a:tc>
                  <a:txBody>
                    <a:bodyPr/>
                    <a:lstStyle/>
                    <a:p>
                      <a:endParaRPr lang="en-US" dirty="0"/>
                    </a:p>
                  </a:txBody>
                  <a:tcPr>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2935774"/>
                  </a:ext>
                </a:extLst>
              </a:tr>
              <a:tr h="425156">
                <a:tc>
                  <a:txBody>
                    <a:bodyPr/>
                    <a:lstStyle/>
                    <a:p>
                      <a:endParaRPr lang="en-US" dirty="0"/>
                    </a:p>
                  </a:txBody>
                  <a:tcPr>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tc>
                  <a:txBody>
                    <a:bodyPr/>
                    <a:lstStyle/>
                    <a:p>
                      <a:endParaRPr lang="en-US" dirty="0"/>
                    </a:p>
                  </a:txBody>
                  <a:tcPr>
                    <a:lnL w="9525" cap="flat" cmpd="sng" algn="ctr">
                      <a:solidFill>
                        <a:schemeClr val="bg2"/>
                      </a:solidFill>
                      <a:prstDash val="solid"/>
                      <a:round/>
                      <a:headEnd type="none" w="med" len="med"/>
                      <a:tailEnd type="none" w="med" len="med"/>
                    </a:lnL>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91104710"/>
                  </a:ext>
                </a:extLst>
              </a:tr>
              <a:tr h="425156">
                <a:tc>
                  <a:txBody>
                    <a:bodyPr/>
                    <a:lstStyle/>
                    <a:p>
                      <a:endParaRPr lang="en-US" dirty="0"/>
                    </a:p>
                  </a:txBody>
                  <a:tcPr>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9525" cap="flat" cmpd="sng" algn="ctr">
                      <a:solidFill>
                        <a:schemeClr val="bg2"/>
                      </a:solidFill>
                      <a:prstDash val="solid"/>
                      <a:round/>
                      <a:headEnd type="none" w="med" len="med"/>
                      <a:tailEnd type="none" w="med" len="med"/>
                    </a:lnT>
                    <a:solidFill>
                      <a:schemeClr val="bg1">
                        <a:lumMod val="95000"/>
                      </a:schemeClr>
                    </a:solidFill>
                  </a:tcPr>
                </a:tc>
                <a:tc>
                  <a:txBody>
                    <a:bodyPr/>
                    <a:lstStyle/>
                    <a:p>
                      <a:endParaRPr lang="en-US" dirty="0"/>
                    </a:p>
                  </a:txBody>
                  <a:tcPr>
                    <a:lnL w="9525" cap="flat" cmpd="sng" algn="ctr">
                      <a:solidFill>
                        <a:schemeClr val="bg2"/>
                      </a:solidFill>
                      <a:prstDash val="solid"/>
                      <a:round/>
                      <a:headEnd type="none" w="med" len="med"/>
                      <a:tailEnd type="none" w="med" len="med"/>
                    </a:lnL>
                    <a:lnT w="9525" cap="flat" cmpd="sng" algn="ctr">
                      <a:solidFill>
                        <a:schemeClr val="bg2"/>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60057385"/>
                  </a:ext>
                </a:extLst>
              </a:tr>
            </a:tbl>
          </a:graphicData>
        </a:graphic>
      </p:graphicFrame>
      <p:sp>
        <p:nvSpPr>
          <p:cNvPr id="5" name="Date Placeholder 4">
            <a:extLst>
              <a:ext uri="{FF2B5EF4-FFF2-40B4-BE49-F238E27FC236}">
                <a16:creationId xmlns:a16="http://schemas.microsoft.com/office/drawing/2014/main" id="{6D3C36A0-FDFA-44D9-996E-DA300A0F387A}"/>
              </a:ext>
            </a:extLst>
          </p:cNvPr>
          <p:cNvSpPr>
            <a:spLocks noGrp="1"/>
          </p:cNvSpPr>
          <p:nvPr>
            <p:ph type="dt" sz="half" idx="16"/>
          </p:nvPr>
        </p:nvSpPr>
        <p:spPr/>
        <p:txBody>
          <a:bodyPr/>
          <a:lstStyle/>
          <a:p>
            <a:fld id="{0AB631D9-A6D2-4630-87EB-09062B00C1C7}" type="datetime5">
              <a:rPr lang="en-US" sz="1000" smtClean="0"/>
              <a:t>18-Jun-21</a:t>
            </a:fld>
            <a:endParaRPr lang="en-IN" sz="1000" dirty="0"/>
          </a:p>
        </p:txBody>
      </p:sp>
      <p:sp>
        <p:nvSpPr>
          <p:cNvPr id="7" name="Slide Number Placeholder 6">
            <a:extLst>
              <a:ext uri="{FF2B5EF4-FFF2-40B4-BE49-F238E27FC236}">
                <a16:creationId xmlns:a16="http://schemas.microsoft.com/office/drawing/2014/main" id="{7A363A68-13B8-4D27-8B24-11A85AA38AC1}"/>
              </a:ext>
            </a:extLst>
          </p:cNvPr>
          <p:cNvSpPr>
            <a:spLocks noGrp="1"/>
          </p:cNvSpPr>
          <p:nvPr>
            <p:ph type="sldNum" sz="quarter" idx="18"/>
          </p:nvPr>
        </p:nvSpPr>
        <p:spPr/>
        <p:txBody>
          <a:bodyPr/>
          <a:lstStyle/>
          <a:p>
            <a:pPr>
              <a:defRPr/>
            </a:pPr>
            <a:r>
              <a:rPr lang="en-IN"/>
              <a:t>|    </a:t>
            </a:r>
            <a:fld id="{7B2119CD-3B2D-4CEB-B404-D2E3F8CD6D69}" type="slidenum">
              <a:rPr lang="en-IN" smtClean="0"/>
              <a:pPr>
                <a:defRPr/>
              </a:pPr>
              <a:t>9</a:t>
            </a:fld>
            <a:endParaRPr lang="en-IN" dirty="0"/>
          </a:p>
        </p:txBody>
      </p:sp>
      <p:sp>
        <p:nvSpPr>
          <p:cNvPr id="4" name="Rectangle 3">
            <a:extLst>
              <a:ext uri="{FF2B5EF4-FFF2-40B4-BE49-F238E27FC236}">
                <a16:creationId xmlns:a16="http://schemas.microsoft.com/office/drawing/2014/main" id="{FA531456-7A9C-4126-9AB3-C23C815FE7FF}"/>
              </a:ext>
            </a:extLst>
          </p:cNvPr>
          <p:cNvSpPr/>
          <p:nvPr/>
        </p:nvSpPr>
        <p:spPr>
          <a:xfrm>
            <a:off x="0" y="-842371"/>
            <a:ext cx="9144000" cy="798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Narrative</a:t>
            </a:r>
            <a:r>
              <a:rPr lang="en-US" sz="800" dirty="0">
                <a:solidFill>
                  <a:schemeClr val="tx1"/>
                </a:solidFill>
              </a:rPr>
              <a:t>: Each of our key stakeholders focuses on different elements of the TPP. Regulatory bodies tend to focus on the labelled indication and the clinical evidence of the product to determine that it is safe and efficacious within this indication. HTA and price setting bodies and insurers use the label indication to track appropriate use of a product in a defined sub-set of the population where benefit is deemed to be the greatest. Insurers also focus on the fulfillment channel / site of care, meaning they want to understand if the product should be administered by an HCP, for example, an intramuscular injection, or if a patient can self-administer, for example, taking a drug orally without the presences of an HCP. The reason for this is that different fulfillment channels can impact which budget the cost of the product will be paid from, assuming the cost of the drug is partially or fully covered for the patient. Providers and HCPs are both focused on clinical benefits vs. standard of care, but also dosing, administration, packaging and storage i.e. what is the wastage per vial, does it require cold storage etc.? Providers and HCPs also consider the funding of the product i.e. to what extent is the product reimbursed and does the patient need to fund parts of the cost itself? Insurers too focus on the funding route, as it determines what share of the product cost they will cover. </a:t>
            </a:r>
          </a:p>
        </p:txBody>
      </p:sp>
      <p:sp>
        <p:nvSpPr>
          <p:cNvPr id="227" name="Rectangle: Top Corners Rounded 226">
            <a:extLst>
              <a:ext uri="{FF2B5EF4-FFF2-40B4-BE49-F238E27FC236}">
                <a16:creationId xmlns:a16="http://schemas.microsoft.com/office/drawing/2014/main" id="{CEBAB9C0-2C41-4216-BA09-9C1FB2F73AE2}"/>
              </a:ext>
            </a:extLst>
          </p:cNvPr>
          <p:cNvSpPr/>
          <p:nvPr/>
        </p:nvSpPr>
        <p:spPr>
          <a:xfrm rot="5400000">
            <a:off x="883698" y="-655099"/>
            <a:ext cx="526225" cy="2293623"/>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t>Stakeholders Priorities</a:t>
            </a:r>
          </a:p>
        </p:txBody>
      </p:sp>
      <p:sp>
        <p:nvSpPr>
          <p:cNvPr id="228" name="Rectangle: Rounded Corners 227">
            <a:extLst>
              <a:ext uri="{FF2B5EF4-FFF2-40B4-BE49-F238E27FC236}">
                <a16:creationId xmlns:a16="http://schemas.microsoft.com/office/drawing/2014/main" id="{BC78259A-686C-4446-8192-8F9BE52BB5C5}"/>
              </a:ext>
            </a:extLst>
          </p:cNvPr>
          <p:cNvSpPr/>
          <p:nvPr/>
        </p:nvSpPr>
        <p:spPr>
          <a:xfrm>
            <a:off x="452323"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Indication</a:t>
            </a:r>
          </a:p>
        </p:txBody>
      </p:sp>
      <p:sp>
        <p:nvSpPr>
          <p:cNvPr id="229" name="Rectangle: Rounded Corners 228">
            <a:extLst>
              <a:ext uri="{FF2B5EF4-FFF2-40B4-BE49-F238E27FC236}">
                <a16:creationId xmlns:a16="http://schemas.microsoft.com/office/drawing/2014/main" id="{EA8C08B8-B83D-4D5A-BABB-7FEF1B6FB951}"/>
              </a:ext>
            </a:extLst>
          </p:cNvPr>
          <p:cNvSpPr/>
          <p:nvPr/>
        </p:nvSpPr>
        <p:spPr>
          <a:xfrm>
            <a:off x="1510430"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Clinical Benefits</a:t>
            </a:r>
          </a:p>
        </p:txBody>
      </p:sp>
      <p:sp>
        <p:nvSpPr>
          <p:cNvPr id="230" name="Rectangle: Rounded Corners 229">
            <a:extLst>
              <a:ext uri="{FF2B5EF4-FFF2-40B4-BE49-F238E27FC236}">
                <a16:creationId xmlns:a16="http://schemas.microsoft.com/office/drawing/2014/main" id="{9B31F1C9-22D8-467D-A558-15BE666E512D}"/>
              </a:ext>
            </a:extLst>
          </p:cNvPr>
          <p:cNvSpPr/>
          <p:nvPr/>
        </p:nvSpPr>
        <p:spPr>
          <a:xfrm>
            <a:off x="3634359"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Target Patient Population</a:t>
            </a:r>
          </a:p>
        </p:txBody>
      </p:sp>
      <p:sp>
        <p:nvSpPr>
          <p:cNvPr id="231" name="Rectangle: Rounded Corners 230">
            <a:extLst>
              <a:ext uri="{FF2B5EF4-FFF2-40B4-BE49-F238E27FC236}">
                <a16:creationId xmlns:a16="http://schemas.microsoft.com/office/drawing/2014/main" id="{5C717301-A38A-4627-9E96-6A789D207FA3}"/>
              </a:ext>
            </a:extLst>
          </p:cNvPr>
          <p:cNvSpPr/>
          <p:nvPr/>
        </p:nvSpPr>
        <p:spPr>
          <a:xfrm>
            <a:off x="4693610"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Fulfillment Channel</a:t>
            </a:r>
          </a:p>
        </p:txBody>
      </p:sp>
      <p:sp>
        <p:nvSpPr>
          <p:cNvPr id="232" name="Rectangle: Rounded Corners 231">
            <a:extLst>
              <a:ext uri="{FF2B5EF4-FFF2-40B4-BE49-F238E27FC236}">
                <a16:creationId xmlns:a16="http://schemas.microsoft.com/office/drawing/2014/main" id="{835C4F40-95BD-476F-9F37-1BBB36C393D8}"/>
              </a:ext>
            </a:extLst>
          </p:cNvPr>
          <p:cNvSpPr/>
          <p:nvPr/>
        </p:nvSpPr>
        <p:spPr>
          <a:xfrm>
            <a:off x="5750739"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Dosing &amp; Administration</a:t>
            </a:r>
          </a:p>
        </p:txBody>
      </p:sp>
      <p:sp>
        <p:nvSpPr>
          <p:cNvPr id="233" name="Rectangle: Rounded Corners 232">
            <a:extLst>
              <a:ext uri="{FF2B5EF4-FFF2-40B4-BE49-F238E27FC236}">
                <a16:creationId xmlns:a16="http://schemas.microsoft.com/office/drawing/2014/main" id="{E601C374-CA5A-4802-B7DD-E3E1E9BEF76D}"/>
              </a:ext>
            </a:extLst>
          </p:cNvPr>
          <p:cNvSpPr/>
          <p:nvPr/>
        </p:nvSpPr>
        <p:spPr>
          <a:xfrm>
            <a:off x="6818517"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Packaging &amp; Storage</a:t>
            </a:r>
          </a:p>
        </p:txBody>
      </p:sp>
      <p:sp>
        <p:nvSpPr>
          <p:cNvPr id="234" name="Rectangle: Rounded Corners 233">
            <a:extLst>
              <a:ext uri="{FF2B5EF4-FFF2-40B4-BE49-F238E27FC236}">
                <a16:creationId xmlns:a16="http://schemas.microsoft.com/office/drawing/2014/main" id="{B61C701E-F620-4C45-8937-F853146AFD85}"/>
              </a:ext>
            </a:extLst>
          </p:cNvPr>
          <p:cNvSpPr/>
          <p:nvPr/>
        </p:nvSpPr>
        <p:spPr>
          <a:xfrm>
            <a:off x="7875646"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Funding Archetype</a:t>
            </a:r>
          </a:p>
        </p:txBody>
      </p:sp>
      <p:sp>
        <p:nvSpPr>
          <p:cNvPr id="235" name="Rectangle: Rounded Corners 234">
            <a:extLst>
              <a:ext uri="{FF2B5EF4-FFF2-40B4-BE49-F238E27FC236}">
                <a16:creationId xmlns:a16="http://schemas.microsoft.com/office/drawing/2014/main" id="{51639560-48F7-490E-AF37-CD28C40BC807}"/>
              </a:ext>
            </a:extLst>
          </p:cNvPr>
          <p:cNvSpPr/>
          <p:nvPr/>
        </p:nvSpPr>
        <p:spPr>
          <a:xfrm>
            <a:off x="2568632" y="1511330"/>
            <a:ext cx="1020865" cy="64357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a:solidFill>
                  <a:schemeClr val="bg1"/>
                </a:solidFill>
              </a:rPr>
              <a:t>Comparative Clinical Benefits</a:t>
            </a:r>
          </a:p>
        </p:txBody>
      </p:sp>
      <p:sp>
        <p:nvSpPr>
          <p:cNvPr id="249" name="Oval 248">
            <a:extLst>
              <a:ext uri="{FF2B5EF4-FFF2-40B4-BE49-F238E27FC236}">
                <a16:creationId xmlns:a16="http://schemas.microsoft.com/office/drawing/2014/main" id="{94A1FAE2-603C-402D-8CAD-DA2D35F77BB9}"/>
              </a:ext>
            </a:extLst>
          </p:cNvPr>
          <p:cNvSpPr/>
          <p:nvPr/>
        </p:nvSpPr>
        <p:spPr>
          <a:xfrm>
            <a:off x="221340" y="4028808"/>
            <a:ext cx="342900" cy="344479"/>
          </a:xfrm>
          <a:prstGeom prst="ellipse">
            <a:avLst/>
          </a:prstGeom>
          <a:solidFill>
            <a:schemeClr val="accent3">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0" name="Graphic 249" descr="Doctor">
            <a:extLst>
              <a:ext uri="{FF2B5EF4-FFF2-40B4-BE49-F238E27FC236}">
                <a16:creationId xmlns:a16="http://schemas.microsoft.com/office/drawing/2014/main" id="{3EE404AA-0CB9-47BF-B709-147B8EE927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938" y="4035579"/>
            <a:ext cx="286609" cy="286609"/>
          </a:xfrm>
          <a:prstGeom prst="rect">
            <a:avLst/>
          </a:prstGeom>
        </p:spPr>
      </p:pic>
      <p:sp>
        <p:nvSpPr>
          <p:cNvPr id="251" name="Oval 250">
            <a:extLst>
              <a:ext uri="{FF2B5EF4-FFF2-40B4-BE49-F238E27FC236}">
                <a16:creationId xmlns:a16="http://schemas.microsoft.com/office/drawing/2014/main" id="{02D4EAE4-63C6-4802-A93D-0E0A7E05E116}"/>
              </a:ext>
            </a:extLst>
          </p:cNvPr>
          <p:cNvSpPr/>
          <p:nvPr/>
        </p:nvSpPr>
        <p:spPr>
          <a:xfrm>
            <a:off x="220831" y="3562753"/>
            <a:ext cx="342900" cy="344479"/>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a:extLst>
              <a:ext uri="{FF2B5EF4-FFF2-40B4-BE49-F238E27FC236}">
                <a16:creationId xmlns:a16="http://schemas.microsoft.com/office/drawing/2014/main" id="{4B8B1426-ACF5-414E-ADD5-0C0DBDE4B56A}"/>
              </a:ext>
            </a:extLst>
          </p:cNvPr>
          <p:cNvSpPr/>
          <p:nvPr/>
        </p:nvSpPr>
        <p:spPr>
          <a:xfrm>
            <a:off x="216018" y="3130772"/>
            <a:ext cx="342900" cy="344479"/>
          </a:xfrm>
          <a:prstGeom prst="ellipse">
            <a:avLst/>
          </a:prstGeom>
          <a:solidFill>
            <a:schemeClr val="accent2">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a:extLst>
              <a:ext uri="{FF2B5EF4-FFF2-40B4-BE49-F238E27FC236}">
                <a16:creationId xmlns:a16="http://schemas.microsoft.com/office/drawing/2014/main" id="{AC9941F7-C01A-481A-8AD3-BD9E7CA7DF54}"/>
              </a:ext>
            </a:extLst>
          </p:cNvPr>
          <p:cNvSpPr/>
          <p:nvPr/>
        </p:nvSpPr>
        <p:spPr>
          <a:xfrm>
            <a:off x="222858" y="2700816"/>
            <a:ext cx="342900" cy="344479"/>
          </a:xfrm>
          <a:prstGeom prst="ellipse">
            <a:avLst/>
          </a:prstGeom>
          <a:solidFill>
            <a:schemeClr val="accent2">
              <a:lumMod val="5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Oval 253">
            <a:extLst>
              <a:ext uri="{FF2B5EF4-FFF2-40B4-BE49-F238E27FC236}">
                <a16:creationId xmlns:a16="http://schemas.microsoft.com/office/drawing/2014/main" id="{8A5FE9ED-EA96-47F6-B391-8082203F4962}"/>
              </a:ext>
            </a:extLst>
          </p:cNvPr>
          <p:cNvSpPr/>
          <p:nvPr/>
        </p:nvSpPr>
        <p:spPr>
          <a:xfrm>
            <a:off x="226859" y="2247509"/>
            <a:ext cx="342900" cy="344479"/>
          </a:xfrm>
          <a:prstGeom prst="ellipse">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5" name="Graphic 254" descr="Court">
            <a:extLst>
              <a:ext uri="{FF2B5EF4-FFF2-40B4-BE49-F238E27FC236}">
                <a16:creationId xmlns:a16="http://schemas.microsoft.com/office/drawing/2014/main" id="{B7C4E07F-ECDE-441F-90B7-1C4934FFFC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315" y="2277559"/>
            <a:ext cx="260554" cy="260554"/>
          </a:xfrm>
          <a:prstGeom prst="rect">
            <a:avLst/>
          </a:prstGeom>
        </p:spPr>
      </p:pic>
      <p:pic>
        <p:nvPicPr>
          <p:cNvPr id="256" name="Graphic 255" descr="Scales of justice">
            <a:extLst>
              <a:ext uri="{FF2B5EF4-FFF2-40B4-BE49-F238E27FC236}">
                <a16:creationId xmlns:a16="http://schemas.microsoft.com/office/drawing/2014/main" id="{C7627982-61E2-4B6C-AA6C-76E04DB7781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1822" y="2717718"/>
            <a:ext cx="286609" cy="286609"/>
          </a:xfrm>
          <a:prstGeom prst="rect">
            <a:avLst/>
          </a:prstGeom>
        </p:spPr>
      </p:pic>
      <p:pic>
        <p:nvPicPr>
          <p:cNvPr id="257" name="Graphic 256" descr="Hospital">
            <a:extLst>
              <a:ext uri="{FF2B5EF4-FFF2-40B4-BE49-F238E27FC236}">
                <a16:creationId xmlns:a16="http://schemas.microsoft.com/office/drawing/2014/main" id="{68A7C156-252E-466B-BB5B-54B4A930B7D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8976" y="3581135"/>
            <a:ext cx="286609" cy="286609"/>
          </a:xfrm>
          <a:prstGeom prst="rect">
            <a:avLst/>
          </a:prstGeom>
        </p:spPr>
      </p:pic>
      <p:pic>
        <p:nvPicPr>
          <p:cNvPr id="258" name="Graphic 257" descr="Umbrella">
            <a:extLst>
              <a:ext uri="{FF2B5EF4-FFF2-40B4-BE49-F238E27FC236}">
                <a16:creationId xmlns:a16="http://schemas.microsoft.com/office/drawing/2014/main" id="{F7134830-70D5-459C-8087-3610B7E6E59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976" y="3171781"/>
            <a:ext cx="286609" cy="286609"/>
          </a:xfrm>
          <a:prstGeom prst="rect">
            <a:avLst/>
          </a:prstGeom>
        </p:spPr>
      </p:pic>
      <p:sp>
        <p:nvSpPr>
          <p:cNvPr id="260" name="TextBox 259">
            <a:extLst>
              <a:ext uri="{FF2B5EF4-FFF2-40B4-BE49-F238E27FC236}">
                <a16:creationId xmlns:a16="http://schemas.microsoft.com/office/drawing/2014/main" id="{EBB2703F-CBAC-4A98-943D-B055FAF1F307}"/>
              </a:ext>
            </a:extLst>
          </p:cNvPr>
          <p:cNvSpPr txBox="1"/>
          <p:nvPr/>
        </p:nvSpPr>
        <p:spPr>
          <a:xfrm>
            <a:off x="843280" y="1167787"/>
            <a:ext cx="285656" cy="338554"/>
          </a:xfrm>
          <a:prstGeom prst="rect">
            <a:avLst/>
          </a:prstGeom>
          <a:noFill/>
        </p:spPr>
        <p:txBody>
          <a:bodyPr wrap="none" rtlCol="0">
            <a:spAutoFit/>
          </a:bodyPr>
          <a:lstStyle/>
          <a:p>
            <a:pPr algn="l"/>
            <a:r>
              <a:rPr lang="en-US" sz="1600" b="1" dirty="0">
                <a:solidFill>
                  <a:schemeClr val="accent1"/>
                </a:solidFill>
                <a:latin typeface="+mj-lt"/>
              </a:rPr>
              <a:t>1</a:t>
            </a:r>
          </a:p>
        </p:txBody>
      </p:sp>
      <p:sp>
        <p:nvSpPr>
          <p:cNvPr id="261" name="TextBox 260">
            <a:extLst>
              <a:ext uri="{FF2B5EF4-FFF2-40B4-BE49-F238E27FC236}">
                <a16:creationId xmlns:a16="http://schemas.microsoft.com/office/drawing/2014/main" id="{26E625F1-3FA6-4CCC-BC90-3D7EB6D730EF}"/>
              </a:ext>
            </a:extLst>
          </p:cNvPr>
          <p:cNvSpPr txBox="1"/>
          <p:nvPr/>
        </p:nvSpPr>
        <p:spPr>
          <a:xfrm>
            <a:off x="1879031" y="1167787"/>
            <a:ext cx="312906" cy="338554"/>
          </a:xfrm>
          <a:prstGeom prst="rect">
            <a:avLst/>
          </a:prstGeom>
          <a:noFill/>
        </p:spPr>
        <p:txBody>
          <a:bodyPr wrap="none" rtlCol="0">
            <a:spAutoFit/>
          </a:bodyPr>
          <a:lstStyle/>
          <a:p>
            <a:pPr algn="l"/>
            <a:r>
              <a:rPr lang="en-US" sz="1600" b="1" dirty="0">
                <a:solidFill>
                  <a:schemeClr val="accent1"/>
                </a:solidFill>
                <a:latin typeface="+mj-lt"/>
              </a:rPr>
              <a:t>2</a:t>
            </a:r>
          </a:p>
        </p:txBody>
      </p:sp>
      <p:sp>
        <p:nvSpPr>
          <p:cNvPr id="262" name="TextBox 261">
            <a:extLst>
              <a:ext uri="{FF2B5EF4-FFF2-40B4-BE49-F238E27FC236}">
                <a16:creationId xmlns:a16="http://schemas.microsoft.com/office/drawing/2014/main" id="{C778C5B1-D507-4DF2-BBEE-57490808EFA5}"/>
              </a:ext>
            </a:extLst>
          </p:cNvPr>
          <p:cNvSpPr txBox="1"/>
          <p:nvPr/>
        </p:nvSpPr>
        <p:spPr>
          <a:xfrm>
            <a:off x="2945341" y="1167787"/>
            <a:ext cx="312906" cy="338554"/>
          </a:xfrm>
          <a:prstGeom prst="rect">
            <a:avLst/>
          </a:prstGeom>
          <a:noFill/>
        </p:spPr>
        <p:txBody>
          <a:bodyPr wrap="none" rtlCol="0">
            <a:spAutoFit/>
          </a:bodyPr>
          <a:lstStyle/>
          <a:p>
            <a:pPr algn="l"/>
            <a:r>
              <a:rPr lang="en-US" sz="1600" b="1" dirty="0">
                <a:solidFill>
                  <a:schemeClr val="accent1"/>
                </a:solidFill>
                <a:latin typeface="+mj-lt"/>
              </a:rPr>
              <a:t>3</a:t>
            </a:r>
          </a:p>
        </p:txBody>
      </p:sp>
      <p:sp>
        <p:nvSpPr>
          <p:cNvPr id="263" name="TextBox 262">
            <a:extLst>
              <a:ext uri="{FF2B5EF4-FFF2-40B4-BE49-F238E27FC236}">
                <a16:creationId xmlns:a16="http://schemas.microsoft.com/office/drawing/2014/main" id="{3F8A6D98-6F85-4EF9-A2E6-2C7FE0B22475}"/>
              </a:ext>
            </a:extLst>
          </p:cNvPr>
          <p:cNvSpPr txBox="1"/>
          <p:nvPr/>
        </p:nvSpPr>
        <p:spPr>
          <a:xfrm>
            <a:off x="3981092" y="1167787"/>
            <a:ext cx="317716" cy="338554"/>
          </a:xfrm>
          <a:prstGeom prst="rect">
            <a:avLst/>
          </a:prstGeom>
          <a:noFill/>
        </p:spPr>
        <p:txBody>
          <a:bodyPr wrap="none" rtlCol="0">
            <a:spAutoFit/>
          </a:bodyPr>
          <a:lstStyle/>
          <a:p>
            <a:pPr algn="l"/>
            <a:r>
              <a:rPr lang="en-US" sz="1600" b="1" dirty="0">
                <a:solidFill>
                  <a:schemeClr val="accent1"/>
                </a:solidFill>
                <a:latin typeface="+mj-lt"/>
              </a:rPr>
              <a:t>4</a:t>
            </a:r>
          </a:p>
        </p:txBody>
      </p:sp>
      <p:sp>
        <p:nvSpPr>
          <p:cNvPr id="264" name="TextBox 263">
            <a:extLst>
              <a:ext uri="{FF2B5EF4-FFF2-40B4-BE49-F238E27FC236}">
                <a16:creationId xmlns:a16="http://schemas.microsoft.com/office/drawing/2014/main" id="{08DA1DAE-3A29-451E-8FCD-C45EB42F2E2F}"/>
              </a:ext>
            </a:extLst>
          </p:cNvPr>
          <p:cNvSpPr txBox="1"/>
          <p:nvPr/>
        </p:nvSpPr>
        <p:spPr>
          <a:xfrm>
            <a:off x="5091788" y="1167787"/>
            <a:ext cx="308098" cy="338554"/>
          </a:xfrm>
          <a:prstGeom prst="rect">
            <a:avLst/>
          </a:prstGeom>
          <a:noFill/>
        </p:spPr>
        <p:txBody>
          <a:bodyPr wrap="none" rtlCol="0">
            <a:spAutoFit/>
          </a:bodyPr>
          <a:lstStyle/>
          <a:p>
            <a:pPr algn="l"/>
            <a:r>
              <a:rPr lang="en-US" sz="1600" b="1" dirty="0">
                <a:solidFill>
                  <a:schemeClr val="accent1"/>
                </a:solidFill>
                <a:latin typeface="+mj-lt"/>
              </a:rPr>
              <a:t>5</a:t>
            </a:r>
          </a:p>
        </p:txBody>
      </p:sp>
      <p:sp>
        <p:nvSpPr>
          <p:cNvPr id="265" name="TextBox 264">
            <a:extLst>
              <a:ext uri="{FF2B5EF4-FFF2-40B4-BE49-F238E27FC236}">
                <a16:creationId xmlns:a16="http://schemas.microsoft.com/office/drawing/2014/main" id="{C07C6323-F4B0-49A4-ABBC-930C51BDF41E}"/>
              </a:ext>
            </a:extLst>
          </p:cNvPr>
          <p:cNvSpPr txBox="1"/>
          <p:nvPr/>
        </p:nvSpPr>
        <p:spPr>
          <a:xfrm>
            <a:off x="6127539" y="1167787"/>
            <a:ext cx="317716" cy="338554"/>
          </a:xfrm>
          <a:prstGeom prst="rect">
            <a:avLst/>
          </a:prstGeom>
          <a:noFill/>
        </p:spPr>
        <p:txBody>
          <a:bodyPr wrap="none" rtlCol="0">
            <a:spAutoFit/>
          </a:bodyPr>
          <a:lstStyle/>
          <a:p>
            <a:pPr algn="l"/>
            <a:r>
              <a:rPr lang="en-US" sz="1600" b="1" dirty="0">
                <a:solidFill>
                  <a:schemeClr val="accent1"/>
                </a:solidFill>
                <a:latin typeface="+mj-lt"/>
              </a:rPr>
              <a:t>6</a:t>
            </a:r>
          </a:p>
        </p:txBody>
      </p:sp>
      <p:sp>
        <p:nvSpPr>
          <p:cNvPr id="266" name="TextBox 265">
            <a:extLst>
              <a:ext uri="{FF2B5EF4-FFF2-40B4-BE49-F238E27FC236}">
                <a16:creationId xmlns:a16="http://schemas.microsoft.com/office/drawing/2014/main" id="{8913B1E0-5981-4E60-97B5-28B2502D78AB}"/>
              </a:ext>
            </a:extLst>
          </p:cNvPr>
          <p:cNvSpPr txBox="1"/>
          <p:nvPr/>
        </p:nvSpPr>
        <p:spPr>
          <a:xfrm>
            <a:off x="7193849" y="1167787"/>
            <a:ext cx="298480" cy="338554"/>
          </a:xfrm>
          <a:prstGeom prst="rect">
            <a:avLst/>
          </a:prstGeom>
          <a:noFill/>
        </p:spPr>
        <p:txBody>
          <a:bodyPr wrap="none" rtlCol="0">
            <a:spAutoFit/>
          </a:bodyPr>
          <a:lstStyle/>
          <a:p>
            <a:pPr algn="l"/>
            <a:r>
              <a:rPr lang="en-US" sz="1600" b="1" dirty="0">
                <a:solidFill>
                  <a:schemeClr val="accent1"/>
                </a:solidFill>
                <a:latin typeface="+mj-lt"/>
              </a:rPr>
              <a:t>7</a:t>
            </a:r>
          </a:p>
        </p:txBody>
      </p:sp>
      <p:sp>
        <p:nvSpPr>
          <p:cNvPr id="267" name="TextBox 266">
            <a:extLst>
              <a:ext uri="{FF2B5EF4-FFF2-40B4-BE49-F238E27FC236}">
                <a16:creationId xmlns:a16="http://schemas.microsoft.com/office/drawing/2014/main" id="{A436CE94-9791-4001-8359-B23B14BEE97B}"/>
              </a:ext>
            </a:extLst>
          </p:cNvPr>
          <p:cNvSpPr txBox="1"/>
          <p:nvPr/>
        </p:nvSpPr>
        <p:spPr>
          <a:xfrm>
            <a:off x="8229600" y="1167787"/>
            <a:ext cx="324128" cy="338554"/>
          </a:xfrm>
          <a:prstGeom prst="rect">
            <a:avLst/>
          </a:prstGeom>
          <a:noFill/>
        </p:spPr>
        <p:txBody>
          <a:bodyPr wrap="none" rtlCol="0">
            <a:spAutoFit/>
          </a:bodyPr>
          <a:lstStyle/>
          <a:p>
            <a:pPr algn="l"/>
            <a:r>
              <a:rPr lang="en-US" sz="1600" b="1" dirty="0">
                <a:solidFill>
                  <a:schemeClr val="accent1"/>
                </a:solidFill>
                <a:latin typeface="+mj-lt"/>
              </a:rPr>
              <a:t>8</a:t>
            </a:r>
          </a:p>
        </p:txBody>
      </p:sp>
      <p:sp>
        <p:nvSpPr>
          <p:cNvPr id="54" name="Oval 53">
            <a:extLst>
              <a:ext uri="{FF2B5EF4-FFF2-40B4-BE49-F238E27FC236}">
                <a16:creationId xmlns:a16="http://schemas.microsoft.com/office/drawing/2014/main" id="{F0165490-1E7E-4C62-8299-94B5F61D9F62}"/>
              </a:ext>
            </a:extLst>
          </p:cNvPr>
          <p:cNvSpPr/>
          <p:nvPr/>
        </p:nvSpPr>
        <p:spPr>
          <a:xfrm>
            <a:off x="814945" y="2277559"/>
            <a:ext cx="295619" cy="310039"/>
          </a:xfrm>
          <a:prstGeom prst="ellipse">
            <a:avLst/>
          </a:prstGeom>
          <a:solidFill>
            <a:srgbClr val="927A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55" name="Oval 54">
            <a:extLst>
              <a:ext uri="{FF2B5EF4-FFF2-40B4-BE49-F238E27FC236}">
                <a16:creationId xmlns:a16="http://schemas.microsoft.com/office/drawing/2014/main" id="{F2C8B0B5-46BD-45EA-B5EA-AC4EE9BCD333}"/>
              </a:ext>
            </a:extLst>
          </p:cNvPr>
          <p:cNvSpPr/>
          <p:nvPr/>
        </p:nvSpPr>
        <p:spPr>
          <a:xfrm>
            <a:off x="1877268" y="2277559"/>
            <a:ext cx="295619" cy="310039"/>
          </a:xfrm>
          <a:prstGeom prst="ellipse">
            <a:avLst/>
          </a:prstGeom>
          <a:solidFill>
            <a:srgbClr val="927A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56" name="Oval 55">
            <a:extLst>
              <a:ext uri="{FF2B5EF4-FFF2-40B4-BE49-F238E27FC236}">
                <a16:creationId xmlns:a16="http://schemas.microsoft.com/office/drawing/2014/main" id="{F32A87BC-56C7-407B-BEEB-79CF373A117C}"/>
              </a:ext>
            </a:extLst>
          </p:cNvPr>
          <p:cNvSpPr/>
          <p:nvPr/>
        </p:nvSpPr>
        <p:spPr>
          <a:xfrm>
            <a:off x="814945" y="2717718"/>
            <a:ext cx="295619" cy="310039"/>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57" name="Oval 56">
            <a:extLst>
              <a:ext uri="{FF2B5EF4-FFF2-40B4-BE49-F238E27FC236}">
                <a16:creationId xmlns:a16="http://schemas.microsoft.com/office/drawing/2014/main" id="{A01087EF-E364-4E46-A60D-601098106D45}"/>
              </a:ext>
            </a:extLst>
          </p:cNvPr>
          <p:cNvSpPr/>
          <p:nvPr/>
        </p:nvSpPr>
        <p:spPr>
          <a:xfrm>
            <a:off x="1877267" y="2717718"/>
            <a:ext cx="295619" cy="310039"/>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59" name="Oval 58">
            <a:extLst>
              <a:ext uri="{FF2B5EF4-FFF2-40B4-BE49-F238E27FC236}">
                <a16:creationId xmlns:a16="http://schemas.microsoft.com/office/drawing/2014/main" id="{E44B7238-2D36-41BC-91D8-A93EB381E353}"/>
              </a:ext>
            </a:extLst>
          </p:cNvPr>
          <p:cNvSpPr/>
          <p:nvPr/>
        </p:nvSpPr>
        <p:spPr>
          <a:xfrm>
            <a:off x="3977064" y="2717718"/>
            <a:ext cx="295619" cy="310039"/>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1" name="Oval 60">
            <a:extLst>
              <a:ext uri="{FF2B5EF4-FFF2-40B4-BE49-F238E27FC236}">
                <a16:creationId xmlns:a16="http://schemas.microsoft.com/office/drawing/2014/main" id="{74CF8026-D60A-4874-882C-08180551C2B6}"/>
              </a:ext>
            </a:extLst>
          </p:cNvPr>
          <p:cNvSpPr/>
          <p:nvPr/>
        </p:nvSpPr>
        <p:spPr>
          <a:xfrm>
            <a:off x="2931969" y="2717718"/>
            <a:ext cx="295619" cy="310039"/>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3" name="Oval 62">
            <a:extLst>
              <a:ext uri="{FF2B5EF4-FFF2-40B4-BE49-F238E27FC236}">
                <a16:creationId xmlns:a16="http://schemas.microsoft.com/office/drawing/2014/main" id="{BD29A582-CFB2-412D-BEC3-8D0CD07308E5}"/>
              </a:ext>
            </a:extLst>
          </p:cNvPr>
          <p:cNvSpPr/>
          <p:nvPr/>
        </p:nvSpPr>
        <p:spPr>
          <a:xfrm>
            <a:off x="1873935" y="314601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4" name="Oval 63">
            <a:extLst>
              <a:ext uri="{FF2B5EF4-FFF2-40B4-BE49-F238E27FC236}">
                <a16:creationId xmlns:a16="http://schemas.microsoft.com/office/drawing/2014/main" id="{7A1DA31D-EF68-473C-A380-59AA28AFD12B}"/>
              </a:ext>
            </a:extLst>
          </p:cNvPr>
          <p:cNvSpPr/>
          <p:nvPr/>
        </p:nvSpPr>
        <p:spPr>
          <a:xfrm>
            <a:off x="3973732" y="314601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5" name="Oval 64">
            <a:extLst>
              <a:ext uri="{FF2B5EF4-FFF2-40B4-BE49-F238E27FC236}">
                <a16:creationId xmlns:a16="http://schemas.microsoft.com/office/drawing/2014/main" id="{B951E8DD-257C-4C02-9DEB-65460CCBE264}"/>
              </a:ext>
            </a:extLst>
          </p:cNvPr>
          <p:cNvSpPr/>
          <p:nvPr/>
        </p:nvSpPr>
        <p:spPr>
          <a:xfrm>
            <a:off x="2928637" y="314601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6" name="Oval 65">
            <a:extLst>
              <a:ext uri="{FF2B5EF4-FFF2-40B4-BE49-F238E27FC236}">
                <a16:creationId xmlns:a16="http://schemas.microsoft.com/office/drawing/2014/main" id="{1ECFE511-7246-46D6-81DD-7C4D577717D6}"/>
              </a:ext>
            </a:extLst>
          </p:cNvPr>
          <p:cNvSpPr/>
          <p:nvPr/>
        </p:nvSpPr>
        <p:spPr>
          <a:xfrm>
            <a:off x="5018827" y="314601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7" name="Oval 66">
            <a:extLst>
              <a:ext uri="{FF2B5EF4-FFF2-40B4-BE49-F238E27FC236}">
                <a16:creationId xmlns:a16="http://schemas.microsoft.com/office/drawing/2014/main" id="{5A0EBC42-C393-4547-94A3-5061A61F8A29}"/>
              </a:ext>
            </a:extLst>
          </p:cNvPr>
          <p:cNvSpPr/>
          <p:nvPr/>
        </p:nvSpPr>
        <p:spPr>
          <a:xfrm>
            <a:off x="1869621"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8" name="Oval 67">
            <a:extLst>
              <a:ext uri="{FF2B5EF4-FFF2-40B4-BE49-F238E27FC236}">
                <a16:creationId xmlns:a16="http://schemas.microsoft.com/office/drawing/2014/main" id="{979BCC62-38BE-4F55-85AB-22C8D0AD6E83}"/>
              </a:ext>
            </a:extLst>
          </p:cNvPr>
          <p:cNvSpPr/>
          <p:nvPr/>
        </p:nvSpPr>
        <p:spPr>
          <a:xfrm>
            <a:off x="3969418"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9" name="Oval 68">
            <a:extLst>
              <a:ext uri="{FF2B5EF4-FFF2-40B4-BE49-F238E27FC236}">
                <a16:creationId xmlns:a16="http://schemas.microsoft.com/office/drawing/2014/main" id="{092416C7-CC6F-463E-88F9-FC1C8BE4210D}"/>
              </a:ext>
            </a:extLst>
          </p:cNvPr>
          <p:cNvSpPr/>
          <p:nvPr/>
        </p:nvSpPr>
        <p:spPr>
          <a:xfrm>
            <a:off x="2924323"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0" name="Oval 69">
            <a:extLst>
              <a:ext uri="{FF2B5EF4-FFF2-40B4-BE49-F238E27FC236}">
                <a16:creationId xmlns:a16="http://schemas.microsoft.com/office/drawing/2014/main" id="{45D0C478-BDAF-4A0D-8140-EF0C54D4773B}"/>
              </a:ext>
            </a:extLst>
          </p:cNvPr>
          <p:cNvSpPr/>
          <p:nvPr/>
        </p:nvSpPr>
        <p:spPr>
          <a:xfrm>
            <a:off x="5014513"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1" name="Oval 70">
            <a:extLst>
              <a:ext uri="{FF2B5EF4-FFF2-40B4-BE49-F238E27FC236}">
                <a16:creationId xmlns:a16="http://schemas.microsoft.com/office/drawing/2014/main" id="{7D84542B-71A4-4DA0-9459-BBDBFDD0D2DF}"/>
              </a:ext>
            </a:extLst>
          </p:cNvPr>
          <p:cNvSpPr/>
          <p:nvPr/>
        </p:nvSpPr>
        <p:spPr>
          <a:xfrm>
            <a:off x="6081460"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2" name="Oval 71">
            <a:extLst>
              <a:ext uri="{FF2B5EF4-FFF2-40B4-BE49-F238E27FC236}">
                <a16:creationId xmlns:a16="http://schemas.microsoft.com/office/drawing/2014/main" id="{D2582338-B10C-449D-92AF-6968FED4968D}"/>
              </a:ext>
            </a:extLst>
          </p:cNvPr>
          <p:cNvSpPr/>
          <p:nvPr/>
        </p:nvSpPr>
        <p:spPr>
          <a:xfrm>
            <a:off x="7126555" y="358056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3" name="Oval 72">
            <a:extLst>
              <a:ext uri="{FF2B5EF4-FFF2-40B4-BE49-F238E27FC236}">
                <a16:creationId xmlns:a16="http://schemas.microsoft.com/office/drawing/2014/main" id="{91441996-715B-4704-AE49-28484D3C352D}"/>
              </a:ext>
            </a:extLst>
          </p:cNvPr>
          <p:cNvSpPr/>
          <p:nvPr/>
        </p:nvSpPr>
        <p:spPr>
          <a:xfrm>
            <a:off x="8229600" y="314601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4" name="Oval 73">
            <a:extLst>
              <a:ext uri="{FF2B5EF4-FFF2-40B4-BE49-F238E27FC236}">
                <a16:creationId xmlns:a16="http://schemas.microsoft.com/office/drawing/2014/main" id="{F3D9FE1D-CA56-455D-8659-1EA57DEA158A}"/>
              </a:ext>
            </a:extLst>
          </p:cNvPr>
          <p:cNvSpPr/>
          <p:nvPr/>
        </p:nvSpPr>
        <p:spPr>
          <a:xfrm>
            <a:off x="1869621" y="4035579"/>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5" name="Oval 74">
            <a:extLst>
              <a:ext uri="{FF2B5EF4-FFF2-40B4-BE49-F238E27FC236}">
                <a16:creationId xmlns:a16="http://schemas.microsoft.com/office/drawing/2014/main" id="{A31E35A8-8AA6-4140-9F82-2B50A8717BF3}"/>
              </a:ext>
            </a:extLst>
          </p:cNvPr>
          <p:cNvSpPr/>
          <p:nvPr/>
        </p:nvSpPr>
        <p:spPr>
          <a:xfrm>
            <a:off x="3969418" y="4035579"/>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6" name="Oval 75">
            <a:extLst>
              <a:ext uri="{FF2B5EF4-FFF2-40B4-BE49-F238E27FC236}">
                <a16:creationId xmlns:a16="http://schemas.microsoft.com/office/drawing/2014/main" id="{28A3AC01-60F1-4C36-866D-4C115D48F24D}"/>
              </a:ext>
            </a:extLst>
          </p:cNvPr>
          <p:cNvSpPr/>
          <p:nvPr/>
        </p:nvSpPr>
        <p:spPr>
          <a:xfrm>
            <a:off x="2924323" y="4035579"/>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7" name="Oval 76">
            <a:extLst>
              <a:ext uri="{FF2B5EF4-FFF2-40B4-BE49-F238E27FC236}">
                <a16:creationId xmlns:a16="http://schemas.microsoft.com/office/drawing/2014/main" id="{492F7D01-5EFE-4DDE-9489-1E86E2CC2C3F}"/>
              </a:ext>
            </a:extLst>
          </p:cNvPr>
          <p:cNvSpPr/>
          <p:nvPr/>
        </p:nvSpPr>
        <p:spPr>
          <a:xfrm>
            <a:off x="5014513" y="4029704"/>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8" name="Oval 77">
            <a:extLst>
              <a:ext uri="{FF2B5EF4-FFF2-40B4-BE49-F238E27FC236}">
                <a16:creationId xmlns:a16="http://schemas.microsoft.com/office/drawing/2014/main" id="{8991A813-184B-4356-9949-0CE7210038E6}"/>
              </a:ext>
            </a:extLst>
          </p:cNvPr>
          <p:cNvSpPr/>
          <p:nvPr/>
        </p:nvSpPr>
        <p:spPr>
          <a:xfrm>
            <a:off x="6081460" y="4035579"/>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79" name="Oval 78">
            <a:extLst>
              <a:ext uri="{FF2B5EF4-FFF2-40B4-BE49-F238E27FC236}">
                <a16:creationId xmlns:a16="http://schemas.microsoft.com/office/drawing/2014/main" id="{02134338-CDB6-4B0B-B174-F33225A5DDAD}"/>
              </a:ext>
            </a:extLst>
          </p:cNvPr>
          <p:cNvSpPr/>
          <p:nvPr/>
        </p:nvSpPr>
        <p:spPr>
          <a:xfrm>
            <a:off x="7126555" y="4029704"/>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80" name="Oval 79">
            <a:extLst>
              <a:ext uri="{FF2B5EF4-FFF2-40B4-BE49-F238E27FC236}">
                <a16:creationId xmlns:a16="http://schemas.microsoft.com/office/drawing/2014/main" id="{F663AB25-3B36-46D4-823E-71AED41FBBF0}"/>
              </a:ext>
            </a:extLst>
          </p:cNvPr>
          <p:cNvSpPr/>
          <p:nvPr/>
        </p:nvSpPr>
        <p:spPr>
          <a:xfrm>
            <a:off x="8229600" y="3586440"/>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81" name="Oval 80">
            <a:extLst>
              <a:ext uri="{FF2B5EF4-FFF2-40B4-BE49-F238E27FC236}">
                <a16:creationId xmlns:a16="http://schemas.microsoft.com/office/drawing/2014/main" id="{5176E76C-7CA5-44AD-9BC0-10D884AC3F65}"/>
              </a:ext>
            </a:extLst>
          </p:cNvPr>
          <p:cNvSpPr/>
          <p:nvPr/>
        </p:nvSpPr>
        <p:spPr>
          <a:xfrm>
            <a:off x="8229600" y="4035579"/>
            <a:ext cx="295619" cy="310039"/>
          </a:xfrm>
          <a:prstGeom prst="ellipse">
            <a:avLst/>
          </a:prstGeom>
          <a:solidFill>
            <a:srgbClr val="8CDD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58" name="Oval 57">
            <a:extLst>
              <a:ext uri="{FF2B5EF4-FFF2-40B4-BE49-F238E27FC236}">
                <a16:creationId xmlns:a16="http://schemas.microsoft.com/office/drawing/2014/main" id="{12FC7EF7-C577-47FF-9127-7130970C2BC1}"/>
              </a:ext>
            </a:extLst>
          </p:cNvPr>
          <p:cNvSpPr/>
          <p:nvPr/>
        </p:nvSpPr>
        <p:spPr>
          <a:xfrm>
            <a:off x="816595" y="3138392"/>
            <a:ext cx="295619" cy="310039"/>
          </a:xfrm>
          <a:prstGeom prst="ellipse">
            <a:avLst/>
          </a:prstGeom>
          <a:solidFill>
            <a:srgbClr val="64CCC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60" name="Oval 59">
            <a:extLst>
              <a:ext uri="{FF2B5EF4-FFF2-40B4-BE49-F238E27FC236}">
                <a16:creationId xmlns:a16="http://schemas.microsoft.com/office/drawing/2014/main" id="{610D2747-52DC-4EC5-B343-8D01D03ABD29}"/>
              </a:ext>
            </a:extLst>
          </p:cNvPr>
          <p:cNvSpPr/>
          <p:nvPr/>
        </p:nvSpPr>
        <p:spPr>
          <a:xfrm>
            <a:off x="812281" y="3572945"/>
            <a:ext cx="295619" cy="310039"/>
          </a:xfrm>
          <a:prstGeom prst="ellipse">
            <a:avLst/>
          </a:prstGeom>
          <a:solidFill>
            <a:srgbClr val="86D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
        <p:nvSpPr>
          <p:cNvPr id="82" name="Oval 81">
            <a:extLst>
              <a:ext uri="{FF2B5EF4-FFF2-40B4-BE49-F238E27FC236}">
                <a16:creationId xmlns:a16="http://schemas.microsoft.com/office/drawing/2014/main" id="{7F1C7D01-37CC-45CE-8284-0894583258FD}"/>
              </a:ext>
            </a:extLst>
          </p:cNvPr>
          <p:cNvSpPr/>
          <p:nvPr/>
        </p:nvSpPr>
        <p:spPr>
          <a:xfrm>
            <a:off x="8224089" y="2727480"/>
            <a:ext cx="295619" cy="310039"/>
          </a:xfrm>
          <a:prstGeom prst="ellipse">
            <a:avLst/>
          </a:prstGeom>
          <a:solidFill>
            <a:srgbClr val="38AC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H" dirty="0">
              <a:solidFill>
                <a:schemeClr val="tx1"/>
              </a:solidFill>
            </a:endParaRPr>
          </a:p>
        </p:txBody>
      </p:sp>
    </p:spTree>
    <p:extLst>
      <p:ext uri="{BB962C8B-B14F-4D97-AF65-F5344CB8AC3E}">
        <p14:creationId xmlns:p14="http://schemas.microsoft.com/office/powerpoint/2010/main" val="5726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251" grpId="0" animBg="1"/>
      <p:bldP spid="252" grpId="0" animBg="1"/>
      <p:bldP spid="253" grpId="0" animBg="1"/>
      <p:bldP spid="254" grpId="0" animBg="1"/>
      <p:bldP spid="54" grpId="0" animBg="1"/>
      <p:bldP spid="55" grpId="0" animBg="1"/>
      <p:bldP spid="56" grpId="0" animBg="1"/>
      <p:bldP spid="57" grpId="0" animBg="1"/>
      <p:bldP spid="59" grpId="0" animBg="1"/>
      <p:bldP spid="61"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58" grpId="0" animBg="1"/>
      <p:bldP spid="60" grpId="0" animBg="1"/>
      <p:bldP spid="82" grpId="0" animBg="1"/>
    </p:bldLst>
  </p:timing>
</p:sld>
</file>

<file path=ppt/theme/theme1.xml><?xml version="1.0" encoding="utf-8"?>
<a:theme xmlns:a="http://schemas.openxmlformats.org/drawingml/2006/main" name="PPT Purple-Red_Dec 2020">
  <a:themeElements>
    <a:clrScheme name="Abbott brand color Purple-Red opt2">
      <a:dk1>
        <a:srgbClr val="FFFFFF"/>
      </a:dk1>
      <a:lt1>
        <a:srgbClr val="FFFFFF"/>
      </a:lt1>
      <a:dk2>
        <a:srgbClr val="004F71"/>
      </a:dk2>
      <a:lt2>
        <a:srgbClr val="D9D9D6"/>
      </a:lt2>
      <a:accent1>
        <a:srgbClr val="009CDE"/>
      </a:accent1>
      <a:accent2>
        <a:srgbClr val="004F71"/>
      </a:accent2>
      <a:accent3>
        <a:srgbClr val="FFD100"/>
      </a:accent3>
      <a:accent4>
        <a:srgbClr val="00B140"/>
      </a:accent4>
      <a:accent5>
        <a:srgbClr val="64CCC9"/>
      </a:accent5>
      <a:accent6>
        <a:srgbClr val="470A68"/>
      </a:accent6>
      <a:hlink>
        <a:srgbClr val="004F71"/>
      </a:hlink>
      <a:folHlink>
        <a:srgbClr val="63666A"/>
      </a:folHlink>
    </a:clrScheme>
    <a:fontScheme name="Abbott">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a:latin typeface="+mj-lt"/>
          </a:defRPr>
        </a:defPPr>
      </a:lstStyle>
    </a:txDef>
  </a:objectDefaults>
  <a:extraClrSchemeLst/>
  <a:extLst>
    <a:ext uri="{05A4C25C-085E-4340-85A3-A5531E510DB2}">
      <thm15:themeFamily xmlns:thm15="http://schemas.microsoft.com/office/thememl/2012/main" name="PPT_16x9_Dec_2020_ABT_Alt_Gradient_Purple-Red.potx" id="{DCAFB416-CE8B-4B0E-B187-7AB6157DDF95}" vid="{CB0B0105-D577-4955-8151-B53101C8E15F}"/>
    </a:ext>
  </a:extLst>
</a:theme>
</file>

<file path=ppt/theme/theme2.xml><?xml version="1.0" encoding="utf-8"?>
<a:theme xmlns:a="http://schemas.openxmlformats.org/drawingml/2006/main" name="PPT Basic White_Dec 2020">
  <a:themeElements>
    <a:clrScheme name="Abbott Brand Colors">
      <a:dk1>
        <a:srgbClr val="000000"/>
      </a:dk1>
      <a:lt1>
        <a:sysClr val="window" lastClr="FFFFFF"/>
      </a:lt1>
      <a:dk2>
        <a:srgbClr val="E4002B"/>
      </a:dk2>
      <a:lt2>
        <a:srgbClr val="D9D9D6"/>
      </a:lt2>
      <a:accent1>
        <a:srgbClr val="004F71"/>
      </a:accent1>
      <a:accent2>
        <a:srgbClr val="64CCC9"/>
      </a:accent2>
      <a:accent3>
        <a:srgbClr val="009CDE"/>
      </a:accent3>
      <a:accent4>
        <a:srgbClr val="FFD100"/>
      </a:accent4>
      <a:accent5>
        <a:srgbClr val="470A68"/>
      </a:accent5>
      <a:accent6>
        <a:srgbClr val="00B140"/>
      </a:accent6>
      <a:hlink>
        <a:srgbClr val="009CDE"/>
      </a:hlink>
      <a:folHlink>
        <a:srgbClr val="63666A"/>
      </a:folHlink>
    </a:clrScheme>
    <a:fontScheme name="Abbott">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mj-lt"/>
          </a:defRPr>
        </a:defPPr>
      </a:lstStyle>
    </a:txDef>
  </a:objectDefaults>
  <a:extraClrSchemeLst/>
  <a:extLst>
    <a:ext uri="{05A4C25C-085E-4340-85A3-A5531E510DB2}">
      <thm15:themeFamily xmlns:thm15="http://schemas.microsoft.com/office/thememl/2012/main" name="PPT_16x9_Dec_2020_ABT_Alt_Gradient_Purple-Red.potx" id="{DCAFB416-CE8B-4B0E-B187-7AB6157DDF95}" vid="{431B93ED-F653-464E-9001-E554FA2638B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PPT_16x9_Dec_2020_ABT_Alt_Gradient_Purple-Red</Template>
  <TotalTime>4151</TotalTime>
  <Words>6727</Words>
  <Application>Microsoft Office PowerPoint</Application>
  <PresentationFormat>On-screen Show (16:9)</PresentationFormat>
  <Paragraphs>508</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Georgia</vt:lpstr>
      <vt:lpstr>Symbol</vt:lpstr>
      <vt:lpstr>PPT Purple-Red_Dec 2020</vt:lpstr>
      <vt:lpstr>PPT Basic White_Dec 2020</vt:lpstr>
      <vt:lpstr>Best Practices in Target Product Profile Development – A Market Access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Abbott Laboratories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delete this slide after reading through before working on your slides</dc:title>
  <dc:creator>Stella Faber</dc:creator>
  <cp:lastModifiedBy>Howard, Chris</cp:lastModifiedBy>
  <cp:revision>142</cp:revision>
  <cp:lastPrinted>2015-05-11T20:24:53Z</cp:lastPrinted>
  <dcterms:created xsi:type="dcterms:W3CDTF">2021-05-26T05:01:03Z</dcterms:created>
  <dcterms:modified xsi:type="dcterms:W3CDTF">2021-06-18T12:58:49Z</dcterms:modified>
</cp:coreProperties>
</file>