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Bobby Jones" charset="1" panose="00000000000000000000"/>
      <p:regular r:id="rId27"/>
    </p:embeddedFont>
    <p:embeddedFont>
      <p:font typeface="Sniglet" charset="1" panose="04070505030100020000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9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7373" y="4665136"/>
            <a:ext cx="4467159" cy="4662120"/>
          </a:xfrm>
          <a:custGeom>
            <a:avLst/>
            <a:gdLst/>
            <a:ahLst/>
            <a:cxnLst/>
            <a:rect r="r" b="b" t="t" l="l"/>
            <a:pathLst>
              <a:path h="4662120" w="4467159">
                <a:moveTo>
                  <a:pt x="0" y="0"/>
                </a:moveTo>
                <a:lnTo>
                  <a:pt x="4467159" y="0"/>
                </a:lnTo>
                <a:lnTo>
                  <a:pt x="4467159" y="4662120"/>
                </a:lnTo>
                <a:lnTo>
                  <a:pt x="0" y="466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08736" y="1406812"/>
            <a:ext cx="13950564" cy="165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472"/>
              </a:lnSpc>
              <a:spcBef>
                <a:spcPct val="0"/>
              </a:spcBef>
            </a:pPr>
            <a:r>
              <a:rPr lang="en-US" sz="9622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Presenting Insights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91872" y="3148299"/>
            <a:ext cx="9620626" cy="344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4"/>
              </a:lnSpc>
            </a:pPr>
            <a:r>
              <a:rPr lang="en-US" sz="7039" spc="70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of               </a:t>
            </a:r>
          </a:p>
          <a:p>
            <a:pPr algn="just">
              <a:lnSpc>
                <a:spcPts val="9854"/>
              </a:lnSpc>
            </a:pPr>
            <a:r>
              <a:rPr lang="en-US" sz="7039" spc="70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AtliQ Hardware</a:t>
            </a:r>
          </a:p>
          <a:p>
            <a:pPr algn="l" marL="0" indent="0" lvl="0">
              <a:lnSpc>
                <a:spcPts val="76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8E7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49792" y="3239143"/>
            <a:ext cx="16588416" cy="352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3"/>
              </a:lnSpc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Answering the ad-hoc questions</a:t>
            </a:r>
          </a:p>
          <a:p>
            <a:pPr algn="ctr" marL="0" indent="0" lvl="0">
              <a:lnSpc>
                <a:spcPts val="9043"/>
              </a:lnSpc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and fetching 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B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12672" y="4693074"/>
            <a:ext cx="2832342" cy="4751025"/>
          </a:xfrm>
          <a:custGeom>
            <a:avLst/>
            <a:gdLst/>
            <a:ahLst/>
            <a:cxnLst/>
            <a:rect r="r" b="b" t="t" l="l"/>
            <a:pathLst>
              <a:path h="4751025" w="2832342">
                <a:moveTo>
                  <a:pt x="0" y="0"/>
                </a:moveTo>
                <a:lnTo>
                  <a:pt x="2832341" y="0"/>
                </a:lnTo>
                <a:lnTo>
                  <a:pt x="2832341" y="4751024"/>
                </a:lnTo>
                <a:lnTo>
                  <a:pt x="0" y="4751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12672" y="2597906"/>
            <a:ext cx="11893874" cy="1323643"/>
          </a:xfrm>
          <a:custGeom>
            <a:avLst/>
            <a:gdLst/>
            <a:ahLst/>
            <a:cxnLst/>
            <a:rect r="r" b="b" t="t" l="l"/>
            <a:pathLst>
              <a:path h="1323643" w="11893874">
                <a:moveTo>
                  <a:pt x="0" y="0"/>
                </a:moveTo>
                <a:lnTo>
                  <a:pt x="11893874" y="0"/>
                </a:lnTo>
                <a:lnTo>
                  <a:pt x="11893874" y="1323643"/>
                </a:lnTo>
                <a:lnTo>
                  <a:pt x="0" y="1323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82802"/>
            <a:ext cx="162306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Q1. Provide the list of markets in which customer "Atliq Exclusive" operates its business in the APAC region.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1706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36256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531913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87615" y="7630299"/>
            <a:ext cx="2802998" cy="2507409"/>
          </a:xfrm>
          <a:custGeom>
            <a:avLst/>
            <a:gdLst/>
            <a:ahLst/>
            <a:cxnLst/>
            <a:rect r="r" b="b" t="t" l="l"/>
            <a:pathLst>
              <a:path h="2507409" w="2802998">
                <a:moveTo>
                  <a:pt x="0" y="0"/>
                </a:moveTo>
                <a:lnTo>
                  <a:pt x="2802998" y="0"/>
                </a:lnTo>
                <a:lnTo>
                  <a:pt x="2802998" y="2507409"/>
                </a:lnTo>
                <a:lnTo>
                  <a:pt x="0" y="250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58350" y="2852902"/>
            <a:ext cx="10911225" cy="4266225"/>
          </a:xfrm>
          <a:custGeom>
            <a:avLst/>
            <a:gdLst/>
            <a:ahLst/>
            <a:cxnLst/>
            <a:rect r="r" b="b" t="t" l="l"/>
            <a:pathLst>
              <a:path h="4266225" w="10911225">
                <a:moveTo>
                  <a:pt x="0" y="0"/>
                </a:moveTo>
                <a:lnTo>
                  <a:pt x="10911226" y="0"/>
                </a:lnTo>
                <a:lnTo>
                  <a:pt x="10911226" y="4266225"/>
                </a:lnTo>
                <a:lnTo>
                  <a:pt x="0" y="426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57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41377" y="7952137"/>
            <a:ext cx="9945171" cy="1306163"/>
          </a:xfrm>
          <a:custGeom>
            <a:avLst/>
            <a:gdLst/>
            <a:ahLst/>
            <a:cxnLst/>
            <a:rect r="r" b="b" t="t" l="l"/>
            <a:pathLst>
              <a:path h="1306163" w="9945171">
                <a:moveTo>
                  <a:pt x="0" y="0"/>
                </a:moveTo>
                <a:lnTo>
                  <a:pt x="9945171" y="0"/>
                </a:lnTo>
                <a:lnTo>
                  <a:pt x="9945171" y="1306163"/>
                </a:lnTo>
                <a:lnTo>
                  <a:pt x="0" y="13061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82802"/>
            <a:ext cx="1623060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Q2. What is the percentage of unique product increase in 2021 vs. 2020?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final output contains these fields, unique_products_2020 unique_products_2021 percentage_chg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69871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154722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531913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87615" y="7630299"/>
            <a:ext cx="2802998" cy="2507409"/>
          </a:xfrm>
          <a:custGeom>
            <a:avLst/>
            <a:gdLst/>
            <a:ahLst/>
            <a:cxnLst/>
            <a:rect r="r" b="b" t="t" l="l"/>
            <a:pathLst>
              <a:path h="2507409" w="2802998">
                <a:moveTo>
                  <a:pt x="0" y="0"/>
                </a:moveTo>
                <a:lnTo>
                  <a:pt x="2802998" y="0"/>
                </a:lnTo>
                <a:lnTo>
                  <a:pt x="2802998" y="2507409"/>
                </a:lnTo>
                <a:lnTo>
                  <a:pt x="0" y="250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32461" y="3146071"/>
            <a:ext cx="12657564" cy="1618217"/>
          </a:xfrm>
          <a:custGeom>
            <a:avLst/>
            <a:gdLst/>
            <a:ahLst/>
            <a:cxnLst/>
            <a:rect r="r" b="b" t="t" l="l"/>
            <a:pathLst>
              <a:path h="1618217" w="12657564">
                <a:moveTo>
                  <a:pt x="0" y="0"/>
                </a:moveTo>
                <a:lnTo>
                  <a:pt x="12657564" y="0"/>
                </a:lnTo>
                <a:lnTo>
                  <a:pt x="12657564" y="1618217"/>
                </a:lnTo>
                <a:lnTo>
                  <a:pt x="0" y="1618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32461" y="5297688"/>
            <a:ext cx="4711141" cy="3740504"/>
          </a:xfrm>
          <a:custGeom>
            <a:avLst/>
            <a:gdLst/>
            <a:ahLst/>
            <a:cxnLst/>
            <a:rect r="r" b="b" t="t" l="l"/>
            <a:pathLst>
              <a:path h="3740504" w="4711141">
                <a:moveTo>
                  <a:pt x="0" y="0"/>
                </a:moveTo>
                <a:lnTo>
                  <a:pt x="4711141" y="0"/>
                </a:lnTo>
                <a:lnTo>
                  <a:pt x="4711141" y="3740504"/>
                </a:lnTo>
                <a:lnTo>
                  <a:pt x="0" y="3740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82802"/>
            <a:ext cx="1658841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Q3. Provide a report with all the unique product counts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each segment and sort them in descending order of product counts. The final output contains 2 fields, segment, product_count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2437" y="3069871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2437" y="5643882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B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096" y="170640"/>
            <a:ext cx="17872562" cy="9970305"/>
            <a:chOff x="0" y="0"/>
            <a:chExt cx="4707177" cy="26259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7177" cy="2625924"/>
            </a:xfrm>
            <a:custGeom>
              <a:avLst/>
              <a:gdLst/>
              <a:ahLst/>
              <a:cxnLst/>
              <a:rect r="r" b="b" t="t" l="l"/>
              <a:pathLst>
                <a:path h="2625924" w="4707177">
                  <a:moveTo>
                    <a:pt x="22092" y="0"/>
                  </a:moveTo>
                  <a:lnTo>
                    <a:pt x="4685085" y="0"/>
                  </a:lnTo>
                  <a:cubicBezTo>
                    <a:pt x="4697286" y="0"/>
                    <a:pt x="4707177" y="9891"/>
                    <a:pt x="4707177" y="22092"/>
                  </a:cubicBezTo>
                  <a:lnTo>
                    <a:pt x="4707177" y="2603832"/>
                  </a:lnTo>
                  <a:cubicBezTo>
                    <a:pt x="4707177" y="2616033"/>
                    <a:pt x="4697286" y="2625924"/>
                    <a:pt x="4685085" y="2625924"/>
                  </a:cubicBezTo>
                  <a:lnTo>
                    <a:pt x="22092" y="2625924"/>
                  </a:lnTo>
                  <a:cubicBezTo>
                    <a:pt x="9891" y="2625924"/>
                    <a:pt x="0" y="2616033"/>
                    <a:pt x="0" y="2603832"/>
                  </a:cubicBezTo>
                  <a:lnTo>
                    <a:pt x="0" y="22092"/>
                  </a:lnTo>
                  <a:cubicBezTo>
                    <a:pt x="0" y="9891"/>
                    <a:pt x="9891" y="0"/>
                    <a:pt x="22092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7177" cy="2664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88834" y="1459078"/>
            <a:ext cx="11405928" cy="4965793"/>
          </a:xfrm>
          <a:custGeom>
            <a:avLst/>
            <a:gdLst/>
            <a:ahLst/>
            <a:cxnLst/>
            <a:rect r="r" b="b" t="t" l="l"/>
            <a:pathLst>
              <a:path h="4965793" w="11405928">
                <a:moveTo>
                  <a:pt x="0" y="0"/>
                </a:moveTo>
                <a:lnTo>
                  <a:pt x="11405928" y="0"/>
                </a:lnTo>
                <a:lnTo>
                  <a:pt x="11405928" y="4965793"/>
                </a:lnTo>
                <a:lnTo>
                  <a:pt x="0" y="4965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83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18390" y="6558221"/>
            <a:ext cx="9778629" cy="3352573"/>
          </a:xfrm>
          <a:custGeom>
            <a:avLst/>
            <a:gdLst/>
            <a:ahLst/>
            <a:cxnLst/>
            <a:rect r="r" b="b" t="t" l="l"/>
            <a:pathLst>
              <a:path h="3352573" w="9778629">
                <a:moveTo>
                  <a:pt x="0" y="0"/>
                </a:moveTo>
                <a:lnTo>
                  <a:pt x="9778628" y="0"/>
                </a:lnTo>
                <a:lnTo>
                  <a:pt x="9778628" y="3352574"/>
                </a:lnTo>
                <a:lnTo>
                  <a:pt x="0" y="3352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490" b="-676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404" y="279282"/>
            <a:ext cx="1740070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Q4. Follow-up: Which segment had the most increase in unique products in 2021 vs 2020? The final output contains these fields: segment, product_count_2020, product_count_2021, difference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96" y="2065437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2404" y="6717894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9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8358" y="405852"/>
            <a:ext cx="17580037" cy="9540076"/>
            <a:chOff x="0" y="0"/>
            <a:chExt cx="4630133" cy="2512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133" cy="2512613"/>
            </a:xfrm>
            <a:custGeom>
              <a:avLst/>
              <a:gdLst/>
              <a:ahLst/>
              <a:cxnLst/>
              <a:rect r="r" b="b" t="t" l="l"/>
              <a:pathLst>
                <a:path h="2512613" w="4630133">
                  <a:moveTo>
                    <a:pt x="22459" y="0"/>
                  </a:moveTo>
                  <a:lnTo>
                    <a:pt x="4607674" y="0"/>
                  </a:lnTo>
                  <a:cubicBezTo>
                    <a:pt x="4613630" y="0"/>
                    <a:pt x="4619343" y="2366"/>
                    <a:pt x="4623555" y="6578"/>
                  </a:cubicBezTo>
                  <a:cubicBezTo>
                    <a:pt x="4627767" y="10790"/>
                    <a:pt x="4630133" y="16503"/>
                    <a:pt x="4630133" y="22459"/>
                  </a:cubicBezTo>
                  <a:lnTo>
                    <a:pt x="4630133" y="2490153"/>
                  </a:lnTo>
                  <a:cubicBezTo>
                    <a:pt x="4630133" y="2496110"/>
                    <a:pt x="4627767" y="2501822"/>
                    <a:pt x="4623555" y="2506034"/>
                  </a:cubicBezTo>
                  <a:cubicBezTo>
                    <a:pt x="4619343" y="2510246"/>
                    <a:pt x="4613630" y="2512613"/>
                    <a:pt x="4607674" y="2512613"/>
                  </a:cubicBezTo>
                  <a:lnTo>
                    <a:pt x="22459" y="2512613"/>
                  </a:lnTo>
                  <a:cubicBezTo>
                    <a:pt x="16503" y="2512613"/>
                    <a:pt x="10790" y="2510246"/>
                    <a:pt x="6578" y="2506034"/>
                  </a:cubicBezTo>
                  <a:cubicBezTo>
                    <a:pt x="2366" y="2501822"/>
                    <a:pt x="0" y="2496110"/>
                    <a:pt x="0" y="2490153"/>
                  </a:cubicBezTo>
                  <a:lnTo>
                    <a:pt x="0" y="22459"/>
                  </a:lnTo>
                  <a:cubicBezTo>
                    <a:pt x="0" y="16503"/>
                    <a:pt x="2366" y="10790"/>
                    <a:pt x="6578" y="6578"/>
                  </a:cubicBezTo>
                  <a:cubicBezTo>
                    <a:pt x="10790" y="2366"/>
                    <a:pt x="16503" y="0"/>
                    <a:pt x="2245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0133" cy="2550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0713" y="6794094"/>
            <a:ext cx="2843270" cy="2967359"/>
          </a:xfrm>
          <a:custGeom>
            <a:avLst/>
            <a:gdLst/>
            <a:ahLst/>
            <a:cxnLst/>
            <a:rect r="r" b="b" t="t" l="l"/>
            <a:pathLst>
              <a:path h="2967359" w="2843270">
                <a:moveTo>
                  <a:pt x="0" y="0"/>
                </a:moveTo>
                <a:lnTo>
                  <a:pt x="2843269" y="0"/>
                </a:lnTo>
                <a:lnTo>
                  <a:pt x="2843269" y="2967360"/>
                </a:lnTo>
                <a:lnTo>
                  <a:pt x="0" y="2967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32461" y="2449825"/>
            <a:ext cx="11301259" cy="4591136"/>
          </a:xfrm>
          <a:custGeom>
            <a:avLst/>
            <a:gdLst/>
            <a:ahLst/>
            <a:cxnLst/>
            <a:rect r="r" b="b" t="t" l="l"/>
            <a:pathLst>
              <a:path h="4591136" w="11301259">
                <a:moveTo>
                  <a:pt x="0" y="0"/>
                </a:moveTo>
                <a:lnTo>
                  <a:pt x="11301259" y="0"/>
                </a:lnTo>
                <a:lnTo>
                  <a:pt x="11301259" y="4591136"/>
                </a:lnTo>
                <a:lnTo>
                  <a:pt x="0" y="459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73459" y="7346227"/>
            <a:ext cx="10296319" cy="1590165"/>
          </a:xfrm>
          <a:custGeom>
            <a:avLst/>
            <a:gdLst/>
            <a:ahLst/>
            <a:cxnLst/>
            <a:rect r="r" b="b" t="t" l="l"/>
            <a:pathLst>
              <a:path h="1590165" w="10296319">
                <a:moveTo>
                  <a:pt x="0" y="0"/>
                </a:moveTo>
                <a:lnTo>
                  <a:pt x="10296319" y="0"/>
                </a:lnTo>
                <a:lnTo>
                  <a:pt x="10296319" y="1590165"/>
                </a:lnTo>
                <a:lnTo>
                  <a:pt x="0" y="1590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8938" y="563409"/>
            <a:ext cx="1580322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Q5. Get the products that have the highest and lowest manufacturing costs.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final output should contain these fields: product_code, product, manufacturing_cost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26110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12977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9C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8358" y="405852"/>
            <a:ext cx="17580037" cy="9540076"/>
            <a:chOff x="0" y="0"/>
            <a:chExt cx="4630133" cy="2512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133" cy="2512613"/>
            </a:xfrm>
            <a:custGeom>
              <a:avLst/>
              <a:gdLst/>
              <a:ahLst/>
              <a:cxnLst/>
              <a:rect r="r" b="b" t="t" l="l"/>
              <a:pathLst>
                <a:path h="2512613" w="4630133">
                  <a:moveTo>
                    <a:pt x="22459" y="0"/>
                  </a:moveTo>
                  <a:lnTo>
                    <a:pt x="4607674" y="0"/>
                  </a:lnTo>
                  <a:cubicBezTo>
                    <a:pt x="4613630" y="0"/>
                    <a:pt x="4619343" y="2366"/>
                    <a:pt x="4623555" y="6578"/>
                  </a:cubicBezTo>
                  <a:cubicBezTo>
                    <a:pt x="4627767" y="10790"/>
                    <a:pt x="4630133" y="16503"/>
                    <a:pt x="4630133" y="22459"/>
                  </a:cubicBezTo>
                  <a:lnTo>
                    <a:pt x="4630133" y="2490153"/>
                  </a:lnTo>
                  <a:cubicBezTo>
                    <a:pt x="4630133" y="2496110"/>
                    <a:pt x="4627767" y="2501822"/>
                    <a:pt x="4623555" y="2506034"/>
                  </a:cubicBezTo>
                  <a:cubicBezTo>
                    <a:pt x="4619343" y="2510246"/>
                    <a:pt x="4613630" y="2512613"/>
                    <a:pt x="4607674" y="2512613"/>
                  </a:cubicBezTo>
                  <a:lnTo>
                    <a:pt x="22459" y="2512613"/>
                  </a:lnTo>
                  <a:cubicBezTo>
                    <a:pt x="16503" y="2512613"/>
                    <a:pt x="10790" y="2510246"/>
                    <a:pt x="6578" y="2506034"/>
                  </a:cubicBezTo>
                  <a:cubicBezTo>
                    <a:pt x="2366" y="2501822"/>
                    <a:pt x="0" y="2496110"/>
                    <a:pt x="0" y="2490153"/>
                  </a:cubicBezTo>
                  <a:lnTo>
                    <a:pt x="0" y="22459"/>
                  </a:lnTo>
                  <a:cubicBezTo>
                    <a:pt x="0" y="16503"/>
                    <a:pt x="2366" y="10790"/>
                    <a:pt x="6578" y="6578"/>
                  </a:cubicBezTo>
                  <a:cubicBezTo>
                    <a:pt x="10790" y="2366"/>
                    <a:pt x="16503" y="0"/>
                    <a:pt x="2245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0133" cy="2550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0713" y="6794094"/>
            <a:ext cx="2843270" cy="2967359"/>
          </a:xfrm>
          <a:custGeom>
            <a:avLst/>
            <a:gdLst/>
            <a:ahLst/>
            <a:cxnLst/>
            <a:rect r="r" b="b" t="t" l="l"/>
            <a:pathLst>
              <a:path h="2967359" w="2843270">
                <a:moveTo>
                  <a:pt x="0" y="0"/>
                </a:moveTo>
                <a:lnTo>
                  <a:pt x="2843269" y="0"/>
                </a:lnTo>
                <a:lnTo>
                  <a:pt x="2843269" y="2967360"/>
                </a:lnTo>
                <a:lnTo>
                  <a:pt x="0" y="2967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10169" y="2668678"/>
            <a:ext cx="14903813" cy="2105164"/>
          </a:xfrm>
          <a:custGeom>
            <a:avLst/>
            <a:gdLst/>
            <a:ahLst/>
            <a:cxnLst/>
            <a:rect r="r" b="b" t="t" l="l"/>
            <a:pathLst>
              <a:path h="2105164" w="14903813">
                <a:moveTo>
                  <a:pt x="0" y="0"/>
                </a:moveTo>
                <a:lnTo>
                  <a:pt x="14903813" y="0"/>
                </a:lnTo>
                <a:lnTo>
                  <a:pt x="14903813" y="2105164"/>
                </a:lnTo>
                <a:lnTo>
                  <a:pt x="0" y="2105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60192" y="5776962"/>
            <a:ext cx="7848210" cy="2795800"/>
          </a:xfrm>
          <a:custGeom>
            <a:avLst/>
            <a:gdLst/>
            <a:ahLst/>
            <a:cxnLst/>
            <a:rect r="r" b="b" t="t" l="l"/>
            <a:pathLst>
              <a:path h="2795800" w="7848210">
                <a:moveTo>
                  <a:pt x="0" y="0"/>
                </a:moveTo>
                <a:lnTo>
                  <a:pt x="7848211" y="0"/>
                </a:lnTo>
                <a:lnTo>
                  <a:pt x="7848211" y="2795800"/>
                </a:lnTo>
                <a:lnTo>
                  <a:pt x="0" y="2795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8938" y="563409"/>
            <a:ext cx="1691504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Q6. Generate a report which contains the top 5 customers who received an average high pre_invoice_discount_pct for the fiscal year 2021 and in the Indian market. The final output contains these fields: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customer_code, customer, average_discount_percentage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0822" y="2592478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8938" y="5952843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9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8358" y="405852"/>
            <a:ext cx="17580037" cy="9540076"/>
            <a:chOff x="0" y="0"/>
            <a:chExt cx="4630133" cy="2512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133" cy="2512613"/>
            </a:xfrm>
            <a:custGeom>
              <a:avLst/>
              <a:gdLst/>
              <a:ahLst/>
              <a:cxnLst/>
              <a:rect r="r" b="b" t="t" l="l"/>
              <a:pathLst>
                <a:path h="2512613" w="4630133">
                  <a:moveTo>
                    <a:pt x="22459" y="0"/>
                  </a:moveTo>
                  <a:lnTo>
                    <a:pt x="4607674" y="0"/>
                  </a:lnTo>
                  <a:cubicBezTo>
                    <a:pt x="4613630" y="0"/>
                    <a:pt x="4619343" y="2366"/>
                    <a:pt x="4623555" y="6578"/>
                  </a:cubicBezTo>
                  <a:cubicBezTo>
                    <a:pt x="4627767" y="10790"/>
                    <a:pt x="4630133" y="16503"/>
                    <a:pt x="4630133" y="22459"/>
                  </a:cubicBezTo>
                  <a:lnTo>
                    <a:pt x="4630133" y="2490153"/>
                  </a:lnTo>
                  <a:cubicBezTo>
                    <a:pt x="4630133" y="2496110"/>
                    <a:pt x="4627767" y="2501822"/>
                    <a:pt x="4623555" y="2506034"/>
                  </a:cubicBezTo>
                  <a:cubicBezTo>
                    <a:pt x="4619343" y="2510246"/>
                    <a:pt x="4613630" y="2512613"/>
                    <a:pt x="4607674" y="2512613"/>
                  </a:cubicBezTo>
                  <a:lnTo>
                    <a:pt x="22459" y="2512613"/>
                  </a:lnTo>
                  <a:cubicBezTo>
                    <a:pt x="16503" y="2512613"/>
                    <a:pt x="10790" y="2510246"/>
                    <a:pt x="6578" y="2506034"/>
                  </a:cubicBezTo>
                  <a:cubicBezTo>
                    <a:pt x="2366" y="2501822"/>
                    <a:pt x="0" y="2496110"/>
                    <a:pt x="0" y="2490153"/>
                  </a:cubicBezTo>
                  <a:lnTo>
                    <a:pt x="0" y="22459"/>
                  </a:lnTo>
                  <a:cubicBezTo>
                    <a:pt x="0" y="16503"/>
                    <a:pt x="2366" y="10790"/>
                    <a:pt x="6578" y="6578"/>
                  </a:cubicBezTo>
                  <a:cubicBezTo>
                    <a:pt x="10790" y="2366"/>
                    <a:pt x="16503" y="0"/>
                    <a:pt x="2245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0133" cy="2550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1102" y="3969166"/>
            <a:ext cx="11909846" cy="3068040"/>
          </a:xfrm>
          <a:custGeom>
            <a:avLst/>
            <a:gdLst/>
            <a:ahLst/>
            <a:cxnLst/>
            <a:rect r="r" b="b" t="t" l="l"/>
            <a:pathLst>
              <a:path h="3068040" w="11909846">
                <a:moveTo>
                  <a:pt x="0" y="0"/>
                </a:moveTo>
                <a:lnTo>
                  <a:pt x="11909847" y="0"/>
                </a:lnTo>
                <a:lnTo>
                  <a:pt x="11909847" y="3068039"/>
                </a:lnTo>
                <a:lnTo>
                  <a:pt x="0" y="3068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16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32020" y="3410664"/>
            <a:ext cx="4199960" cy="5847636"/>
          </a:xfrm>
          <a:custGeom>
            <a:avLst/>
            <a:gdLst/>
            <a:ahLst/>
            <a:cxnLst/>
            <a:rect r="r" b="b" t="t" l="l"/>
            <a:pathLst>
              <a:path h="5847636" w="4199960">
                <a:moveTo>
                  <a:pt x="0" y="0"/>
                </a:moveTo>
                <a:lnTo>
                  <a:pt x="4199960" y="0"/>
                </a:lnTo>
                <a:lnTo>
                  <a:pt x="4199960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96213">
            <a:off x="-207972" y="7891346"/>
            <a:ext cx="2473344" cy="2230507"/>
          </a:xfrm>
          <a:custGeom>
            <a:avLst/>
            <a:gdLst/>
            <a:ahLst/>
            <a:cxnLst/>
            <a:rect r="r" b="b" t="t" l="l"/>
            <a:pathLst>
              <a:path h="2230507" w="2473344">
                <a:moveTo>
                  <a:pt x="0" y="0"/>
                </a:moveTo>
                <a:lnTo>
                  <a:pt x="2473344" y="0"/>
                </a:lnTo>
                <a:lnTo>
                  <a:pt x="2473344" y="2230507"/>
                </a:lnTo>
                <a:lnTo>
                  <a:pt x="0" y="2230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1102" y="3058397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32020" y="2415418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797" y="653134"/>
            <a:ext cx="16885161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Q7. Get the complete report of the Gross sales amount for the customer “Atliq Exclusive” for each month .  This analysis helps to get an idea of low and high-performing months and take strategic decisions. The final report contains these columns: Month, Year, Gross sales Amount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5C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8358" y="405852"/>
            <a:ext cx="17580037" cy="9540076"/>
            <a:chOff x="0" y="0"/>
            <a:chExt cx="4630133" cy="2512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133" cy="2512613"/>
            </a:xfrm>
            <a:custGeom>
              <a:avLst/>
              <a:gdLst/>
              <a:ahLst/>
              <a:cxnLst/>
              <a:rect r="r" b="b" t="t" l="l"/>
              <a:pathLst>
                <a:path h="2512613" w="4630133">
                  <a:moveTo>
                    <a:pt x="22459" y="0"/>
                  </a:moveTo>
                  <a:lnTo>
                    <a:pt x="4607674" y="0"/>
                  </a:lnTo>
                  <a:cubicBezTo>
                    <a:pt x="4613630" y="0"/>
                    <a:pt x="4619343" y="2366"/>
                    <a:pt x="4623555" y="6578"/>
                  </a:cubicBezTo>
                  <a:cubicBezTo>
                    <a:pt x="4627767" y="10790"/>
                    <a:pt x="4630133" y="16503"/>
                    <a:pt x="4630133" y="22459"/>
                  </a:cubicBezTo>
                  <a:lnTo>
                    <a:pt x="4630133" y="2490153"/>
                  </a:lnTo>
                  <a:cubicBezTo>
                    <a:pt x="4630133" y="2496110"/>
                    <a:pt x="4627767" y="2501822"/>
                    <a:pt x="4623555" y="2506034"/>
                  </a:cubicBezTo>
                  <a:cubicBezTo>
                    <a:pt x="4619343" y="2510246"/>
                    <a:pt x="4613630" y="2512613"/>
                    <a:pt x="4607674" y="2512613"/>
                  </a:cubicBezTo>
                  <a:lnTo>
                    <a:pt x="22459" y="2512613"/>
                  </a:lnTo>
                  <a:cubicBezTo>
                    <a:pt x="16503" y="2512613"/>
                    <a:pt x="10790" y="2510246"/>
                    <a:pt x="6578" y="2506034"/>
                  </a:cubicBezTo>
                  <a:cubicBezTo>
                    <a:pt x="2366" y="2501822"/>
                    <a:pt x="0" y="2496110"/>
                    <a:pt x="0" y="2490153"/>
                  </a:cubicBezTo>
                  <a:lnTo>
                    <a:pt x="0" y="22459"/>
                  </a:lnTo>
                  <a:cubicBezTo>
                    <a:pt x="0" y="16503"/>
                    <a:pt x="2366" y="10790"/>
                    <a:pt x="6578" y="6578"/>
                  </a:cubicBezTo>
                  <a:cubicBezTo>
                    <a:pt x="10790" y="2366"/>
                    <a:pt x="16503" y="0"/>
                    <a:pt x="22459" y="0"/>
                  </a:cubicBezTo>
                  <a:close/>
                </a:path>
              </a:pathLst>
            </a:custGeom>
            <a:solidFill>
              <a:srgbClr val="97A6D7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0133" cy="2550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26056" y="2681548"/>
            <a:ext cx="12333244" cy="2010364"/>
          </a:xfrm>
          <a:custGeom>
            <a:avLst/>
            <a:gdLst/>
            <a:ahLst/>
            <a:cxnLst/>
            <a:rect r="r" b="b" t="t" l="l"/>
            <a:pathLst>
              <a:path h="2010364" w="12333244">
                <a:moveTo>
                  <a:pt x="0" y="0"/>
                </a:moveTo>
                <a:lnTo>
                  <a:pt x="12333244" y="0"/>
                </a:lnTo>
                <a:lnTo>
                  <a:pt x="12333244" y="2010364"/>
                </a:lnTo>
                <a:lnTo>
                  <a:pt x="0" y="2010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26056" y="5445221"/>
            <a:ext cx="5340356" cy="3219920"/>
          </a:xfrm>
          <a:custGeom>
            <a:avLst/>
            <a:gdLst/>
            <a:ahLst/>
            <a:cxnLst/>
            <a:rect r="r" b="b" t="t" l="l"/>
            <a:pathLst>
              <a:path h="3219920" w="5340356">
                <a:moveTo>
                  <a:pt x="0" y="0"/>
                </a:moveTo>
                <a:lnTo>
                  <a:pt x="5340356" y="0"/>
                </a:lnTo>
                <a:lnTo>
                  <a:pt x="5340356" y="3219921"/>
                </a:lnTo>
                <a:lnTo>
                  <a:pt x="0" y="3219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68257">
            <a:off x="14383480" y="7864908"/>
            <a:ext cx="4453766" cy="2340251"/>
          </a:xfrm>
          <a:custGeom>
            <a:avLst/>
            <a:gdLst/>
            <a:ahLst/>
            <a:cxnLst/>
            <a:rect r="r" b="b" t="t" l="l"/>
            <a:pathLst>
              <a:path h="2340251" w="4453766">
                <a:moveTo>
                  <a:pt x="0" y="0"/>
                </a:moveTo>
                <a:lnTo>
                  <a:pt x="4453765" y="0"/>
                </a:lnTo>
                <a:lnTo>
                  <a:pt x="4453765" y="2340251"/>
                </a:lnTo>
                <a:lnTo>
                  <a:pt x="0" y="2340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06640" y="2605348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06640" y="5596955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797" y="653134"/>
            <a:ext cx="1688516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Q8. In which quarter of 2020, got the maximum total_sold_quantity?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final output contains these fields sorted by the total_sold_quantity, Quarter total_sold_quantity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13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8358" y="405852"/>
            <a:ext cx="17580037" cy="9540076"/>
            <a:chOff x="0" y="0"/>
            <a:chExt cx="4630133" cy="2512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133" cy="2512613"/>
            </a:xfrm>
            <a:custGeom>
              <a:avLst/>
              <a:gdLst/>
              <a:ahLst/>
              <a:cxnLst/>
              <a:rect r="r" b="b" t="t" l="l"/>
              <a:pathLst>
                <a:path h="2512613" w="4630133">
                  <a:moveTo>
                    <a:pt x="22459" y="0"/>
                  </a:moveTo>
                  <a:lnTo>
                    <a:pt x="4607674" y="0"/>
                  </a:lnTo>
                  <a:cubicBezTo>
                    <a:pt x="4613630" y="0"/>
                    <a:pt x="4619343" y="2366"/>
                    <a:pt x="4623555" y="6578"/>
                  </a:cubicBezTo>
                  <a:cubicBezTo>
                    <a:pt x="4627767" y="10790"/>
                    <a:pt x="4630133" y="16503"/>
                    <a:pt x="4630133" y="22459"/>
                  </a:cubicBezTo>
                  <a:lnTo>
                    <a:pt x="4630133" y="2490153"/>
                  </a:lnTo>
                  <a:cubicBezTo>
                    <a:pt x="4630133" y="2496110"/>
                    <a:pt x="4627767" y="2501822"/>
                    <a:pt x="4623555" y="2506034"/>
                  </a:cubicBezTo>
                  <a:cubicBezTo>
                    <a:pt x="4619343" y="2510246"/>
                    <a:pt x="4613630" y="2512613"/>
                    <a:pt x="4607674" y="2512613"/>
                  </a:cubicBezTo>
                  <a:lnTo>
                    <a:pt x="22459" y="2512613"/>
                  </a:lnTo>
                  <a:cubicBezTo>
                    <a:pt x="16503" y="2512613"/>
                    <a:pt x="10790" y="2510246"/>
                    <a:pt x="6578" y="2506034"/>
                  </a:cubicBezTo>
                  <a:cubicBezTo>
                    <a:pt x="2366" y="2501822"/>
                    <a:pt x="0" y="2496110"/>
                    <a:pt x="0" y="2490153"/>
                  </a:cubicBezTo>
                  <a:lnTo>
                    <a:pt x="0" y="22459"/>
                  </a:lnTo>
                  <a:cubicBezTo>
                    <a:pt x="0" y="16503"/>
                    <a:pt x="2366" y="10790"/>
                    <a:pt x="6578" y="6578"/>
                  </a:cubicBezTo>
                  <a:cubicBezTo>
                    <a:pt x="10790" y="2366"/>
                    <a:pt x="16503" y="0"/>
                    <a:pt x="22459" y="0"/>
                  </a:cubicBezTo>
                  <a:close/>
                </a:path>
              </a:pathLst>
            </a:custGeom>
            <a:solidFill>
              <a:srgbClr val="E2E2C3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0133" cy="2550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068257">
            <a:off x="14383480" y="7864908"/>
            <a:ext cx="4453766" cy="2340251"/>
          </a:xfrm>
          <a:custGeom>
            <a:avLst/>
            <a:gdLst/>
            <a:ahLst/>
            <a:cxnLst/>
            <a:rect r="r" b="b" t="t" l="l"/>
            <a:pathLst>
              <a:path h="2340251" w="4453766">
                <a:moveTo>
                  <a:pt x="0" y="0"/>
                </a:moveTo>
                <a:lnTo>
                  <a:pt x="4453765" y="0"/>
                </a:lnTo>
                <a:lnTo>
                  <a:pt x="4453765" y="2340251"/>
                </a:lnTo>
                <a:lnTo>
                  <a:pt x="0" y="23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32461" y="6779115"/>
            <a:ext cx="5770008" cy="2687014"/>
          </a:xfrm>
          <a:custGeom>
            <a:avLst/>
            <a:gdLst/>
            <a:ahLst/>
            <a:cxnLst/>
            <a:rect r="r" b="b" t="t" l="l"/>
            <a:pathLst>
              <a:path h="2687014" w="5770008">
                <a:moveTo>
                  <a:pt x="0" y="0"/>
                </a:moveTo>
                <a:lnTo>
                  <a:pt x="5770009" y="0"/>
                </a:lnTo>
                <a:lnTo>
                  <a:pt x="5770009" y="2687014"/>
                </a:lnTo>
                <a:lnTo>
                  <a:pt x="0" y="2687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32461" y="2764754"/>
            <a:ext cx="13826839" cy="3698679"/>
          </a:xfrm>
          <a:custGeom>
            <a:avLst/>
            <a:gdLst/>
            <a:ahLst/>
            <a:cxnLst/>
            <a:rect r="r" b="b" t="t" l="l"/>
            <a:pathLst>
              <a:path h="3698679" w="13826839">
                <a:moveTo>
                  <a:pt x="0" y="0"/>
                </a:moveTo>
                <a:lnTo>
                  <a:pt x="13826839" y="0"/>
                </a:lnTo>
                <a:lnTo>
                  <a:pt x="13826839" y="3698679"/>
                </a:lnTo>
                <a:lnTo>
                  <a:pt x="0" y="36986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2437" y="2688554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2437" y="6887776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797" y="662659"/>
            <a:ext cx="16861113" cy="210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4"/>
              </a:lnSpc>
              <a:spcBef>
                <a:spcPct val="0"/>
              </a:spcBef>
            </a:pPr>
            <a:r>
              <a:rPr lang="en-US" b="true" sz="299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Q9.  Which channel helped to bring more gross sales in the fiscal year 2021 and the percentage of contribution?  The final output contains these fields: channel, gross_sales_mln percentage</a:t>
            </a:r>
          </a:p>
          <a:p>
            <a:pPr algn="l">
              <a:lnSpc>
                <a:spcPts val="41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A7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6000" y="2816429"/>
            <a:ext cx="13785418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Atliq Hardwares is one of the leading computer hardware producers in India and well expanded in other countries too.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Channels involved for Sales: Direct, Retailer, Distributor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Regions where Atliq is expanded: APAC, EU, NA, LATAM</a:t>
            </a:r>
          </a:p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56755" y="1020757"/>
            <a:ext cx="13950564" cy="162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52"/>
              </a:lnSpc>
              <a:spcBef>
                <a:spcPct val="0"/>
              </a:spcBef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Company 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816388" y="6278616"/>
            <a:ext cx="3442912" cy="2979684"/>
          </a:xfrm>
          <a:custGeom>
            <a:avLst/>
            <a:gdLst/>
            <a:ahLst/>
            <a:cxnLst/>
            <a:rect r="r" b="b" t="t" l="l"/>
            <a:pathLst>
              <a:path h="2979684" w="3442912">
                <a:moveTo>
                  <a:pt x="0" y="0"/>
                </a:moveTo>
                <a:lnTo>
                  <a:pt x="3442912" y="0"/>
                </a:lnTo>
                <a:lnTo>
                  <a:pt x="3442912" y="2979684"/>
                </a:lnTo>
                <a:lnTo>
                  <a:pt x="0" y="2979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E7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342" y="137704"/>
            <a:ext cx="17896939" cy="9783847"/>
            <a:chOff x="0" y="0"/>
            <a:chExt cx="4713597" cy="2576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13597" cy="2576816"/>
            </a:xfrm>
            <a:custGeom>
              <a:avLst/>
              <a:gdLst/>
              <a:ahLst/>
              <a:cxnLst/>
              <a:rect r="r" b="b" t="t" l="l"/>
              <a:pathLst>
                <a:path h="2576816" w="4713597">
                  <a:moveTo>
                    <a:pt x="22062" y="0"/>
                  </a:moveTo>
                  <a:lnTo>
                    <a:pt x="4691535" y="0"/>
                  </a:lnTo>
                  <a:cubicBezTo>
                    <a:pt x="4703720" y="0"/>
                    <a:pt x="4713597" y="9877"/>
                    <a:pt x="4713597" y="22062"/>
                  </a:cubicBezTo>
                  <a:lnTo>
                    <a:pt x="4713597" y="2554754"/>
                  </a:lnTo>
                  <a:cubicBezTo>
                    <a:pt x="4713597" y="2560605"/>
                    <a:pt x="4711273" y="2566216"/>
                    <a:pt x="4707136" y="2570354"/>
                  </a:cubicBezTo>
                  <a:cubicBezTo>
                    <a:pt x="4702998" y="2574491"/>
                    <a:pt x="4697387" y="2576816"/>
                    <a:pt x="4691535" y="2576816"/>
                  </a:cubicBezTo>
                  <a:lnTo>
                    <a:pt x="22062" y="2576816"/>
                  </a:lnTo>
                  <a:cubicBezTo>
                    <a:pt x="16211" y="2576816"/>
                    <a:pt x="10599" y="2574491"/>
                    <a:pt x="6462" y="2570354"/>
                  </a:cubicBezTo>
                  <a:cubicBezTo>
                    <a:pt x="2324" y="2566216"/>
                    <a:pt x="0" y="2560605"/>
                    <a:pt x="0" y="2554754"/>
                  </a:cubicBezTo>
                  <a:lnTo>
                    <a:pt x="0" y="22062"/>
                  </a:lnTo>
                  <a:cubicBezTo>
                    <a:pt x="0" y="16211"/>
                    <a:pt x="2324" y="10599"/>
                    <a:pt x="6462" y="6462"/>
                  </a:cubicBezTo>
                  <a:cubicBezTo>
                    <a:pt x="10599" y="2324"/>
                    <a:pt x="16211" y="0"/>
                    <a:pt x="22062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13597" cy="261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275612" y="6634698"/>
            <a:ext cx="2983688" cy="2991665"/>
          </a:xfrm>
          <a:custGeom>
            <a:avLst/>
            <a:gdLst/>
            <a:ahLst/>
            <a:cxnLst/>
            <a:rect r="r" b="b" t="t" l="l"/>
            <a:pathLst>
              <a:path h="2991665" w="2983688">
                <a:moveTo>
                  <a:pt x="0" y="0"/>
                </a:moveTo>
                <a:lnTo>
                  <a:pt x="2983688" y="0"/>
                </a:lnTo>
                <a:lnTo>
                  <a:pt x="2983688" y="2991666"/>
                </a:lnTo>
                <a:lnTo>
                  <a:pt x="0" y="299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07140" y="1916890"/>
            <a:ext cx="12208053" cy="3757974"/>
          </a:xfrm>
          <a:custGeom>
            <a:avLst/>
            <a:gdLst/>
            <a:ahLst/>
            <a:cxnLst/>
            <a:rect r="r" b="b" t="t" l="l"/>
            <a:pathLst>
              <a:path h="3757974" w="12208053">
                <a:moveTo>
                  <a:pt x="0" y="0"/>
                </a:moveTo>
                <a:lnTo>
                  <a:pt x="12208052" y="0"/>
                </a:lnTo>
                <a:lnTo>
                  <a:pt x="12208052" y="3757974"/>
                </a:lnTo>
                <a:lnTo>
                  <a:pt x="0" y="3757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79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07140" y="5798689"/>
            <a:ext cx="10648068" cy="3951500"/>
          </a:xfrm>
          <a:custGeom>
            <a:avLst/>
            <a:gdLst/>
            <a:ahLst/>
            <a:cxnLst/>
            <a:rect r="r" b="b" t="t" l="l"/>
            <a:pathLst>
              <a:path h="3951500" w="10648068">
                <a:moveTo>
                  <a:pt x="0" y="0"/>
                </a:moveTo>
                <a:lnTo>
                  <a:pt x="10648068" y="0"/>
                </a:lnTo>
                <a:lnTo>
                  <a:pt x="10648068" y="3951500"/>
                </a:lnTo>
                <a:lnTo>
                  <a:pt x="0" y="395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3379" y="209550"/>
            <a:ext cx="1643702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Q10. Get the Top 3 products in each division that have a high total_sold_quantity in the fiscal_year 2021?  The final output contains these fields: division, product_code, product, total_sold_quantity, rank_order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6141" y="2022697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Code: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6141" y="5722489"/>
            <a:ext cx="2403761" cy="62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Output: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7115" y="250478"/>
            <a:ext cx="10428787" cy="9786043"/>
          </a:xfrm>
          <a:custGeom>
            <a:avLst/>
            <a:gdLst/>
            <a:ahLst/>
            <a:cxnLst/>
            <a:rect r="r" b="b" t="t" l="l"/>
            <a:pathLst>
              <a:path h="9786043" w="10428787">
                <a:moveTo>
                  <a:pt x="0" y="0"/>
                </a:moveTo>
                <a:lnTo>
                  <a:pt x="10428787" y="0"/>
                </a:lnTo>
                <a:lnTo>
                  <a:pt x="10428787" y="9786044"/>
                </a:lnTo>
                <a:lnTo>
                  <a:pt x="0" y="9786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2" r="0" b="-9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83887" y="3086100"/>
            <a:ext cx="5526221" cy="4441072"/>
          </a:xfrm>
          <a:custGeom>
            <a:avLst/>
            <a:gdLst/>
            <a:ahLst/>
            <a:cxnLst/>
            <a:rect r="r" b="b" t="t" l="l"/>
            <a:pathLst>
              <a:path h="4441072" w="5526221">
                <a:moveTo>
                  <a:pt x="0" y="0"/>
                </a:moveTo>
                <a:lnTo>
                  <a:pt x="5526220" y="0"/>
                </a:lnTo>
                <a:lnTo>
                  <a:pt x="5526220" y="4441072"/>
                </a:lnTo>
                <a:lnTo>
                  <a:pt x="0" y="4441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B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3846" y="3063875"/>
            <a:ext cx="13785418" cy="278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Improve the quality and availability of insights to enable quick and smart data-informed decisions about Atliq Hardware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06127"/>
            <a:ext cx="13950564" cy="162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52"/>
              </a:lnSpc>
              <a:spcBef>
                <a:spcPct val="0"/>
              </a:spcBef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objectives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69081" y="5915576"/>
            <a:ext cx="2990219" cy="3342724"/>
          </a:xfrm>
          <a:custGeom>
            <a:avLst/>
            <a:gdLst/>
            <a:ahLst/>
            <a:cxnLst/>
            <a:rect r="r" b="b" t="t" l="l"/>
            <a:pathLst>
              <a:path h="3342724" w="2990219">
                <a:moveTo>
                  <a:pt x="0" y="0"/>
                </a:moveTo>
                <a:lnTo>
                  <a:pt x="2990219" y="0"/>
                </a:lnTo>
                <a:lnTo>
                  <a:pt x="2990219" y="3342724"/>
                </a:lnTo>
                <a:lnTo>
                  <a:pt x="0" y="3342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A7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3379" y="3331148"/>
            <a:ext cx="5284429" cy="239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87894" indent="-743947" lvl="1">
              <a:lnSpc>
                <a:spcPts val="9648"/>
              </a:lnSpc>
              <a:buFont typeface="Arial"/>
              <a:buChar char="•"/>
            </a:pPr>
            <a:r>
              <a:rPr lang="en-US" sz="6891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MySQL</a:t>
            </a:r>
          </a:p>
          <a:p>
            <a:pPr algn="l" marL="0" indent="0" lvl="0">
              <a:lnSpc>
                <a:spcPts val="964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28675"/>
            <a:ext cx="13950564" cy="162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52"/>
              </a:lnSpc>
              <a:spcBef>
                <a:spcPct val="0"/>
              </a:spcBef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Technology used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816388" y="6278616"/>
            <a:ext cx="3442912" cy="2979684"/>
          </a:xfrm>
          <a:custGeom>
            <a:avLst/>
            <a:gdLst/>
            <a:ahLst/>
            <a:cxnLst/>
            <a:rect r="r" b="b" t="t" l="l"/>
            <a:pathLst>
              <a:path h="2979684" w="3442912">
                <a:moveTo>
                  <a:pt x="0" y="0"/>
                </a:moveTo>
                <a:lnTo>
                  <a:pt x="3442912" y="0"/>
                </a:lnTo>
                <a:lnTo>
                  <a:pt x="3442912" y="2979684"/>
                </a:lnTo>
                <a:lnTo>
                  <a:pt x="0" y="2979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E7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20281" y="3446998"/>
            <a:ext cx="13785418" cy="630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dim_customer,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dim_product,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fact_sales_monthly,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fact_gross_price,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fact_manufacturing_cost,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fact_pre_invoice_deductions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275612" y="6634698"/>
            <a:ext cx="2983688" cy="2991665"/>
          </a:xfrm>
          <a:custGeom>
            <a:avLst/>
            <a:gdLst/>
            <a:ahLst/>
            <a:cxnLst/>
            <a:rect r="r" b="b" t="t" l="l"/>
            <a:pathLst>
              <a:path h="2991665" w="2983688">
                <a:moveTo>
                  <a:pt x="0" y="0"/>
                </a:moveTo>
                <a:lnTo>
                  <a:pt x="2983688" y="0"/>
                </a:lnTo>
                <a:lnTo>
                  <a:pt x="2983688" y="2991666"/>
                </a:lnTo>
                <a:lnTo>
                  <a:pt x="0" y="2991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78072"/>
            <a:ext cx="13950564" cy="162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52"/>
              </a:lnSpc>
              <a:spcBef>
                <a:spcPct val="0"/>
              </a:spcBef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Databases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2B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3846" y="3617738"/>
            <a:ext cx="13785418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Data Cleaning,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Data transformation,</a:t>
            </a: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Query writing to find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06127"/>
            <a:ext cx="13950564" cy="162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52"/>
              </a:lnSpc>
              <a:spcBef>
                <a:spcPct val="0"/>
              </a:spcBef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steps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69081" y="5915576"/>
            <a:ext cx="2990219" cy="3342724"/>
          </a:xfrm>
          <a:custGeom>
            <a:avLst/>
            <a:gdLst/>
            <a:ahLst/>
            <a:cxnLst/>
            <a:rect r="r" b="b" t="t" l="l"/>
            <a:pathLst>
              <a:path h="3342724" w="2990219">
                <a:moveTo>
                  <a:pt x="0" y="0"/>
                </a:moveTo>
                <a:lnTo>
                  <a:pt x="2990219" y="0"/>
                </a:lnTo>
                <a:lnTo>
                  <a:pt x="2990219" y="3342724"/>
                </a:lnTo>
                <a:lnTo>
                  <a:pt x="0" y="3342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9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41523" y="2807125"/>
            <a:ext cx="13785418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 have done basic data cleaning using DML commands like UPDATE and SET. This step involves correcting some minor mistakes in spelling of a few countries.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6755" y="1042100"/>
            <a:ext cx="13950564" cy="162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52"/>
              </a:lnSpc>
              <a:spcBef>
                <a:spcPct val="0"/>
              </a:spcBef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Data Cleaning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56302" y="6359897"/>
            <a:ext cx="2843270" cy="2967359"/>
          </a:xfrm>
          <a:custGeom>
            <a:avLst/>
            <a:gdLst/>
            <a:ahLst/>
            <a:cxnLst/>
            <a:rect r="r" b="b" t="t" l="l"/>
            <a:pathLst>
              <a:path h="2967359" w="2843270">
                <a:moveTo>
                  <a:pt x="0" y="0"/>
                </a:moveTo>
                <a:lnTo>
                  <a:pt x="2843270" y="0"/>
                </a:lnTo>
                <a:lnTo>
                  <a:pt x="2843270" y="2967359"/>
                </a:lnTo>
                <a:lnTo>
                  <a:pt x="0" y="2967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79960" y="5096300"/>
            <a:ext cx="6484046" cy="4537830"/>
          </a:xfrm>
          <a:custGeom>
            <a:avLst/>
            <a:gdLst/>
            <a:ahLst/>
            <a:cxnLst/>
            <a:rect r="r" b="b" t="t" l="l"/>
            <a:pathLst>
              <a:path h="4537830" w="6484046">
                <a:moveTo>
                  <a:pt x="0" y="0"/>
                </a:moveTo>
                <a:lnTo>
                  <a:pt x="6484046" y="0"/>
                </a:lnTo>
                <a:lnTo>
                  <a:pt x="6484046" y="4537830"/>
                </a:lnTo>
                <a:lnTo>
                  <a:pt x="0" y="4537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7857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0884" y="2573789"/>
            <a:ext cx="12569009" cy="1917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Taking gross_price and fact_manufacturing_cost under a new single table called fact_costs to avoid using multiple tables while writing queries.</a:t>
            </a: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63777" y="1028700"/>
            <a:ext cx="2802998" cy="2507409"/>
          </a:xfrm>
          <a:custGeom>
            <a:avLst/>
            <a:gdLst/>
            <a:ahLst/>
            <a:cxnLst/>
            <a:rect r="r" b="b" t="t" l="l"/>
            <a:pathLst>
              <a:path h="2507409" w="2802998">
                <a:moveTo>
                  <a:pt x="0" y="0"/>
                </a:moveTo>
                <a:lnTo>
                  <a:pt x="2802998" y="0"/>
                </a:lnTo>
                <a:lnTo>
                  <a:pt x="2802998" y="2507409"/>
                </a:lnTo>
                <a:lnTo>
                  <a:pt x="0" y="250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3950564" cy="140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14"/>
              </a:lnSpc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Data transformation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48392" y="4691682"/>
            <a:ext cx="16210908" cy="3465082"/>
          </a:xfrm>
          <a:custGeom>
            <a:avLst/>
            <a:gdLst/>
            <a:ahLst/>
            <a:cxnLst/>
            <a:rect r="r" b="b" t="t" l="l"/>
            <a:pathLst>
              <a:path h="3465082" w="16210908">
                <a:moveTo>
                  <a:pt x="0" y="0"/>
                </a:moveTo>
                <a:lnTo>
                  <a:pt x="16210908" y="0"/>
                </a:lnTo>
                <a:lnTo>
                  <a:pt x="16210908" y="3465082"/>
                </a:lnTo>
                <a:lnTo>
                  <a:pt x="0" y="3465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D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884" y="600869"/>
            <a:ext cx="16946233" cy="9223174"/>
            <a:chOff x="0" y="0"/>
            <a:chExt cx="4463205" cy="2429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3205" cy="2429149"/>
            </a:xfrm>
            <a:custGeom>
              <a:avLst/>
              <a:gdLst/>
              <a:ahLst/>
              <a:cxnLst/>
              <a:rect r="r" b="b" t="t" l="l"/>
              <a:pathLst>
                <a:path h="2429149" w="4463205">
                  <a:moveTo>
                    <a:pt x="23299" y="0"/>
                  </a:moveTo>
                  <a:lnTo>
                    <a:pt x="4439906" y="0"/>
                  </a:lnTo>
                  <a:cubicBezTo>
                    <a:pt x="4452774" y="0"/>
                    <a:pt x="4463205" y="10432"/>
                    <a:pt x="4463205" y="23299"/>
                  </a:cubicBezTo>
                  <a:lnTo>
                    <a:pt x="4463205" y="2405849"/>
                  </a:lnTo>
                  <a:cubicBezTo>
                    <a:pt x="4463205" y="2418717"/>
                    <a:pt x="4452774" y="2429149"/>
                    <a:pt x="4439906" y="2429149"/>
                  </a:cubicBezTo>
                  <a:lnTo>
                    <a:pt x="23299" y="2429149"/>
                  </a:lnTo>
                  <a:cubicBezTo>
                    <a:pt x="10432" y="2429149"/>
                    <a:pt x="0" y="2418717"/>
                    <a:pt x="0" y="2405849"/>
                  </a:cubicBezTo>
                  <a:lnTo>
                    <a:pt x="0" y="23299"/>
                  </a:lnTo>
                  <a:cubicBezTo>
                    <a:pt x="0" y="10432"/>
                    <a:pt x="10432" y="0"/>
                    <a:pt x="23299" y="0"/>
                  </a:cubicBezTo>
                  <a:close/>
                </a:path>
              </a:pathLst>
            </a:custGeom>
            <a:solidFill>
              <a:srgbClr val="FFF1D8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63205" cy="246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0884" y="2573789"/>
            <a:ext cx="13202813" cy="256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397" indent="-393698" lvl="1">
              <a:lnSpc>
                <a:spcPts val="510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Creating a new table using the fields of fact_sales_monthly and fact_pre_invoice_deductions to keep the deductions and sales data under a single table keeping the provided database intact.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63777" y="1028700"/>
            <a:ext cx="2802998" cy="2507409"/>
          </a:xfrm>
          <a:custGeom>
            <a:avLst/>
            <a:gdLst/>
            <a:ahLst/>
            <a:cxnLst/>
            <a:rect r="r" b="b" t="t" l="l"/>
            <a:pathLst>
              <a:path h="2507409" w="2802998">
                <a:moveTo>
                  <a:pt x="0" y="0"/>
                </a:moveTo>
                <a:lnTo>
                  <a:pt x="2802998" y="0"/>
                </a:lnTo>
                <a:lnTo>
                  <a:pt x="2802998" y="2507409"/>
                </a:lnTo>
                <a:lnTo>
                  <a:pt x="0" y="250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38225"/>
            <a:ext cx="13950564" cy="140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14"/>
              </a:lnSpc>
            </a:pPr>
            <a:r>
              <a:rPr lang="en-US" sz="9323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Data transformation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11445" y="5570996"/>
            <a:ext cx="15224704" cy="2628477"/>
          </a:xfrm>
          <a:custGeom>
            <a:avLst/>
            <a:gdLst/>
            <a:ahLst/>
            <a:cxnLst/>
            <a:rect r="r" b="b" t="t" l="l"/>
            <a:pathLst>
              <a:path h="2628477" w="15224704">
                <a:moveTo>
                  <a:pt x="0" y="0"/>
                </a:moveTo>
                <a:lnTo>
                  <a:pt x="15224704" y="0"/>
                </a:lnTo>
                <a:lnTo>
                  <a:pt x="15224704" y="2628476"/>
                </a:lnTo>
                <a:lnTo>
                  <a:pt x="0" y="2628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4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DAGnON0bDAQ</dc:identifier>
  <dcterms:modified xsi:type="dcterms:W3CDTF">2011-08-01T06:04:30Z</dcterms:modified>
  <cp:revision>1</cp:revision>
  <dc:title>Presenting Insights</dc:title>
</cp:coreProperties>
</file>