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9" r:id="rId2"/>
    <p:sldId id="276" r:id="rId3"/>
    <p:sldId id="278" r:id="rId4"/>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80"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9FB97-D22D-4102-8098-B5C7573ED2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ABE82F-F408-4318-AF15-0856F904EF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87A809-4A12-4CB4-8E70-3F8AFD880440}"/>
              </a:ext>
            </a:extLst>
          </p:cNvPr>
          <p:cNvSpPr>
            <a:spLocks noGrp="1"/>
          </p:cNvSpPr>
          <p:nvPr>
            <p:ph type="dt" sz="half" idx="10"/>
          </p:nvPr>
        </p:nvSpPr>
        <p:spPr/>
        <p:txBody>
          <a:bodyPr/>
          <a:lstStyle/>
          <a:p>
            <a:fld id="{1B17CC43-5EA6-47FE-AB90-425573521EC9}" type="datetimeFigureOut">
              <a:rPr lang="en-US" smtClean="0"/>
              <a:t>9/5/2024</a:t>
            </a:fld>
            <a:endParaRPr lang="en-US"/>
          </a:p>
        </p:txBody>
      </p:sp>
      <p:sp>
        <p:nvSpPr>
          <p:cNvPr id="5" name="Footer Placeholder 4">
            <a:extLst>
              <a:ext uri="{FF2B5EF4-FFF2-40B4-BE49-F238E27FC236}">
                <a16:creationId xmlns:a16="http://schemas.microsoft.com/office/drawing/2014/main" id="{A78C508C-6264-473F-98FE-112C708870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990576-E9FC-4FE3-A138-F39608BFE6F9}"/>
              </a:ext>
            </a:extLst>
          </p:cNvPr>
          <p:cNvSpPr>
            <a:spLocks noGrp="1"/>
          </p:cNvSpPr>
          <p:nvPr>
            <p:ph type="sldNum" sz="quarter" idx="12"/>
          </p:nvPr>
        </p:nvSpPr>
        <p:spPr/>
        <p:txBody>
          <a:bodyPr/>
          <a:lstStyle/>
          <a:p>
            <a:fld id="{058ED4AE-DEC1-4DFD-9715-DF96BF42F323}" type="slidenum">
              <a:rPr lang="en-US" smtClean="0"/>
              <a:t>‹#›</a:t>
            </a:fld>
            <a:endParaRPr lang="en-US"/>
          </a:p>
        </p:txBody>
      </p:sp>
    </p:spTree>
    <p:extLst>
      <p:ext uri="{BB962C8B-B14F-4D97-AF65-F5344CB8AC3E}">
        <p14:creationId xmlns:p14="http://schemas.microsoft.com/office/powerpoint/2010/main" val="442774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6C00C-1086-4D32-8260-B3F9589671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77A186-AC6A-47AB-A75B-9D8CF81901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56B7F6-D886-40B4-9CBD-0967A4A2B380}"/>
              </a:ext>
            </a:extLst>
          </p:cNvPr>
          <p:cNvSpPr>
            <a:spLocks noGrp="1"/>
          </p:cNvSpPr>
          <p:nvPr>
            <p:ph type="dt" sz="half" idx="10"/>
          </p:nvPr>
        </p:nvSpPr>
        <p:spPr/>
        <p:txBody>
          <a:bodyPr/>
          <a:lstStyle/>
          <a:p>
            <a:fld id="{1B17CC43-5EA6-47FE-AB90-425573521EC9}" type="datetimeFigureOut">
              <a:rPr lang="en-US" smtClean="0"/>
              <a:t>9/5/2024</a:t>
            </a:fld>
            <a:endParaRPr lang="en-US"/>
          </a:p>
        </p:txBody>
      </p:sp>
      <p:sp>
        <p:nvSpPr>
          <p:cNvPr id="5" name="Footer Placeholder 4">
            <a:extLst>
              <a:ext uri="{FF2B5EF4-FFF2-40B4-BE49-F238E27FC236}">
                <a16:creationId xmlns:a16="http://schemas.microsoft.com/office/drawing/2014/main" id="{25E88AB9-2B57-4421-8FB8-72B6209FBC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87FAB2-EC19-4D8B-AC93-0142ED32056A}"/>
              </a:ext>
            </a:extLst>
          </p:cNvPr>
          <p:cNvSpPr>
            <a:spLocks noGrp="1"/>
          </p:cNvSpPr>
          <p:nvPr>
            <p:ph type="sldNum" sz="quarter" idx="12"/>
          </p:nvPr>
        </p:nvSpPr>
        <p:spPr/>
        <p:txBody>
          <a:bodyPr/>
          <a:lstStyle/>
          <a:p>
            <a:fld id="{058ED4AE-DEC1-4DFD-9715-DF96BF42F323}" type="slidenum">
              <a:rPr lang="en-US" smtClean="0"/>
              <a:t>‹#›</a:t>
            </a:fld>
            <a:endParaRPr lang="en-US"/>
          </a:p>
        </p:txBody>
      </p:sp>
    </p:spTree>
    <p:extLst>
      <p:ext uri="{BB962C8B-B14F-4D97-AF65-F5344CB8AC3E}">
        <p14:creationId xmlns:p14="http://schemas.microsoft.com/office/powerpoint/2010/main" val="2951555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D4DE00-270E-4006-AA62-3F7E1CEBE8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2EB5A0-B5FA-428E-AD9F-90959A7596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18FF7F-FA49-4AE4-9706-599679DF14E2}"/>
              </a:ext>
            </a:extLst>
          </p:cNvPr>
          <p:cNvSpPr>
            <a:spLocks noGrp="1"/>
          </p:cNvSpPr>
          <p:nvPr>
            <p:ph type="dt" sz="half" idx="10"/>
          </p:nvPr>
        </p:nvSpPr>
        <p:spPr/>
        <p:txBody>
          <a:bodyPr/>
          <a:lstStyle/>
          <a:p>
            <a:fld id="{1B17CC43-5EA6-47FE-AB90-425573521EC9}" type="datetimeFigureOut">
              <a:rPr lang="en-US" smtClean="0"/>
              <a:t>9/5/2024</a:t>
            </a:fld>
            <a:endParaRPr lang="en-US"/>
          </a:p>
        </p:txBody>
      </p:sp>
      <p:sp>
        <p:nvSpPr>
          <p:cNvPr id="5" name="Footer Placeholder 4">
            <a:extLst>
              <a:ext uri="{FF2B5EF4-FFF2-40B4-BE49-F238E27FC236}">
                <a16:creationId xmlns:a16="http://schemas.microsoft.com/office/drawing/2014/main" id="{9395629F-7DD9-46DA-9AD2-2FEE5D6EBC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316B56-B6A7-42AB-BF0B-55CAFBF0CE40}"/>
              </a:ext>
            </a:extLst>
          </p:cNvPr>
          <p:cNvSpPr>
            <a:spLocks noGrp="1"/>
          </p:cNvSpPr>
          <p:nvPr>
            <p:ph type="sldNum" sz="quarter" idx="12"/>
          </p:nvPr>
        </p:nvSpPr>
        <p:spPr/>
        <p:txBody>
          <a:bodyPr/>
          <a:lstStyle/>
          <a:p>
            <a:fld id="{058ED4AE-DEC1-4DFD-9715-DF96BF42F323}" type="slidenum">
              <a:rPr lang="en-US" smtClean="0"/>
              <a:t>‹#›</a:t>
            </a:fld>
            <a:endParaRPr lang="en-US"/>
          </a:p>
        </p:txBody>
      </p:sp>
    </p:spTree>
    <p:extLst>
      <p:ext uri="{BB962C8B-B14F-4D97-AF65-F5344CB8AC3E}">
        <p14:creationId xmlns:p14="http://schemas.microsoft.com/office/powerpoint/2010/main" val="1406135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DFF75-93A6-49E3-B601-03E6021AD7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D5ACF-397C-4012-B3A5-7EDF224F64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BEDA4A-92FD-46C3-B839-12A69DF2AA64}"/>
              </a:ext>
            </a:extLst>
          </p:cNvPr>
          <p:cNvSpPr>
            <a:spLocks noGrp="1"/>
          </p:cNvSpPr>
          <p:nvPr>
            <p:ph type="dt" sz="half" idx="10"/>
          </p:nvPr>
        </p:nvSpPr>
        <p:spPr/>
        <p:txBody>
          <a:bodyPr/>
          <a:lstStyle/>
          <a:p>
            <a:fld id="{1B17CC43-5EA6-47FE-AB90-425573521EC9}" type="datetimeFigureOut">
              <a:rPr lang="en-US" smtClean="0"/>
              <a:t>9/5/2024</a:t>
            </a:fld>
            <a:endParaRPr lang="en-US"/>
          </a:p>
        </p:txBody>
      </p:sp>
      <p:sp>
        <p:nvSpPr>
          <p:cNvPr id="5" name="Footer Placeholder 4">
            <a:extLst>
              <a:ext uri="{FF2B5EF4-FFF2-40B4-BE49-F238E27FC236}">
                <a16:creationId xmlns:a16="http://schemas.microsoft.com/office/drawing/2014/main" id="{D47DE91D-A82B-4711-A32F-77F42E5878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93C754-A5D5-4F13-96DE-CC144BAEC6EE}"/>
              </a:ext>
            </a:extLst>
          </p:cNvPr>
          <p:cNvSpPr>
            <a:spLocks noGrp="1"/>
          </p:cNvSpPr>
          <p:nvPr>
            <p:ph type="sldNum" sz="quarter" idx="12"/>
          </p:nvPr>
        </p:nvSpPr>
        <p:spPr/>
        <p:txBody>
          <a:bodyPr/>
          <a:lstStyle/>
          <a:p>
            <a:fld id="{058ED4AE-DEC1-4DFD-9715-DF96BF42F323}" type="slidenum">
              <a:rPr lang="en-US" smtClean="0"/>
              <a:t>‹#›</a:t>
            </a:fld>
            <a:endParaRPr lang="en-US"/>
          </a:p>
        </p:txBody>
      </p:sp>
    </p:spTree>
    <p:extLst>
      <p:ext uri="{BB962C8B-B14F-4D97-AF65-F5344CB8AC3E}">
        <p14:creationId xmlns:p14="http://schemas.microsoft.com/office/powerpoint/2010/main" val="557670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DEDB8-10B6-4954-9CF2-1228F567FD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BB3678-4490-4120-A603-7919293975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CC9F79-FA97-4AE4-828E-126B1AB7821D}"/>
              </a:ext>
            </a:extLst>
          </p:cNvPr>
          <p:cNvSpPr>
            <a:spLocks noGrp="1"/>
          </p:cNvSpPr>
          <p:nvPr>
            <p:ph type="dt" sz="half" idx="10"/>
          </p:nvPr>
        </p:nvSpPr>
        <p:spPr/>
        <p:txBody>
          <a:bodyPr/>
          <a:lstStyle/>
          <a:p>
            <a:fld id="{1B17CC43-5EA6-47FE-AB90-425573521EC9}" type="datetimeFigureOut">
              <a:rPr lang="en-US" smtClean="0"/>
              <a:t>9/5/2024</a:t>
            </a:fld>
            <a:endParaRPr lang="en-US"/>
          </a:p>
        </p:txBody>
      </p:sp>
      <p:sp>
        <p:nvSpPr>
          <p:cNvPr id="5" name="Footer Placeholder 4">
            <a:extLst>
              <a:ext uri="{FF2B5EF4-FFF2-40B4-BE49-F238E27FC236}">
                <a16:creationId xmlns:a16="http://schemas.microsoft.com/office/drawing/2014/main" id="{FD658DF3-9294-47E7-B25E-A5632F3334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0B1D8-D77E-448A-B8F9-7A34E6C354AB}"/>
              </a:ext>
            </a:extLst>
          </p:cNvPr>
          <p:cNvSpPr>
            <a:spLocks noGrp="1"/>
          </p:cNvSpPr>
          <p:nvPr>
            <p:ph type="sldNum" sz="quarter" idx="12"/>
          </p:nvPr>
        </p:nvSpPr>
        <p:spPr/>
        <p:txBody>
          <a:bodyPr/>
          <a:lstStyle/>
          <a:p>
            <a:fld id="{058ED4AE-DEC1-4DFD-9715-DF96BF42F323}" type="slidenum">
              <a:rPr lang="en-US" smtClean="0"/>
              <a:t>‹#›</a:t>
            </a:fld>
            <a:endParaRPr lang="en-US"/>
          </a:p>
        </p:txBody>
      </p:sp>
    </p:spTree>
    <p:extLst>
      <p:ext uri="{BB962C8B-B14F-4D97-AF65-F5344CB8AC3E}">
        <p14:creationId xmlns:p14="http://schemas.microsoft.com/office/powerpoint/2010/main" val="1386268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50483-F41A-4DA6-83B9-D50449D003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0B545A-02AE-4CDB-92B4-8E13CF2C3D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481FF1-8669-483F-BDB6-1DB24677C2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468380-1071-4A26-9C4E-77434F95964D}"/>
              </a:ext>
            </a:extLst>
          </p:cNvPr>
          <p:cNvSpPr>
            <a:spLocks noGrp="1"/>
          </p:cNvSpPr>
          <p:nvPr>
            <p:ph type="dt" sz="half" idx="10"/>
          </p:nvPr>
        </p:nvSpPr>
        <p:spPr/>
        <p:txBody>
          <a:bodyPr/>
          <a:lstStyle/>
          <a:p>
            <a:fld id="{1B17CC43-5EA6-47FE-AB90-425573521EC9}" type="datetimeFigureOut">
              <a:rPr lang="en-US" smtClean="0"/>
              <a:t>9/5/2024</a:t>
            </a:fld>
            <a:endParaRPr lang="en-US"/>
          </a:p>
        </p:txBody>
      </p:sp>
      <p:sp>
        <p:nvSpPr>
          <p:cNvPr id="6" name="Footer Placeholder 5">
            <a:extLst>
              <a:ext uri="{FF2B5EF4-FFF2-40B4-BE49-F238E27FC236}">
                <a16:creationId xmlns:a16="http://schemas.microsoft.com/office/drawing/2014/main" id="{47D30628-B0A1-4584-9981-97F8AEC15E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A750E6-C271-4E78-B19F-086E0DD79D1A}"/>
              </a:ext>
            </a:extLst>
          </p:cNvPr>
          <p:cNvSpPr>
            <a:spLocks noGrp="1"/>
          </p:cNvSpPr>
          <p:nvPr>
            <p:ph type="sldNum" sz="quarter" idx="12"/>
          </p:nvPr>
        </p:nvSpPr>
        <p:spPr/>
        <p:txBody>
          <a:bodyPr/>
          <a:lstStyle/>
          <a:p>
            <a:fld id="{058ED4AE-DEC1-4DFD-9715-DF96BF42F323}" type="slidenum">
              <a:rPr lang="en-US" smtClean="0"/>
              <a:t>‹#›</a:t>
            </a:fld>
            <a:endParaRPr lang="en-US"/>
          </a:p>
        </p:txBody>
      </p:sp>
    </p:spTree>
    <p:extLst>
      <p:ext uri="{BB962C8B-B14F-4D97-AF65-F5344CB8AC3E}">
        <p14:creationId xmlns:p14="http://schemas.microsoft.com/office/powerpoint/2010/main" val="3963951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04E71-CE15-49C2-BD53-1A44348543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8AF588-64D9-4E08-A23F-0D5CEE81F0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117B7A-8F7F-48C2-B4CC-D2E1FB5188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9BAC25-B283-4979-A598-87E1421EF1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CBCC32-F4FF-4C21-9887-005595A5CF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73B024-C4E3-4F58-BE87-4A19BF78E19F}"/>
              </a:ext>
            </a:extLst>
          </p:cNvPr>
          <p:cNvSpPr>
            <a:spLocks noGrp="1"/>
          </p:cNvSpPr>
          <p:nvPr>
            <p:ph type="dt" sz="half" idx="10"/>
          </p:nvPr>
        </p:nvSpPr>
        <p:spPr/>
        <p:txBody>
          <a:bodyPr/>
          <a:lstStyle/>
          <a:p>
            <a:fld id="{1B17CC43-5EA6-47FE-AB90-425573521EC9}" type="datetimeFigureOut">
              <a:rPr lang="en-US" smtClean="0"/>
              <a:t>9/5/2024</a:t>
            </a:fld>
            <a:endParaRPr lang="en-US"/>
          </a:p>
        </p:txBody>
      </p:sp>
      <p:sp>
        <p:nvSpPr>
          <p:cNvPr id="8" name="Footer Placeholder 7">
            <a:extLst>
              <a:ext uri="{FF2B5EF4-FFF2-40B4-BE49-F238E27FC236}">
                <a16:creationId xmlns:a16="http://schemas.microsoft.com/office/drawing/2014/main" id="{4E36BCE9-0A1E-4D00-99DC-EB02B5EFAE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00BDA6-D3F3-403B-8040-CE19CD0E6092}"/>
              </a:ext>
            </a:extLst>
          </p:cNvPr>
          <p:cNvSpPr>
            <a:spLocks noGrp="1"/>
          </p:cNvSpPr>
          <p:nvPr>
            <p:ph type="sldNum" sz="quarter" idx="12"/>
          </p:nvPr>
        </p:nvSpPr>
        <p:spPr/>
        <p:txBody>
          <a:bodyPr/>
          <a:lstStyle/>
          <a:p>
            <a:fld id="{058ED4AE-DEC1-4DFD-9715-DF96BF42F323}" type="slidenum">
              <a:rPr lang="en-US" smtClean="0"/>
              <a:t>‹#›</a:t>
            </a:fld>
            <a:endParaRPr lang="en-US"/>
          </a:p>
        </p:txBody>
      </p:sp>
    </p:spTree>
    <p:extLst>
      <p:ext uri="{BB962C8B-B14F-4D97-AF65-F5344CB8AC3E}">
        <p14:creationId xmlns:p14="http://schemas.microsoft.com/office/powerpoint/2010/main" val="2823969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6764A-0A09-451C-91D0-6C460E5496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D38B16-6E6C-4F20-85D0-6450963AEF14}"/>
              </a:ext>
            </a:extLst>
          </p:cNvPr>
          <p:cNvSpPr>
            <a:spLocks noGrp="1"/>
          </p:cNvSpPr>
          <p:nvPr>
            <p:ph type="dt" sz="half" idx="10"/>
          </p:nvPr>
        </p:nvSpPr>
        <p:spPr/>
        <p:txBody>
          <a:bodyPr/>
          <a:lstStyle/>
          <a:p>
            <a:fld id="{1B17CC43-5EA6-47FE-AB90-425573521EC9}" type="datetimeFigureOut">
              <a:rPr lang="en-US" smtClean="0"/>
              <a:t>9/5/2024</a:t>
            </a:fld>
            <a:endParaRPr lang="en-US"/>
          </a:p>
        </p:txBody>
      </p:sp>
      <p:sp>
        <p:nvSpPr>
          <p:cNvPr id="4" name="Footer Placeholder 3">
            <a:extLst>
              <a:ext uri="{FF2B5EF4-FFF2-40B4-BE49-F238E27FC236}">
                <a16:creationId xmlns:a16="http://schemas.microsoft.com/office/drawing/2014/main" id="{0ACCD077-214D-4576-AF30-431A3D15BF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4526F4-4611-41DD-97F5-D28C9B0A74D4}"/>
              </a:ext>
            </a:extLst>
          </p:cNvPr>
          <p:cNvSpPr>
            <a:spLocks noGrp="1"/>
          </p:cNvSpPr>
          <p:nvPr>
            <p:ph type="sldNum" sz="quarter" idx="12"/>
          </p:nvPr>
        </p:nvSpPr>
        <p:spPr/>
        <p:txBody>
          <a:bodyPr/>
          <a:lstStyle/>
          <a:p>
            <a:fld id="{058ED4AE-DEC1-4DFD-9715-DF96BF42F323}" type="slidenum">
              <a:rPr lang="en-US" smtClean="0"/>
              <a:t>‹#›</a:t>
            </a:fld>
            <a:endParaRPr lang="en-US"/>
          </a:p>
        </p:txBody>
      </p:sp>
    </p:spTree>
    <p:extLst>
      <p:ext uri="{BB962C8B-B14F-4D97-AF65-F5344CB8AC3E}">
        <p14:creationId xmlns:p14="http://schemas.microsoft.com/office/powerpoint/2010/main" val="2045154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53B6ED-45E0-4AD1-A01C-F680D5AF293B}"/>
              </a:ext>
            </a:extLst>
          </p:cNvPr>
          <p:cNvSpPr>
            <a:spLocks noGrp="1"/>
          </p:cNvSpPr>
          <p:nvPr>
            <p:ph type="dt" sz="half" idx="10"/>
          </p:nvPr>
        </p:nvSpPr>
        <p:spPr/>
        <p:txBody>
          <a:bodyPr/>
          <a:lstStyle/>
          <a:p>
            <a:fld id="{1B17CC43-5EA6-47FE-AB90-425573521EC9}" type="datetimeFigureOut">
              <a:rPr lang="en-US" smtClean="0"/>
              <a:t>9/5/2024</a:t>
            </a:fld>
            <a:endParaRPr lang="en-US"/>
          </a:p>
        </p:txBody>
      </p:sp>
      <p:sp>
        <p:nvSpPr>
          <p:cNvPr id="3" name="Footer Placeholder 2">
            <a:extLst>
              <a:ext uri="{FF2B5EF4-FFF2-40B4-BE49-F238E27FC236}">
                <a16:creationId xmlns:a16="http://schemas.microsoft.com/office/drawing/2014/main" id="{8D37087D-0CBC-4C7F-89DF-BDD996035E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5A86F3-8A98-4661-A3D2-6889C773A112}"/>
              </a:ext>
            </a:extLst>
          </p:cNvPr>
          <p:cNvSpPr>
            <a:spLocks noGrp="1"/>
          </p:cNvSpPr>
          <p:nvPr>
            <p:ph type="sldNum" sz="quarter" idx="12"/>
          </p:nvPr>
        </p:nvSpPr>
        <p:spPr/>
        <p:txBody>
          <a:bodyPr/>
          <a:lstStyle/>
          <a:p>
            <a:fld id="{058ED4AE-DEC1-4DFD-9715-DF96BF42F323}" type="slidenum">
              <a:rPr lang="en-US" smtClean="0"/>
              <a:t>‹#›</a:t>
            </a:fld>
            <a:endParaRPr lang="en-US"/>
          </a:p>
        </p:txBody>
      </p:sp>
    </p:spTree>
    <p:extLst>
      <p:ext uri="{BB962C8B-B14F-4D97-AF65-F5344CB8AC3E}">
        <p14:creationId xmlns:p14="http://schemas.microsoft.com/office/powerpoint/2010/main" val="239256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002AB-8DD1-4A2F-B293-CCDDA135AA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3315A4-47FB-4B25-9352-E5D37A4183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8A2361-0415-46CE-BB2B-9B91A392B3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19AA83-AAE7-4E4B-B520-175F2B6FAFEE}"/>
              </a:ext>
            </a:extLst>
          </p:cNvPr>
          <p:cNvSpPr>
            <a:spLocks noGrp="1"/>
          </p:cNvSpPr>
          <p:nvPr>
            <p:ph type="dt" sz="half" idx="10"/>
          </p:nvPr>
        </p:nvSpPr>
        <p:spPr/>
        <p:txBody>
          <a:bodyPr/>
          <a:lstStyle/>
          <a:p>
            <a:fld id="{1B17CC43-5EA6-47FE-AB90-425573521EC9}" type="datetimeFigureOut">
              <a:rPr lang="en-US" smtClean="0"/>
              <a:t>9/5/2024</a:t>
            </a:fld>
            <a:endParaRPr lang="en-US"/>
          </a:p>
        </p:txBody>
      </p:sp>
      <p:sp>
        <p:nvSpPr>
          <p:cNvPr id="6" name="Footer Placeholder 5">
            <a:extLst>
              <a:ext uri="{FF2B5EF4-FFF2-40B4-BE49-F238E27FC236}">
                <a16:creationId xmlns:a16="http://schemas.microsoft.com/office/drawing/2014/main" id="{13F746AC-FCF2-4662-8BBA-5B092F9505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2E2057-38CA-467F-808D-DD6B1F3C75B8}"/>
              </a:ext>
            </a:extLst>
          </p:cNvPr>
          <p:cNvSpPr>
            <a:spLocks noGrp="1"/>
          </p:cNvSpPr>
          <p:nvPr>
            <p:ph type="sldNum" sz="quarter" idx="12"/>
          </p:nvPr>
        </p:nvSpPr>
        <p:spPr/>
        <p:txBody>
          <a:bodyPr/>
          <a:lstStyle/>
          <a:p>
            <a:fld id="{058ED4AE-DEC1-4DFD-9715-DF96BF42F323}" type="slidenum">
              <a:rPr lang="en-US" smtClean="0"/>
              <a:t>‹#›</a:t>
            </a:fld>
            <a:endParaRPr lang="en-US"/>
          </a:p>
        </p:txBody>
      </p:sp>
    </p:spTree>
    <p:extLst>
      <p:ext uri="{BB962C8B-B14F-4D97-AF65-F5344CB8AC3E}">
        <p14:creationId xmlns:p14="http://schemas.microsoft.com/office/powerpoint/2010/main" val="954761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56061-23F2-4FF2-8FA1-7CD363C012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D6D5C3B-D7FA-42C4-900D-7CF7CFD349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BE1553-A197-4BBE-8BF1-FAABDAD1F8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173EC4-26FE-42A1-A546-81584A404ED1}"/>
              </a:ext>
            </a:extLst>
          </p:cNvPr>
          <p:cNvSpPr>
            <a:spLocks noGrp="1"/>
          </p:cNvSpPr>
          <p:nvPr>
            <p:ph type="dt" sz="half" idx="10"/>
          </p:nvPr>
        </p:nvSpPr>
        <p:spPr/>
        <p:txBody>
          <a:bodyPr/>
          <a:lstStyle/>
          <a:p>
            <a:fld id="{1B17CC43-5EA6-47FE-AB90-425573521EC9}" type="datetimeFigureOut">
              <a:rPr lang="en-US" smtClean="0"/>
              <a:t>9/5/2024</a:t>
            </a:fld>
            <a:endParaRPr lang="en-US"/>
          </a:p>
        </p:txBody>
      </p:sp>
      <p:sp>
        <p:nvSpPr>
          <p:cNvPr id="6" name="Footer Placeholder 5">
            <a:extLst>
              <a:ext uri="{FF2B5EF4-FFF2-40B4-BE49-F238E27FC236}">
                <a16:creationId xmlns:a16="http://schemas.microsoft.com/office/drawing/2014/main" id="{8FD2D97D-0896-4F8E-BBA6-B765B58419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3F4649-77E6-45C6-99C1-37BAD7A19598}"/>
              </a:ext>
            </a:extLst>
          </p:cNvPr>
          <p:cNvSpPr>
            <a:spLocks noGrp="1"/>
          </p:cNvSpPr>
          <p:nvPr>
            <p:ph type="sldNum" sz="quarter" idx="12"/>
          </p:nvPr>
        </p:nvSpPr>
        <p:spPr/>
        <p:txBody>
          <a:bodyPr/>
          <a:lstStyle/>
          <a:p>
            <a:fld id="{058ED4AE-DEC1-4DFD-9715-DF96BF42F323}" type="slidenum">
              <a:rPr lang="en-US" smtClean="0"/>
              <a:t>‹#›</a:t>
            </a:fld>
            <a:endParaRPr lang="en-US"/>
          </a:p>
        </p:txBody>
      </p:sp>
    </p:spTree>
    <p:extLst>
      <p:ext uri="{BB962C8B-B14F-4D97-AF65-F5344CB8AC3E}">
        <p14:creationId xmlns:p14="http://schemas.microsoft.com/office/powerpoint/2010/main" val="346255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FE563E-2E36-4A52-A442-6C9E1CA9CD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16C635-DA50-466C-8B76-5DA59FB111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D95BC0-B28A-4CFF-81A0-24C8733C65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17CC43-5EA6-47FE-AB90-425573521EC9}" type="datetimeFigureOut">
              <a:rPr lang="en-US" smtClean="0"/>
              <a:t>9/5/2024</a:t>
            </a:fld>
            <a:endParaRPr lang="en-US"/>
          </a:p>
        </p:txBody>
      </p:sp>
      <p:sp>
        <p:nvSpPr>
          <p:cNvPr id="5" name="Footer Placeholder 4">
            <a:extLst>
              <a:ext uri="{FF2B5EF4-FFF2-40B4-BE49-F238E27FC236}">
                <a16:creationId xmlns:a16="http://schemas.microsoft.com/office/drawing/2014/main" id="{E6DEB2B8-7B44-449C-9575-575E2A635C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3DF5D1-BBC2-4163-A34C-A252896C62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8ED4AE-DEC1-4DFD-9715-DF96BF42F323}" type="slidenum">
              <a:rPr lang="en-US" smtClean="0"/>
              <a:t>‹#›</a:t>
            </a:fld>
            <a:endParaRPr lang="en-US"/>
          </a:p>
        </p:txBody>
      </p:sp>
    </p:spTree>
    <p:extLst>
      <p:ext uri="{BB962C8B-B14F-4D97-AF65-F5344CB8AC3E}">
        <p14:creationId xmlns:p14="http://schemas.microsoft.com/office/powerpoint/2010/main" val="1145749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www.pngall.com/electric-car-png/"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www.pngall.com/electric-car-png/"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hyperlink" Target="https://www.pngall.com/electric-car-png/"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hyperlink" Target="https://www.pngall.com/electric-car-png/"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24.png"/><Relationship Id="rId4" Type="http://schemas.openxmlformats.org/officeDocument/2006/relationships/hyperlink" Target="https://www.pngall.com/electric-car-pn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hyperlink" Target="https://wgoqatar.com/58921" TargetMode="External"/><Relationship Id="rId5" Type="http://schemas.openxmlformats.org/officeDocument/2006/relationships/image" Target="../media/image26.jpg"/><Relationship Id="rId4" Type="http://schemas.openxmlformats.org/officeDocument/2006/relationships/hyperlink" Target="https://www.pngall.com/electric-car-png/"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www.pngall.com/electric-car-png/"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www.pngall.com/electric-car-pn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36C6B-B0C2-4E58-9F72-C30D90ABBC72}"/>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5573D234-9E70-45D4-9A51-FF604A8F13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7999"/>
          </a:xfrm>
        </p:spPr>
      </p:pic>
      <p:sp>
        <p:nvSpPr>
          <p:cNvPr id="6" name="TextBox 5">
            <a:extLst>
              <a:ext uri="{FF2B5EF4-FFF2-40B4-BE49-F238E27FC236}">
                <a16:creationId xmlns:a16="http://schemas.microsoft.com/office/drawing/2014/main" id="{88418019-64CE-43F6-989F-D0C12C4A7BE3}"/>
              </a:ext>
            </a:extLst>
          </p:cNvPr>
          <p:cNvSpPr txBox="1"/>
          <p:nvPr/>
        </p:nvSpPr>
        <p:spPr>
          <a:xfrm>
            <a:off x="2039472" y="2055813"/>
            <a:ext cx="7606552" cy="1246495"/>
          </a:xfrm>
          <a:prstGeom prst="rect">
            <a:avLst/>
          </a:prstGeom>
          <a:noFill/>
        </p:spPr>
        <p:txBody>
          <a:bodyPr wrap="square" rtlCol="0">
            <a:spAutoFit/>
          </a:bodyPr>
          <a:lstStyle/>
          <a:p>
            <a:pPr algn="ctr"/>
            <a:r>
              <a:rPr lang="en-US" sz="2500" b="1" dirty="0">
                <a:solidFill>
                  <a:schemeClr val="bg1"/>
                </a:solidFill>
              </a:rPr>
              <a:t>Data Analysis of Indian Vehicle Market for launching new Electric Vehicles in India</a:t>
            </a:r>
            <a:br>
              <a:rPr lang="en-US" sz="2500" b="1" dirty="0">
                <a:solidFill>
                  <a:schemeClr val="bg1"/>
                </a:solidFill>
              </a:rPr>
            </a:br>
            <a:endParaRPr lang="en-US" sz="2500" b="1" dirty="0">
              <a:solidFill>
                <a:schemeClr val="bg1"/>
              </a:solidFill>
            </a:endParaRPr>
          </a:p>
        </p:txBody>
      </p:sp>
      <p:pic>
        <p:nvPicPr>
          <p:cNvPr id="10" name="Picture 9">
            <a:extLst>
              <a:ext uri="{FF2B5EF4-FFF2-40B4-BE49-F238E27FC236}">
                <a16:creationId xmlns:a16="http://schemas.microsoft.com/office/drawing/2014/main" id="{9B5EBC83-9CB8-414D-9D43-D0EE33497A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406" y="112619"/>
            <a:ext cx="964547" cy="943301"/>
          </a:xfrm>
          <a:prstGeom prst="rect">
            <a:avLst/>
          </a:prstGeom>
        </p:spPr>
      </p:pic>
    </p:spTree>
    <p:extLst>
      <p:ext uri="{BB962C8B-B14F-4D97-AF65-F5344CB8AC3E}">
        <p14:creationId xmlns:p14="http://schemas.microsoft.com/office/powerpoint/2010/main" val="2793081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1F855-D43B-4795-9011-9FB7C140AE5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A7FFA27-8E71-4390-AED9-A8F330FE4449}"/>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AD67E845-5092-4692-B7BE-04CA25B6A6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10733588-F63F-4373-8167-69520C3FACA5}"/>
              </a:ext>
            </a:extLst>
          </p:cNvPr>
          <p:cNvSpPr/>
          <p:nvPr/>
        </p:nvSpPr>
        <p:spPr>
          <a:xfrm>
            <a:off x="1721225" y="238016"/>
            <a:ext cx="9386046" cy="923330"/>
          </a:xfrm>
          <a:prstGeom prst="rect">
            <a:avLst/>
          </a:prstGeom>
        </p:spPr>
        <p:txBody>
          <a:bodyPr wrap="square">
            <a:spAutoFit/>
          </a:bodyPr>
          <a:lstStyle/>
          <a:p>
            <a:r>
              <a:rPr lang="en-US" dirty="0">
                <a:solidFill>
                  <a:schemeClr val="bg1"/>
                </a:solidFill>
              </a:rPr>
              <a:t>Q7. List down the top 10 states that had the highest compounded annual growth rate (CAGR) from 2022 to 2024 in total vehicles sold. </a:t>
            </a:r>
            <a:br>
              <a:rPr lang="en-US" dirty="0"/>
            </a:br>
            <a:endParaRPr lang="en-US" dirty="0"/>
          </a:p>
        </p:txBody>
      </p:sp>
      <p:pic>
        <p:nvPicPr>
          <p:cNvPr id="6" name="Picture 5">
            <a:extLst>
              <a:ext uri="{FF2B5EF4-FFF2-40B4-BE49-F238E27FC236}">
                <a16:creationId xmlns:a16="http://schemas.microsoft.com/office/drawing/2014/main" id="{8FD31137-1450-4D34-9297-CA3ED49CE4B9}"/>
              </a:ext>
            </a:extLst>
          </p:cNvPr>
          <p:cNvPicPr>
            <a:picLocks noChangeAspect="1"/>
          </p:cNvPicPr>
          <p:nvPr/>
        </p:nvPicPr>
        <p:blipFill>
          <a:blip r:embed="rId3"/>
          <a:stretch>
            <a:fillRect/>
          </a:stretch>
        </p:blipFill>
        <p:spPr>
          <a:xfrm>
            <a:off x="2537211" y="1784442"/>
            <a:ext cx="7383515" cy="3092358"/>
          </a:xfrm>
          <a:prstGeom prst="rect">
            <a:avLst/>
          </a:prstGeom>
        </p:spPr>
      </p:pic>
    </p:spTree>
    <p:extLst>
      <p:ext uri="{BB962C8B-B14F-4D97-AF65-F5344CB8AC3E}">
        <p14:creationId xmlns:p14="http://schemas.microsoft.com/office/powerpoint/2010/main" val="724032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1F855-D43B-4795-9011-9FB7C140AE5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A7FFA27-8E71-4390-AED9-A8F330FE4449}"/>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AD67E845-5092-4692-B7BE-04CA25B6A6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81821367-C034-4451-99AA-944F6CD4094A}"/>
              </a:ext>
            </a:extLst>
          </p:cNvPr>
          <p:cNvPicPr>
            <a:picLocks noChangeAspect="1"/>
          </p:cNvPicPr>
          <p:nvPr/>
        </p:nvPicPr>
        <p:blipFill rotWithShape="1">
          <a:blip r:embed="rId3"/>
          <a:srcRect/>
          <a:stretch/>
        </p:blipFill>
        <p:spPr>
          <a:xfrm>
            <a:off x="1524000" y="2316163"/>
            <a:ext cx="3722208" cy="1775864"/>
          </a:xfrm>
          <a:prstGeom prst="rect">
            <a:avLst/>
          </a:prstGeom>
        </p:spPr>
      </p:pic>
      <p:pic>
        <p:nvPicPr>
          <p:cNvPr id="6" name="Picture 5">
            <a:extLst>
              <a:ext uri="{FF2B5EF4-FFF2-40B4-BE49-F238E27FC236}">
                <a16:creationId xmlns:a16="http://schemas.microsoft.com/office/drawing/2014/main" id="{115D4D70-3DBA-490B-9F19-4E23557EF030}"/>
              </a:ext>
            </a:extLst>
          </p:cNvPr>
          <p:cNvPicPr>
            <a:picLocks noChangeAspect="1"/>
          </p:cNvPicPr>
          <p:nvPr/>
        </p:nvPicPr>
        <p:blipFill>
          <a:blip r:embed="rId4"/>
          <a:stretch>
            <a:fillRect/>
          </a:stretch>
        </p:blipFill>
        <p:spPr>
          <a:xfrm>
            <a:off x="6192368" y="2316164"/>
            <a:ext cx="3843079" cy="1775863"/>
          </a:xfrm>
          <a:prstGeom prst="rect">
            <a:avLst/>
          </a:prstGeom>
        </p:spPr>
      </p:pic>
      <p:sp>
        <p:nvSpPr>
          <p:cNvPr id="7" name="Rectangle 6">
            <a:extLst>
              <a:ext uri="{FF2B5EF4-FFF2-40B4-BE49-F238E27FC236}">
                <a16:creationId xmlns:a16="http://schemas.microsoft.com/office/drawing/2014/main" id="{BC67770E-2CBB-4011-B375-5D6FAE64DDAD}"/>
              </a:ext>
            </a:extLst>
          </p:cNvPr>
          <p:cNvSpPr/>
          <p:nvPr/>
        </p:nvSpPr>
        <p:spPr>
          <a:xfrm>
            <a:off x="2002222" y="199033"/>
            <a:ext cx="8665778" cy="923330"/>
          </a:xfrm>
          <a:prstGeom prst="rect">
            <a:avLst/>
          </a:prstGeom>
        </p:spPr>
        <p:txBody>
          <a:bodyPr wrap="square">
            <a:spAutoFit/>
          </a:bodyPr>
          <a:lstStyle/>
          <a:p>
            <a:r>
              <a:rPr lang="en-US" dirty="0">
                <a:solidFill>
                  <a:schemeClr val="bg1"/>
                </a:solidFill>
              </a:rPr>
              <a:t>Q8. What are the peak and low season months for EV sales based on the data from 2022 to 2024? </a:t>
            </a:r>
            <a:br>
              <a:rPr lang="en-US" dirty="0"/>
            </a:br>
            <a:endParaRPr lang="en-US" dirty="0"/>
          </a:p>
        </p:txBody>
      </p:sp>
    </p:spTree>
    <p:extLst>
      <p:ext uri="{BB962C8B-B14F-4D97-AF65-F5344CB8AC3E}">
        <p14:creationId xmlns:p14="http://schemas.microsoft.com/office/powerpoint/2010/main" val="2437232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1F855-D43B-4795-9011-9FB7C140AE5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A7FFA27-8E71-4390-AED9-A8F330FE4449}"/>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AD67E845-5092-4692-B7BE-04CA25B6A6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1CB6ADBD-3687-430D-B47B-CBE533724AF0}"/>
              </a:ext>
            </a:extLst>
          </p:cNvPr>
          <p:cNvSpPr/>
          <p:nvPr/>
        </p:nvSpPr>
        <p:spPr>
          <a:xfrm>
            <a:off x="1398495" y="199033"/>
            <a:ext cx="9699811" cy="1200329"/>
          </a:xfrm>
          <a:prstGeom prst="rect">
            <a:avLst/>
          </a:prstGeom>
        </p:spPr>
        <p:txBody>
          <a:bodyPr wrap="square">
            <a:spAutoFit/>
          </a:bodyPr>
          <a:lstStyle/>
          <a:p>
            <a:r>
              <a:rPr lang="en-US" dirty="0">
                <a:solidFill>
                  <a:schemeClr val="bg1"/>
                </a:solidFill>
              </a:rPr>
              <a:t>Q9. What is the projected number of EV sales (including 2-wheelers and 4-wheelers) for the top 10 states by penetration rate in 2030, based on the compounded annual growth rate (CAGR) from previous years? </a:t>
            </a:r>
            <a:br>
              <a:rPr lang="en-US" dirty="0"/>
            </a:br>
            <a:endParaRPr lang="en-US" dirty="0"/>
          </a:p>
        </p:txBody>
      </p:sp>
      <p:pic>
        <p:nvPicPr>
          <p:cNvPr id="6" name="Picture 5">
            <a:extLst>
              <a:ext uri="{FF2B5EF4-FFF2-40B4-BE49-F238E27FC236}">
                <a16:creationId xmlns:a16="http://schemas.microsoft.com/office/drawing/2014/main" id="{5758AD00-FCB0-47EB-8932-404DA69CD143}"/>
              </a:ext>
            </a:extLst>
          </p:cNvPr>
          <p:cNvPicPr>
            <a:picLocks noChangeAspect="1"/>
          </p:cNvPicPr>
          <p:nvPr/>
        </p:nvPicPr>
        <p:blipFill>
          <a:blip r:embed="rId3"/>
          <a:stretch>
            <a:fillRect/>
          </a:stretch>
        </p:blipFill>
        <p:spPr>
          <a:xfrm>
            <a:off x="3271443" y="1618997"/>
            <a:ext cx="5649113" cy="3620005"/>
          </a:xfrm>
          <a:prstGeom prst="rect">
            <a:avLst/>
          </a:prstGeom>
        </p:spPr>
      </p:pic>
    </p:spTree>
    <p:extLst>
      <p:ext uri="{BB962C8B-B14F-4D97-AF65-F5344CB8AC3E}">
        <p14:creationId xmlns:p14="http://schemas.microsoft.com/office/powerpoint/2010/main" val="2829326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1F855-D43B-4795-9011-9FB7C140AE5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A7FFA27-8E71-4390-AED9-A8F330FE4449}"/>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AD67E845-5092-4692-B7BE-04CA25B6A6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BB42600D-F9FE-4232-B0C0-CC06627C0FF8}"/>
              </a:ext>
            </a:extLst>
          </p:cNvPr>
          <p:cNvSpPr/>
          <p:nvPr/>
        </p:nvSpPr>
        <p:spPr>
          <a:xfrm>
            <a:off x="1873624" y="234006"/>
            <a:ext cx="9144000" cy="923330"/>
          </a:xfrm>
          <a:prstGeom prst="rect">
            <a:avLst/>
          </a:prstGeom>
        </p:spPr>
        <p:txBody>
          <a:bodyPr wrap="square">
            <a:spAutoFit/>
          </a:bodyPr>
          <a:lstStyle/>
          <a:p>
            <a:r>
              <a:rPr lang="en-US" dirty="0">
                <a:solidFill>
                  <a:schemeClr val="bg1"/>
                </a:solidFill>
                <a:latin typeface="Aptos"/>
              </a:rPr>
              <a:t>Q10. Estimate the revenue growth rate of 4-wheeler and 2-wheelers EVs in India for 2022 vs 2024 and 2023 vs 2024, assuming an average unit price.</a:t>
            </a:r>
            <a:r>
              <a:rPr lang="en-US" dirty="0">
                <a:solidFill>
                  <a:srgbClr val="000000"/>
                </a:solidFill>
                <a:latin typeface="Aptos"/>
              </a:rPr>
              <a:t> </a:t>
            </a:r>
            <a:br>
              <a:rPr lang="en-US" dirty="0"/>
            </a:br>
            <a:endParaRPr lang="en-US" dirty="0"/>
          </a:p>
        </p:txBody>
      </p:sp>
      <p:pic>
        <p:nvPicPr>
          <p:cNvPr id="7" name="Picture 6">
            <a:extLst>
              <a:ext uri="{FF2B5EF4-FFF2-40B4-BE49-F238E27FC236}">
                <a16:creationId xmlns:a16="http://schemas.microsoft.com/office/drawing/2014/main" id="{9FB30D6E-34C5-4A7A-A4EF-7A3D4100B308}"/>
              </a:ext>
            </a:extLst>
          </p:cNvPr>
          <p:cNvPicPr>
            <a:picLocks noChangeAspect="1"/>
          </p:cNvPicPr>
          <p:nvPr/>
        </p:nvPicPr>
        <p:blipFill>
          <a:blip r:embed="rId3"/>
          <a:stretch>
            <a:fillRect/>
          </a:stretch>
        </p:blipFill>
        <p:spPr>
          <a:xfrm>
            <a:off x="3981155" y="2123893"/>
            <a:ext cx="4229690" cy="2610214"/>
          </a:xfrm>
          <a:prstGeom prst="rect">
            <a:avLst/>
          </a:prstGeom>
        </p:spPr>
      </p:pic>
    </p:spTree>
    <p:extLst>
      <p:ext uri="{BB962C8B-B14F-4D97-AF65-F5344CB8AC3E}">
        <p14:creationId xmlns:p14="http://schemas.microsoft.com/office/powerpoint/2010/main" val="3137713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1F855-D43B-4795-9011-9FB7C140AE5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A7FFA27-8E71-4390-AED9-A8F330FE4449}"/>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AD67E845-5092-4692-B7BE-04CA25B6A6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BB42600D-F9FE-4232-B0C0-CC06627C0FF8}"/>
              </a:ext>
            </a:extLst>
          </p:cNvPr>
          <p:cNvSpPr/>
          <p:nvPr/>
        </p:nvSpPr>
        <p:spPr>
          <a:xfrm>
            <a:off x="1873624" y="234006"/>
            <a:ext cx="9144000" cy="923330"/>
          </a:xfrm>
          <a:prstGeom prst="rect">
            <a:avLst/>
          </a:prstGeom>
        </p:spPr>
        <p:txBody>
          <a:bodyPr wrap="square">
            <a:spAutoFit/>
          </a:bodyPr>
          <a:lstStyle/>
          <a:p>
            <a:r>
              <a:rPr lang="en-US" dirty="0">
                <a:solidFill>
                  <a:schemeClr val="bg1"/>
                </a:solidFill>
                <a:latin typeface="Aptos"/>
              </a:rPr>
              <a:t>Q10. Estimate the revenue growth rate of 4-wheeler and 2-wheelers EVs in India for 2022 vs 2024 and 2023 vs 2024, assuming an average unit price.</a:t>
            </a:r>
            <a:r>
              <a:rPr lang="en-US" dirty="0">
                <a:solidFill>
                  <a:srgbClr val="000000"/>
                </a:solidFill>
                <a:latin typeface="Aptos"/>
              </a:rPr>
              <a:t> </a:t>
            </a:r>
            <a:br>
              <a:rPr lang="en-US" dirty="0"/>
            </a:br>
            <a:endParaRPr lang="en-US" dirty="0"/>
          </a:p>
        </p:txBody>
      </p:sp>
      <p:pic>
        <p:nvPicPr>
          <p:cNvPr id="6" name="Picture 5">
            <a:extLst>
              <a:ext uri="{FF2B5EF4-FFF2-40B4-BE49-F238E27FC236}">
                <a16:creationId xmlns:a16="http://schemas.microsoft.com/office/drawing/2014/main" id="{00BD88D2-7A4F-4F76-A6AC-94525817194F}"/>
              </a:ext>
            </a:extLst>
          </p:cNvPr>
          <p:cNvPicPr>
            <a:picLocks noChangeAspect="1"/>
          </p:cNvPicPr>
          <p:nvPr/>
        </p:nvPicPr>
        <p:blipFill>
          <a:blip r:embed="rId3"/>
          <a:stretch>
            <a:fillRect/>
          </a:stretch>
        </p:blipFill>
        <p:spPr>
          <a:xfrm>
            <a:off x="1328804" y="1280690"/>
            <a:ext cx="7078063" cy="2019582"/>
          </a:xfrm>
          <a:prstGeom prst="rect">
            <a:avLst/>
          </a:prstGeom>
        </p:spPr>
      </p:pic>
      <p:pic>
        <p:nvPicPr>
          <p:cNvPr id="8" name="Picture 7">
            <a:extLst>
              <a:ext uri="{FF2B5EF4-FFF2-40B4-BE49-F238E27FC236}">
                <a16:creationId xmlns:a16="http://schemas.microsoft.com/office/drawing/2014/main" id="{9EE91885-7CF0-4113-80CE-C3A120EEF9B5}"/>
              </a:ext>
            </a:extLst>
          </p:cNvPr>
          <p:cNvPicPr>
            <a:picLocks noChangeAspect="1"/>
          </p:cNvPicPr>
          <p:nvPr/>
        </p:nvPicPr>
        <p:blipFill>
          <a:blip r:embed="rId4"/>
          <a:stretch>
            <a:fillRect/>
          </a:stretch>
        </p:blipFill>
        <p:spPr>
          <a:xfrm>
            <a:off x="1873624" y="3663813"/>
            <a:ext cx="6973273" cy="2581635"/>
          </a:xfrm>
          <a:prstGeom prst="rect">
            <a:avLst/>
          </a:prstGeom>
        </p:spPr>
      </p:pic>
    </p:spTree>
    <p:extLst>
      <p:ext uri="{BB962C8B-B14F-4D97-AF65-F5344CB8AC3E}">
        <p14:creationId xmlns:p14="http://schemas.microsoft.com/office/powerpoint/2010/main" val="3451512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1F855-D43B-4795-9011-9FB7C140AE5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A7FFA27-8E71-4390-AED9-A8F330FE4449}"/>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AD67E845-5092-4692-B7BE-04CA25B6A6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BB42600D-F9FE-4232-B0C0-CC06627C0FF8}"/>
              </a:ext>
            </a:extLst>
          </p:cNvPr>
          <p:cNvSpPr/>
          <p:nvPr/>
        </p:nvSpPr>
        <p:spPr>
          <a:xfrm>
            <a:off x="1873623" y="234006"/>
            <a:ext cx="9143999" cy="8094524"/>
          </a:xfrm>
          <a:prstGeom prst="rect">
            <a:avLst/>
          </a:prstGeom>
        </p:spPr>
        <p:txBody>
          <a:bodyPr wrap="square">
            <a:spAutoFit/>
          </a:bodyPr>
          <a:lstStyle/>
          <a:p>
            <a:r>
              <a:rPr lang="en-US" b="1" dirty="0">
                <a:solidFill>
                  <a:schemeClr val="bg1"/>
                </a:solidFill>
              </a:rPr>
              <a:t>Secondary Question 1 : </a:t>
            </a:r>
          </a:p>
          <a:p>
            <a:r>
              <a:rPr lang="en-US" b="1" dirty="0">
                <a:solidFill>
                  <a:schemeClr val="bg1"/>
                </a:solidFill>
              </a:rPr>
              <a:t>Reason of choosing 4-wheeler EV in 2023 and 2024:</a:t>
            </a:r>
          </a:p>
          <a:p>
            <a:endParaRPr lang="en-US" b="1" dirty="0"/>
          </a:p>
          <a:p>
            <a:r>
              <a:rPr lang="en-US" sz="1400" dirty="0">
                <a:solidFill>
                  <a:schemeClr val="bg1"/>
                </a:solidFill>
              </a:rPr>
              <a:t>The year is 2023, and more and more Indians are turning to electric vehicles (EVs) for their daily commute. The reasons are both practical and visionary.</a:t>
            </a:r>
          </a:p>
          <a:p>
            <a:endParaRPr lang="en-US" sz="1400" dirty="0">
              <a:solidFill>
                <a:schemeClr val="bg1"/>
              </a:solidFill>
            </a:endParaRPr>
          </a:p>
          <a:p>
            <a:pPr fontAlgn="base"/>
            <a:r>
              <a:rPr lang="en-US" sz="1400" b="1" dirty="0">
                <a:solidFill>
                  <a:schemeClr val="bg1"/>
                </a:solidFill>
              </a:rPr>
              <a:t>          Cost-effectiveness:</a:t>
            </a:r>
            <a:r>
              <a:rPr lang="en-US" sz="1400" dirty="0">
                <a:solidFill>
                  <a:schemeClr val="bg1"/>
                </a:solidFill>
              </a:rPr>
              <a:t> </a:t>
            </a:r>
          </a:p>
          <a:p>
            <a:r>
              <a:rPr lang="en-US" sz="1400" dirty="0">
                <a:solidFill>
                  <a:schemeClr val="bg1"/>
                </a:solidFill>
              </a:rPr>
              <a:t>Then there’s the economic aspect. While EVs may seem expensive upfront, their long-term savings are undeniable. With rising fuel costs and maintenance fees for traditional vehicles, the lower operating costs of EVs are appealing to both the wallet and the wallet-conscious.</a:t>
            </a:r>
          </a:p>
          <a:p>
            <a:pPr fontAlgn="base"/>
            <a:br>
              <a:rPr lang="en-US" sz="1400" dirty="0">
                <a:solidFill>
                  <a:schemeClr val="bg1"/>
                </a:solidFill>
              </a:rPr>
            </a:br>
            <a:endParaRPr lang="en-US" sz="1400" dirty="0">
              <a:solidFill>
                <a:schemeClr val="bg1"/>
              </a:solidFill>
            </a:endParaRPr>
          </a:p>
          <a:p>
            <a:pPr fontAlgn="base"/>
            <a:r>
              <a:rPr lang="en-US" sz="1400" b="1" dirty="0">
                <a:solidFill>
                  <a:schemeClr val="bg1"/>
                </a:solidFill>
              </a:rPr>
              <a:t>           Incentives:</a:t>
            </a:r>
            <a:r>
              <a:rPr lang="en-US" sz="1400" dirty="0">
                <a:solidFill>
                  <a:schemeClr val="bg1"/>
                </a:solidFill>
              </a:rPr>
              <a:t> The Government of India is offering several incentives to encourage the purchase of 4-wheeler electric cars in 2023 and 2024:</a:t>
            </a:r>
          </a:p>
          <a:p>
            <a:pPr fontAlgn="base"/>
            <a:r>
              <a:rPr lang="en-US" sz="1400" b="1" dirty="0">
                <a:solidFill>
                  <a:schemeClr val="bg1"/>
                </a:solidFill>
              </a:rPr>
              <a:t>	A. FAME II Scheme</a:t>
            </a:r>
            <a:r>
              <a:rPr lang="en-US" sz="1400" dirty="0">
                <a:solidFill>
                  <a:schemeClr val="bg1"/>
                </a:solidFill>
              </a:rPr>
              <a:t>: This provides subsidies to reduce the upfront cost of EVs, making them more affordable.</a:t>
            </a:r>
            <a:br>
              <a:rPr lang="en-US" sz="1400" dirty="0">
                <a:solidFill>
                  <a:schemeClr val="bg1"/>
                </a:solidFill>
              </a:rPr>
            </a:br>
            <a:r>
              <a:rPr lang="en-US" sz="1400" dirty="0">
                <a:solidFill>
                  <a:schemeClr val="bg1"/>
                </a:solidFill>
              </a:rPr>
              <a:t>	B. </a:t>
            </a:r>
            <a:r>
              <a:rPr lang="en-US" sz="1400" b="1" dirty="0">
                <a:solidFill>
                  <a:schemeClr val="bg1"/>
                </a:solidFill>
              </a:rPr>
              <a:t>Tax Benefits</a:t>
            </a:r>
            <a:r>
              <a:rPr lang="en-US" sz="1400" dirty="0">
                <a:solidFill>
                  <a:schemeClr val="bg1"/>
                </a:solidFill>
              </a:rPr>
              <a:t>: Under Section 80EEB of the Income Tax Act, buyers can claim a deduction on the interest paid on loans taken for EV purchases.</a:t>
            </a:r>
          </a:p>
          <a:p>
            <a:pPr fontAlgn="base"/>
            <a:r>
              <a:rPr lang="en-US" sz="1400" b="1" dirty="0">
                <a:solidFill>
                  <a:schemeClr val="bg1"/>
                </a:solidFill>
              </a:rPr>
              <a:t>	C. State-Level Incentives</a:t>
            </a:r>
            <a:r>
              <a:rPr lang="en-US" sz="1400" dirty="0">
                <a:solidFill>
                  <a:schemeClr val="bg1"/>
                </a:solidFill>
              </a:rPr>
              <a:t>: Various states offer additional subsidies, road tax exemptions, and registration fee waivers.</a:t>
            </a:r>
          </a:p>
          <a:p>
            <a:pPr fontAlgn="base"/>
            <a:endParaRPr lang="en-US" sz="1400" dirty="0">
              <a:solidFill>
                <a:schemeClr val="bg1"/>
              </a:solidFill>
            </a:endParaRPr>
          </a:p>
          <a:p>
            <a:r>
              <a:rPr lang="en-US" sz="1400" dirty="0">
                <a:solidFill>
                  <a:schemeClr val="bg1"/>
                </a:solidFill>
              </a:rPr>
              <a:t>           </a:t>
            </a:r>
            <a:r>
              <a:rPr lang="en-US" sz="1400" b="1" dirty="0">
                <a:solidFill>
                  <a:schemeClr val="bg1"/>
                </a:solidFill>
              </a:rPr>
              <a:t>Environmental Concern:</a:t>
            </a:r>
            <a:r>
              <a:rPr lang="en-US" sz="1400" dirty="0">
                <a:solidFill>
                  <a:schemeClr val="bg1"/>
                </a:solidFill>
              </a:rPr>
              <a:t> Consumers’ environmental sentiments significantly affect their desire to purchase alternative fuel vehicles. Many more studies have corroborated this. Many studies have supported this all claim that a person’s environmental concerns influence their purchasing behavior while it comes to business environment-friendly products</a:t>
            </a:r>
          </a:p>
          <a:p>
            <a:br>
              <a:rPr lang="en-US" sz="1400" dirty="0"/>
            </a:br>
            <a:endParaRPr lang="en-US" sz="1400" dirty="0">
              <a:solidFill>
                <a:schemeClr val="bg1"/>
              </a:solidFill>
            </a:endParaRPr>
          </a:p>
          <a:p>
            <a:pPr fontAlgn="base"/>
            <a:endParaRPr lang="en-US" dirty="0">
              <a:solidFill>
                <a:schemeClr val="bg1"/>
              </a:solidFill>
            </a:endParaRPr>
          </a:p>
          <a:p>
            <a:pPr fontAlgn="base"/>
            <a:endParaRPr lang="en-US" dirty="0">
              <a:solidFill>
                <a:schemeClr val="bg1"/>
              </a:solidFill>
            </a:endParaRPr>
          </a:p>
          <a:p>
            <a:endParaRPr lang="en-US" dirty="0">
              <a:solidFill>
                <a:schemeClr val="bg1"/>
              </a:solidFill>
            </a:endParaRPr>
          </a:p>
          <a:p>
            <a:br>
              <a:rPr lang="en-US" dirty="0"/>
            </a:br>
            <a:endParaRPr lang="en-US" dirty="0"/>
          </a:p>
          <a:p>
            <a:br>
              <a:rPr lang="en-US" dirty="0"/>
            </a:br>
            <a:br>
              <a:rPr lang="en-US" dirty="0"/>
            </a:br>
            <a:endParaRPr lang="en-US" dirty="0"/>
          </a:p>
        </p:txBody>
      </p:sp>
      <p:pic>
        <p:nvPicPr>
          <p:cNvPr id="9" name="Picture 8">
            <a:extLst>
              <a:ext uri="{FF2B5EF4-FFF2-40B4-BE49-F238E27FC236}">
                <a16:creationId xmlns:a16="http://schemas.microsoft.com/office/drawing/2014/main" id="{0B3008DF-D307-46B3-895F-E07257D07D06}"/>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44071" y="53135"/>
            <a:ext cx="1277473" cy="1277473"/>
          </a:xfrm>
          <a:prstGeom prst="rect">
            <a:avLst/>
          </a:prstGeom>
        </p:spPr>
      </p:pic>
      <p:pic>
        <p:nvPicPr>
          <p:cNvPr id="11" name="Picture 10">
            <a:extLst>
              <a:ext uri="{FF2B5EF4-FFF2-40B4-BE49-F238E27FC236}">
                <a16:creationId xmlns:a16="http://schemas.microsoft.com/office/drawing/2014/main" id="{F603FF4A-22D0-4615-84E2-DC5B8E3A5900}"/>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976718" y="1674625"/>
            <a:ext cx="327213" cy="327213"/>
          </a:xfrm>
          <a:prstGeom prst="rect">
            <a:avLst/>
          </a:prstGeom>
        </p:spPr>
      </p:pic>
      <p:pic>
        <p:nvPicPr>
          <p:cNvPr id="12" name="Picture 11">
            <a:extLst>
              <a:ext uri="{FF2B5EF4-FFF2-40B4-BE49-F238E27FC236}">
                <a16:creationId xmlns:a16="http://schemas.microsoft.com/office/drawing/2014/main" id="{CDDC0961-766C-443B-A252-527A9904CFF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021544" y="2994216"/>
            <a:ext cx="327213" cy="327213"/>
          </a:xfrm>
          <a:prstGeom prst="rect">
            <a:avLst/>
          </a:prstGeom>
        </p:spPr>
      </p:pic>
      <p:pic>
        <p:nvPicPr>
          <p:cNvPr id="13" name="Picture 12">
            <a:extLst>
              <a:ext uri="{FF2B5EF4-FFF2-40B4-BE49-F238E27FC236}">
                <a16:creationId xmlns:a16="http://schemas.microsoft.com/office/drawing/2014/main" id="{C1BBFD4A-87F4-4D5B-975B-454D6521B5E4}"/>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021545" y="4668837"/>
            <a:ext cx="327213" cy="327213"/>
          </a:xfrm>
          <a:prstGeom prst="rect">
            <a:avLst/>
          </a:prstGeom>
        </p:spPr>
      </p:pic>
    </p:spTree>
    <p:extLst>
      <p:ext uri="{BB962C8B-B14F-4D97-AF65-F5344CB8AC3E}">
        <p14:creationId xmlns:p14="http://schemas.microsoft.com/office/powerpoint/2010/main" val="434201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1F855-D43B-4795-9011-9FB7C140AE5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A7FFA27-8E71-4390-AED9-A8F330FE4449}"/>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AD67E845-5092-4692-B7BE-04CA25B6A6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BB42600D-F9FE-4232-B0C0-CC06627C0FF8}"/>
              </a:ext>
            </a:extLst>
          </p:cNvPr>
          <p:cNvSpPr/>
          <p:nvPr/>
        </p:nvSpPr>
        <p:spPr>
          <a:xfrm>
            <a:off x="1873624" y="234006"/>
            <a:ext cx="9144000" cy="7294305"/>
          </a:xfrm>
          <a:prstGeom prst="rect">
            <a:avLst/>
          </a:prstGeom>
        </p:spPr>
        <p:txBody>
          <a:bodyPr wrap="square">
            <a:spAutoFit/>
          </a:bodyPr>
          <a:lstStyle/>
          <a:p>
            <a:r>
              <a:rPr lang="en-US" b="1" dirty="0">
                <a:solidFill>
                  <a:schemeClr val="bg1"/>
                </a:solidFill>
              </a:rPr>
              <a:t>Secondary Question 2 : </a:t>
            </a:r>
            <a:r>
              <a:rPr lang="en-US" dirty="0">
                <a:solidFill>
                  <a:schemeClr val="bg1"/>
                </a:solidFill>
              </a:rPr>
              <a:t>How do government incentives and subsidies impact the adoption rates of 2-wheelers and 4-wheelers? Which states in India provided most subsidies? </a:t>
            </a:r>
            <a:br>
              <a:rPr lang="en-US" dirty="0">
                <a:solidFill>
                  <a:schemeClr val="bg1"/>
                </a:solidFill>
              </a:rPr>
            </a:br>
            <a:endParaRPr lang="en-US" b="1" dirty="0">
              <a:solidFill>
                <a:schemeClr val="bg1"/>
              </a:solidFill>
            </a:endParaRPr>
          </a:p>
          <a:p>
            <a:r>
              <a:rPr lang="en-US" sz="1400" b="1" dirty="0">
                <a:solidFill>
                  <a:schemeClr val="bg1"/>
                </a:solidFill>
              </a:rPr>
              <a:t>Impact of Government Incentives and Subsidies on Adoption Rates:</a:t>
            </a:r>
          </a:p>
          <a:p>
            <a:endParaRPr lang="en-US" sz="1400" b="1" dirty="0">
              <a:solidFill>
                <a:schemeClr val="bg1"/>
              </a:solidFill>
            </a:endParaRPr>
          </a:p>
          <a:p>
            <a:r>
              <a:rPr lang="en-US" sz="1400" b="1" dirty="0">
                <a:solidFill>
                  <a:schemeClr val="bg1"/>
                </a:solidFill>
              </a:rPr>
              <a:t>Lowering the Initial Cost</a:t>
            </a:r>
            <a:r>
              <a:rPr lang="en-US" sz="1400" dirty="0">
                <a:solidFill>
                  <a:schemeClr val="bg1"/>
                </a:solidFill>
              </a:rPr>
              <a:t>: Subsidies help reduce the upfront cost of EVs, which are generally higher than internal combustion engine (ICE) vehicles. This makes EVs more attractive to price-sensitive consumers.</a:t>
            </a:r>
          </a:p>
          <a:p>
            <a:endParaRPr lang="en-US" sz="1400" dirty="0">
              <a:solidFill>
                <a:schemeClr val="bg1"/>
              </a:solidFill>
            </a:endParaRPr>
          </a:p>
          <a:p>
            <a:r>
              <a:rPr lang="en-US" sz="1400" b="1" dirty="0">
                <a:solidFill>
                  <a:schemeClr val="bg1"/>
                </a:solidFill>
              </a:rPr>
              <a:t>Boosting Consumer Confidence</a:t>
            </a:r>
            <a:r>
              <a:rPr lang="en-US" sz="1400" dirty="0">
                <a:solidFill>
                  <a:schemeClr val="bg1"/>
                </a:solidFill>
              </a:rPr>
              <a:t>: Incentives such as reduced registration fees, road tax exemptions, and state-specific schemes increase consumer confidence, encouraging more people to switch to EVs.</a:t>
            </a:r>
          </a:p>
          <a:p>
            <a:endParaRPr lang="en-US" sz="1400" dirty="0">
              <a:solidFill>
                <a:schemeClr val="bg1"/>
              </a:solidFill>
            </a:endParaRPr>
          </a:p>
          <a:p>
            <a:r>
              <a:rPr lang="en-US" sz="1400" b="1" dirty="0">
                <a:solidFill>
                  <a:schemeClr val="bg1"/>
                </a:solidFill>
              </a:rPr>
              <a:t>Encouraging Manufacturing</a:t>
            </a:r>
            <a:r>
              <a:rPr lang="en-US" sz="1400" dirty="0">
                <a:solidFill>
                  <a:schemeClr val="bg1"/>
                </a:solidFill>
              </a:rPr>
              <a:t>: Subsidies also support manufacturers by offering production-linked incentives (PLI) and tax breaks, encouraging more investment in electric mobility, which leads to wider availability and better infrastructure for EVs.</a:t>
            </a:r>
          </a:p>
          <a:p>
            <a:endParaRPr lang="en-US" sz="1400" dirty="0">
              <a:solidFill>
                <a:schemeClr val="bg1"/>
              </a:solidFill>
            </a:endParaRPr>
          </a:p>
          <a:p>
            <a:r>
              <a:rPr lang="en-US" sz="1400" b="1" dirty="0">
                <a:solidFill>
                  <a:schemeClr val="bg1"/>
                </a:solidFill>
              </a:rPr>
              <a:t>Accelerating Infrastructure Development</a:t>
            </a:r>
            <a:r>
              <a:rPr lang="en-US" sz="1400" dirty="0">
                <a:solidFill>
                  <a:schemeClr val="bg1"/>
                </a:solidFill>
              </a:rPr>
              <a:t>: Government support for charging infrastructure (e.g., subsidies for setting up charging stations) is critical to improving convenience for EV owners. This addresses range anxiety, a major barrier to EV adoption.</a:t>
            </a:r>
          </a:p>
          <a:p>
            <a:endParaRPr lang="en-US" sz="1400" dirty="0">
              <a:solidFill>
                <a:schemeClr val="bg1"/>
              </a:solidFill>
            </a:endParaRPr>
          </a:p>
          <a:p>
            <a:r>
              <a:rPr lang="en-US" sz="1400" b="1" dirty="0">
                <a:solidFill>
                  <a:schemeClr val="bg1"/>
                </a:solidFill>
              </a:rPr>
              <a:t>Environmental Benefits</a:t>
            </a:r>
            <a:r>
              <a:rPr lang="en-US" sz="1400" dirty="0">
                <a:solidFill>
                  <a:schemeClr val="bg1"/>
                </a:solidFill>
              </a:rPr>
              <a:t>: EV incentives align with government goals to reduce pollution, and consumers are encouraged to adopt environmentally friendly options, as they perceive a long-term cost-saving benefit.</a:t>
            </a:r>
          </a:p>
          <a:p>
            <a:endParaRPr lang="en-US" sz="1400" b="1" dirty="0">
              <a:solidFill>
                <a:schemeClr val="bg1"/>
              </a:solidFill>
            </a:endParaRPr>
          </a:p>
          <a:p>
            <a:endParaRPr lang="en-US" b="1" dirty="0">
              <a:solidFill>
                <a:schemeClr val="bg1"/>
              </a:solidFill>
            </a:endParaRPr>
          </a:p>
          <a:p>
            <a:r>
              <a:rPr lang="en-US" b="1" dirty="0">
                <a:solidFill>
                  <a:schemeClr val="bg1"/>
                </a:solidFill>
              </a:rPr>
              <a:t> </a:t>
            </a:r>
          </a:p>
          <a:p>
            <a:pPr fontAlgn="base"/>
            <a:endParaRPr lang="en-US" dirty="0">
              <a:solidFill>
                <a:schemeClr val="bg1"/>
              </a:solidFill>
            </a:endParaRPr>
          </a:p>
          <a:p>
            <a:endParaRPr lang="en-US" dirty="0">
              <a:solidFill>
                <a:schemeClr val="bg1"/>
              </a:solidFill>
            </a:endParaRPr>
          </a:p>
          <a:p>
            <a:br>
              <a:rPr lang="en-US" dirty="0"/>
            </a:br>
            <a:endParaRPr lang="en-US" dirty="0"/>
          </a:p>
          <a:p>
            <a:br>
              <a:rPr lang="en-US" dirty="0"/>
            </a:br>
            <a:br>
              <a:rPr lang="en-US" dirty="0"/>
            </a:br>
            <a:endParaRPr lang="en-US" dirty="0"/>
          </a:p>
        </p:txBody>
      </p:sp>
      <p:pic>
        <p:nvPicPr>
          <p:cNvPr id="6" name="Picture 5">
            <a:extLst>
              <a:ext uri="{FF2B5EF4-FFF2-40B4-BE49-F238E27FC236}">
                <a16:creationId xmlns:a16="http://schemas.microsoft.com/office/drawing/2014/main" id="{AE2886E0-A4FA-4AC5-8FED-8F0B763B962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44071" y="53135"/>
            <a:ext cx="1277473" cy="1277473"/>
          </a:xfrm>
          <a:prstGeom prst="rect">
            <a:avLst/>
          </a:prstGeom>
        </p:spPr>
      </p:pic>
    </p:spTree>
    <p:extLst>
      <p:ext uri="{BB962C8B-B14F-4D97-AF65-F5344CB8AC3E}">
        <p14:creationId xmlns:p14="http://schemas.microsoft.com/office/powerpoint/2010/main" val="4264516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1F855-D43B-4795-9011-9FB7C140AE5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A7FFA27-8E71-4390-AED9-A8F330FE4449}"/>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AD67E845-5092-4692-B7BE-04CA25B6A6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BB42600D-F9FE-4232-B0C0-CC06627C0FF8}"/>
              </a:ext>
            </a:extLst>
          </p:cNvPr>
          <p:cNvSpPr/>
          <p:nvPr/>
        </p:nvSpPr>
        <p:spPr>
          <a:xfrm>
            <a:off x="1873624" y="234007"/>
            <a:ext cx="8498541" cy="3877985"/>
          </a:xfrm>
          <a:prstGeom prst="rect">
            <a:avLst/>
          </a:prstGeom>
        </p:spPr>
        <p:txBody>
          <a:bodyPr wrap="square">
            <a:spAutoFit/>
          </a:bodyPr>
          <a:lstStyle/>
          <a:p>
            <a:r>
              <a:rPr lang="en-US" sz="1400" b="1" dirty="0">
                <a:solidFill>
                  <a:schemeClr val="bg1"/>
                </a:solidFill>
              </a:rPr>
              <a:t>Government Subsidy on Electric Vehicles (Cars and SUVs):</a:t>
            </a:r>
          </a:p>
          <a:p>
            <a:r>
              <a:rPr lang="en-US" sz="1400" dirty="0">
                <a:solidFill>
                  <a:schemeClr val="bg1"/>
                </a:solidFill>
              </a:rPr>
              <a:t>Every state has its own criteria and policy for electric vehicles, so the state government's incentive for electric vehicles may vary. Below is the list of electric car subsidies in India:</a:t>
            </a:r>
          </a:p>
          <a:p>
            <a:endParaRPr lang="en-US" sz="1400" dirty="0">
              <a:solidFill>
                <a:schemeClr val="bg1"/>
              </a:solidFill>
            </a:endParaRPr>
          </a:p>
          <a:p>
            <a:endParaRPr lang="en-US" sz="1400" dirty="0">
              <a:solidFill>
                <a:schemeClr val="bg1"/>
              </a:solidFill>
            </a:endParaRPr>
          </a:p>
          <a:p>
            <a:endParaRPr lang="en-US" sz="1400" b="1" dirty="0">
              <a:solidFill>
                <a:schemeClr val="bg1"/>
              </a:solidFill>
            </a:endParaRPr>
          </a:p>
          <a:p>
            <a:endParaRPr lang="en-US" b="1" dirty="0">
              <a:solidFill>
                <a:schemeClr val="bg1"/>
              </a:solidFill>
            </a:endParaRPr>
          </a:p>
          <a:p>
            <a:r>
              <a:rPr lang="en-US" b="1" dirty="0">
                <a:solidFill>
                  <a:schemeClr val="bg1"/>
                </a:solidFill>
              </a:rPr>
              <a:t> </a:t>
            </a:r>
          </a:p>
          <a:p>
            <a:pPr fontAlgn="base"/>
            <a:endParaRPr lang="en-US" dirty="0">
              <a:solidFill>
                <a:schemeClr val="bg1"/>
              </a:solidFill>
            </a:endParaRPr>
          </a:p>
          <a:p>
            <a:endParaRPr lang="en-US" dirty="0">
              <a:solidFill>
                <a:schemeClr val="bg1"/>
              </a:solidFill>
            </a:endParaRPr>
          </a:p>
          <a:p>
            <a:br>
              <a:rPr lang="en-US" dirty="0"/>
            </a:br>
            <a:endParaRPr lang="en-US" dirty="0"/>
          </a:p>
          <a:p>
            <a:br>
              <a:rPr lang="en-US" dirty="0"/>
            </a:br>
            <a:br>
              <a:rPr lang="en-US" dirty="0"/>
            </a:br>
            <a:endParaRPr lang="en-US" dirty="0"/>
          </a:p>
        </p:txBody>
      </p:sp>
      <p:pic>
        <p:nvPicPr>
          <p:cNvPr id="6" name="Picture 5">
            <a:extLst>
              <a:ext uri="{FF2B5EF4-FFF2-40B4-BE49-F238E27FC236}">
                <a16:creationId xmlns:a16="http://schemas.microsoft.com/office/drawing/2014/main" id="{AE2886E0-A4FA-4AC5-8FED-8F0B763B962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44071" y="53135"/>
            <a:ext cx="1277473" cy="1277473"/>
          </a:xfrm>
          <a:prstGeom prst="rect">
            <a:avLst/>
          </a:prstGeom>
        </p:spPr>
      </p:pic>
      <p:pic>
        <p:nvPicPr>
          <p:cNvPr id="7" name="Picture 6">
            <a:extLst>
              <a:ext uri="{FF2B5EF4-FFF2-40B4-BE49-F238E27FC236}">
                <a16:creationId xmlns:a16="http://schemas.microsoft.com/office/drawing/2014/main" id="{46996F80-9F23-49CE-B940-498849EF537B}"/>
              </a:ext>
            </a:extLst>
          </p:cNvPr>
          <p:cNvPicPr>
            <a:picLocks noChangeAspect="1"/>
          </p:cNvPicPr>
          <p:nvPr/>
        </p:nvPicPr>
        <p:blipFill>
          <a:blip r:embed="rId5"/>
          <a:stretch>
            <a:fillRect/>
          </a:stretch>
        </p:blipFill>
        <p:spPr>
          <a:xfrm>
            <a:off x="2294994" y="1147444"/>
            <a:ext cx="7602011" cy="4563112"/>
          </a:xfrm>
          <a:prstGeom prst="rect">
            <a:avLst/>
          </a:prstGeom>
        </p:spPr>
      </p:pic>
    </p:spTree>
    <p:extLst>
      <p:ext uri="{BB962C8B-B14F-4D97-AF65-F5344CB8AC3E}">
        <p14:creationId xmlns:p14="http://schemas.microsoft.com/office/powerpoint/2010/main" val="2898729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1F855-D43B-4795-9011-9FB7C140AE5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A7FFA27-8E71-4390-AED9-A8F330FE4449}"/>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AD67E845-5092-4692-B7BE-04CA25B6A6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BB42600D-F9FE-4232-B0C0-CC06627C0FF8}"/>
              </a:ext>
            </a:extLst>
          </p:cNvPr>
          <p:cNvSpPr/>
          <p:nvPr/>
        </p:nvSpPr>
        <p:spPr>
          <a:xfrm>
            <a:off x="1873624" y="234007"/>
            <a:ext cx="8498541" cy="3877985"/>
          </a:xfrm>
          <a:prstGeom prst="rect">
            <a:avLst/>
          </a:prstGeom>
        </p:spPr>
        <p:txBody>
          <a:bodyPr wrap="square">
            <a:spAutoFit/>
          </a:bodyPr>
          <a:lstStyle/>
          <a:p>
            <a:r>
              <a:rPr lang="en-US" sz="1400" dirty="0">
                <a:solidFill>
                  <a:schemeClr val="bg1"/>
                </a:solidFill>
              </a:rPr>
              <a:t>Government Subsidy on Electric Vehicles (Scooters and Bikes)</a:t>
            </a:r>
          </a:p>
          <a:p>
            <a:r>
              <a:rPr lang="en-US" sz="1400" dirty="0">
                <a:solidFill>
                  <a:schemeClr val="bg1"/>
                </a:solidFill>
              </a:rPr>
              <a:t>Like subsidies on EV cars and SUVs, electric scooters and bikes are eligible for state government subsidies. Below are the government subsidies on electric two-wheelers.</a:t>
            </a:r>
          </a:p>
          <a:p>
            <a:endParaRPr lang="en-US" sz="1400" dirty="0">
              <a:solidFill>
                <a:schemeClr val="bg1"/>
              </a:solidFill>
            </a:endParaRPr>
          </a:p>
          <a:p>
            <a:endParaRPr lang="en-US" sz="1400" dirty="0">
              <a:solidFill>
                <a:schemeClr val="bg1"/>
              </a:solidFill>
            </a:endParaRPr>
          </a:p>
          <a:p>
            <a:endParaRPr lang="en-US" sz="1400" b="1" dirty="0">
              <a:solidFill>
                <a:schemeClr val="bg1"/>
              </a:solidFill>
            </a:endParaRPr>
          </a:p>
          <a:p>
            <a:endParaRPr lang="en-US" b="1" dirty="0">
              <a:solidFill>
                <a:schemeClr val="bg1"/>
              </a:solidFill>
            </a:endParaRPr>
          </a:p>
          <a:p>
            <a:r>
              <a:rPr lang="en-US" b="1" dirty="0">
                <a:solidFill>
                  <a:schemeClr val="bg1"/>
                </a:solidFill>
              </a:rPr>
              <a:t> </a:t>
            </a:r>
          </a:p>
          <a:p>
            <a:pPr fontAlgn="base"/>
            <a:endParaRPr lang="en-US" dirty="0">
              <a:solidFill>
                <a:schemeClr val="bg1"/>
              </a:solidFill>
            </a:endParaRPr>
          </a:p>
          <a:p>
            <a:endParaRPr lang="en-US" dirty="0">
              <a:solidFill>
                <a:schemeClr val="bg1"/>
              </a:solidFill>
            </a:endParaRPr>
          </a:p>
          <a:p>
            <a:br>
              <a:rPr lang="en-US" dirty="0"/>
            </a:br>
            <a:endParaRPr lang="en-US" dirty="0"/>
          </a:p>
          <a:p>
            <a:br>
              <a:rPr lang="en-US" dirty="0"/>
            </a:br>
            <a:br>
              <a:rPr lang="en-US" dirty="0"/>
            </a:br>
            <a:endParaRPr lang="en-US" dirty="0"/>
          </a:p>
        </p:txBody>
      </p:sp>
      <p:pic>
        <p:nvPicPr>
          <p:cNvPr id="6" name="Picture 5">
            <a:extLst>
              <a:ext uri="{FF2B5EF4-FFF2-40B4-BE49-F238E27FC236}">
                <a16:creationId xmlns:a16="http://schemas.microsoft.com/office/drawing/2014/main" id="{AE2886E0-A4FA-4AC5-8FED-8F0B763B962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44071" y="53135"/>
            <a:ext cx="1277473" cy="1277473"/>
          </a:xfrm>
          <a:prstGeom prst="rect">
            <a:avLst/>
          </a:prstGeom>
        </p:spPr>
      </p:pic>
      <p:pic>
        <p:nvPicPr>
          <p:cNvPr id="8" name="Picture 7">
            <a:extLst>
              <a:ext uri="{FF2B5EF4-FFF2-40B4-BE49-F238E27FC236}">
                <a16:creationId xmlns:a16="http://schemas.microsoft.com/office/drawing/2014/main" id="{AA865FCF-B780-4423-B027-B0D99AB69192}"/>
              </a:ext>
            </a:extLst>
          </p:cNvPr>
          <p:cNvPicPr>
            <a:picLocks noChangeAspect="1"/>
          </p:cNvPicPr>
          <p:nvPr/>
        </p:nvPicPr>
        <p:blipFill>
          <a:blip r:embed="rId5"/>
          <a:stretch>
            <a:fillRect/>
          </a:stretch>
        </p:blipFill>
        <p:spPr>
          <a:xfrm>
            <a:off x="2280705" y="1166497"/>
            <a:ext cx="7630590" cy="4525006"/>
          </a:xfrm>
          <a:prstGeom prst="rect">
            <a:avLst/>
          </a:prstGeom>
        </p:spPr>
      </p:pic>
    </p:spTree>
    <p:extLst>
      <p:ext uri="{BB962C8B-B14F-4D97-AF65-F5344CB8AC3E}">
        <p14:creationId xmlns:p14="http://schemas.microsoft.com/office/powerpoint/2010/main" val="1561769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1F855-D43B-4795-9011-9FB7C140AE5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A7FFA27-8E71-4390-AED9-A8F330FE4449}"/>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AD67E845-5092-4692-B7BE-04CA25B6A6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BB42600D-F9FE-4232-B0C0-CC06627C0FF8}"/>
              </a:ext>
            </a:extLst>
          </p:cNvPr>
          <p:cNvSpPr/>
          <p:nvPr/>
        </p:nvSpPr>
        <p:spPr>
          <a:xfrm>
            <a:off x="1873624" y="234007"/>
            <a:ext cx="8498541" cy="4524315"/>
          </a:xfrm>
          <a:prstGeom prst="rect">
            <a:avLst/>
          </a:prstGeom>
        </p:spPr>
        <p:txBody>
          <a:bodyPr wrap="square">
            <a:spAutoFit/>
          </a:bodyPr>
          <a:lstStyle/>
          <a:p>
            <a:r>
              <a:rPr lang="en-US" sz="1400" b="1" dirty="0">
                <a:solidFill>
                  <a:schemeClr val="bg1"/>
                </a:solidFill>
              </a:rPr>
              <a:t>How does the availability of charging stations infrastructure correlate with the EV sales and penetration rates in the top 5 states? </a:t>
            </a:r>
            <a:br>
              <a:rPr lang="en-US" sz="1400" dirty="0"/>
            </a:br>
            <a:endParaRPr lang="en-US" sz="1400" dirty="0"/>
          </a:p>
          <a:p>
            <a:r>
              <a:rPr lang="en-US" sz="1400" dirty="0">
                <a:solidFill>
                  <a:schemeClr val="bg1"/>
                </a:solidFill>
              </a:rPr>
              <a:t>The top 5 States like Maharashtra, Delhi, Karnataka, Kerala, Gujarat based to total number of Electric Vehicles sold in FY22, FY23, FY24 are having much higher number of EV Charging Stations than rest of the states.  It clearly indicates that the sales of EV increases with the increment of EV Charging Stations. So, it shows a positive correlation.</a:t>
            </a:r>
          </a:p>
          <a:p>
            <a:endParaRPr lang="en-US" sz="1400" dirty="0">
              <a:solidFill>
                <a:schemeClr val="bg1"/>
              </a:solidFill>
            </a:endParaRPr>
          </a:p>
          <a:p>
            <a:endParaRPr lang="en-US" sz="1400" b="1" dirty="0">
              <a:solidFill>
                <a:schemeClr val="bg1"/>
              </a:solidFill>
            </a:endParaRPr>
          </a:p>
          <a:p>
            <a:endParaRPr lang="en-US" b="1" dirty="0">
              <a:solidFill>
                <a:schemeClr val="bg1"/>
              </a:solidFill>
            </a:endParaRPr>
          </a:p>
          <a:p>
            <a:r>
              <a:rPr lang="en-US" b="1" dirty="0">
                <a:solidFill>
                  <a:schemeClr val="bg1"/>
                </a:solidFill>
              </a:rPr>
              <a:t> </a:t>
            </a:r>
          </a:p>
          <a:p>
            <a:pPr fontAlgn="base"/>
            <a:endParaRPr lang="en-US" dirty="0">
              <a:solidFill>
                <a:schemeClr val="bg1"/>
              </a:solidFill>
            </a:endParaRPr>
          </a:p>
          <a:p>
            <a:endParaRPr lang="en-US" dirty="0">
              <a:solidFill>
                <a:schemeClr val="bg1"/>
              </a:solidFill>
            </a:endParaRPr>
          </a:p>
          <a:p>
            <a:br>
              <a:rPr lang="en-US" dirty="0"/>
            </a:br>
            <a:endParaRPr lang="en-US" dirty="0"/>
          </a:p>
          <a:p>
            <a:br>
              <a:rPr lang="en-US" dirty="0"/>
            </a:br>
            <a:br>
              <a:rPr lang="en-US" dirty="0"/>
            </a:br>
            <a:endParaRPr lang="en-US" dirty="0"/>
          </a:p>
        </p:txBody>
      </p:sp>
      <p:pic>
        <p:nvPicPr>
          <p:cNvPr id="6" name="Picture 5">
            <a:extLst>
              <a:ext uri="{FF2B5EF4-FFF2-40B4-BE49-F238E27FC236}">
                <a16:creationId xmlns:a16="http://schemas.microsoft.com/office/drawing/2014/main" id="{AE2886E0-A4FA-4AC5-8FED-8F0B763B962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44071" y="53135"/>
            <a:ext cx="1277473" cy="1277473"/>
          </a:xfrm>
          <a:prstGeom prst="rect">
            <a:avLst/>
          </a:prstGeom>
        </p:spPr>
      </p:pic>
      <p:pic>
        <p:nvPicPr>
          <p:cNvPr id="7" name="Picture 6">
            <a:extLst>
              <a:ext uri="{FF2B5EF4-FFF2-40B4-BE49-F238E27FC236}">
                <a16:creationId xmlns:a16="http://schemas.microsoft.com/office/drawing/2014/main" id="{3B280FCA-084A-4DDF-B0A5-5E446823DE68}"/>
              </a:ext>
            </a:extLst>
          </p:cNvPr>
          <p:cNvPicPr>
            <a:picLocks noChangeAspect="1"/>
          </p:cNvPicPr>
          <p:nvPr/>
        </p:nvPicPr>
        <p:blipFill>
          <a:blip r:embed="rId5"/>
          <a:stretch>
            <a:fillRect/>
          </a:stretch>
        </p:blipFill>
        <p:spPr>
          <a:xfrm>
            <a:off x="1934633" y="2389023"/>
            <a:ext cx="3964143" cy="1955235"/>
          </a:xfrm>
          <a:prstGeom prst="rect">
            <a:avLst/>
          </a:prstGeom>
        </p:spPr>
      </p:pic>
      <p:pic>
        <p:nvPicPr>
          <p:cNvPr id="10" name="Picture 9">
            <a:extLst>
              <a:ext uri="{FF2B5EF4-FFF2-40B4-BE49-F238E27FC236}">
                <a16:creationId xmlns:a16="http://schemas.microsoft.com/office/drawing/2014/main" id="{87AD9FB9-62D1-4DBD-9CAB-BF0DA36F38A0}"/>
              </a:ext>
            </a:extLst>
          </p:cNvPr>
          <p:cNvPicPr>
            <a:picLocks noChangeAspect="1"/>
          </p:cNvPicPr>
          <p:nvPr/>
        </p:nvPicPr>
        <p:blipFill>
          <a:blip r:embed="rId6"/>
          <a:stretch>
            <a:fillRect/>
          </a:stretch>
        </p:blipFill>
        <p:spPr>
          <a:xfrm>
            <a:off x="6660408" y="2389023"/>
            <a:ext cx="4007592" cy="1848070"/>
          </a:xfrm>
          <a:prstGeom prst="rect">
            <a:avLst/>
          </a:prstGeom>
        </p:spPr>
      </p:pic>
      <p:pic>
        <p:nvPicPr>
          <p:cNvPr id="12" name="Picture 11">
            <a:extLst>
              <a:ext uri="{FF2B5EF4-FFF2-40B4-BE49-F238E27FC236}">
                <a16:creationId xmlns:a16="http://schemas.microsoft.com/office/drawing/2014/main" id="{42E42735-9601-4239-B992-8DADB64B1994}"/>
              </a:ext>
            </a:extLst>
          </p:cNvPr>
          <p:cNvPicPr>
            <a:picLocks noChangeAspect="1"/>
          </p:cNvPicPr>
          <p:nvPr/>
        </p:nvPicPr>
        <p:blipFill>
          <a:blip r:embed="rId7"/>
          <a:stretch>
            <a:fillRect/>
          </a:stretch>
        </p:blipFill>
        <p:spPr>
          <a:xfrm>
            <a:off x="6660408" y="4801463"/>
            <a:ext cx="4653051" cy="1568332"/>
          </a:xfrm>
          <a:prstGeom prst="rect">
            <a:avLst/>
          </a:prstGeom>
        </p:spPr>
      </p:pic>
    </p:spTree>
    <p:extLst>
      <p:ext uri="{BB962C8B-B14F-4D97-AF65-F5344CB8AC3E}">
        <p14:creationId xmlns:p14="http://schemas.microsoft.com/office/powerpoint/2010/main" val="364609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36C6B-B0C2-4E58-9F72-C30D90ABBC72}"/>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5573D234-9E70-45D4-9A51-FF604A8F13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7999"/>
          </a:xfrm>
        </p:spPr>
      </p:pic>
      <p:sp>
        <p:nvSpPr>
          <p:cNvPr id="6" name="TextBox 5">
            <a:extLst>
              <a:ext uri="{FF2B5EF4-FFF2-40B4-BE49-F238E27FC236}">
                <a16:creationId xmlns:a16="http://schemas.microsoft.com/office/drawing/2014/main" id="{88418019-64CE-43F6-989F-D0C12C4A7BE3}"/>
              </a:ext>
            </a:extLst>
          </p:cNvPr>
          <p:cNvSpPr txBox="1"/>
          <p:nvPr/>
        </p:nvSpPr>
        <p:spPr>
          <a:xfrm>
            <a:off x="1008529" y="2339789"/>
            <a:ext cx="10345271" cy="2031325"/>
          </a:xfrm>
          <a:prstGeom prst="rect">
            <a:avLst/>
          </a:prstGeom>
          <a:noFill/>
        </p:spPr>
        <p:txBody>
          <a:bodyPr wrap="square" rtlCol="0">
            <a:spAutoFit/>
          </a:bodyPr>
          <a:lstStyle/>
          <a:p>
            <a:r>
              <a:rPr lang="en-US" b="1" dirty="0" err="1">
                <a:solidFill>
                  <a:schemeClr val="bg1"/>
                </a:solidFill>
              </a:rPr>
              <a:t>AtliQ</a:t>
            </a:r>
            <a:r>
              <a:rPr lang="en-US" b="1" dirty="0">
                <a:solidFill>
                  <a:schemeClr val="bg1"/>
                </a:solidFill>
              </a:rPr>
              <a:t> Motors </a:t>
            </a:r>
            <a:r>
              <a:rPr lang="en-US" dirty="0">
                <a:solidFill>
                  <a:schemeClr val="bg1"/>
                </a:solidFill>
              </a:rPr>
              <a:t>is an automotive giant from the USA specializing in electric vehicles (EV). In the last 5 years, their market share rose to 25% in electric and hybrid vehicles segment in North America. As a part of their expansion plans, they wanted to launch their bestselling models in India where their market share is less than 2%. The chief of </a:t>
            </a:r>
            <a:r>
              <a:rPr lang="en-US" dirty="0" err="1">
                <a:solidFill>
                  <a:schemeClr val="bg1"/>
                </a:solidFill>
              </a:rPr>
              <a:t>AtliQ</a:t>
            </a:r>
            <a:r>
              <a:rPr lang="en-US" dirty="0">
                <a:solidFill>
                  <a:schemeClr val="bg1"/>
                </a:solidFill>
              </a:rPr>
              <a:t> Motors India wanted to do a detailed market study of existing EV/Hybrid market in India before proceeding further. Bruce gave this task to the data analytics team of </a:t>
            </a:r>
            <a:r>
              <a:rPr lang="en-US" dirty="0" err="1">
                <a:solidFill>
                  <a:schemeClr val="bg1"/>
                </a:solidFill>
              </a:rPr>
              <a:t>AtliQ</a:t>
            </a:r>
            <a:r>
              <a:rPr lang="en-US" dirty="0">
                <a:solidFill>
                  <a:schemeClr val="bg1"/>
                </a:solidFill>
              </a:rPr>
              <a:t> motors and Peter Pandey is the data analyst working in this team. </a:t>
            </a:r>
            <a:br>
              <a:rPr lang="en-US" dirty="0"/>
            </a:br>
            <a:endParaRPr lang="en-US" dirty="0"/>
          </a:p>
        </p:txBody>
      </p:sp>
    </p:spTree>
    <p:extLst>
      <p:ext uri="{BB962C8B-B14F-4D97-AF65-F5344CB8AC3E}">
        <p14:creationId xmlns:p14="http://schemas.microsoft.com/office/powerpoint/2010/main" val="1639710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1F855-D43B-4795-9011-9FB7C140AE5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A7FFA27-8E71-4390-AED9-A8F330FE4449}"/>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AD67E845-5092-4692-B7BE-04CA25B6A6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BB42600D-F9FE-4232-B0C0-CC06627C0FF8}"/>
              </a:ext>
            </a:extLst>
          </p:cNvPr>
          <p:cNvSpPr/>
          <p:nvPr/>
        </p:nvSpPr>
        <p:spPr>
          <a:xfrm>
            <a:off x="1873624" y="234007"/>
            <a:ext cx="5513294" cy="5970865"/>
          </a:xfrm>
          <a:prstGeom prst="rect">
            <a:avLst/>
          </a:prstGeom>
        </p:spPr>
        <p:txBody>
          <a:bodyPr wrap="square">
            <a:spAutoFit/>
          </a:bodyPr>
          <a:lstStyle/>
          <a:p>
            <a:r>
              <a:rPr lang="en-US" sz="1400" b="1" dirty="0">
                <a:solidFill>
                  <a:schemeClr val="bg1"/>
                </a:solidFill>
              </a:rPr>
              <a:t>Q4. Who should be the brand ambassador if </a:t>
            </a:r>
            <a:r>
              <a:rPr lang="en-US" sz="1400" b="1" dirty="0" err="1">
                <a:solidFill>
                  <a:schemeClr val="bg1"/>
                </a:solidFill>
              </a:rPr>
              <a:t>AtliQ</a:t>
            </a:r>
            <a:r>
              <a:rPr lang="en-US" sz="1400" b="1" dirty="0">
                <a:solidFill>
                  <a:schemeClr val="bg1"/>
                </a:solidFill>
              </a:rPr>
              <a:t> Motors launches their EV/Hybrid vehicles in India and why? </a:t>
            </a:r>
            <a:br>
              <a:rPr lang="en-US" sz="1400" dirty="0">
                <a:solidFill>
                  <a:schemeClr val="bg1"/>
                </a:solidFill>
              </a:rPr>
            </a:br>
            <a:endParaRPr lang="en-US" sz="1400" dirty="0">
              <a:solidFill>
                <a:schemeClr val="bg1"/>
              </a:solidFill>
            </a:endParaRPr>
          </a:p>
          <a:p>
            <a:r>
              <a:rPr lang="en-US" sz="1400" dirty="0">
                <a:solidFill>
                  <a:schemeClr val="bg1"/>
                </a:solidFill>
              </a:rPr>
              <a:t>Choosing a right brand ambassador is essential while launching any new product in a challenging yet diversified market like India.  So, for vehicles market, my recommendation would be Amitabh Bachchan as the brand ambassador of </a:t>
            </a:r>
            <a:r>
              <a:rPr lang="en-US" sz="1400" dirty="0" err="1">
                <a:solidFill>
                  <a:schemeClr val="bg1"/>
                </a:solidFill>
              </a:rPr>
              <a:t>Atliq</a:t>
            </a:r>
            <a:r>
              <a:rPr lang="en-US" sz="1400" dirty="0">
                <a:solidFill>
                  <a:schemeClr val="bg1"/>
                </a:solidFill>
              </a:rPr>
              <a:t> Motors.</a:t>
            </a:r>
          </a:p>
          <a:p>
            <a:endParaRPr lang="en-US" sz="1400" dirty="0">
              <a:solidFill>
                <a:schemeClr val="bg1"/>
              </a:solidFill>
            </a:endParaRPr>
          </a:p>
          <a:p>
            <a:r>
              <a:rPr lang="en-US" sz="1400" dirty="0">
                <a:solidFill>
                  <a:schemeClr val="bg1"/>
                </a:solidFill>
              </a:rPr>
              <a:t>The reasons are: </a:t>
            </a:r>
          </a:p>
          <a:p>
            <a:pPr marL="285750" indent="-285750">
              <a:buFont typeface="Arial" panose="020B0604020202020204" pitchFamily="34" charset="0"/>
              <a:buChar char="•"/>
            </a:pPr>
            <a:r>
              <a:rPr lang="en-US" sz="1400" dirty="0">
                <a:solidFill>
                  <a:schemeClr val="bg1"/>
                </a:solidFill>
              </a:rPr>
              <a:t> Iconic Status: As one of the most respected and beloved figures in India, Amitabh brings a sense of trust and reliability to the brand.</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Broad Demographic Reach: He appeals to multiple generations, ensuring the brand connects with a wide audience.</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Enduring Influence: Amitabh’s longstanding presence in the industry can lend credibility and a sense of legacy to a new EV brand</a:t>
            </a:r>
          </a:p>
          <a:p>
            <a:r>
              <a:rPr lang="en-US" b="1" dirty="0">
                <a:solidFill>
                  <a:schemeClr val="bg1"/>
                </a:solidFill>
              </a:rPr>
              <a:t> </a:t>
            </a:r>
          </a:p>
          <a:p>
            <a:pPr fontAlgn="base"/>
            <a:endParaRPr lang="en-US" dirty="0">
              <a:solidFill>
                <a:schemeClr val="bg1"/>
              </a:solidFill>
            </a:endParaRPr>
          </a:p>
          <a:p>
            <a:endParaRPr lang="en-US" dirty="0">
              <a:solidFill>
                <a:schemeClr val="bg1"/>
              </a:solidFill>
            </a:endParaRPr>
          </a:p>
          <a:p>
            <a:br>
              <a:rPr lang="en-US" dirty="0"/>
            </a:br>
            <a:endParaRPr lang="en-US" dirty="0"/>
          </a:p>
          <a:p>
            <a:br>
              <a:rPr lang="en-US" dirty="0"/>
            </a:br>
            <a:br>
              <a:rPr lang="en-US" dirty="0"/>
            </a:br>
            <a:endParaRPr lang="en-US" dirty="0"/>
          </a:p>
        </p:txBody>
      </p:sp>
      <p:pic>
        <p:nvPicPr>
          <p:cNvPr id="6" name="Picture 5">
            <a:extLst>
              <a:ext uri="{FF2B5EF4-FFF2-40B4-BE49-F238E27FC236}">
                <a16:creationId xmlns:a16="http://schemas.microsoft.com/office/drawing/2014/main" id="{AE2886E0-A4FA-4AC5-8FED-8F0B763B962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44071" y="53135"/>
            <a:ext cx="1277473" cy="1277473"/>
          </a:xfrm>
          <a:prstGeom prst="rect">
            <a:avLst/>
          </a:prstGeom>
        </p:spPr>
      </p:pic>
      <p:pic>
        <p:nvPicPr>
          <p:cNvPr id="16" name="Picture 15">
            <a:extLst>
              <a:ext uri="{FF2B5EF4-FFF2-40B4-BE49-F238E27FC236}">
                <a16:creationId xmlns:a16="http://schemas.microsoft.com/office/drawing/2014/main" id="{AFBB9F32-DBBF-4F94-8368-EAFFF1C03F13}"/>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7680274" y="1330608"/>
            <a:ext cx="4087971" cy="2918663"/>
          </a:xfrm>
          <a:prstGeom prst="rect">
            <a:avLst/>
          </a:prstGeom>
        </p:spPr>
      </p:pic>
    </p:spTree>
    <p:extLst>
      <p:ext uri="{BB962C8B-B14F-4D97-AF65-F5344CB8AC3E}">
        <p14:creationId xmlns:p14="http://schemas.microsoft.com/office/powerpoint/2010/main" val="2903839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1F855-D43B-4795-9011-9FB7C140AE5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A7FFA27-8E71-4390-AED9-A8F330FE4449}"/>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AD67E845-5092-4692-B7BE-04CA25B6A6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BB42600D-F9FE-4232-B0C0-CC06627C0FF8}"/>
              </a:ext>
            </a:extLst>
          </p:cNvPr>
          <p:cNvSpPr/>
          <p:nvPr/>
        </p:nvSpPr>
        <p:spPr>
          <a:xfrm>
            <a:off x="1873623" y="234007"/>
            <a:ext cx="8704729" cy="6524863"/>
          </a:xfrm>
          <a:prstGeom prst="rect">
            <a:avLst/>
          </a:prstGeom>
        </p:spPr>
        <p:txBody>
          <a:bodyPr wrap="square">
            <a:spAutoFit/>
          </a:bodyPr>
          <a:lstStyle/>
          <a:p>
            <a:r>
              <a:rPr lang="en-US" sz="1400" b="1" dirty="0">
                <a:solidFill>
                  <a:schemeClr val="bg1"/>
                </a:solidFill>
              </a:rPr>
              <a:t>Q5. </a:t>
            </a:r>
            <a:r>
              <a:rPr lang="en-US" b="1" dirty="0">
                <a:solidFill>
                  <a:schemeClr val="bg1"/>
                </a:solidFill>
              </a:rPr>
              <a:t>Which state of India is ideal to start the manufacturing unit? (Based on</a:t>
            </a:r>
          </a:p>
          <a:p>
            <a:r>
              <a:rPr lang="en-US" b="1" dirty="0">
                <a:solidFill>
                  <a:schemeClr val="bg1"/>
                </a:solidFill>
              </a:rPr>
              <a:t>subsidies provided, ease of doing business, stability in governance etc.)</a:t>
            </a:r>
            <a:r>
              <a:rPr lang="en-US" sz="1400" b="1" dirty="0">
                <a:solidFill>
                  <a:schemeClr val="bg1"/>
                </a:solidFill>
              </a:rPr>
              <a:t> </a:t>
            </a:r>
            <a:br>
              <a:rPr lang="en-US" sz="1400" dirty="0"/>
            </a:br>
            <a:endParaRPr lang="en-US" sz="1400" dirty="0"/>
          </a:p>
          <a:p>
            <a:r>
              <a:rPr lang="en-US" sz="1400" dirty="0">
                <a:solidFill>
                  <a:schemeClr val="bg1"/>
                </a:solidFill>
              </a:rPr>
              <a:t>Gujarat is the ideal state to start the manufacturing unit of Electric Vehicles.  The reasons supporting this statement are: </a:t>
            </a:r>
          </a:p>
          <a:p>
            <a:r>
              <a:rPr lang="en-US" sz="1400" dirty="0">
                <a:solidFill>
                  <a:schemeClr val="bg1"/>
                </a:solidFill>
              </a:rPr>
              <a:t>Subsidies and Incentives: Gujarat is one of the most forward states in providing financial incentives for EV manufacturers, including capital subsidies, tax rebates, and other financial incentives for setting up production plants.</a:t>
            </a:r>
          </a:p>
          <a:p>
            <a:endParaRPr lang="en-US" sz="1400" dirty="0">
              <a:solidFill>
                <a:schemeClr val="bg1"/>
              </a:solidFill>
            </a:endParaRPr>
          </a:p>
          <a:p>
            <a:r>
              <a:rPr lang="en-US" sz="1400" dirty="0">
                <a:solidFill>
                  <a:schemeClr val="bg1"/>
                </a:solidFill>
              </a:rPr>
              <a:t>Ease of Doing Business: Gujarat consistently ranks at the top in ease of doing business due to its investor-friendly policies, fast-track approvals, and simplified procedures in India.</a:t>
            </a:r>
          </a:p>
          <a:p>
            <a:endParaRPr lang="en-US" sz="1400" dirty="0">
              <a:solidFill>
                <a:schemeClr val="bg1"/>
              </a:solidFill>
            </a:endParaRPr>
          </a:p>
          <a:p>
            <a:r>
              <a:rPr lang="en-US" sz="1400" dirty="0">
                <a:solidFill>
                  <a:schemeClr val="bg1"/>
                </a:solidFill>
              </a:rPr>
              <a:t>Infrastructure: The state boasts excellent infrastructure, with well-connected industrial corridors, ports, and road networks, making it an ideal location for manufacturing units. Gujarat has also focused on developing industrial zones specifically for EVs.</a:t>
            </a:r>
          </a:p>
          <a:p>
            <a:endParaRPr lang="en-US" sz="1400" dirty="0">
              <a:solidFill>
                <a:schemeClr val="bg1"/>
              </a:solidFill>
            </a:endParaRPr>
          </a:p>
          <a:p>
            <a:r>
              <a:rPr lang="en-US" sz="1400" dirty="0">
                <a:solidFill>
                  <a:schemeClr val="bg1"/>
                </a:solidFill>
              </a:rPr>
              <a:t>Skilled Labor: Gujarat has a rapidly growing industrial workforce and is known for its strong presence in manufacturing, especially in the automotive sector.</a:t>
            </a:r>
          </a:p>
          <a:p>
            <a:endParaRPr lang="en-US" sz="1400" dirty="0">
              <a:solidFill>
                <a:schemeClr val="bg1"/>
              </a:solidFill>
            </a:endParaRPr>
          </a:p>
          <a:p>
            <a:endParaRPr lang="en-US" sz="1400" dirty="0">
              <a:solidFill>
                <a:schemeClr val="bg1"/>
              </a:solidFill>
            </a:endParaRPr>
          </a:p>
          <a:p>
            <a:endParaRPr lang="en-US" dirty="0">
              <a:solidFill>
                <a:schemeClr val="bg1"/>
              </a:solidFill>
            </a:endParaRPr>
          </a:p>
          <a:p>
            <a:pPr fontAlgn="base"/>
            <a:endParaRPr lang="en-US" dirty="0">
              <a:solidFill>
                <a:schemeClr val="bg1"/>
              </a:solidFill>
            </a:endParaRPr>
          </a:p>
          <a:p>
            <a:endParaRPr lang="en-US" dirty="0">
              <a:solidFill>
                <a:schemeClr val="bg1"/>
              </a:solidFill>
            </a:endParaRPr>
          </a:p>
          <a:p>
            <a:br>
              <a:rPr lang="en-US" dirty="0"/>
            </a:br>
            <a:endParaRPr lang="en-US" dirty="0"/>
          </a:p>
          <a:p>
            <a:br>
              <a:rPr lang="en-US" dirty="0"/>
            </a:br>
            <a:br>
              <a:rPr lang="en-US" dirty="0"/>
            </a:br>
            <a:endParaRPr lang="en-US" dirty="0"/>
          </a:p>
        </p:txBody>
      </p:sp>
      <p:pic>
        <p:nvPicPr>
          <p:cNvPr id="6" name="Picture 5">
            <a:extLst>
              <a:ext uri="{FF2B5EF4-FFF2-40B4-BE49-F238E27FC236}">
                <a16:creationId xmlns:a16="http://schemas.microsoft.com/office/drawing/2014/main" id="{AE2886E0-A4FA-4AC5-8FED-8F0B763B962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44071" y="53135"/>
            <a:ext cx="1277473" cy="1277473"/>
          </a:xfrm>
          <a:prstGeom prst="rect">
            <a:avLst/>
          </a:prstGeom>
        </p:spPr>
      </p:pic>
    </p:spTree>
    <p:extLst>
      <p:ext uri="{BB962C8B-B14F-4D97-AF65-F5344CB8AC3E}">
        <p14:creationId xmlns:p14="http://schemas.microsoft.com/office/powerpoint/2010/main" val="4200886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1F855-D43B-4795-9011-9FB7C140AE5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A7FFA27-8E71-4390-AED9-A8F330FE4449}"/>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AD67E845-5092-4692-B7BE-04CA25B6A6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BB42600D-F9FE-4232-B0C0-CC06627C0FF8}"/>
              </a:ext>
            </a:extLst>
          </p:cNvPr>
          <p:cNvSpPr/>
          <p:nvPr/>
        </p:nvSpPr>
        <p:spPr>
          <a:xfrm>
            <a:off x="1873623" y="234007"/>
            <a:ext cx="8704729" cy="5047536"/>
          </a:xfrm>
          <a:prstGeom prst="rect">
            <a:avLst/>
          </a:prstGeom>
        </p:spPr>
        <p:txBody>
          <a:bodyPr wrap="square">
            <a:spAutoFit/>
          </a:bodyPr>
          <a:lstStyle/>
          <a:p>
            <a:r>
              <a:rPr lang="en-US" sz="1400" b="1" dirty="0">
                <a:solidFill>
                  <a:schemeClr val="bg1"/>
                </a:solidFill>
              </a:rPr>
              <a:t>Q6. Your top 3 recommendations for </a:t>
            </a:r>
            <a:r>
              <a:rPr lang="en-US" sz="1400" b="1" dirty="0" err="1">
                <a:solidFill>
                  <a:schemeClr val="bg1"/>
                </a:solidFill>
              </a:rPr>
              <a:t>AtliQ</a:t>
            </a:r>
            <a:r>
              <a:rPr lang="en-US" sz="1400" b="1" dirty="0">
                <a:solidFill>
                  <a:schemeClr val="bg1"/>
                </a:solidFill>
              </a:rPr>
              <a:t> Motors. </a:t>
            </a:r>
            <a:br>
              <a:rPr lang="en-US" sz="1400" dirty="0"/>
            </a:br>
            <a:br>
              <a:rPr lang="en-US" sz="1400" dirty="0"/>
            </a:br>
            <a:r>
              <a:rPr lang="en-US" sz="1400" dirty="0">
                <a:solidFill>
                  <a:schemeClr val="bg1"/>
                </a:solidFill>
              </a:rPr>
              <a:t>The top 3 recommendations are: </a:t>
            </a:r>
          </a:p>
          <a:p>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Weather-friendly: In India, there are many places where water drainage system is poor and during monsoon, those roads become very pathetic for driving cars. This point should be reminded while manufacturing EVs.</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Pricing:  From grocery to consumer durables,  Indian consumers are always driven by discounts. They always look for something which provides good value in comparatively lower cost. </a:t>
            </a:r>
            <a:r>
              <a:rPr lang="en-US" sz="1400" dirty="0" err="1">
                <a:solidFill>
                  <a:schemeClr val="bg1"/>
                </a:solidFill>
              </a:rPr>
              <a:t>Atliq</a:t>
            </a:r>
            <a:r>
              <a:rPr lang="en-US" sz="1400" dirty="0">
                <a:solidFill>
                  <a:schemeClr val="bg1"/>
                </a:solidFill>
              </a:rPr>
              <a:t> should develop their pricing strategy to lure the targeted audience in such a way that the audience will have a feeling of more cost savings in EV than diesel-cars. The audience must be saving the cost of diesel. </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After-sales support:  Indian consumers always value good after-sales support. </a:t>
            </a:r>
            <a:r>
              <a:rPr lang="en-US" sz="1400" dirty="0" err="1">
                <a:solidFill>
                  <a:schemeClr val="bg1"/>
                </a:solidFill>
              </a:rPr>
              <a:t>Atliq</a:t>
            </a:r>
            <a:r>
              <a:rPr lang="en-US" sz="1400" dirty="0">
                <a:solidFill>
                  <a:schemeClr val="bg1"/>
                </a:solidFill>
              </a:rPr>
              <a:t> must ensure and provide good after-sales support so that the customers can rely on them while buying EV.</a:t>
            </a:r>
            <a:endParaRPr lang="en-US" dirty="0">
              <a:solidFill>
                <a:schemeClr val="bg1"/>
              </a:solidFill>
            </a:endParaRPr>
          </a:p>
          <a:p>
            <a:pPr fontAlgn="base"/>
            <a:endParaRPr lang="en-US" dirty="0">
              <a:solidFill>
                <a:schemeClr val="bg1"/>
              </a:solidFill>
            </a:endParaRPr>
          </a:p>
          <a:p>
            <a:endParaRPr lang="en-US" dirty="0">
              <a:solidFill>
                <a:schemeClr val="bg1"/>
              </a:solidFill>
            </a:endParaRPr>
          </a:p>
          <a:p>
            <a:br>
              <a:rPr lang="en-US" dirty="0"/>
            </a:br>
            <a:endParaRPr lang="en-US" dirty="0"/>
          </a:p>
          <a:p>
            <a:br>
              <a:rPr lang="en-US" dirty="0"/>
            </a:br>
            <a:br>
              <a:rPr lang="en-US" dirty="0"/>
            </a:br>
            <a:endParaRPr lang="en-US" dirty="0"/>
          </a:p>
        </p:txBody>
      </p:sp>
      <p:pic>
        <p:nvPicPr>
          <p:cNvPr id="6" name="Picture 5">
            <a:extLst>
              <a:ext uri="{FF2B5EF4-FFF2-40B4-BE49-F238E27FC236}">
                <a16:creationId xmlns:a16="http://schemas.microsoft.com/office/drawing/2014/main" id="{AE2886E0-A4FA-4AC5-8FED-8F0B763B962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44071" y="53135"/>
            <a:ext cx="1277473" cy="1277473"/>
          </a:xfrm>
          <a:prstGeom prst="rect">
            <a:avLst/>
          </a:prstGeom>
        </p:spPr>
      </p:pic>
    </p:spTree>
    <p:extLst>
      <p:ext uri="{BB962C8B-B14F-4D97-AF65-F5344CB8AC3E}">
        <p14:creationId xmlns:p14="http://schemas.microsoft.com/office/powerpoint/2010/main" val="4284378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A0240-EC8A-41CF-9BDC-5900607DC2F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141C628-A9FD-4359-BD38-A32ED7049FD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26625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36C6B-B0C2-4E58-9F72-C30D90ABBC72}"/>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5573D234-9E70-45D4-9A51-FF604A8F13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7999"/>
          </a:xfrm>
        </p:spPr>
      </p:pic>
      <p:sp>
        <p:nvSpPr>
          <p:cNvPr id="3" name="TextBox 2">
            <a:extLst>
              <a:ext uri="{FF2B5EF4-FFF2-40B4-BE49-F238E27FC236}">
                <a16:creationId xmlns:a16="http://schemas.microsoft.com/office/drawing/2014/main" id="{60F4475C-E168-457D-BD21-9C962E690093}"/>
              </a:ext>
            </a:extLst>
          </p:cNvPr>
          <p:cNvSpPr txBox="1"/>
          <p:nvPr/>
        </p:nvSpPr>
        <p:spPr>
          <a:xfrm>
            <a:off x="1954306" y="1255058"/>
            <a:ext cx="7055223" cy="480131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Here,  we are provided the data of overall Indian vehicle market of FY-22,23 and 24.  I have used Excel, Power BI, Power BI Dax to do proper data cleaning and visualization.  </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I have done data cleaning to remove small mistakes like correcting states spellings, modifying a few data-types, calculating Fiscal year, month, year from given dates using Power Query.  </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I have used the key metrics like Penetration Rate, CAGR for both Electric and non-electric vehicle categories to find detailed insights and find potentials of the success of </a:t>
            </a:r>
            <a:r>
              <a:rPr lang="en-US" dirty="0" err="1">
                <a:solidFill>
                  <a:schemeClr val="bg1"/>
                </a:solidFill>
              </a:rPr>
              <a:t>Atliq</a:t>
            </a:r>
            <a:r>
              <a:rPr lang="en-US" dirty="0">
                <a:solidFill>
                  <a:schemeClr val="bg1"/>
                </a:solidFill>
              </a:rPr>
              <a:t> Motors Electric Vehicles in upcoming Future. </a:t>
            </a:r>
          </a:p>
          <a:p>
            <a:pPr marL="285750" indent="-285750">
              <a:buFont typeface="Arial" panose="020B0604020202020204" pitchFamily="34" charset="0"/>
              <a:buChar char="•"/>
            </a:pPr>
            <a:r>
              <a:rPr lang="en-US" dirty="0">
                <a:solidFill>
                  <a:schemeClr val="bg1"/>
                </a:solidFill>
              </a:rPr>
              <a:t>Calculated each key metrics using DAX to make correct measures using the functions like SUM, CALCULATE, FILTER etc.</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Here, the average unit price of 2-wheelers and 4-wheelers EV is assumed as Rs. 85000 and Rs. 1500000. </a:t>
            </a:r>
          </a:p>
        </p:txBody>
      </p:sp>
    </p:spTree>
    <p:extLst>
      <p:ext uri="{BB962C8B-B14F-4D97-AF65-F5344CB8AC3E}">
        <p14:creationId xmlns:p14="http://schemas.microsoft.com/office/powerpoint/2010/main" val="3454742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1F855-D43B-4795-9011-9FB7C140AE5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A7FFA27-8E71-4390-AED9-A8F330FE4449}"/>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AD67E845-5092-4692-B7BE-04CA25B6A6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Picture 8">
            <a:extLst>
              <a:ext uri="{FF2B5EF4-FFF2-40B4-BE49-F238E27FC236}">
                <a16:creationId xmlns:a16="http://schemas.microsoft.com/office/drawing/2014/main" id="{7038BA4C-B579-48DD-B797-79CA9ABCDD15}"/>
              </a:ext>
            </a:extLst>
          </p:cNvPr>
          <p:cNvPicPr>
            <a:picLocks noChangeAspect="1"/>
          </p:cNvPicPr>
          <p:nvPr/>
        </p:nvPicPr>
        <p:blipFill rotWithShape="1">
          <a:blip r:embed="rId3"/>
          <a:srcRect t="2736"/>
          <a:stretch/>
        </p:blipFill>
        <p:spPr>
          <a:xfrm>
            <a:off x="1880648" y="2316163"/>
            <a:ext cx="3715268" cy="2387599"/>
          </a:xfrm>
          <a:prstGeom prst="rect">
            <a:avLst/>
          </a:prstGeom>
        </p:spPr>
      </p:pic>
      <p:pic>
        <p:nvPicPr>
          <p:cNvPr id="10" name="Picture 9">
            <a:extLst>
              <a:ext uri="{FF2B5EF4-FFF2-40B4-BE49-F238E27FC236}">
                <a16:creationId xmlns:a16="http://schemas.microsoft.com/office/drawing/2014/main" id="{2A96B4AD-B34F-4445-95C9-C555872ACEE0}"/>
              </a:ext>
            </a:extLst>
          </p:cNvPr>
          <p:cNvPicPr>
            <a:picLocks noChangeAspect="1"/>
          </p:cNvPicPr>
          <p:nvPr/>
        </p:nvPicPr>
        <p:blipFill rotWithShape="1">
          <a:blip r:embed="rId4"/>
          <a:srcRect l="1235" t="2053"/>
          <a:stretch/>
        </p:blipFill>
        <p:spPr>
          <a:xfrm>
            <a:off x="6463553" y="2429434"/>
            <a:ext cx="4213356" cy="2274327"/>
          </a:xfrm>
          <a:prstGeom prst="rect">
            <a:avLst/>
          </a:prstGeom>
        </p:spPr>
      </p:pic>
      <p:sp>
        <p:nvSpPr>
          <p:cNvPr id="11" name="TextBox 10">
            <a:extLst>
              <a:ext uri="{FF2B5EF4-FFF2-40B4-BE49-F238E27FC236}">
                <a16:creationId xmlns:a16="http://schemas.microsoft.com/office/drawing/2014/main" id="{D04B7647-70BB-491A-9AD1-54E56EDA3BE0}"/>
              </a:ext>
            </a:extLst>
          </p:cNvPr>
          <p:cNvSpPr txBox="1"/>
          <p:nvPr/>
        </p:nvSpPr>
        <p:spPr>
          <a:xfrm>
            <a:off x="1880648" y="106829"/>
            <a:ext cx="8220635" cy="646331"/>
          </a:xfrm>
          <a:prstGeom prst="rect">
            <a:avLst/>
          </a:prstGeom>
          <a:noFill/>
        </p:spPr>
        <p:txBody>
          <a:bodyPr wrap="square" rtlCol="0">
            <a:spAutoFit/>
          </a:bodyPr>
          <a:lstStyle/>
          <a:p>
            <a:r>
              <a:rPr lang="en-US" dirty="0">
                <a:solidFill>
                  <a:schemeClr val="bg1"/>
                </a:solidFill>
              </a:rPr>
              <a:t>Q1. Top and Bottom 3 two-wheeler Electric Vehicle Sold by Electric Vehicle Manufacturing companies in FY23 and FY24</a:t>
            </a:r>
          </a:p>
        </p:txBody>
      </p:sp>
    </p:spTree>
    <p:extLst>
      <p:ext uri="{BB962C8B-B14F-4D97-AF65-F5344CB8AC3E}">
        <p14:creationId xmlns:p14="http://schemas.microsoft.com/office/powerpoint/2010/main" val="1831611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1F855-D43B-4795-9011-9FB7C140AE5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A7FFA27-8E71-4390-AED9-A8F330FE4449}"/>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AD67E845-5092-4692-B7BE-04CA25B6A6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CA7D3F41-8950-4B01-8FBA-DEE9CD5D2B3A}"/>
              </a:ext>
            </a:extLst>
          </p:cNvPr>
          <p:cNvSpPr txBox="1"/>
          <p:nvPr/>
        </p:nvSpPr>
        <p:spPr>
          <a:xfrm>
            <a:off x="1084730" y="59609"/>
            <a:ext cx="9314329" cy="646331"/>
          </a:xfrm>
          <a:prstGeom prst="rect">
            <a:avLst/>
          </a:prstGeom>
          <a:noFill/>
        </p:spPr>
        <p:txBody>
          <a:bodyPr wrap="square" rtlCol="0">
            <a:spAutoFit/>
          </a:bodyPr>
          <a:lstStyle/>
          <a:p>
            <a:r>
              <a:rPr lang="en-US" dirty="0">
                <a:solidFill>
                  <a:schemeClr val="bg1"/>
                </a:solidFill>
              </a:rPr>
              <a:t>Q2. Top 5 States based on Penetration Rate in 2-Wheelers and 4-Wheelers EV Sales in FY24</a:t>
            </a:r>
          </a:p>
          <a:p>
            <a:endParaRPr lang="en-US" dirty="0">
              <a:solidFill>
                <a:schemeClr val="bg1"/>
              </a:solidFill>
            </a:endParaRPr>
          </a:p>
        </p:txBody>
      </p:sp>
      <p:pic>
        <p:nvPicPr>
          <p:cNvPr id="4" name="Picture 3">
            <a:extLst>
              <a:ext uri="{FF2B5EF4-FFF2-40B4-BE49-F238E27FC236}">
                <a16:creationId xmlns:a16="http://schemas.microsoft.com/office/drawing/2014/main" id="{A4A80D79-27CA-4A51-AFA9-B71190E8501B}"/>
              </a:ext>
            </a:extLst>
          </p:cNvPr>
          <p:cNvPicPr>
            <a:picLocks noChangeAspect="1"/>
          </p:cNvPicPr>
          <p:nvPr/>
        </p:nvPicPr>
        <p:blipFill>
          <a:blip r:embed="rId3"/>
          <a:stretch>
            <a:fillRect/>
          </a:stretch>
        </p:blipFill>
        <p:spPr>
          <a:xfrm>
            <a:off x="1703294" y="1824190"/>
            <a:ext cx="3565045" cy="2622561"/>
          </a:xfrm>
          <a:prstGeom prst="rect">
            <a:avLst/>
          </a:prstGeom>
        </p:spPr>
      </p:pic>
      <p:pic>
        <p:nvPicPr>
          <p:cNvPr id="7" name="Picture 6">
            <a:extLst>
              <a:ext uri="{FF2B5EF4-FFF2-40B4-BE49-F238E27FC236}">
                <a16:creationId xmlns:a16="http://schemas.microsoft.com/office/drawing/2014/main" id="{5DA85620-E7B6-4768-8A20-BA93C22FAFF6}"/>
              </a:ext>
            </a:extLst>
          </p:cNvPr>
          <p:cNvPicPr>
            <a:picLocks noChangeAspect="1"/>
          </p:cNvPicPr>
          <p:nvPr/>
        </p:nvPicPr>
        <p:blipFill>
          <a:blip r:embed="rId4"/>
          <a:stretch>
            <a:fillRect/>
          </a:stretch>
        </p:blipFill>
        <p:spPr>
          <a:xfrm>
            <a:off x="6633713" y="1824190"/>
            <a:ext cx="3649046" cy="2694022"/>
          </a:xfrm>
          <a:prstGeom prst="rect">
            <a:avLst/>
          </a:prstGeom>
        </p:spPr>
      </p:pic>
    </p:spTree>
    <p:extLst>
      <p:ext uri="{BB962C8B-B14F-4D97-AF65-F5344CB8AC3E}">
        <p14:creationId xmlns:p14="http://schemas.microsoft.com/office/powerpoint/2010/main" val="395270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1F855-D43B-4795-9011-9FB7C140AE5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A7FFA27-8E71-4390-AED9-A8F330FE4449}"/>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AD67E845-5092-4692-B7BE-04CA25B6A6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3910FFAE-BA7A-4F6D-A99E-012783254B05}"/>
              </a:ext>
            </a:extLst>
          </p:cNvPr>
          <p:cNvSpPr/>
          <p:nvPr/>
        </p:nvSpPr>
        <p:spPr>
          <a:xfrm>
            <a:off x="1192304" y="106829"/>
            <a:ext cx="9144000" cy="646331"/>
          </a:xfrm>
          <a:prstGeom prst="rect">
            <a:avLst/>
          </a:prstGeom>
        </p:spPr>
        <p:txBody>
          <a:bodyPr wrap="square">
            <a:spAutoFit/>
          </a:bodyPr>
          <a:lstStyle/>
          <a:p>
            <a:r>
              <a:rPr lang="en-US" dirty="0">
                <a:solidFill>
                  <a:schemeClr val="bg1"/>
                </a:solidFill>
              </a:rPr>
              <a:t>Q3. List the states with negative penetration (decline) in EV sales from 2022 to 2024? </a:t>
            </a:r>
            <a:br>
              <a:rPr lang="en-US" dirty="0"/>
            </a:br>
            <a:endParaRPr lang="en-US" dirty="0">
              <a:solidFill>
                <a:schemeClr val="bg1"/>
              </a:solidFill>
            </a:endParaRPr>
          </a:p>
        </p:txBody>
      </p:sp>
      <p:pic>
        <p:nvPicPr>
          <p:cNvPr id="7" name="Picture 6">
            <a:extLst>
              <a:ext uri="{FF2B5EF4-FFF2-40B4-BE49-F238E27FC236}">
                <a16:creationId xmlns:a16="http://schemas.microsoft.com/office/drawing/2014/main" id="{98BA9CF9-7DB6-4C10-B0A1-018C01793DBC}"/>
              </a:ext>
            </a:extLst>
          </p:cNvPr>
          <p:cNvPicPr>
            <a:picLocks noChangeAspect="1"/>
          </p:cNvPicPr>
          <p:nvPr/>
        </p:nvPicPr>
        <p:blipFill rotWithShape="1">
          <a:blip r:embed="rId3"/>
          <a:srcRect t="1806" r="3081" b="5800"/>
          <a:stretch/>
        </p:blipFill>
        <p:spPr>
          <a:xfrm>
            <a:off x="1366604" y="1945392"/>
            <a:ext cx="4174597" cy="1860188"/>
          </a:xfrm>
          <a:prstGeom prst="rect">
            <a:avLst/>
          </a:prstGeom>
        </p:spPr>
      </p:pic>
      <p:pic>
        <p:nvPicPr>
          <p:cNvPr id="8" name="Picture 7">
            <a:extLst>
              <a:ext uri="{FF2B5EF4-FFF2-40B4-BE49-F238E27FC236}">
                <a16:creationId xmlns:a16="http://schemas.microsoft.com/office/drawing/2014/main" id="{05CAA1D2-C6F1-408E-BDDF-D111B5CA5A7C}"/>
              </a:ext>
            </a:extLst>
          </p:cNvPr>
          <p:cNvPicPr>
            <a:picLocks noChangeAspect="1"/>
          </p:cNvPicPr>
          <p:nvPr/>
        </p:nvPicPr>
        <p:blipFill rotWithShape="1">
          <a:blip r:embed="rId4"/>
          <a:srcRect r="3180"/>
          <a:stretch/>
        </p:blipFill>
        <p:spPr>
          <a:xfrm>
            <a:off x="6024609" y="1938201"/>
            <a:ext cx="4174597" cy="1860188"/>
          </a:xfrm>
          <a:prstGeom prst="rect">
            <a:avLst/>
          </a:prstGeom>
        </p:spPr>
      </p:pic>
    </p:spTree>
    <p:extLst>
      <p:ext uri="{BB962C8B-B14F-4D97-AF65-F5344CB8AC3E}">
        <p14:creationId xmlns:p14="http://schemas.microsoft.com/office/powerpoint/2010/main" val="94172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1F855-D43B-4795-9011-9FB7C140AE5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A7FFA27-8E71-4390-AED9-A8F330FE4449}"/>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AD67E845-5092-4692-B7BE-04CA25B6A6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226E5DA3-453E-4627-88BE-E052435C5BA1}"/>
              </a:ext>
            </a:extLst>
          </p:cNvPr>
          <p:cNvSpPr/>
          <p:nvPr/>
        </p:nvSpPr>
        <p:spPr>
          <a:xfrm>
            <a:off x="1443318" y="106829"/>
            <a:ext cx="9323293" cy="1200329"/>
          </a:xfrm>
          <a:prstGeom prst="rect">
            <a:avLst/>
          </a:prstGeom>
        </p:spPr>
        <p:txBody>
          <a:bodyPr wrap="square">
            <a:spAutoFit/>
          </a:bodyPr>
          <a:lstStyle/>
          <a:p>
            <a:r>
              <a:rPr lang="en-US" dirty="0">
                <a:solidFill>
                  <a:schemeClr val="bg1"/>
                </a:solidFill>
              </a:rPr>
              <a:t>Q4. What are the quarterly trends based on sales volume for the top 5 EV makers (4-wheelers) from 2022 to 2024? </a:t>
            </a:r>
            <a:br>
              <a:rPr lang="en-US" dirty="0"/>
            </a:br>
            <a:br>
              <a:rPr lang="en-US" dirty="0"/>
            </a:br>
            <a:endParaRPr lang="en-US" dirty="0">
              <a:solidFill>
                <a:schemeClr val="bg1"/>
              </a:solidFill>
            </a:endParaRPr>
          </a:p>
        </p:txBody>
      </p:sp>
      <p:pic>
        <p:nvPicPr>
          <p:cNvPr id="7" name="Picture 6">
            <a:extLst>
              <a:ext uri="{FF2B5EF4-FFF2-40B4-BE49-F238E27FC236}">
                <a16:creationId xmlns:a16="http://schemas.microsoft.com/office/drawing/2014/main" id="{D61D86F1-5636-47D5-AF0A-BB271D73004C}"/>
              </a:ext>
            </a:extLst>
          </p:cNvPr>
          <p:cNvPicPr>
            <a:picLocks noChangeAspect="1"/>
          </p:cNvPicPr>
          <p:nvPr/>
        </p:nvPicPr>
        <p:blipFill>
          <a:blip r:embed="rId3"/>
          <a:stretch>
            <a:fillRect/>
          </a:stretch>
        </p:blipFill>
        <p:spPr>
          <a:xfrm>
            <a:off x="3697340" y="1223654"/>
            <a:ext cx="5401835" cy="5199688"/>
          </a:xfrm>
          <a:prstGeom prst="rect">
            <a:avLst/>
          </a:prstGeom>
        </p:spPr>
      </p:pic>
    </p:spTree>
    <p:extLst>
      <p:ext uri="{BB962C8B-B14F-4D97-AF65-F5344CB8AC3E}">
        <p14:creationId xmlns:p14="http://schemas.microsoft.com/office/powerpoint/2010/main" val="691991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1F855-D43B-4795-9011-9FB7C140AE5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A7FFA27-8E71-4390-AED9-A8F330FE4449}"/>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AD67E845-5092-4692-B7BE-04CA25B6A6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65A51822-C57C-4F94-8EED-65400CB5F10D}"/>
              </a:ext>
            </a:extLst>
          </p:cNvPr>
          <p:cNvSpPr/>
          <p:nvPr/>
        </p:nvSpPr>
        <p:spPr>
          <a:xfrm>
            <a:off x="1757082" y="166319"/>
            <a:ext cx="9341224" cy="1477328"/>
          </a:xfrm>
          <a:prstGeom prst="rect">
            <a:avLst/>
          </a:prstGeom>
        </p:spPr>
        <p:txBody>
          <a:bodyPr wrap="square">
            <a:spAutoFit/>
          </a:bodyPr>
          <a:lstStyle/>
          <a:p>
            <a:r>
              <a:rPr lang="en-US" dirty="0">
                <a:solidFill>
                  <a:schemeClr val="bg1"/>
                </a:solidFill>
              </a:rPr>
              <a:t>Q5. How do the EV sales and penetration rates in Delhi compare to</a:t>
            </a:r>
          </a:p>
          <a:p>
            <a:r>
              <a:rPr lang="en-US" dirty="0">
                <a:solidFill>
                  <a:schemeClr val="bg1"/>
                </a:solidFill>
              </a:rPr>
              <a:t>Karnataka for 2024? </a:t>
            </a:r>
            <a:br>
              <a:rPr lang="en-US" dirty="0"/>
            </a:br>
            <a:br>
              <a:rPr lang="en-US" dirty="0"/>
            </a:br>
            <a:br>
              <a:rPr lang="en-US" dirty="0"/>
            </a:br>
            <a:endParaRPr lang="en-US" dirty="0">
              <a:solidFill>
                <a:schemeClr val="bg1"/>
              </a:solidFill>
            </a:endParaRPr>
          </a:p>
        </p:txBody>
      </p:sp>
      <p:pic>
        <p:nvPicPr>
          <p:cNvPr id="7" name="Picture 6">
            <a:extLst>
              <a:ext uri="{FF2B5EF4-FFF2-40B4-BE49-F238E27FC236}">
                <a16:creationId xmlns:a16="http://schemas.microsoft.com/office/drawing/2014/main" id="{D968B544-FB3D-4785-9EBD-A9B5A62008D5}"/>
              </a:ext>
            </a:extLst>
          </p:cNvPr>
          <p:cNvPicPr>
            <a:picLocks noChangeAspect="1"/>
          </p:cNvPicPr>
          <p:nvPr/>
        </p:nvPicPr>
        <p:blipFill rotWithShape="1">
          <a:blip r:embed="rId3"/>
          <a:srcRect l="493" t="2574"/>
          <a:stretch/>
        </p:blipFill>
        <p:spPr>
          <a:xfrm>
            <a:off x="1828148" y="1340009"/>
            <a:ext cx="5508647" cy="1477328"/>
          </a:xfrm>
          <a:prstGeom prst="rect">
            <a:avLst/>
          </a:prstGeom>
        </p:spPr>
      </p:pic>
      <p:pic>
        <p:nvPicPr>
          <p:cNvPr id="8" name="Picture 7">
            <a:extLst>
              <a:ext uri="{FF2B5EF4-FFF2-40B4-BE49-F238E27FC236}">
                <a16:creationId xmlns:a16="http://schemas.microsoft.com/office/drawing/2014/main" id="{04C510E5-A898-4A74-9348-DD73395A8AC1}"/>
              </a:ext>
            </a:extLst>
          </p:cNvPr>
          <p:cNvPicPr>
            <a:picLocks noChangeAspect="1"/>
          </p:cNvPicPr>
          <p:nvPr/>
        </p:nvPicPr>
        <p:blipFill>
          <a:blip r:embed="rId4"/>
          <a:stretch>
            <a:fillRect/>
          </a:stretch>
        </p:blipFill>
        <p:spPr>
          <a:xfrm>
            <a:off x="1828148" y="3302000"/>
            <a:ext cx="5408927" cy="1477328"/>
          </a:xfrm>
          <a:prstGeom prst="rect">
            <a:avLst/>
          </a:prstGeom>
        </p:spPr>
      </p:pic>
    </p:spTree>
    <p:extLst>
      <p:ext uri="{BB962C8B-B14F-4D97-AF65-F5344CB8AC3E}">
        <p14:creationId xmlns:p14="http://schemas.microsoft.com/office/powerpoint/2010/main" val="4054280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1F855-D43B-4795-9011-9FB7C140AE5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A7FFA27-8E71-4390-AED9-A8F330FE4449}"/>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AD67E845-5092-4692-B7BE-04CA25B6A6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5A9A1719-451F-4DBC-A0EA-B8EAC47AEF7C}"/>
              </a:ext>
            </a:extLst>
          </p:cNvPr>
          <p:cNvSpPr/>
          <p:nvPr/>
        </p:nvSpPr>
        <p:spPr>
          <a:xfrm>
            <a:off x="1891551" y="199033"/>
            <a:ext cx="8677835" cy="923330"/>
          </a:xfrm>
          <a:prstGeom prst="rect">
            <a:avLst/>
          </a:prstGeom>
        </p:spPr>
        <p:txBody>
          <a:bodyPr wrap="square">
            <a:spAutoFit/>
          </a:bodyPr>
          <a:lstStyle/>
          <a:p>
            <a:r>
              <a:rPr lang="en-US" dirty="0">
                <a:solidFill>
                  <a:schemeClr val="bg1"/>
                </a:solidFill>
              </a:rPr>
              <a:t>Q6. List down the compounded annual growth rate (CAGR) in 4-wheeler units for the top 5 makers from 2022 to 2024. </a:t>
            </a:r>
            <a:br>
              <a:rPr lang="en-US" dirty="0"/>
            </a:br>
            <a:endParaRPr lang="en-US" dirty="0"/>
          </a:p>
        </p:txBody>
      </p:sp>
      <p:pic>
        <p:nvPicPr>
          <p:cNvPr id="7" name="Picture 6">
            <a:extLst>
              <a:ext uri="{FF2B5EF4-FFF2-40B4-BE49-F238E27FC236}">
                <a16:creationId xmlns:a16="http://schemas.microsoft.com/office/drawing/2014/main" id="{FEB92F2D-979B-4F8F-A7D4-29A781A88959}"/>
              </a:ext>
            </a:extLst>
          </p:cNvPr>
          <p:cNvPicPr>
            <a:picLocks noChangeAspect="1"/>
          </p:cNvPicPr>
          <p:nvPr/>
        </p:nvPicPr>
        <p:blipFill rotWithShape="1">
          <a:blip r:embed="rId3"/>
          <a:srcRect t="1477"/>
          <a:stretch/>
        </p:blipFill>
        <p:spPr>
          <a:xfrm>
            <a:off x="6806919" y="1837762"/>
            <a:ext cx="5173482" cy="2514845"/>
          </a:xfrm>
          <a:prstGeom prst="rect">
            <a:avLst/>
          </a:prstGeom>
        </p:spPr>
      </p:pic>
      <p:pic>
        <p:nvPicPr>
          <p:cNvPr id="9" name="Picture 8">
            <a:extLst>
              <a:ext uri="{FF2B5EF4-FFF2-40B4-BE49-F238E27FC236}">
                <a16:creationId xmlns:a16="http://schemas.microsoft.com/office/drawing/2014/main" id="{2CA04533-D138-407F-8D70-2C4AC9CFB16D}"/>
              </a:ext>
            </a:extLst>
          </p:cNvPr>
          <p:cNvPicPr>
            <a:picLocks noChangeAspect="1"/>
          </p:cNvPicPr>
          <p:nvPr/>
        </p:nvPicPr>
        <p:blipFill rotWithShape="1">
          <a:blip r:embed="rId4"/>
          <a:srcRect t="2435"/>
          <a:stretch/>
        </p:blipFill>
        <p:spPr>
          <a:xfrm>
            <a:off x="1080201" y="1795218"/>
            <a:ext cx="5282919" cy="2514845"/>
          </a:xfrm>
          <a:prstGeom prst="rect">
            <a:avLst/>
          </a:prstGeom>
        </p:spPr>
      </p:pic>
    </p:spTree>
    <p:extLst>
      <p:ext uri="{BB962C8B-B14F-4D97-AF65-F5344CB8AC3E}">
        <p14:creationId xmlns:p14="http://schemas.microsoft.com/office/powerpoint/2010/main" val="22114882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583</TotalTime>
  <Words>791</Words>
  <Application>Microsoft Office PowerPoint</Application>
  <PresentationFormat>Widescreen</PresentationFormat>
  <Paragraphs>134</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Aptos</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Madhuleena Bhattacharya</dc:creator>
  <cp:lastModifiedBy>Madhuleena Bhattacharya</cp:lastModifiedBy>
  <cp:revision>33</cp:revision>
  <dcterms:created xsi:type="dcterms:W3CDTF">2024-09-04T13:39:59Z</dcterms:created>
  <dcterms:modified xsi:type="dcterms:W3CDTF">2024-09-05T19:11:35Z</dcterms:modified>
</cp:coreProperties>
</file>