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57" r:id="rId4"/>
    <p:sldId id="264" r:id="rId5"/>
    <p:sldId id="259" r:id="rId6"/>
    <p:sldId id="267" r:id="rId7"/>
    <p:sldId id="258" r:id="rId8"/>
    <p:sldId id="266" r:id="rId9"/>
    <p:sldId id="265" r:id="rId10"/>
    <p:sldId id="268" r:id="rId11"/>
    <p:sldId id="260" r:id="rId12"/>
    <p:sldId id="269" r:id="rId13"/>
    <p:sldId id="261" r:id="rId14"/>
    <p:sldId id="270" r:id="rId15"/>
    <p:sldId id="271" r:id="rId16"/>
    <p:sldId id="272" r:id="rId17"/>
    <p:sldId id="262" r:id="rId18"/>
    <p:sldId id="274" r:id="rId19"/>
    <p:sldId id="281" r:id="rId20"/>
    <p:sldId id="280" r:id="rId21"/>
    <p:sldId id="284" r:id="rId22"/>
    <p:sldId id="263" r:id="rId23"/>
    <p:sldId id="273" r:id="rId24"/>
    <p:sldId id="275" r:id="rId25"/>
    <p:sldId id="276" r:id="rId26"/>
    <p:sldId id="277" r:id="rId27"/>
    <p:sldId id="278"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EFEF0"/>
    <a:srgbClr val="FEF428"/>
    <a:srgbClr val="031073"/>
    <a:srgbClr val="1301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45" autoAdjust="0"/>
    <p:restoredTop sz="94660"/>
  </p:normalViewPr>
  <p:slideViewPr>
    <p:cSldViewPr snapToGrid="0">
      <p:cViewPr varScale="1">
        <p:scale>
          <a:sx n="90" d="100"/>
          <a:sy n="90" d="100"/>
        </p:scale>
        <p:origin x="5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image" Target="../media/image27.jfif"/><Relationship Id="rId1" Type="http://schemas.openxmlformats.org/officeDocument/2006/relationships/image" Target="../media/image26.jfif"/></Relationships>
</file>

<file path=ppt/diagrams/_rels/data5.xml.rels><?xml version="1.0" encoding="UTF-8" standalone="yes"?>
<Relationships xmlns="http://schemas.openxmlformats.org/package/2006/relationships"><Relationship Id="rId3" Type="http://schemas.openxmlformats.org/officeDocument/2006/relationships/image" Target="../media/image31.jfif"/><Relationship Id="rId2" Type="http://schemas.openxmlformats.org/officeDocument/2006/relationships/image" Target="../media/image30.jfif"/><Relationship Id="rId1" Type="http://schemas.openxmlformats.org/officeDocument/2006/relationships/image" Target="../media/image29.jfif"/></Relationships>
</file>

<file path=ppt/diagrams/_rels/drawing4.xml.rels><?xml version="1.0" encoding="UTF-8" standalone="yes"?>
<Relationships xmlns="http://schemas.openxmlformats.org/package/2006/relationships"><Relationship Id="rId3" Type="http://schemas.openxmlformats.org/officeDocument/2006/relationships/image" Target="../media/image28.jfif"/><Relationship Id="rId2" Type="http://schemas.openxmlformats.org/officeDocument/2006/relationships/image" Target="../media/image27.jfif"/><Relationship Id="rId1" Type="http://schemas.openxmlformats.org/officeDocument/2006/relationships/image" Target="../media/image26.jfif"/></Relationships>
</file>

<file path=ppt/diagrams/_rels/drawing5.xml.rels><?xml version="1.0" encoding="UTF-8" standalone="yes"?>
<Relationships xmlns="http://schemas.openxmlformats.org/package/2006/relationships"><Relationship Id="rId3" Type="http://schemas.openxmlformats.org/officeDocument/2006/relationships/image" Target="../media/image31.jfif"/><Relationship Id="rId2" Type="http://schemas.openxmlformats.org/officeDocument/2006/relationships/image" Target="../media/image30.jfif"/><Relationship Id="rId1" Type="http://schemas.openxmlformats.org/officeDocument/2006/relationships/image" Target="../media/image29.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E1303-2B7D-4C90-B81D-8CB527C4E9D9}" type="doc">
      <dgm:prSet loTypeId="urn:microsoft.com/office/officeart/2005/8/layout/default" loCatId="list" qsTypeId="urn:microsoft.com/office/officeart/2005/8/quickstyle/3d4" qsCatId="3D" csTypeId="urn:microsoft.com/office/officeart/2005/8/colors/accent1_2" csCatId="accent1" phldr="1"/>
      <dgm:spPr/>
      <dgm:t>
        <a:bodyPr/>
        <a:lstStyle/>
        <a:p>
          <a:endParaRPr lang="en-US"/>
        </a:p>
      </dgm:t>
    </dgm:pt>
    <dgm:pt modelId="{83B9C2FE-CEDE-4D8E-A368-DBF8F86335FB}">
      <dgm:prSet phldrT="[Text]"/>
      <dgm:spPr/>
      <dgm:t>
        <a:bodyPr/>
        <a:lstStyle/>
        <a:p>
          <a:pPr rtl="0"/>
          <a:r>
            <a:rPr lang="en-US" b="1" i="0" u="none" dirty="0" smtClean="0"/>
            <a:t>Pricing and Affordability: </a:t>
          </a:r>
          <a:r>
            <a:rPr lang="en-US" b="0" i="0" u="none" dirty="0" smtClean="0"/>
            <a:t>Reasonable pricing compared to competitors and other modes of transport.</a:t>
          </a:r>
          <a:endParaRPr lang="en-US" b="0" dirty="0" smtClean="0"/>
        </a:p>
        <a:p>
          <a:pPr rtl="0"/>
          <a:endParaRPr lang="en-US" dirty="0"/>
        </a:p>
      </dgm:t>
    </dgm:pt>
    <dgm:pt modelId="{C4CDF899-46BB-4336-A456-95599F1818C3}" type="parTrans" cxnId="{0A69221D-3187-4D50-960E-BDD2BC2C9854}">
      <dgm:prSet/>
      <dgm:spPr/>
      <dgm:t>
        <a:bodyPr/>
        <a:lstStyle/>
        <a:p>
          <a:endParaRPr lang="en-US"/>
        </a:p>
      </dgm:t>
    </dgm:pt>
    <dgm:pt modelId="{A0BD655D-CC8E-4B26-A07E-D718C1A203CE}" type="sibTrans" cxnId="{0A69221D-3187-4D50-960E-BDD2BC2C9854}">
      <dgm:prSet/>
      <dgm:spPr/>
      <dgm:t>
        <a:bodyPr/>
        <a:lstStyle/>
        <a:p>
          <a:endParaRPr lang="en-US"/>
        </a:p>
      </dgm:t>
    </dgm:pt>
    <dgm:pt modelId="{294BFDF3-FF84-4518-9C22-787DC8504EB1}">
      <dgm:prSet phldrT="[Text]"/>
      <dgm:spPr/>
      <dgm:t>
        <a:bodyPr/>
        <a:lstStyle/>
        <a:p>
          <a:pPr rtl="0"/>
          <a:r>
            <a:rPr lang="en-US" b="1" i="0" u="none" dirty="0" smtClean="0"/>
            <a:t>Polite and professional drivers:</a:t>
          </a:r>
          <a:r>
            <a:rPr lang="en-US" b="0" i="0" u="none" dirty="0" smtClean="0"/>
            <a:t> Good communication skills and customer-friendly behavior.</a:t>
          </a:r>
          <a:endParaRPr lang="en-US" dirty="0"/>
        </a:p>
      </dgm:t>
    </dgm:pt>
    <dgm:pt modelId="{949B6965-5B68-48EB-B418-BDA22EC97B14}" type="parTrans" cxnId="{5DCFF9B5-217E-4965-95C6-6F45C22AED1D}">
      <dgm:prSet/>
      <dgm:spPr/>
      <dgm:t>
        <a:bodyPr/>
        <a:lstStyle/>
        <a:p>
          <a:endParaRPr lang="en-US"/>
        </a:p>
      </dgm:t>
    </dgm:pt>
    <dgm:pt modelId="{A8391F68-BB2D-462A-9300-1108333A5A03}" type="sibTrans" cxnId="{5DCFF9B5-217E-4965-95C6-6F45C22AED1D}">
      <dgm:prSet/>
      <dgm:spPr/>
      <dgm:t>
        <a:bodyPr/>
        <a:lstStyle/>
        <a:p>
          <a:endParaRPr lang="en-US"/>
        </a:p>
      </dgm:t>
    </dgm:pt>
    <dgm:pt modelId="{824949D2-59E3-45FE-AF07-7050AF0F5A7C}">
      <dgm:prSet phldrT="[Text]"/>
      <dgm:spPr/>
      <dgm:t>
        <a:bodyPr/>
        <a:lstStyle/>
        <a:p>
          <a:r>
            <a:rPr lang="en-US" b="1" dirty="0" smtClean="0"/>
            <a:t>Impact of price rise: </a:t>
          </a:r>
          <a:r>
            <a:rPr lang="en-US" b="0" dirty="0" smtClean="0"/>
            <a:t>High fare leads to reduction of repetitive rides by passengers. </a:t>
          </a:r>
        </a:p>
      </dgm:t>
    </dgm:pt>
    <dgm:pt modelId="{5D29FFC7-54ED-4196-A98D-ED22552A8A45}" type="parTrans" cxnId="{A6BE3032-F92A-4853-8980-81F92303DD0E}">
      <dgm:prSet/>
      <dgm:spPr/>
      <dgm:t>
        <a:bodyPr/>
        <a:lstStyle/>
        <a:p>
          <a:endParaRPr lang="en-US"/>
        </a:p>
      </dgm:t>
    </dgm:pt>
    <dgm:pt modelId="{B0333C8D-7956-471E-BE97-8D9C3E35C0DD}" type="sibTrans" cxnId="{A6BE3032-F92A-4853-8980-81F92303DD0E}">
      <dgm:prSet/>
      <dgm:spPr/>
      <dgm:t>
        <a:bodyPr/>
        <a:lstStyle/>
        <a:p>
          <a:endParaRPr lang="en-US"/>
        </a:p>
      </dgm:t>
    </dgm:pt>
    <dgm:pt modelId="{C53575AA-0934-479C-9555-36B4E715D6FC}" type="pres">
      <dgm:prSet presAssocID="{B19E1303-2B7D-4C90-B81D-8CB527C4E9D9}" presName="diagram" presStyleCnt="0">
        <dgm:presLayoutVars>
          <dgm:dir/>
          <dgm:resizeHandles val="exact"/>
        </dgm:presLayoutVars>
      </dgm:prSet>
      <dgm:spPr/>
      <dgm:t>
        <a:bodyPr/>
        <a:lstStyle/>
        <a:p>
          <a:endParaRPr lang="en-US"/>
        </a:p>
      </dgm:t>
    </dgm:pt>
    <dgm:pt modelId="{6A694CF3-17F3-4674-A7B9-FAC906EEA1B8}" type="pres">
      <dgm:prSet presAssocID="{83B9C2FE-CEDE-4D8E-A368-DBF8F86335FB}" presName="node" presStyleLbl="node1" presStyleIdx="0" presStyleCnt="3" custLinFactNeighborX="4893" custLinFactNeighborY="-1957">
        <dgm:presLayoutVars>
          <dgm:bulletEnabled val="1"/>
        </dgm:presLayoutVars>
      </dgm:prSet>
      <dgm:spPr/>
      <dgm:t>
        <a:bodyPr/>
        <a:lstStyle/>
        <a:p>
          <a:endParaRPr lang="en-US"/>
        </a:p>
      </dgm:t>
    </dgm:pt>
    <dgm:pt modelId="{ECD4DF25-7CA2-4A89-9E11-3E8DCF63351E}" type="pres">
      <dgm:prSet presAssocID="{A0BD655D-CC8E-4B26-A07E-D718C1A203CE}" presName="sibTrans" presStyleCnt="0"/>
      <dgm:spPr/>
    </dgm:pt>
    <dgm:pt modelId="{AC1785E1-FB15-4506-974F-C504178BD730}" type="pres">
      <dgm:prSet presAssocID="{294BFDF3-FF84-4518-9C22-787DC8504EB1}" presName="node" presStyleLbl="node1" presStyleIdx="1" presStyleCnt="3">
        <dgm:presLayoutVars>
          <dgm:bulletEnabled val="1"/>
        </dgm:presLayoutVars>
      </dgm:prSet>
      <dgm:spPr/>
      <dgm:t>
        <a:bodyPr/>
        <a:lstStyle/>
        <a:p>
          <a:endParaRPr lang="en-US"/>
        </a:p>
      </dgm:t>
    </dgm:pt>
    <dgm:pt modelId="{0CCE9156-8CF9-4712-A550-AFD2BB5D2251}" type="pres">
      <dgm:prSet presAssocID="{A8391F68-BB2D-462A-9300-1108333A5A03}" presName="sibTrans" presStyleCnt="0"/>
      <dgm:spPr/>
    </dgm:pt>
    <dgm:pt modelId="{30B65631-57EC-4E0C-B38C-7B86F2B5759A}" type="pres">
      <dgm:prSet presAssocID="{824949D2-59E3-45FE-AF07-7050AF0F5A7C}" presName="node" presStyleLbl="node1" presStyleIdx="2" presStyleCnt="3" custLinFactNeighborX="0" custLinFactNeighborY="619">
        <dgm:presLayoutVars>
          <dgm:bulletEnabled val="1"/>
        </dgm:presLayoutVars>
      </dgm:prSet>
      <dgm:spPr/>
      <dgm:t>
        <a:bodyPr/>
        <a:lstStyle/>
        <a:p>
          <a:endParaRPr lang="en-US"/>
        </a:p>
      </dgm:t>
    </dgm:pt>
  </dgm:ptLst>
  <dgm:cxnLst>
    <dgm:cxn modelId="{BECA76ED-30BB-4A4A-AA92-37C02A66B46B}" type="presOf" srcId="{B19E1303-2B7D-4C90-B81D-8CB527C4E9D9}" destId="{C53575AA-0934-479C-9555-36B4E715D6FC}" srcOrd="0" destOrd="0" presId="urn:microsoft.com/office/officeart/2005/8/layout/default"/>
    <dgm:cxn modelId="{CAE0F8A0-F8B4-4FA2-909C-93245A9ABD3E}" type="presOf" srcId="{824949D2-59E3-45FE-AF07-7050AF0F5A7C}" destId="{30B65631-57EC-4E0C-B38C-7B86F2B5759A}" srcOrd="0" destOrd="0" presId="urn:microsoft.com/office/officeart/2005/8/layout/default"/>
    <dgm:cxn modelId="{0A69221D-3187-4D50-960E-BDD2BC2C9854}" srcId="{B19E1303-2B7D-4C90-B81D-8CB527C4E9D9}" destId="{83B9C2FE-CEDE-4D8E-A368-DBF8F86335FB}" srcOrd="0" destOrd="0" parTransId="{C4CDF899-46BB-4336-A456-95599F1818C3}" sibTransId="{A0BD655D-CC8E-4B26-A07E-D718C1A203CE}"/>
    <dgm:cxn modelId="{648AD392-6EAC-40F2-8D9D-8E0008383B60}" type="presOf" srcId="{294BFDF3-FF84-4518-9C22-787DC8504EB1}" destId="{AC1785E1-FB15-4506-974F-C504178BD730}" srcOrd="0" destOrd="0" presId="urn:microsoft.com/office/officeart/2005/8/layout/default"/>
    <dgm:cxn modelId="{A6BE3032-F92A-4853-8980-81F92303DD0E}" srcId="{B19E1303-2B7D-4C90-B81D-8CB527C4E9D9}" destId="{824949D2-59E3-45FE-AF07-7050AF0F5A7C}" srcOrd="2" destOrd="0" parTransId="{5D29FFC7-54ED-4196-A98D-ED22552A8A45}" sibTransId="{B0333C8D-7956-471E-BE97-8D9C3E35C0DD}"/>
    <dgm:cxn modelId="{541E91AD-D92D-48D9-A733-571F5E5CC11C}" type="presOf" srcId="{83B9C2FE-CEDE-4D8E-A368-DBF8F86335FB}" destId="{6A694CF3-17F3-4674-A7B9-FAC906EEA1B8}" srcOrd="0" destOrd="0" presId="urn:microsoft.com/office/officeart/2005/8/layout/default"/>
    <dgm:cxn modelId="{5DCFF9B5-217E-4965-95C6-6F45C22AED1D}" srcId="{B19E1303-2B7D-4C90-B81D-8CB527C4E9D9}" destId="{294BFDF3-FF84-4518-9C22-787DC8504EB1}" srcOrd="1" destOrd="0" parTransId="{949B6965-5B68-48EB-B418-BDA22EC97B14}" sibTransId="{A8391F68-BB2D-462A-9300-1108333A5A03}"/>
    <dgm:cxn modelId="{62EF988E-A3FE-4D1B-9077-45FEB6CA1494}" type="presParOf" srcId="{C53575AA-0934-479C-9555-36B4E715D6FC}" destId="{6A694CF3-17F3-4674-A7B9-FAC906EEA1B8}" srcOrd="0" destOrd="0" presId="urn:microsoft.com/office/officeart/2005/8/layout/default"/>
    <dgm:cxn modelId="{4FF8BD9D-71D9-4024-B177-BB28C87283FC}" type="presParOf" srcId="{C53575AA-0934-479C-9555-36B4E715D6FC}" destId="{ECD4DF25-7CA2-4A89-9E11-3E8DCF63351E}" srcOrd="1" destOrd="0" presId="urn:microsoft.com/office/officeart/2005/8/layout/default"/>
    <dgm:cxn modelId="{9A657E26-14DD-4C9A-B21A-8EF3C551590C}" type="presParOf" srcId="{C53575AA-0934-479C-9555-36B4E715D6FC}" destId="{AC1785E1-FB15-4506-974F-C504178BD730}" srcOrd="2" destOrd="0" presId="urn:microsoft.com/office/officeart/2005/8/layout/default"/>
    <dgm:cxn modelId="{824C88D2-6498-44D7-AB5E-131B74F79AA5}" type="presParOf" srcId="{C53575AA-0934-479C-9555-36B4E715D6FC}" destId="{0CCE9156-8CF9-4712-A550-AFD2BB5D2251}" srcOrd="3" destOrd="0" presId="urn:microsoft.com/office/officeart/2005/8/layout/default"/>
    <dgm:cxn modelId="{C3F242FD-AD37-49CD-9F07-6D3EC7D5F1D6}" type="presParOf" srcId="{C53575AA-0934-479C-9555-36B4E715D6FC}" destId="{30B65631-57EC-4E0C-B38C-7B86F2B5759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7E7F27-576C-43E6-A90E-0857654597DC}" type="doc">
      <dgm:prSet loTypeId="urn:microsoft.com/office/officeart/2005/8/layout/pyramid2" loCatId="list" qsTypeId="urn:microsoft.com/office/officeart/2005/8/quickstyle/simple1" qsCatId="simple" csTypeId="urn:microsoft.com/office/officeart/2005/8/colors/accent1_2" csCatId="accent1" phldr="1"/>
      <dgm:spPr/>
    </dgm:pt>
    <dgm:pt modelId="{A71B8B3E-3C01-4A9A-ACB7-E0ABAB5E2D17}">
      <dgm:prSet phldrT="[Text]"/>
      <dgm:spPr/>
      <dgm:t>
        <a:bodyPr/>
        <a:lstStyle/>
        <a:p>
          <a:r>
            <a:rPr lang="en-US" b="0" i="0" u="none" dirty="0" smtClean="0"/>
            <a:t>Consumers in Tier-2 cities are particularly value-conscious, which aligns well with the cost advantages of EVs.</a:t>
          </a:r>
          <a:endParaRPr lang="en-US" dirty="0"/>
        </a:p>
      </dgm:t>
    </dgm:pt>
    <dgm:pt modelId="{2CAC61B9-A308-4DD5-A98C-6A145584F63D}" type="parTrans" cxnId="{FF0325A9-BA2E-4FD7-AF6F-E9B3A93D402A}">
      <dgm:prSet/>
      <dgm:spPr/>
      <dgm:t>
        <a:bodyPr/>
        <a:lstStyle/>
        <a:p>
          <a:endParaRPr lang="en-US"/>
        </a:p>
      </dgm:t>
    </dgm:pt>
    <dgm:pt modelId="{15917778-87C8-4CDE-839D-EF22A1806284}" type="sibTrans" cxnId="{FF0325A9-BA2E-4FD7-AF6F-E9B3A93D402A}">
      <dgm:prSet/>
      <dgm:spPr/>
      <dgm:t>
        <a:bodyPr/>
        <a:lstStyle/>
        <a:p>
          <a:endParaRPr lang="en-US"/>
        </a:p>
      </dgm:t>
    </dgm:pt>
    <dgm:pt modelId="{8166366E-1C5D-4813-824B-55795D536E5F}">
      <dgm:prSet phldrT="[Text]"/>
      <dgm:spPr/>
      <dgm:t>
        <a:bodyPr/>
        <a:lstStyle/>
        <a:p>
          <a:r>
            <a:rPr lang="en-US" dirty="0" smtClean="0"/>
            <a:t>Tier-2 cities are mostly compact urban geographic areas and that’s why EV is ideal option in these areas for travelling shorter distances. Low maintenance cost make the rides affordable and reduces emission too.</a:t>
          </a:r>
          <a:endParaRPr lang="en-US" dirty="0"/>
        </a:p>
      </dgm:t>
    </dgm:pt>
    <dgm:pt modelId="{E3FC0325-5BEA-41CB-903F-D6C9DD12335C}" type="parTrans" cxnId="{B2A242B8-C17E-4A03-9970-B13BD3D54CD9}">
      <dgm:prSet/>
      <dgm:spPr/>
      <dgm:t>
        <a:bodyPr/>
        <a:lstStyle/>
        <a:p>
          <a:endParaRPr lang="en-US"/>
        </a:p>
      </dgm:t>
    </dgm:pt>
    <dgm:pt modelId="{0155946A-7928-40C2-A84F-BE972D446FD6}" type="sibTrans" cxnId="{B2A242B8-C17E-4A03-9970-B13BD3D54CD9}">
      <dgm:prSet/>
      <dgm:spPr/>
      <dgm:t>
        <a:bodyPr/>
        <a:lstStyle/>
        <a:p>
          <a:endParaRPr lang="en-US"/>
        </a:p>
      </dgm:t>
    </dgm:pt>
    <dgm:pt modelId="{37E08FC7-6043-4C2F-8971-B4C3E9E24FEB}">
      <dgm:prSet phldrT="[Text]"/>
      <dgm:spPr/>
      <dgm:t>
        <a:bodyPr/>
        <a:lstStyle/>
        <a:p>
          <a:pPr rtl="0"/>
          <a:r>
            <a:rPr lang="en-US" b="0" i="0" u="none" smtClean="0"/>
            <a:t>Around 60% growth in EV sales in tier-2 cities specially Jaipur in FY-24, it’s expected to grow upto 66% by FY25. </a:t>
          </a:r>
          <a:endParaRPr lang="en-US" dirty="0"/>
        </a:p>
      </dgm:t>
    </dgm:pt>
    <dgm:pt modelId="{A8968B24-5A83-4DFF-A77B-6D45507D84CE}" type="parTrans" cxnId="{A771A502-89BD-4043-B142-E4476FA03CC4}">
      <dgm:prSet/>
      <dgm:spPr/>
      <dgm:t>
        <a:bodyPr/>
        <a:lstStyle/>
        <a:p>
          <a:endParaRPr lang="en-US"/>
        </a:p>
      </dgm:t>
    </dgm:pt>
    <dgm:pt modelId="{608E8766-F528-4979-BB7E-89EBE3436B7D}" type="sibTrans" cxnId="{A771A502-89BD-4043-B142-E4476FA03CC4}">
      <dgm:prSet/>
      <dgm:spPr/>
      <dgm:t>
        <a:bodyPr/>
        <a:lstStyle/>
        <a:p>
          <a:endParaRPr lang="en-US"/>
        </a:p>
      </dgm:t>
    </dgm:pt>
    <dgm:pt modelId="{2C4E9D76-451F-446C-B289-538DB88D271A}" type="pres">
      <dgm:prSet presAssocID="{907E7F27-576C-43E6-A90E-0857654597DC}" presName="compositeShape" presStyleCnt="0">
        <dgm:presLayoutVars>
          <dgm:dir/>
          <dgm:resizeHandles/>
        </dgm:presLayoutVars>
      </dgm:prSet>
      <dgm:spPr/>
    </dgm:pt>
    <dgm:pt modelId="{49DFBDFE-8DFE-4F51-9D08-53AD50948389}" type="pres">
      <dgm:prSet presAssocID="{907E7F27-576C-43E6-A90E-0857654597DC}" presName="pyramid" presStyleLbl="node1" presStyleIdx="0" presStyleCnt="1"/>
      <dgm:spPr>
        <a:solidFill>
          <a:schemeClr val="accent6">
            <a:lumMod val="75000"/>
          </a:schemeClr>
        </a:solidFill>
        <a:ln>
          <a:solidFill>
            <a:srgbClr val="5B9BD5"/>
          </a:solidFill>
        </a:ln>
      </dgm:spPr>
    </dgm:pt>
    <dgm:pt modelId="{82E7B2E4-C3AE-4837-A2A0-D13D6B1BC1EF}" type="pres">
      <dgm:prSet presAssocID="{907E7F27-576C-43E6-A90E-0857654597DC}" presName="theList" presStyleCnt="0"/>
      <dgm:spPr/>
    </dgm:pt>
    <dgm:pt modelId="{A7AF6019-F2AE-428D-892B-8C29FB5A9040}" type="pres">
      <dgm:prSet presAssocID="{A71B8B3E-3C01-4A9A-ACB7-E0ABAB5E2D17}" presName="aNode" presStyleLbl="fgAcc1" presStyleIdx="0" presStyleCnt="3">
        <dgm:presLayoutVars>
          <dgm:bulletEnabled val="1"/>
        </dgm:presLayoutVars>
      </dgm:prSet>
      <dgm:spPr/>
      <dgm:t>
        <a:bodyPr/>
        <a:lstStyle/>
        <a:p>
          <a:endParaRPr lang="en-US"/>
        </a:p>
      </dgm:t>
    </dgm:pt>
    <dgm:pt modelId="{64B1C631-D5BA-443B-94CC-8ABAE095E869}" type="pres">
      <dgm:prSet presAssocID="{A71B8B3E-3C01-4A9A-ACB7-E0ABAB5E2D17}" presName="aSpace" presStyleCnt="0"/>
      <dgm:spPr/>
    </dgm:pt>
    <dgm:pt modelId="{7268A068-63B6-415E-B43B-F0C120242C40}" type="pres">
      <dgm:prSet presAssocID="{8166366E-1C5D-4813-824B-55795D536E5F}" presName="aNode" presStyleLbl="fgAcc1" presStyleIdx="1" presStyleCnt="3">
        <dgm:presLayoutVars>
          <dgm:bulletEnabled val="1"/>
        </dgm:presLayoutVars>
      </dgm:prSet>
      <dgm:spPr/>
      <dgm:t>
        <a:bodyPr/>
        <a:lstStyle/>
        <a:p>
          <a:endParaRPr lang="en-US"/>
        </a:p>
      </dgm:t>
    </dgm:pt>
    <dgm:pt modelId="{F54A79E6-F7A3-4474-885E-E079C0847892}" type="pres">
      <dgm:prSet presAssocID="{8166366E-1C5D-4813-824B-55795D536E5F}" presName="aSpace" presStyleCnt="0"/>
      <dgm:spPr/>
    </dgm:pt>
    <dgm:pt modelId="{321E1308-AB98-437D-A0C8-2E65257CF7CD}" type="pres">
      <dgm:prSet presAssocID="{37E08FC7-6043-4C2F-8971-B4C3E9E24FEB}" presName="aNode" presStyleLbl="fgAcc1" presStyleIdx="2" presStyleCnt="3">
        <dgm:presLayoutVars>
          <dgm:bulletEnabled val="1"/>
        </dgm:presLayoutVars>
      </dgm:prSet>
      <dgm:spPr/>
      <dgm:t>
        <a:bodyPr/>
        <a:lstStyle/>
        <a:p>
          <a:endParaRPr lang="en-US"/>
        </a:p>
      </dgm:t>
    </dgm:pt>
    <dgm:pt modelId="{7F5B09F9-2FCB-4F3F-BD10-9A4EB526CA36}" type="pres">
      <dgm:prSet presAssocID="{37E08FC7-6043-4C2F-8971-B4C3E9E24FEB}" presName="aSpace" presStyleCnt="0"/>
      <dgm:spPr/>
    </dgm:pt>
  </dgm:ptLst>
  <dgm:cxnLst>
    <dgm:cxn modelId="{A771A502-89BD-4043-B142-E4476FA03CC4}" srcId="{907E7F27-576C-43E6-A90E-0857654597DC}" destId="{37E08FC7-6043-4C2F-8971-B4C3E9E24FEB}" srcOrd="2" destOrd="0" parTransId="{A8968B24-5A83-4DFF-A77B-6D45507D84CE}" sibTransId="{608E8766-F528-4979-BB7E-89EBE3436B7D}"/>
    <dgm:cxn modelId="{91E9AFFC-BC1A-4AA2-A6F4-40979A9214F5}" type="presOf" srcId="{37E08FC7-6043-4C2F-8971-B4C3E9E24FEB}" destId="{321E1308-AB98-437D-A0C8-2E65257CF7CD}" srcOrd="0" destOrd="0" presId="urn:microsoft.com/office/officeart/2005/8/layout/pyramid2"/>
    <dgm:cxn modelId="{B2A242B8-C17E-4A03-9970-B13BD3D54CD9}" srcId="{907E7F27-576C-43E6-A90E-0857654597DC}" destId="{8166366E-1C5D-4813-824B-55795D536E5F}" srcOrd="1" destOrd="0" parTransId="{E3FC0325-5BEA-41CB-903F-D6C9DD12335C}" sibTransId="{0155946A-7928-40C2-A84F-BE972D446FD6}"/>
    <dgm:cxn modelId="{6BC114A9-5095-4B28-ADFF-22FF564FA0C2}" type="presOf" srcId="{907E7F27-576C-43E6-A90E-0857654597DC}" destId="{2C4E9D76-451F-446C-B289-538DB88D271A}" srcOrd="0" destOrd="0" presId="urn:microsoft.com/office/officeart/2005/8/layout/pyramid2"/>
    <dgm:cxn modelId="{4F746B14-8010-414D-9A92-A85C7AA0991A}" type="presOf" srcId="{8166366E-1C5D-4813-824B-55795D536E5F}" destId="{7268A068-63B6-415E-B43B-F0C120242C40}" srcOrd="0" destOrd="0" presId="urn:microsoft.com/office/officeart/2005/8/layout/pyramid2"/>
    <dgm:cxn modelId="{FF0325A9-BA2E-4FD7-AF6F-E9B3A93D402A}" srcId="{907E7F27-576C-43E6-A90E-0857654597DC}" destId="{A71B8B3E-3C01-4A9A-ACB7-E0ABAB5E2D17}" srcOrd="0" destOrd="0" parTransId="{2CAC61B9-A308-4DD5-A98C-6A145584F63D}" sibTransId="{15917778-87C8-4CDE-839D-EF22A1806284}"/>
    <dgm:cxn modelId="{8E309B44-A7E5-4016-A618-F91F660DF0BF}" type="presOf" srcId="{A71B8B3E-3C01-4A9A-ACB7-E0ABAB5E2D17}" destId="{A7AF6019-F2AE-428D-892B-8C29FB5A9040}" srcOrd="0" destOrd="0" presId="urn:microsoft.com/office/officeart/2005/8/layout/pyramid2"/>
    <dgm:cxn modelId="{366BE115-7BE6-424B-AC00-FFD73CF37862}" type="presParOf" srcId="{2C4E9D76-451F-446C-B289-538DB88D271A}" destId="{49DFBDFE-8DFE-4F51-9D08-53AD50948389}" srcOrd="0" destOrd="0" presId="urn:microsoft.com/office/officeart/2005/8/layout/pyramid2"/>
    <dgm:cxn modelId="{2B5DCCF4-EF62-47B4-8F3B-C95C96BAF8B0}" type="presParOf" srcId="{2C4E9D76-451F-446C-B289-538DB88D271A}" destId="{82E7B2E4-C3AE-4837-A2A0-D13D6B1BC1EF}" srcOrd="1" destOrd="0" presId="urn:microsoft.com/office/officeart/2005/8/layout/pyramid2"/>
    <dgm:cxn modelId="{D7921BEF-25D8-494F-B733-4A0C969703B0}" type="presParOf" srcId="{82E7B2E4-C3AE-4837-A2A0-D13D6B1BC1EF}" destId="{A7AF6019-F2AE-428D-892B-8C29FB5A9040}" srcOrd="0" destOrd="0" presId="urn:microsoft.com/office/officeart/2005/8/layout/pyramid2"/>
    <dgm:cxn modelId="{C1448545-2D0F-4F0B-9458-26346C851CD2}" type="presParOf" srcId="{82E7B2E4-C3AE-4837-A2A0-D13D6B1BC1EF}" destId="{64B1C631-D5BA-443B-94CC-8ABAE095E869}" srcOrd="1" destOrd="0" presId="urn:microsoft.com/office/officeart/2005/8/layout/pyramid2"/>
    <dgm:cxn modelId="{E1CC0485-25DA-4168-BD98-4404BB3DFBC2}" type="presParOf" srcId="{82E7B2E4-C3AE-4837-A2A0-D13D6B1BC1EF}" destId="{7268A068-63B6-415E-B43B-F0C120242C40}" srcOrd="2" destOrd="0" presId="urn:microsoft.com/office/officeart/2005/8/layout/pyramid2"/>
    <dgm:cxn modelId="{A73A4C0A-B1CA-4E08-B0C8-948F84D8626C}" type="presParOf" srcId="{82E7B2E4-C3AE-4837-A2A0-D13D6B1BC1EF}" destId="{F54A79E6-F7A3-4474-885E-E079C0847892}" srcOrd="3" destOrd="0" presId="urn:microsoft.com/office/officeart/2005/8/layout/pyramid2"/>
    <dgm:cxn modelId="{57D490B4-7B17-4781-A035-36E748562C73}" type="presParOf" srcId="{82E7B2E4-C3AE-4837-A2A0-D13D6B1BC1EF}" destId="{321E1308-AB98-437D-A0C8-2E65257CF7CD}" srcOrd="4" destOrd="0" presId="urn:microsoft.com/office/officeart/2005/8/layout/pyramid2"/>
    <dgm:cxn modelId="{D06E3361-A634-4198-A31C-771C534DC584}" type="presParOf" srcId="{82E7B2E4-C3AE-4837-A2A0-D13D6B1BC1EF}" destId="{7F5B09F9-2FCB-4F3F-BD10-9A4EB526CA3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38DF80-9F13-48CA-917D-BC6528F2E7C5}"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B49F2C1C-2BD7-4250-8D36-DFF171FB55DF}">
      <dgm:prSet phldrT="[Text]" custT="1"/>
      <dgm:spPr/>
      <dgm:t>
        <a:bodyPr/>
        <a:lstStyle/>
        <a:p>
          <a:pPr algn="l"/>
          <a:r>
            <a:rPr lang="en-US" sz="1200" dirty="0" smtClean="0"/>
            <a:t>Goodcabs must tie-up with the busiest railway stations, airport as these are the centers from where people move towards different destinations like offices, hospitals, tourist spots, colleges etc. More rides will generate more revenue</a:t>
          </a:r>
          <a:endParaRPr lang="en-US" sz="1200" dirty="0"/>
        </a:p>
      </dgm:t>
    </dgm:pt>
    <dgm:pt modelId="{43BDA0EE-555B-44DB-99A2-2C83A207372B}" type="parTrans" cxnId="{5E2DBBE8-4617-4A98-93B3-A3CD85475743}">
      <dgm:prSet/>
      <dgm:spPr/>
      <dgm:t>
        <a:bodyPr/>
        <a:lstStyle/>
        <a:p>
          <a:endParaRPr lang="en-US"/>
        </a:p>
      </dgm:t>
    </dgm:pt>
    <dgm:pt modelId="{CB2A7A94-CE04-4B57-A6D2-2F1C91821AE6}" type="sibTrans" cxnId="{5E2DBBE8-4617-4A98-93B3-A3CD85475743}">
      <dgm:prSet/>
      <dgm:spPr/>
      <dgm:t>
        <a:bodyPr/>
        <a:lstStyle/>
        <a:p>
          <a:endParaRPr lang="en-US"/>
        </a:p>
      </dgm:t>
    </dgm:pt>
    <dgm:pt modelId="{238311CC-7271-43F1-97AB-08137449991B}">
      <dgm:prSet phldrT="[Text]" custT="1"/>
      <dgm:spPr>
        <a:solidFill>
          <a:schemeClr val="accent6"/>
        </a:solidFill>
      </dgm:spPr>
      <dgm:t>
        <a:bodyPr/>
        <a:lstStyle/>
        <a:p>
          <a:r>
            <a:rPr lang="en-US" sz="1400" dirty="0" smtClean="0"/>
            <a:t>Installing any kiosk at the exit area of hotels can influence the customers to book any cab. Goodcabs must adapt this idea to add more new customers.</a:t>
          </a:r>
          <a:endParaRPr lang="en-US" sz="1400" dirty="0"/>
        </a:p>
      </dgm:t>
    </dgm:pt>
    <dgm:pt modelId="{06BA5CBC-CCB6-4F73-A9F6-34CF7F44BEBF}" type="parTrans" cxnId="{6F220145-F0FD-44BD-B8E9-489E2ACB1709}">
      <dgm:prSet/>
      <dgm:spPr/>
      <dgm:t>
        <a:bodyPr/>
        <a:lstStyle/>
        <a:p>
          <a:endParaRPr lang="en-US"/>
        </a:p>
      </dgm:t>
    </dgm:pt>
    <dgm:pt modelId="{1301A9FB-A381-4304-A11D-F4BC78D53F1F}" type="sibTrans" cxnId="{6F220145-F0FD-44BD-B8E9-489E2ACB1709}">
      <dgm:prSet/>
      <dgm:spPr/>
      <dgm:t>
        <a:bodyPr/>
        <a:lstStyle/>
        <a:p>
          <a:endParaRPr lang="en-US"/>
        </a:p>
      </dgm:t>
    </dgm:pt>
    <dgm:pt modelId="{00124771-7C0F-46A3-AA2B-5FC1E4CE3670}" type="pres">
      <dgm:prSet presAssocID="{3938DF80-9F13-48CA-917D-BC6528F2E7C5}" presName="Name0" presStyleCnt="0">
        <dgm:presLayoutVars>
          <dgm:chMax/>
          <dgm:chPref/>
          <dgm:dir/>
          <dgm:animLvl val="lvl"/>
        </dgm:presLayoutVars>
      </dgm:prSet>
      <dgm:spPr/>
      <dgm:t>
        <a:bodyPr/>
        <a:lstStyle/>
        <a:p>
          <a:endParaRPr lang="en-US"/>
        </a:p>
      </dgm:t>
    </dgm:pt>
    <dgm:pt modelId="{9CB77EBE-6975-4D95-847F-D7642B9E545A}" type="pres">
      <dgm:prSet presAssocID="{B49F2C1C-2BD7-4250-8D36-DFF171FB55DF}" presName="composite" presStyleCnt="0"/>
      <dgm:spPr/>
    </dgm:pt>
    <dgm:pt modelId="{1A8B4359-3DCC-498C-AEA4-27051BF47184}" type="pres">
      <dgm:prSet presAssocID="{B49F2C1C-2BD7-4250-8D36-DFF171FB55DF}" presName="Parent1" presStyleLbl="node1" presStyleIdx="0" presStyleCnt="4" custScaleX="131408" custScaleY="82840" custLinFactNeighborX="14176" custLinFactNeighborY="-4452">
        <dgm:presLayoutVars>
          <dgm:chMax val="1"/>
          <dgm:chPref val="1"/>
          <dgm:bulletEnabled val="1"/>
        </dgm:presLayoutVars>
      </dgm:prSet>
      <dgm:spPr/>
      <dgm:t>
        <a:bodyPr/>
        <a:lstStyle/>
        <a:p>
          <a:endParaRPr lang="en-US"/>
        </a:p>
      </dgm:t>
    </dgm:pt>
    <dgm:pt modelId="{DFFC7972-3199-453E-8E96-BF995A46B819}" type="pres">
      <dgm:prSet presAssocID="{B49F2C1C-2BD7-4250-8D36-DFF171FB55DF}" presName="Childtext1" presStyleLbl="revTx" presStyleIdx="0" presStyleCnt="2">
        <dgm:presLayoutVars>
          <dgm:chMax val="0"/>
          <dgm:chPref val="0"/>
          <dgm:bulletEnabled val="1"/>
        </dgm:presLayoutVars>
      </dgm:prSet>
      <dgm:spPr/>
      <dgm:t>
        <a:bodyPr/>
        <a:lstStyle/>
        <a:p>
          <a:endParaRPr lang="en-US"/>
        </a:p>
      </dgm:t>
    </dgm:pt>
    <dgm:pt modelId="{1C108005-B7BF-4B61-8799-EA84733ECD1D}" type="pres">
      <dgm:prSet presAssocID="{B49F2C1C-2BD7-4250-8D36-DFF171FB55DF}" presName="BalanceSpacing" presStyleCnt="0"/>
      <dgm:spPr/>
    </dgm:pt>
    <dgm:pt modelId="{9C90F563-4F54-4D02-8565-49631DD87191}" type="pres">
      <dgm:prSet presAssocID="{B49F2C1C-2BD7-4250-8D36-DFF171FB55DF}" presName="BalanceSpacing1" presStyleCnt="0"/>
      <dgm:spPr/>
    </dgm:pt>
    <dgm:pt modelId="{345DAE55-43AB-41FF-AD4D-261E83B6365D}" type="pres">
      <dgm:prSet presAssocID="{CB2A7A94-CE04-4B57-A6D2-2F1C91821AE6}" presName="Accent1Text" presStyleLbl="node1" presStyleIdx="1" presStyleCnt="4" custScaleX="131726" custScaleY="80432" custLinFactNeighborX="-17917" custLinFactNeighborY="-5033"/>
      <dgm:spPr/>
      <dgm:t>
        <a:bodyPr/>
        <a:lstStyle/>
        <a:p>
          <a:endParaRPr lang="en-US"/>
        </a:p>
      </dgm:t>
    </dgm:pt>
    <dgm:pt modelId="{A9787782-040B-4B50-A3EA-A2CFFA1402CD}" type="pres">
      <dgm:prSet presAssocID="{CB2A7A94-CE04-4B57-A6D2-2F1C91821AE6}" presName="spaceBetweenRectangles" presStyleCnt="0"/>
      <dgm:spPr/>
    </dgm:pt>
    <dgm:pt modelId="{C9D79617-F928-436D-B14D-D611115471C1}" type="pres">
      <dgm:prSet presAssocID="{238311CC-7271-43F1-97AB-08137449991B}" presName="composite" presStyleCnt="0"/>
      <dgm:spPr/>
    </dgm:pt>
    <dgm:pt modelId="{569AAFA0-99EA-4D20-A4A1-1194D3903CFF}" type="pres">
      <dgm:prSet presAssocID="{238311CC-7271-43F1-97AB-08137449991B}" presName="Parent1" presStyleLbl="node1" presStyleIdx="2" presStyleCnt="4" custScaleX="127727" custScaleY="75171" custLinFactNeighborX="1048" custLinFactNeighborY="-16276">
        <dgm:presLayoutVars>
          <dgm:chMax val="1"/>
          <dgm:chPref val="1"/>
          <dgm:bulletEnabled val="1"/>
        </dgm:presLayoutVars>
      </dgm:prSet>
      <dgm:spPr/>
      <dgm:t>
        <a:bodyPr/>
        <a:lstStyle/>
        <a:p>
          <a:endParaRPr lang="en-US"/>
        </a:p>
      </dgm:t>
    </dgm:pt>
    <dgm:pt modelId="{EF260322-61E0-4102-88AE-E745DCE77420}" type="pres">
      <dgm:prSet presAssocID="{238311CC-7271-43F1-97AB-08137449991B}" presName="Childtext1" presStyleLbl="revTx" presStyleIdx="1" presStyleCnt="2">
        <dgm:presLayoutVars>
          <dgm:chMax val="0"/>
          <dgm:chPref val="0"/>
          <dgm:bulletEnabled val="1"/>
        </dgm:presLayoutVars>
      </dgm:prSet>
      <dgm:spPr/>
      <dgm:t>
        <a:bodyPr/>
        <a:lstStyle/>
        <a:p>
          <a:endParaRPr lang="en-US"/>
        </a:p>
      </dgm:t>
    </dgm:pt>
    <dgm:pt modelId="{9B62859A-52FE-41C4-B94B-A938C0116FF5}" type="pres">
      <dgm:prSet presAssocID="{238311CC-7271-43F1-97AB-08137449991B}" presName="BalanceSpacing" presStyleCnt="0"/>
      <dgm:spPr/>
    </dgm:pt>
    <dgm:pt modelId="{FBBD1ECA-8221-4FCC-B164-67BB8B111175}" type="pres">
      <dgm:prSet presAssocID="{238311CC-7271-43F1-97AB-08137449991B}" presName="BalanceSpacing1" presStyleCnt="0"/>
      <dgm:spPr/>
    </dgm:pt>
    <dgm:pt modelId="{F45A4F25-F563-41F9-80EF-75F5F4F64B4B}" type="pres">
      <dgm:prSet presAssocID="{1301A9FB-A381-4304-A11D-F4BC78D53F1F}" presName="Accent1Text" presStyleLbl="node1" presStyleIdx="3" presStyleCnt="4" custScaleX="137851" custScaleY="77076" custLinFactNeighborX="31526" custLinFactNeighborY="-15699"/>
      <dgm:spPr/>
      <dgm:t>
        <a:bodyPr/>
        <a:lstStyle/>
        <a:p>
          <a:endParaRPr lang="en-US"/>
        </a:p>
      </dgm:t>
    </dgm:pt>
  </dgm:ptLst>
  <dgm:cxnLst>
    <dgm:cxn modelId="{BF40A812-011A-4477-96DC-4AB1207AC6B7}" type="presOf" srcId="{3938DF80-9F13-48CA-917D-BC6528F2E7C5}" destId="{00124771-7C0F-46A3-AA2B-5FC1E4CE3670}" srcOrd="0" destOrd="0" presId="urn:microsoft.com/office/officeart/2008/layout/AlternatingHexagons"/>
    <dgm:cxn modelId="{6F220145-F0FD-44BD-B8E9-489E2ACB1709}" srcId="{3938DF80-9F13-48CA-917D-BC6528F2E7C5}" destId="{238311CC-7271-43F1-97AB-08137449991B}" srcOrd="1" destOrd="0" parTransId="{06BA5CBC-CCB6-4F73-A9F6-34CF7F44BEBF}" sibTransId="{1301A9FB-A381-4304-A11D-F4BC78D53F1F}"/>
    <dgm:cxn modelId="{5E2DBBE8-4617-4A98-93B3-A3CD85475743}" srcId="{3938DF80-9F13-48CA-917D-BC6528F2E7C5}" destId="{B49F2C1C-2BD7-4250-8D36-DFF171FB55DF}" srcOrd="0" destOrd="0" parTransId="{43BDA0EE-555B-44DB-99A2-2C83A207372B}" sibTransId="{CB2A7A94-CE04-4B57-A6D2-2F1C91821AE6}"/>
    <dgm:cxn modelId="{60BE788D-781B-4B51-ACD9-28D103800CD0}" type="presOf" srcId="{CB2A7A94-CE04-4B57-A6D2-2F1C91821AE6}" destId="{345DAE55-43AB-41FF-AD4D-261E83B6365D}" srcOrd="0" destOrd="0" presId="urn:microsoft.com/office/officeart/2008/layout/AlternatingHexagons"/>
    <dgm:cxn modelId="{CCE95A88-59D8-4000-A242-1BEE13DCC2D9}" type="presOf" srcId="{1301A9FB-A381-4304-A11D-F4BC78D53F1F}" destId="{F45A4F25-F563-41F9-80EF-75F5F4F64B4B}" srcOrd="0" destOrd="0" presId="urn:microsoft.com/office/officeart/2008/layout/AlternatingHexagons"/>
    <dgm:cxn modelId="{C2593023-2ABF-42DE-973A-5B21D743664B}" type="presOf" srcId="{B49F2C1C-2BD7-4250-8D36-DFF171FB55DF}" destId="{1A8B4359-3DCC-498C-AEA4-27051BF47184}" srcOrd="0" destOrd="0" presId="urn:microsoft.com/office/officeart/2008/layout/AlternatingHexagons"/>
    <dgm:cxn modelId="{867AF6D4-37A2-45C8-B501-E763DA44C098}" type="presOf" srcId="{238311CC-7271-43F1-97AB-08137449991B}" destId="{569AAFA0-99EA-4D20-A4A1-1194D3903CFF}" srcOrd="0" destOrd="0" presId="urn:microsoft.com/office/officeart/2008/layout/AlternatingHexagons"/>
    <dgm:cxn modelId="{5DEEA1E4-D322-44D7-96BA-61BC5F113B26}" type="presParOf" srcId="{00124771-7C0F-46A3-AA2B-5FC1E4CE3670}" destId="{9CB77EBE-6975-4D95-847F-D7642B9E545A}" srcOrd="0" destOrd="0" presId="urn:microsoft.com/office/officeart/2008/layout/AlternatingHexagons"/>
    <dgm:cxn modelId="{4D8DBCA2-FEFF-43A3-970B-D65D1AAA0A3F}" type="presParOf" srcId="{9CB77EBE-6975-4D95-847F-D7642B9E545A}" destId="{1A8B4359-3DCC-498C-AEA4-27051BF47184}" srcOrd="0" destOrd="0" presId="urn:microsoft.com/office/officeart/2008/layout/AlternatingHexagons"/>
    <dgm:cxn modelId="{9A170C04-879D-4624-9B79-EE4C837E2370}" type="presParOf" srcId="{9CB77EBE-6975-4D95-847F-D7642B9E545A}" destId="{DFFC7972-3199-453E-8E96-BF995A46B819}" srcOrd="1" destOrd="0" presId="urn:microsoft.com/office/officeart/2008/layout/AlternatingHexagons"/>
    <dgm:cxn modelId="{73EF60E3-85D8-44C9-AE34-B2D04379EBB7}" type="presParOf" srcId="{9CB77EBE-6975-4D95-847F-D7642B9E545A}" destId="{1C108005-B7BF-4B61-8799-EA84733ECD1D}" srcOrd="2" destOrd="0" presId="urn:microsoft.com/office/officeart/2008/layout/AlternatingHexagons"/>
    <dgm:cxn modelId="{AE16F8D9-73CF-4B8E-BD4E-82A107DF8FD3}" type="presParOf" srcId="{9CB77EBE-6975-4D95-847F-D7642B9E545A}" destId="{9C90F563-4F54-4D02-8565-49631DD87191}" srcOrd="3" destOrd="0" presId="urn:microsoft.com/office/officeart/2008/layout/AlternatingHexagons"/>
    <dgm:cxn modelId="{82C4AE79-CE48-4287-A768-3C9A763B8554}" type="presParOf" srcId="{9CB77EBE-6975-4D95-847F-D7642B9E545A}" destId="{345DAE55-43AB-41FF-AD4D-261E83B6365D}" srcOrd="4" destOrd="0" presId="urn:microsoft.com/office/officeart/2008/layout/AlternatingHexagons"/>
    <dgm:cxn modelId="{AC51774D-1111-42B3-A8A3-E0CDE96A3211}" type="presParOf" srcId="{00124771-7C0F-46A3-AA2B-5FC1E4CE3670}" destId="{A9787782-040B-4B50-A3EA-A2CFFA1402CD}" srcOrd="1" destOrd="0" presId="urn:microsoft.com/office/officeart/2008/layout/AlternatingHexagons"/>
    <dgm:cxn modelId="{64F33418-7A7B-4C4B-B198-562D81F0B405}" type="presParOf" srcId="{00124771-7C0F-46A3-AA2B-5FC1E4CE3670}" destId="{C9D79617-F928-436D-B14D-D611115471C1}" srcOrd="2" destOrd="0" presId="urn:microsoft.com/office/officeart/2008/layout/AlternatingHexagons"/>
    <dgm:cxn modelId="{6F25877A-9F68-4B47-9E6B-B0F101EEABD9}" type="presParOf" srcId="{C9D79617-F928-436D-B14D-D611115471C1}" destId="{569AAFA0-99EA-4D20-A4A1-1194D3903CFF}" srcOrd="0" destOrd="0" presId="urn:microsoft.com/office/officeart/2008/layout/AlternatingHexagons"/>
    <dgm:cxn modelId="{D96FF790-58B6-48E1-A0B4-24CC7C4E3FC6}" type="presParOf" srcId="{C9D79617-F928-436D-B14D-D611115471C1}" destId="{EF260322-61E0-4102-88AE-E745DCE77420}" srcOrd="1" destOrd="0" presId="urn:microsoft.com/office/officeart/2008/layout/AlternatingHexagons"/>
    <dgm:cxn modelId="{4FD01E9E-3990-4F02-A78B-09486E6D389A}" type="presParOf" srcId="{C9D79617-F928-436D-B14D-D611115471C1}" destId="{9B62859A-52FE-41C4-B94B-A938C0116FF5}" srcOrd="2" destOrd="0" presId="urn:microsoft.com/office/officeart/2008/layout/AlternatingHexagons"/>
    <dgm:cxn modelId="{F8C5F1E7-DAD6-49F9-A676-B092B9AB5162}" type="presParOf" srcId="{C9D79617-F928-436D-B14D-D611115471C1}" destId="{FBBD1ECA-8221-4FCC-B164-67BB8B111175}" srcOrd="3" destOrd="0" presId="urn:microsoft.com/office/officeart/2008/layout/AlternatingHexagons"/>
    <dgm:cxn modelId="{BA663D19-96B5-43CC-8E64-87797E95C48A}" type="presParOf" srcId="{C9D79617-F928-436D-B14D-D611115471C1}" destId="{F45A4F25-F563-41F9-80EF-75F5F4F64B4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9CF860-1EAB-4F19-8D56-36067A2599D7}" type="doc">
      <dgm:prSet loTypeId="urn:microsoft.com/office/officeart/2005/8/layout/vList3" loCatId="list" qsTypeId="urn:microsoft.com/office/officeart/2005/8/quickstyle/simple1" qsCatId="simple" csTypeId="urn:microsoft.com/office/officeart/2005/8/colors/colorful1" csCatId="colorful" phldr="1"/>
      <dgm:spPr/>
    </dgm:pt>
    <dgm:pt modelId="{341689E5-2B8D-4426-83C2-EF10BBC8CBCF}">
      <dgm:prSet phldrT="[Text]" custT="1"/>
      <dgm:spPr/>
      <dgm:t>
        <a:bodyPr/>
        <a:lstStyle/>
        <a:p>
          <a:r>
            <a:rPr lang="en-US" sz="1800" dirty="0" smtClean="0"/>
            <a:t>Starting-time and ending-time of a journey is required to determine whether the journey is short or long, the busiest hours in a day. Time is a crucial data for analyzing consumer behavior.</a:t>
          </a:r>
          <a:endParaRPr lang="en-US" sz="1800" dirty="0"/>
        </a:p>
      </dgm:t>
    </dgm:pt>
    <dgm:pt modelId="{6150D393-EABF-48DB-BA1A-BF3CAD50CB14}" type="parTrans" cxnId="{B71F1435-53BA-4B7E-A329-206147138716}">
      <dgm:prSet/>
      <dgm:spPr/>
      <dgm:t>
        <a:bodyPr/>
        <a:lstStyle/>
        <a:p>
          <a:endParaRPr lang="en-US"/>
        </a:p>
      </dgm:t>
    </dgm:pt>
    <dgm:pt modelId="{AF0C9819-949C-4C0E-9491-65D266C7761C}" type="sibTrans" cxnId="{B71F1435-53BA-4B7E-A329-206147138716}">
      <dgm:prSet/>
      <dgm:spPr/>
      <dgm:t>
        <a:bodyPr/>
        <a:lstStyle/>
        <a:p>
          <a:endParaRPr lang="en-US"/>
        </a:p>
      </dgm:t>
    </dgm:pt>
    <dgm:pt modelId="{4E3C61DB-91E1-4D86-92B1-F9A682B754E2}">
      <dgm:prSet phldrT="[Text]" custT="1"/>
      <dgm:spPr/>
      <dgm:t>
        <a:bodyPr/>
        <a:lstStyle/>
        <a:p>
          <a:r>
            <a:rPr lang="en-US" sz="1800" dirty="0" smtClean="0"/>
            <a:t>Demographics like gender, age group, their pickup location, destination are required to find the places those are frequently travelled </a:t>
          </a:r>
          <a:endParaRPr lang="en-US" sz="1800" dirty="0"/>
        </a:p>
      </dgm:t>
    </dgm:pt>
    <dgm:pt modelId="{2FC5B5C2-B779-4FFD-9E21-78C3DD1EEF04}" type="parTrans" cxnId="{9BBB5C6D-5C0F-4844-B231-B9B6FC1DA755}">
      <dgm:prSet/>
      <dgm:spPr/>
      <dgm:t>
        <a:bodyPr/>
        <a:lstStyle/>
        <a:p>
          <a:endParaRPr lang="en-US"/>
        </a:p>
      </dgm:t>
    </dgm:pt>
    <dgm:pt modelId="{368FB511-C14A-4B32-B986-64261DDF59C8}" type="sibTrans" cxnId="{9BBB5C6D-5C0F-4844-B231-B9B6FC1DA755}">
      <dgm:prSet/>
      <dgm:spPr/>
      <dgm:t>
        <a:bodyPr/>
        <a:lstStyle/>
        <a:p>
          <a:endParaRPr lang="en-US"/>
        </a:p>
      </dgm:t>
    </dgm:pt>
    <dgm:pt modelId="{D1899C0E-E29B-460F-B4A0-CA9339DAE969}">
      <dgm:prSet phldrT="[Text]" custT="1"/>
      <dgm:spPr/>
      <dgm:t>
        <a:bodyPr/>
        <a:lstStyle/>
        <a:p>
          <a:r>
            <a:rPr lang="en-US" sz="1800" dirty="0" smtClean="0"/>
            <a:t>The data of the drivers refusing ride request, or the passengers cancelling cabs can help to identify the pain-points and it will help to solve those </a:t>
          </a:r>
          <a:r>
            <a:rPr lang="en-US" sz="1800" dirty="0" smtClean="0"/>
            <a:t>problems. Such pain-points like heavy traffic jams, extreme weather conditions </a:t>
          </a:r>
          <a:endParaRPr lang="en-US" sz="1800" dirty="0"/>
        </a:p>
      </dgm:t>
    </dgm:pt>
    <dgm:pt modelId="{E1E13480-52E5-43D3-B10D-A154335D1F12}" type="sibTrans" cxnId="{BD5DD18C-373A-424C-99EB-62235249B571}">
      <dgm:prSet/>
      <dgm:spPr/>
      <dgm:t>
        <a:bodyPr/>
        <a:lstStyle/>
        <a:p>
          <a:endParaRPr lang="en-US"/>
        </a:p>
      </dgm:t>
    </dgm:pt>
    <dgm:pt modelId="{618BDA8C-5428-4058-96E6-7EAC4EBC0B4B}" type="parTrans" cxnId="{BD5DD18C-373A-424C-99EB-62235249B571}">
      <dgm:prSet/>
      <dgm:spPr/>
      <dgm:t>
        <a:bodyPr/>
        <a:lstStyle/>
        <a:p>
          <a:endParaRPr lang="en-US"/>
        </a:p>
      </dgm:t>
    </dgm:pt>
    <dgm:pt modelId="{1EE1279D-06C4-4939-A3F7-DBDEFA478299}" type="pres">
      <dgm:prSet presAssocID="{419CF860-1EAB-4F19-8D56-36067A2599D7}" presName="linearFlow" presStyleCnt="0">
        <dgm:presLayoutVars>
          <dgm:dir/>
          <dgm:resizeHandles val="exact"/>
        </dgm:presLayoutVars>
      </dgm:prSet>
      <dgm:spPr/>
    </dgm:pt>
    <dgm:pt modelId="{E06F010F-F901-4327-BAB0-508E9D2FEE50}" type="pres">
      <dgm:prSet presAssocID="{341689E5-2B8D-4426-83C2-EF10BBC8CBCF}" presName="composite" presStyleCnt="0"/>
      <dgm:spPr/>
    </dgm:pt>
    <dgm:pt modelId="{9004294B-79FC-475E-A752-C8C92AE4DE58}" type="pres">
      <dgm:prSet presAssocID="{341689E5-2B8D-4426-83C2-EF10BBC8CBCF}"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1BC5F84-2102-4104-B61D-FB4188037630}" type="pres">
      <dgm:prSet presAssocID="{341689E5-2B8D-4426-83C2-EF10BBC8CBCF}" presName="txShp" presStyleLbl="node1" presStyleIdx="0" presStyleCnt="3">
        <dgm:presLayoutVars>
          <dgm:bulletEnabled val="1"/>
        </dgm:presLayoutVars>
      </dgm:prSet>
      <dgm:spPr/>
      <dgm:t>
        <a:bodyPr/>
        <a:lstStyle/>
        <a:p>
          <a:endParaRPr lang="en-US"/>
        </a:p>
      </dgm:t>
    </dgm:pt>
    <dgm:pt modelId="{3ADB2BE1-4C3C-4EFA-829F-739FF7F4699C}" type="pres">
      <dgm:prSet presAssocID="{AF0C9819-949C-4C0E-9491-65D266C7761C}" presName="spacing" presStyleCnt="0"/>
      <dgm:spPr/>
    </dgm:pt>
    <dgm:pt modelId="{8132DD4A-EB24-449E-8AE0-887EAACB2E83}" type="pres">
      <dgm:prSet presAssocID="{4E3C61DB-91E1-4D86-92B1-F9A682B754E2}" presName="composite" presStyleCnt="0"/>
      <dgm:spPr/>
    </dgm:pt>
    <dgm:pt modelId="{88B44C34-43D7-4764-8836-75389B18527D}" type="pres">
      <dgm:prSet presAssocID="{4E3C61DB-91E1-4D86-92B1-F9A682B754E2}"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5463BD7-5906-4A46-B166-694567A5E36C}" type="pres">
      <dgm:prSet presAssocID="{4E3C61DB-91E1-4D86-92B1-F9A682B754E2}" presName="txShp" presStyleLbl="node1" presStyleIdx="1" presStyleCnt="3">
        <dgm:presLayoutVars>
          <dgm:bulletEnabled val="1"/>
        </dgm:presLayoutVars>
      </dgm:prSet>
      <dgm:spPr/>
      <dgm:t>
        <a:bodyPr/>
        <a:lstStyle/>
        <a:p>
          <a:endParaRPr lang="en-US"/>
        </a:p>
      </dgm:t>
    </dgm:pt>
    <dgm:pt modelId="{753B39E7-0911-4C41-9FA7-132C4E7F6A01}" type="pres">
      <dgm:prSet presAssocID="{368FB511-C14A-4B32-B986-64261DDF59C8}" presName="spacing" presStyleCnt="0"/>
      <dgm:spPr/>
    </dgm:pt>
    <dgm:pt modelId="{A87E05BE-7DF4-4008-86D9-96C229AC1E58}" type="pres">
      <dgm:prSet presAssocID="{D1899C0E-E29B-460F-B4A0-CA9339DAE969}" presName="composite" presStyleCnt="0"/>
      <dgm:spPr/>
    </dgm:pt>
    <dgm:pt modelId="{32EEB04E-AF48-4E06-83E2-40BF76C4154F}" type="pres">
      <dgm:prSet presAssocID="{D1899C0E-E29B-460F-B4A0-CA9339DAE969}"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dgm:spPr>
    </dgm:pt>
    <dgm:pt modelId="{39CD2C7F-D291-43DB-B093-3CF1A14565DB}" type="pres">
      <dgm:prSet presAssocID="{D1899C0E-E29B-460F-B4A0-CA9339DAE969}" presName="txShp" presStyleLbl="node1" presStyleIdx="2" presStyleCnt="3" custLinFactNeighborY="-9184">
        <dgm:presLayoutVars>
          <dgm:bulletEnabled val="1"/>
        </dgm:presLayoutVars>
      </dgm:prSet>
      <dgm:spPr/>
      <dgm:t>
        <a:bodyPr/>
        <a:lstStyle/>
        <a:p>
          <a:endParaRPr lang="en-US"/>
        </a:p>
      </dgm:t>
    </dgm:pt>
  </dgm:ptLst>
  <dgm:cxnLst>
    <dgm:cxn modelId="{BD5DD18C-373A-424C-99EB-62235249B571}" srcId="{419CF860-1EAB-4F19-8D56-36067A2599D7}" destId="{D1899C0E-E29B-460F-B4A0-CA9339DAE969}" srcOrd="2" destOrd="0" parTransId="{618BDA8C-5428-4058-96E6-7EAC4EBC0B4B}" sibTransId="{E1E13480-52E5-43D3-B10D-A154335D1F12}"/>
    <dgm:cxn modelId="{B71F1435-53BA-4B7E-A329-206147138716}" srcId="{419CF860-1EAB-4F19-8D56-36067A2599D7}" destId="{341689E5-2B8D-4426-83C2-EF10BBC8CBCF}" srcOrd="0" destOrd="0" parTransId="{6150D393-EABF-48DB-BA1A-BF3CAD50CB14}" sibTransId="{AF0C9819-949C-4C0E-9491-65D266C7761C}"/>
    <dgm:cxn modelId="{71C95317-7E27-4FFE-9120-BAE03F7CA0F5}" type="presOf" srcId="{341689E5-2B8D-4426-83C2-EF10BBC8CBCF}" destId="{C1BC5F84-2102-4104-B61D-FB4188037630}" srcOrd="0" destOrd="0" presId="urn:microsoft.com/office/officeart/2005/8/layout/vList3"/>
    <dgm:cxn modelId="{FDE02E5A-4457-47A1-ACCD-68E792014468}" type="presOf" srcId="{D1899C0E-E29B-460F-B4A0-CA9339DAE969}" destId="{39CD2C7F-D291-43DB-B093-3CF1A14565DB}" srcOrd="0" destOrd="0" presId="urn:microsoft.com/office/officeart/2005/8/layout/vList3"/>
    <dgm:cxn modelId="{9BBB5C6D-5C0F-4844-B231-B9B6FC1DA755}" srcId="{419CF860-1EAB-4F19-8D56-36067A2599D7}" destId="{4E3C61DB-91E1-4D86-92B1-F9A682B754E2}" srcOrd="1" destOrd="0" parTransId="{2FC5B5C2-B779-4FFD-9E21-78C3DD1EEF04}" sibTransId="{368FB511-C14A-4B32-B986-64261DDF59C8}"/>
    <dgm:cxn modelId="{DD7F87EF-1A7A-4C9E-A533-D4E47A2D7815}" type="presOf" srcId="{419CF860-1EAB-4F19-8D56-36067A2599D7}" destId="{1EE1279D-06C4-4939-A3F7-DBDEFA478299}" srcOrd="0" destOrd="0" presId="urn:microsoft.com/office/officeart/2005/8/layout/vList3"/>
    <dgm:cxn modelId="{EE086386-2D02-49A0-9F05-5C04E32C1865}" type="presOf" srcId="{4E3C61DB-91E1-4D86-92B1-F9A682B754E2}" destId="{15463BD7-5906-4A46-B166-694567A5E36C}" srcOrd="0" destOrd="0" presId="urn:microsoft.com/office/officeart/2005/8/layout/vList3"/>
    <dgm:cxn modelId="{9A3D58E0-00A6-414A-B410-4A3A58D5454A}" type="presParOf" srcId="{1EE1279D-06C4-4939-A3F7-DBDEFA478299}" destId="{E06F010F-F901-4327-BAB0-508E9D2FEE50}" srcOrd="0" destOrd="0" presId="urn:microsoft.com/office/officeart/2005/8/layout/vList3"/>
    <dgm:cxn modelId="{7DCB716B-EF33-48C9-93A2-7D47AF78A992}" type="presParOf" srcId="{E06F010F-F901-4327-BAB0-508E9D2FEE50}" destId="{9004294B-79FC-475E-A752-C8C92AE4DE58}" srcOrd="0" destOrd="0" presId="urn:microsoft.com/office/officeart/2005/8/layout/vList3"/>
    <dgm:cxn modelId="{1EDA3367-DF8C-4334-8582-448E0EC52189}" type="presParOf" srcId="{E06F010F-F901-4327-BAB0-508E9D2FEE50}" destId="{C1BC5F84-2102-4104-B61D-FB4188037630}" srcOrd="1" destOrd="0" presId="urn:microsoft.com/office/officeart/2005/8/layout/vList3"/>
    <dgm:cxn modelId="{EED6DE1D-BB65-4B02-9822-F738D5D95D0E}" type="presParOf" srcId="{1EE1279D-06C4-4939-A3F7-DBDEFA478299}" destId="{3ADB2BE1-4C3C-4EFA-829F-739FF7F4699C}" srcOrd="1" destOrd="0" presId="urn:microsoft.com/office/officeart/2005/8/layout/vList3"/>
    <dgm:cxn modelId="{C00F1500-C725-4495-AC02-72C92AF1435E}" type="presParOf" srcId="{1EE1279D-06C4-4939-A3F7-DBDEFA478299}" destId="{8132DD4A-EB24-449E-8AE0-887EAACB2E83}" srcOrd="2" destOrd="0" presId="urn:microsoft.com/office/officeart/2005/8/layout/vList3"/>
    <dgm:cxn modelId="{74A37A83-5F3E-42A9-BF0B-50532FBE2955}" type="presParOf" srcId="{8132DD4A-EB24-449E-8AE0-887EAACB2E83}" destId="{88B44C34-43D7-4764-8836-75389B18527D}" srcOrd="0" destOrd="0" presId="urn:microsoft.com/office/officeart/2005/8/layout/vList3"/>
    <dgm:cxn modelId="{714A8C5C-6D35-423B-9C03-8C24173A7DC6}" type="presParOf" srcId="{8132DD4A-EB24-449E-8AE0-887EAACB2E83}" destId="{15463BD7-5906-4A46-B166-694567A5E36C}" srcOrd="1" destOrd="0" presId="urn:microsoft.com/office/officeart/2005/8/layout/vList3"/>
    <dgm:cxn modelId="{131F2F06-F1FD-41F6-A1D1-E24541A48C7A}" type="presParOf" srcId="{1EE1279D-06C4-4939-A3F7-DBDEFA478299}" destId="{753B39E7-0911-4C41-9FA7-132C4E7F6A01}" srcOrd="3" destOrd="0" presId="urn:microsoft.com/office/officeart/2005/8/layout/vList3"/>
    <dgm:cxn modelId="{74E75A67-D750-4E1A-8D17-77FC010400E3}" type="presParOf" srcId="{1EE1279D-06C4-4939-A3F7-DBDEFA478299}" destId="{A87E05BE-7DF4-4008-86D9-96C229AC1E58}" srcOrd="4" destOrd="0" presId="urn:microsoft.com/office/officeart/2005/8/layout/vList3"/>
    <dgm:cxn modelId="{9F1ABE74-7610-4371-89EC-592FA42D72CC}" type="presParOf" srcId="{A87E05BE-7DF4-4008-86D9-96C229AC1E58}" destId="{32EEB04E-AF48-4E06-83E2-40BF76C4154F}" srcOrd="0" destOrd="0" presId="urn:microsoft.com/office/officeart/2005/8/layout/vList3"/>
    <dgm:cxn modelId="{A616B7EC-A709-4EB9-9F09-F0EEEF260384}" type="presParOf" srcId="{A87E05BE-7DF4-4008-86D9-96C229AC1E58}" destId="{39CD2C7F-D291-43DB-B093-3CF1A14565D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EB7108-F422-444E-9011-0E6C26DA7BE8}" type="doc">
      <dgm:prSet loTypeId="urn:microsoft.com/office/officeart/2008/layout/PictureStrips" loCatId="list" qsTypeId="urn:microsoft.com/office/officeart/2005/8/quickstyle/simple5" qsCatId="simple" csTypeId="urn:microsoft.com/office/officeart/2005/8/colors/accent4_1" csCatId="accent4" phldr="1"/>
      <dgm:spPr/>
      <dgm:t>
        <a:bodyPr/>
        <a:lstStyle/>
        <a:p>
          <a:endParaRPr lang="en-US"/>
        </a:p>
      </dgm:t>
    </dgm:pt>
    <dgm:pt modelId="{4272AA9D-33E6-462A-869B-F24B9CD1D092}">
      <dgm:prSet phldrT="[Text]"/>
      <dgm:spPr/>
      <dgm:t>
        <a:bodyPr/>
        <a:lstStyle/>
        <a:p>
          <a:r>
            <a:rPr lang="en-US" dirty="0" smtClean="0"/>
            <a:t>Jaipur is a tourism-focused city that has achieved the highest trips of 76888 with 2</a:t>
          </a:r>
          <a:r>
            <a:rPr lang="en-US" baseline="30000" dirty="0" smtClean="0"/>
            <a:t>nd</a:t>
          </a:r>
          <a:r>
            <a:rPr lang="en-US" dirty="0" smtClean="0"/>
            <a:t> Lowest RPR 17.43%</a:t>
          </a:r>
          <a:endParaRPr lang="en-US" dirty="0"/>
        </a:p>
      </dgm:t>
    </dgm:pt>
    <dgm:pt modelId="{1236F881-AB54-4D04-9319-95D4EEB0167C}" type="parTrans" cxnId="{180B1E97-3807-4812-A8A4-5E3781BDE93D}">
      <dgm:prSet/>
      <dgm:spPr/>
      <dgm:t>
        <a:bodyPr/>
        <a:lstStyle/>
        <a:p>
          <a:endParaRPr lang="en-US"/>
        </a:p>
      </dgm:t>
    </dgm:pt>
    <dgm:pt modelId="{0E06AC42-0872-48C2-B314-02F22610C26D}" type="sibTrans" cxnId="{180B1E97-3807-4812-A8A4-5E3781BDE93D}">
      <dgm:prSet/>
      <dgm:spPr/>
      <dgm:t>
        <a:bodyPr/>
        <a:lstStyle/>
        <a:p>
          <a:endParaRPr lang="en-US"/>
        </a:p>
      </dgm:t>
    </dgm:pt>
    <dgm:pt modelId="{E7C7E383-D5EF-47D9-AC85-75C1316D65FF}">
      <dgm:prSet phldrT="[Text]"/>
      <dgm:spPr/>
      <dgm:t>
        <a:bodyPr/>
        <a:lstStyle/>
        <a:p>
          <a:r>
            <a:rPr lang="en-US" dirty="0" smtClean="0"/>
            <a:t>In February, Goodcabs have generated highest revenue of 19.9 M and in June, the least revenue of 15.4 M</a:t>
          </a:r>
          <a:endParaRPr lang="en-US" dirty="0"/>
        </a:p>
      </dgm:t>
    </dgm:pt>
    <dgm:pt modelId="{CB1EFD17-6BA0-445C-92BD-4E8B6C3CCF36}" type="parTrans" cxnId="{73B6D47D-5876-4A01-AF26-5C9DF2AD7550}">
      <dgm:prSet/>
      <dgm:spPr/>
      <dgm:t>
        <a:bodyPr/>
        <a:lstStyle/>
        <a:p>
          <a:endParaRPr lang="en-US"/>
        </a:p>
      </dgm:t>
    </dgm:pt>
    <dgm:pt modelId="{5FFF633B-FEE5-45E3-B0D8-110A352507EC}" type="sibTrans" cxnId="{73B6D47D-5876-4A01-AF26-5C9DF2AD7550}">
      <dgm:prSet/>
      <dgm:spPr/>
      <dgm:t>
        <a:bodyPr/>
        <a:lstStyle/>
        <a:p>
          <a:endParaRPr lang="en-US"/>
        </a:p>
      </dgm:t>
    </dgm:pt>
    <dgm:pt modelId="{3DA029FA-6686-4993-833B-9848C1E069A1}">
      <dgm:prSet phldrT="[Text]"/>
      <dgm:spPr/>
      <dgm:t>
        <a:bodyPr/>
        <a:lstStyle/>
        <a:p>
          <a:r>
            <a:rPr lang="en-US" dirty="0" smtClean="0"/>
            <a:t>Lucknow is the business-focused city that has highest trips of 49617 on weekdays. </a:t>
          </a:r>
        </a:p>
        <a:p>
          <a:r>
            <a:rPr lang="en-US" dirty="0" smtClean="0"/>
            <a:t>Business-focused cities Lucknow and Surat has witnessed the highest RPR% of 37.12% and 42.63% respectively </a:t>
          </a:r>
          <a:endParaRPr lang="en-US" dirty="0"/>
        </a:p>
      </dgm:t>
    </dgm:pt>
    <dgm:pt modelId="{2A6CEE06-621A-401A-A19F-11C4B7EFC8EE}" type="parTrans" cxnId="{E8921BB5-6108-4A58-9C77-3A9A8ADE6E58}">
      <dgm:prSet/>
      <dgm:spPr/>
      <dgm:t>
        <a:bodyPr/>
        <a:lstStyle/>
        <a:p>
          <a:endParaRPr lang="en-US"/>
        </a:p>
      </dgm:t>
    </dgm:pt>
    <dgm:pt modelId="{F9C86C6C-069C-4AF4-B765-B5E6E113AD41}" type="sibTrans" cxnId="{E8921BB5-6108-4A58-9C77-3A9A8ADE6E58}">
      <dgm:prSet/>
      <dgm:spPr/>
      <dgm:t>
        <a:bodyPr/>
        <a:lstStyle/>
        <a:p>
          <a:endParaRPr lang="en-US"/>
        </a:p>
      </dgm:t>
    </dgm:pt>
    <dgm:pt modelId="{285C1855-4C13-4F91-A4FE-ACADC58BF7E2}" type="pres">
      <dgm:prSet presAssocID="{9BEB7108-F422-444E-9011-0E6C26DA7BE8}" presName="Name0" presStyleCnt="0">
        <dgm:presLayoutVars>
          <dgm:dir/>
          <dgm:resizeHandles val="exact"/>
        </dgm:presLayoutVars>
      </dgm:prSet>
      <dgm:spPr/>
    </dgm:pt>
    <dgm:pt modelId="{E9F2CFA9-AE0F-4166-B10B-4D6FF8E878FC}" type="pres">
      <dgm:prSet presAssocID="{4272AA9D-33E6-462A-869B-F24B9CD1D092}" presName="composite" presStyleCnt="0"/>
      <dgm:spPr/>
    </dgm:pt>
    <dgm:pt modelId="{90645008-C5E5-4257-8FEA-5E215E288C0F}" type="pres">
      <dgm:prSet presAssocID="{4272AA9D-33E6-462A-869B-F24B9CD1D092}" presName="rect1" presStyleLbl="trAlignAcc1" presStyleIdx="0" presStyleCnt="3">
        <dgm:presLayoutVars>
          <dgm:bulletEnabled val="1"/>
        </dgm:presLayoutVars>
      </dgm:prSet>
      <dgm:spPr/>
      <dgm:t>
        <a:bodyPr/>
        <a:lstStyle/>
        <a:p>
          <a:endParaRPr lang="en-US"/>
        </a:p>
      </dgm:t>
    </dgm:pt>
    <dgm:pt modelId="{97FE19E2-5543-40E5-8293-30091E35FFEB}" type="pres">
      <dgm:prSet presAssocID="{4272AA9D-33E6-462A-869B-F24B9CD1D092}"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dgm:spPr>
    </dgm:pt>
    <dgm:pt modelId="{A671265B-8292-4082-9F70-78AB7D476D58}" type="pres">
      <dgm:prSet presAssocID="{0E06AC42-0872-48C2-B314-02F22610C26D}" presName="sibTrans" presStyleCnt="0"/>
      <dgm:spPr/>
    </dgm:pt>
    <dgm:pt modelId="{7E9306D0-A38C-499C-B1E5-54B073B8E20F}" type="pres">
      <dgm:prSet presAssocID="{E7C7E383-D5EF-47D9-AC85-75C1316D65FF}" presName="composite" presStyleCnt="0"/>
      <dgm:spPr/>
    </dgm:pt>
    <dgm:pt modelId="{9D2F32E3-C1AD-4AA5-AF91-F817D2CC10C5}" type="pres">
      <dgm:prSet presAssocID="{E7C7E383-D5EF-47D9-AC85-75C1316D65FF}" presName="rect1" presStyleLbl="trAlignAcc1" presStyleIdx="1" presStyleCnt="3">
        <dgm:presLayoutVars>
          <dgm:bulletEnabled val="1"/>
        </dgm:presLayoutVars>
      </dgm:prSet>
      <dgm:spPr/>
      <dgm:t>
        <a:bodyPr/>
        <a:lstStyle/>
        <a:p>
          <a:endParaRPr lang="en-US"/>
        </a:p>
      </dgm:t>
    </dgm:pt>
    <dgm:pt modelId="{98A0F465-5F4A-4382-B2A8-7BD41ED01498}" type="pres">
      <dgm:prSet presAssocID="{E7C7E383-D5EF-47D9-AC85-75C1316D65FF}" presName="rect2"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2000" r="-62000"/>
          </a:stretch>
        </a:blipFill>
      </dgm:spPr>
    </dgm:pt>
    <dgm:pt modelId="{FFA52400-E5F5-474C-8390-C110611FB8D4}" type="pres">
      <dgm:prSet presAssocID="{5FFF633B-FEE5-45E3-B0D8-110A352507EC}" presName="sibTrans" presStyleCnt="0"/>
      <dgm:spPr/>
    </dgm:pt>
    <dgm:pt modelId="{9D8D1F93-AAB7-4BE3-BF3E-D0C5FF396839}" type="pres">
      <dgm:prSet presAssocID="{3DA029FA-6686-4993-833B-9848C1E069A1}" presName="composite" presStyleCnt="0"/>
      <dgm:spPr/>
    </dgm:pt>
    <dgm:pt modelId="{F4331759-58B3-4E22-AF64-3C8770FA7F69}" type="pres">
      <dgm:prSet presAssocID="{3DA029FA-6686-4993-833B-9848C1E069A1}" presName="rect1" presStyleLbl="trAlignAcc1" presStyleIdx="2" presStyleCnt="3">
        <dgm:presLayoutVars>
          <dgm:bulletEnabled val="1"/>
        </dgm:presLayoutVars>
      </dgm:prSet>
      <dgm:spPr/>
      <dgm:t>
        <a:bodyPr/>
        <a:lstStyle/>
        <a:p>
          <a:endParaRPr lang="en-US"/>
        </a:p>
      </dgm:t>
    </dgm:pt>
    <dgm:pt modelId="{31936A5C-03F5-4050-BC76-2634A9E0EF87}" type="pres">
      <dgm:prSet presAssocID="{3DA029FA-6686-4993-833B-9848C1E069A1}" presName="rect2"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82000" r="-82000"/>
          </a:stretch>
        </a:blipFill>
      </dgm:spPr>
    </dgm:pt>
  </dgm:ptLst>
  <dgm:cxnLst>
    <dgm:cxn modelId="{180B1E97-3807-4812-A8A4-5E3781BDE93D}" srcId="{9BEB7108-F422-444E-9011-0E6C26DA7BE8}" destId="{4272AA9D-33E6-462A-869B-F24B9CD1D092}" srcOrd="0" destOrd="0" parTransId="{1236F881-AB54-4D04-9319-95D4EEB0167C}" sibTransId="{0E06AC42-0872-48C2-B314-02F22610C26D}"/>
    <dgm:cxn modelId="{B455E7A6-AB74-43BC-BC81-B1C3D0AFC905}" type="presOf" srcId="{3DA029FA-6686-4993-833B-9848C1E069A1}" destId="{F4331759-58B3-4E22-AF64-3C8770FA7F69}" srcOrd="0" destOrd="0" presId="urn:microsoft.com/office/officeart/2008/layout/PictureStrips"/>
    <dgm:cxn modelId="{8B216256-B815-4078-8E3E-79F88196D76C}" type="presOf" srcId="{4272AA9D-33E6-462A-869B-F24B9CD1D092}" destId="{90645008-C5E5-4257-8FEA-5E215E288C0F}" srcOrd="0" destOrd="0" presId="urn:microsoft.com/office/officeart/2008/layout/PictureStrips"/>
    <dgm:cxn modelId="{E8921BB5-6108-4A58-9C77-3A9A8ADE6E58}" srcId="{9BEB7108-F422-444E-9011-0E6C26DA7BE8}" destId="{3DA029FA-6686-4993-833B-9848C1E069A1}" srcOrd="2" destOrd="0" parTransId="{2A6CEE06-621A-401A-A19F-11C4B7EFC8EE}" sibTransId="{F9C86C6C-069C-4AF4-B765-B5E6E113AD41}"/>
    <dgm:cxn modelId="{17B76DFE-7CC2-47E8-94AD-E837232AF4A4}" type="presOf" srcId="{E7C7E383-D5EF-47D9-AC85-75C1316D65FF}" destId="{9D2F32E3-C1AD-4AA5-AF91-F817D2CC10C5}" srcOrd="0" destOrd="0" presId="urn:microsoft.com/office/officeart/2008/layout/PictureStrips"/>
    <dgm:cxn modelId="{47987BAD-95C4-4B05-A7EE-0B93FF9A5C57}" type="presOf" srcId="{9BEB7108-F422-444E-9011-0E6C26DA7BE8}" destId="{285C1855-4C13-4F91-A4FE-ACADC58BF7E2}" srcOrd="0" destOrd="0" presId="urn:microsoft.com/office/officeart/2008/layout/PictureStrips"/>
    <dgm:cxn modelId="{73B6D47D-5876-4A01-AF26-5C9DF2AD7550}" srcId="{9BEB7108-F422-444E-9011-0E6C26DA7BE8}" destId="{E7C7E383-D5EF-47D9-AC85-75C1316D65FF}" srcOrd="1" destOrd="0" parTransId="{CB1EFD17-6BA0-445C-92BD-4E8B6C3CCF36}" sibTransId="{5FFF633B-FEE5-45E3-B0D8-110A352507EC}"/>
    <dgm:cxn modelId="{1FD1C15C-FA62-4C84-B3F1-04185E1FD1F1}" type="presParOf" srcId="{285C1855-4C13-4F91-A4FE-ACADC58BF7E2}" destId="{E9F2CFA9-AE0F-4166-B10B-4D6FF8E878FC}" srcOrd="0" destOrd="0" presId="urn:microsoft.com/office/officeart/2008/layout/PictureStrips"/>
    <dgm:cxn modelId="{8AC03DDD-80E3-4294-A9F7-96B825153210}" type="presParOf" srcId="{E9F2CFA9-AE0F-4166-B10B-4D6FF8E878FC}" destId="{90645008-C5E5-4257-8FEA-5E215E288C0F}" srcOrd="0" destOrd="0" presId="urn:microsoft.com/office/officeart/2008/layout/PictureStrips"/>
    <dgm:cxn modelId="{52218BA5-461D-49E1-AC7F-042700DFF1EA}" type="presParOf" srcId="{E9F2CFA9-AE0F-4166-B10B-4D6FF8E878FC}" destId="{97FE19E2-5543-40E5-8293-30091E35FFEB}" srcOrd="1" destOrd="0" presId="urn:microsoft.com/office/officeart/2008/layout/PictureStrips"/>
    <dgm:cxn modelId="{7AF07EDD-5D55-45F1-94B8-98646D92213A}" type="presParOf" srcId="{285C1855-4C13-4F91-A4FE-ACADC58BF7E2}" destId="{A671265B-8292-4082-9F70-78AB7D476D58}" srcOrd="1" destOrd="0" presId="urn:microsoft.com/office/officeart/2008/layout/PictureStrips"/>
    <dgm:cxn modelId="{3EC998F0-5A25-4563-A2E4-1EAA63978CA7}" type="presParOf" srcId="{285C1855-4C13-4F91-A4FE-ACADC58BF7E2}" destId="{7E9306D0-A38C-499C-B1E5-54B073B8E20F}" srcOrd="2" destOrd="0" presId="urn:microsoft.com/office/officeart/2008/layout/PictureStrips"/>
    <dgm:cxn modelId="{D04A6419-0D48-41DA-ABA7-EF7A0DA93FBF}" type="presParOf" srcId="{7E9306D0-A38C-499C-B1E5-54B073B8E20F}" destId="{9D2F32E3-C1AD-4AA5-AF91-F817D2CC10C5}" srcOrd="0" destOrd="0" presId="urn:microsoft.com/office/officeart/2008/layout/PictureStrips"/>
    <dgm:cxn modelId="{798EECD5-4D8A-452F-8BB0-954B1835A8FA}" type="presParOf" srcId="{7E9306D0-A38C-499C-B1E5-54B073B8E20F}" destId="{98A0F465-5F4A-4382-B2A8-7BD41ED01498}" srcOrd="1" destOrd="0" presId="urn:microsoft.com/office/officeart/2008/layout/PictureStrips"/>
    <dgm:cxn modelId="{10E4AE81-061D-437D-AD9D-3D1B7A2217DB}" type="presParOf" srcId="{285C1855-4C13-4F91-A4FE-ACADC58BF7E2}" destId="{FFA52400-E5F5-474C-8390-C110611FB8D4}" srcOrd="3" destOrd="0" presId="urn:microsoft.com/office/officeart/2008/layout/PictureStrips"/>
    <dgm:cxn modelId="{1C1AFFFA-6991-42E8-B67D-611FC5FCBF17}" type="presParOf" srcId="{285C1855-4C13-4F91-A4FE-ACADC58BF7E2}" destId="{9D8D1F93-AAB7-4BE3-BF3E-D0C5FF396839}" srcOrd="4" destOrd="0" presId="urn:microsoft.com/office/officeart/2008/layout/PictureStrips"/>
    <dgm:cxn modelId="{A6521E64-6A2D-44CD-9A6F-BF80FAFD4C2D}" type="presParOf" srcId="{9D8D1F93-AAB7-4BE3-BF3E-D0C5FF396839}" destId="{F4331759-58B3-4E22-AF64-3C8770FA7F69}" srcOrd="0" destOrd="0" presId="urn:microsoft.com/office/officeart/2008/layout/PictureStrips"/>
    <dgm:cxn modelId="{C197137C-1C2C-4D21-85B7-A687445D774B}" type="presParOf" srcId="{9D8D1F93-AAB7-4BE3-BF3E-D0C5FF396839}" destId="{31936A5C-03F5-4050-BC76-2634A9E0EF87}" srcOrd="1" destOrd="0" presId="urn:microsoft.com/office/officeart/2008/layout/PictureStrip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94CF3-17F3-4674-A7B9-FAC906EEA1B8}">
      <dsp:nvSpPr>
        <dsp:cNvPr id="0" name=""/>
        <dsp:cNvSpPr/>
      </dsp:nvSpPr>
      <dsp:spPr>
        <a:xfrm>
          <a:off x="140892" y="71485"/>
          <a:ext cx="2864465" cy="171867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i="0" u="none" kern="1200" dirty="0" smtClean="0"/>
            <a:t>Pricing and Affordability: </a:t>
          </a:r>
          <a:r>
            <a:rPr lang="en-US" sz="1700" b="0" i="0" u="none" kern="1200" dirty="0" smtClean="0"/>
            <a:t>Reasonable pricing compared to competitors and other modes of transport.</a:t>
          </a:r>
          <a:endParaRPr lang="en-US" sz="1700" b="0" kern="1200" dirty="0" smtClean="0"/>
        </a:p>
        <a:p>
          <a:pPr lvl="0" algn="ctr" defTabSz="755650" rtl="0">
            <a:lnSpc>
              <a:spcPct val="90000"/>
            </a:lnSpc>
            <a:spcBef>
              <a:spcPct val="0"/>
            </a:spcBef>
            <a:spcAft>
              <a:spcPct val="35000"/>
            </a:spcAft>
          </a:pPr>
          <a:endParaRPr lang="en-US" sz="1700" kern="1200" dirty="0"/>
        </a:p>
      </dsp:txBody>
      <dsp:txXfrm>
        <a:off x="140892" y="71485"/>
        <a:ext cx="2864465" cy="1718679"/>
      </dsp:txXfrm>
    </dsp:sp>
    <dsp:sp modelId="{AC1785E1-FB15-4506-974F-C504178BD730}">
      <dsp:nvSpPr>
        <dsp:cNvPr id="0" name=""/>
        <dsp:cNvSpPr/>
      </dsp:nvSpPr>
      <dsp:spPr>
        <a:xfrm>
          <a:off x="3151646" y="105119"/>
          <a:ext cx="2864465" cy="171867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i="0" u="none" kern="1200" dirty="0" smtClean="0"/>
            <a:t>Polite and professional drivers:</a:t>
          </a:r>
          <a:r>
            <a:rPr lang="en-US" sz="1700" b="0" i="0" u="none" kern="1200" dirty="0" smtClean="0"/>
            <a:t> Good communication skills and customer-friendly behavior.</a:t>
          </a:r>
          <a:endParaRPr lang="en-US" sz="1700" kern="1200" dirty="0"/>
        </a:p>
      </dsp:txBody>
      <dsp:txXfrm>
        <a:off x="3151646" y="105119"/>
        <a:ext cx="2864465" cy="1718679"/>
      </dsp:txXfrm>
    </dsp:sp>
    <dsp:sp modelId="{30B65631-57EC-4E0C-B38C-7B86F2B5759A}">
      <dsp:nvSpPr>
        <dsp:cNvPr id="0" name=""/>
        <dsp:cNvSpPr/>
      </dsp:nvSpPr>
      <dsp:spPr>
        <a:xfrm>
          <a:off x="1576190" y="2120884"/>
          <a:ext cx="2864465" cy="1718679"/>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Impact of price rise: </a:t>
          </a:r>
          <a:r>
            <a:rPr lang="en-US" sz="1700" b="0" kern="1200" dirty="0" smtClean="0"/>
            <a:t>High fare leads to reduction of repetitive rides by passengers. </a:t>
          </a:r>
        </a:p>
      </dsp:txBody>
      <dsp:txXfrm>
        <a:off x="1576190" y="2120884"/>
        <a:ext cx="2864465" cy="1718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FBDFE-8DFE-4F51-9D08-53AD50948389}">
      <dsp:nvSpPr>
        <dsp:cNvPr id="0" name=""/>
        <dsp:cNvSpPr/>
      </dsp:nvSpPr>
      <dsp:spPr>
        <a:xfrm>
          <a:off x="1289872" y="0"/>
          <a:ext cx="4532817" cy="4532817"/>
        </a:xfrm>
        <a:prstGeom prst="triangle">
          <a:avLst/>
        </a:prstGeom>
        <a:solidFill>
          <a:schemeClr val="accent6">
            <a:lumMod val="75000"/>
          </a:schemeClr>
        </a:solidFill>
        <a:ln w="12700" cap="flat" cmpd="sng" algn="ctr">
          <a:solidFill>
            <a:srgbClr val="5B9BD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F6019-F2AE-428D-892B-8C29FB5A9040}">
      <dsp:nvSpPr>
        <dsp:cNvPr id="0" name=""/>
        <dsp:cNvSpPr/>
      </dsp:nvSpPr>
      <dsp:spPr>
        <a:xfrm>
          <a:off x="3556280" y="455716"/>
          <a:ext cx="2946331" cy="10730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0" i="0" u="none" kern="1200" dirty="0" smtClean="0"/>
            <a:t>Consumers in Tier-2 cities are particularly value-conscious, which aligns well with the cost advantages of EVs.</a:t>
          </a:r>
          <a:endParaRPr lang="en-US" sz="1200" kern="1200" dirty="0"/>
        </a:p>
      </dsp:txBody>
      <dsp:txXfrm>
        <a:off x="3608660" y="508096"/>
        <a:ext cx="2841571" cy="968242"/>
      </dsp:txXfrm>
    </dsp:sp>
    <dsp:sp modelId="{7268A068-63B6-415E-B43B-F0C120242C40}">
      <dsp:nvSpPr>
        <dsp:cNvPr id="0" name=""/>
        <dsp:cNvSpPr/>
      </dsp:nvSpPr>
      <dsp:spPr>
        <a:xfrm>
          <a:off x="3556280" y="1662844"/>
          <a:ext cx="2946331" cy="10730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Tier-2 cities are mostly compact urban geographic areas and that’s why EV is ideal option in these areas for travelling shorter distances. Low maintenance cost make the rides affordable and reduces emission too.</a:t>
          </a:r>
          <a:endParaRPr lang="en-US" sz="1200" kern="1200" dirty="0"/>
        </a:p>
      </dsp:txBody>
      <dsp:txXfrm>
        <a:off x="3608660" y="1715224"/>
        <a:ext cx="2841571" cy="968242"/>
      </dsp:txXfrm>
    </dsp:sp>
    <dsp:sp modelId="{321E1308-AB98-437D-A0C8-2E65257CF7CD}">
      <dsp:nvSpPr>
        <dsp:cNvPr id="0" name=""/>
        <dsp:cNvSpPr/>
      </dsp:nvSpPr>
      <dsp:spPr>
        <a:xfrm>
          <a:off x="3556280" y="2869972"/>
          <a:ext cx="2946331" cy="107300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0" i="0" u="none" kern="1200" smtClean="0"/>
            <a:t>Around 60% growth in EV sales in tier-2 cities specially Jaipur in FY-24, it’s expected to grow upto 66% by FY25. </a:t>
          </a:r>
          <a:endParaRPr lang="en-US" sz="1200" kern="1200" dirty="0"/>
        </a:p>
      </dsp:txBody>
      <dsp:txXfrm>
        <a:off x="3608660" y="2922352"/>
        <a:ext cx="2841571" cy="9682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B4359-3DCC-498C-AEA4-27051BF47184}">
      <dsp:nvSpPr>
        <dsp:cNvPr id="0" name=""/>
        <dsp:cNvSpPr/>
      </dsp:nvSpPr>
      <dsp:spPr>
        <a:xfrm rot="5400000">
          <a:off x="5613683" y="-337100"/>
          <a:ext cx="2419263" cy="3338751"/>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Goodcabs must tie-up with the busiest railway stations, airport as these are the centers from where people move towards different destinations like offices, hospitals, tourist spots, colleges etc. More rides will generate more revenue</a:t>
          </a:r>
          <a:endParaRPr lang="en-US" sz="1200" kern="1200" dirty="0"/>
        </a:p>
      </dsp:txBody>
      <dsp:txXfrm rot="-5400000">
        <a:off x="5710397" y="525855"/>
        <a:ext cx="2225834" cy="1612842"/>
      </dsp:txXfrm>
    </dsp:sp>
    <dsp:sp modelId="{DFFC7972-3199-453E-8E96-BF995A46B819}">
      <dsp:nvSpPr>
        <dsp:cNvPr id="0" name=""/>
        <dsp:cNvSpPr/>
      </dsp:nvSpPr>
      <dsp:spPr>
        <a:xfrm>
          <a:off x="7810612" y="586170"/>
          <a:ext cx="3259171" cy="1752242"/>
        </a:xfrm>
        <a:prstGeom prst="rect">
          <a:avLst/>
        </a:prstGeom>
        <a:noFill/>
        <a:ln>
          <a:noFill/>
        </a:ln>
        <a:effectLst/>
      </dsp:spPr>
      <dsp:style>
        <a:lnRef idx="0">
          <a:scrgbClr r="0" g="0" b="0"/>
        </a:lnRef>
        <a:fillRef idx="0">
          <a:scrgbClr r="0" g="0" b="0"/>
        </a:fillRef>
        <a:effectRef idx="0">
          <a:scrgbClr r="0" g="0" b="0"/>
        </a:effectRef>
        <a:fontRef idx="minor"/>
      </dsp:style>
    </dsp:sp>
    <dsp:sp modelId="{345DAE55-43AB-41FF-AD4D-261E83B6365D}">
      <dsp:nvSpPr>
        <dsp:cNvPr id="0" name=""/>
        <dsp:cNvSpPr/>
      </dsp:nvSpPr>
      <dsp:spPr>
        <a:xfrm rot="5400000">
          <a:off x="2089429" y="-358107"/>
          <a:ext cx="2348939" cy="3346831"/>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148288" y="532329"/>
        <a:ext cx="2231221" cy="1565959"/>
      </dsp:txXfrm>
    </dsp:sp>
    <dsp:sp modelId="{569AAFA0-99EA-4D20-A4A1-1194D3903CFF}">
      <dsp:nvSpPr>
        <dsp:cNvPr id="0" name=""/>
        <dsp:cNvSpPr/>
      </dsp:nvSpPr>
      <dsp:spPr>
        <a:xfrm rot="5400000">
          <a:off x="4014853" y="1592622"/>
          <a:ext cx="2195297" cy="3245226"/>
        </a:xfrm>
        <a:prstGeom prst="hexagon">
          <a:avLst>
            <a:gd name="adj" fmla="val 25000"/>
            <a:gd name="vf" fmla="val 11547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Installing any kiosk at the exit area of hotels can influence the customers to book any cab. Goodcabs must adapt this idea to add more new customers.</a:t>
          </a:r>
          <a:endParaRPr lang="en-US" sz="1400" kern="1200" dirty="0"/>
        </a:p>
      </dsp:txBody>
      <dsp:txXfrm rot="-5400000">
        <a:off x="4030760" y="2483469"/>
        <a:ext cx="2163484" cy="1463531"/>
      </dsp:txXfrm>
    </dsp:sp>
    <dsp:sp modelId="{EF260322-61E0-4102-88AE-E745DCE77420}">
      <dsp:nvSpPr>
        <dsp:cNvPr id="0" name=""/>
        <dsp:cNvSpPr/>
      </dsp:nvSpPr>
      <dsp:spPr>
        <a:xfrm>
          <a:off x="556327" y="2814439"/>
          <a:ext cx="3154037" cy="1752242"/>
        </a:xfrm>
        <a:prstGeom prst="rect">
          <a:avLst/>
        </a:prstGeom>
        <a:noFill/>
        <a:ln>
          <a:noFill/>
        </a:ln>
        <a:effectLst/>
      </dsp:spPr>
      <dsp:style>
        <a:lnRef idx="0">
          <a:scrgbClr r="0" g="0" b="0"/>
        </a:lnRef>
        <a:fillRef idx="0">
          <a:scrgbClr r="0" g="0" b="0"/>
        </a:fillRef>
        <a:effectRef idx="0">
          <a:scrgbClr r="0" g="0" b="0"/>
        </a:effectRef>
        <a:fontRef idx="minor"/>
      </dsp:style>
    </dsp:sp>
    <dsp:sp modelId="{F45A4F25-F563-41F9-80EF-75F5F4F64B4B}">
      <dsp:nvSpPr>
        <dsp:cNvPr id="0" name=""/>
        <dsp:cNvSpPr/>
      </dsp:nvSpPr>
      <dsp:spPr>
        <a:xfrm rot="5400000">
          <a:off x="7505419" y="1480860"/>
          <a:ext cx="2250931" cy="3502452"/>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7463401" y="2481775"/>
        <a:ext cx="2334968" cy="15006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C5F84-2102-4104-B61D-FB4188037630}">
      <dsp:nvSpPr>
        <dsp:cNvPr id="0" name=""/>
        <dsp:cNvSpPr/>
      </dsp:nvSpPr>
      <dsp:spPr>
        <a:xfrm rot="10800000">
          <a:off x="1737697" y="2526"/>
          <a:ext cx="5405120" cy="1505029"/>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Starting-time and ending-time of a journey is required to determine whether the journey is short or long, the busiest hours in a day. Time is a crucial data for analyzing consumer behavior.</a:t>
          </a:r>
          <a:endParaRPr lang="en-US" sz="1800" kern="1200" dirty="0"/>
        </a:p>
      </dsp:txBody>
      <dsp:txXfrm rot="10800000">
        <a:off x="2113954" y="2526"/>
        <a:ext cx="5028863" cy="1505029"/>
      </dsp:txXfrm>
    </dsp:sp>
    <dsp:sp modelId="{9004294B-79FC-475E-A752-C8C92AE4DE58}">
      <dsp:nvSpPr>
        <dsp:cNvPr id="0" name=""/>
        <dsp:cNvSpPr/>
      </dsp:nvSpPr>
      <dsp:spPr>
        <a:xfrm>
          <a:off x="985182" y="2526"/>
          <a:ext cx="1505029" cy="150502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63BD7-5906-4A46-B166-694567A5E36C}">
      <dsp:nvSpPr>
        <dsp:cNvPr id="0" name=""/>
        <dsp:cNvSpPr/>
      </dsp:nvSpPr>
      <dsp:spPr>
        <a:xfrm rot="10800000">
          <a:off x="1737697" y="1956818"/>
          <a:ext cx="5405120" cy="1505029"/>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Demographics like gender, age group, their pickup location, destination are required to find the places those are frequently travelled </a:t>
          </a:r>
          <a:endParaRPr lang="en-US" sz="1800" kern="1200" dirty="0"/>
        </a:p>
      </dsp:txBody>
      <dsp:txXfrm rot="10800000">
        <a:off x="2113954" y="1956818"/>
        <a:ext cx="5028863" cy="1505029"/>
      </dsp:txXfrm>
    </dsp:sp>
    <dsp:sp modelId="{88B44C34-43D7-4764-8836-75389B18527D}">
      <dsp:nvSpPr>
        <dsp:cNvPr id="0" name=""/>
        <dsp:cNvSpPr/>
      </dsp:nvSpPr>
      <dsp:spPr>
        <a:xfrm>
          <a:off x="985182" y="1956818"/>
          <a:ext cx="1505029" cy="150502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CD2C7F-D291-43DB-B093-3CF1A14565DB}">
      <dsp:nvSpPr>
        <dsp:cNvPr id="0" name=""/>
        <dsp:cNvSpPr/>
      </dsp:nvSpPr>
      <dsp:spPr>
        <a:xfrm rot="10800000">
          <a:off x="1737697" y="3772888"/>
          <a:ext cx="5405120" cy="1505029"/>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3676" tIns="68580" rIns="128016" bIns="68580" numCol="1" spcCol="1270" anchor="ctr" anchorCtr="0">
          <a:noAutofit/>
        </a:bodyPr>
        <a:lstStyle/>
        <a:p>
          <a:pPr lvl="0" algn="ctr" defTabSz="800100">
            <a:lnSpc>
              <a:spcPct val="90000"/>
            </a:lnSpc>
            <a:spcBef>
              <a:spcPct val="0"/>
            </a:spcBef>
            <a:spcAft>
              <a:spcPct val="35000"/>
            </a:spcAft>
          </a:pPr>
          <a:r>
            <a:rPr lang="en-US" sz="1800" kern="1200" dirty="0" smtClean="0"/>
            <a:t>The data of the drivers refusing ride request, or the passengers cancelling cabs can help to identify the pain-points and it will help to solve those </a:t>
          </a:r>
          <a:r>
            <a:rPr lang="en-US" sz="1800" kern="1200" dirty="0" smtClean="0"/>
            <a:t>problems. Such pain-points like heavy traffic jams, extreme weather conditions </a:t>
          </a:r>
          <a:endParaRPr lang="en-US" sz="1800" kern="1200" dirty="0"/>
        </a:p>
      </dsp:txBody>
      <dsp:txXfrm rot="10800000">
        <a:off x="2113954" y="3772888"/>
        <a:ext cx="5028863" cy="1505029"/>
      </dsp:txXfrm>
    </dsp:sp>
    <dsp:sp modelId="{32EEB04E-AF48-4E06-83E2-40BF76C4154F}">
      <dsp:nvSpPr>
        <dsp:cNvPr id="0" name=""/>
        <dsp:cNvSpPr/>
      </dsp:nvSpPr>
      <dsp:spPr>
        <a:xfrm>
          <a:off x="985182" y="3911110"/>
          <a:ext cx="1505029" cy="150502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45008-C5E5-4257-8FEA-5E215E288C0F}">
      <dsp:nvSpPr>
        <dsp:cNvPr id="0" name=""/>
        <dsp:cNvSpPr/>
      </dsp:nvSpPr>
      <dsp:spPr>
        <a:xfrm>
          <a:off x="1924367" y="355737"/>
          <a:ext cx="4465319" cy="1395412"/>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Jaipur is a tourism-focused city that has achieved the highest trips of 76888 with 2</a:t>
          </a:r>
          <a:r>
            <a:rPr lang="en-US" sz="1600" kern="1200" baseline="30000" dirty="0" smtClean="0"/>
            <a:t>nd</a:t>
          </a:r>
          <a:r>
            <a:rPr lang="en-US" sz="1600" kern="1200" dirty="0" smtClean="0"/>
            <a:t> Lowest RPR 17.43%</a:t>
          </a:r>
          <a:endParaRPr lang="en-US" sz="1600" kern="1200" dirty="0"/>
        </a:p>
      </dsp:txBody>
      <dsp:txXfrm>
        <a:off x="1924367" y="355737"/>
        <a:ext cx="4465319" cy="1395412"/>
      </dsp:txXfrm>
    </dsp:sp>
    <dsp:sp modelId="{97FE19E2-5543-40E5-8293-30091E35FFEB}">
      <dsp:nvSpPr>
        <dsp:cNvPr id="0" name=""/>
        <dsp:cNvSpPr/>
      </dsp:nvSpPr>
      <dsp:spPr>
        <a:xfrm>
          <a:off x="1738312" y="154178"/>
          <a:ext cx="976788" cy="146518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5000" r="-7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D2F32E3-C1AD-4AA5-AF91-F817D2CC10C5}">
      <dsp:nvSpPr>
        <dsp:cNvPr id="0" name=""/>
        <dsp:cNvSpPr/>
      </dsp:nvSpPr>
      <dsp:spPr>
        <a:xfrm>
          <a:off x="1924367" y="2112407"/>
          <a:ext cx="4465319" cy="1395412"/>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In February, Goodcabs have generated highest revenue of 19.9 M and in June, the least revenue of 15.4 M</a:t>
          </a:r>
          <a:endParaRPr lang="en-US" sz="1600" kern="1200" dirty="0"/>
        </a:p>
      </dsp:txBody>
      <dsp:txXfrm>
        <a:off x="1924367" y="2112407"/>
        <a:ext cx="4465319" cy="1395412"/>
      </dsp:txXfrm>
    </dsp:sp>
    <dsp:sp modelId="{98A0F465-5F4A-4382-B2A8-7BD41ED01498}">
      <dsp:nvSpPr>
        <dsp:cNvPr id="0" name=""/>
        <dsp:cNvSpPr/>
      </dsp:nvSpPr>
      <dsp:spPr>
        <a:xfrm>
          <a:off x="1738312" y="1910847"/>
          <a:ext cx="976788" cy="146518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2000" r="-6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F4331759-58B3-4E22-AF64-3C8770FA7F69}">
      <dsp:nvSpPr>
        <dsp:cNvPr id="0" name=""/>
        <dsp:cNvSpPr/>
      </dsp:nvSpPr>
      <dsp:spPr>
        <a:xfrm>
          <a:off x="1924367" y="3869076"/>
          <a:ext cx="4465319" cy="1395412"/>
        </a:xfrm>
        <a:prstGeom prst="rect">
          <a:avLst/>
        </a:prstGeom>
        <a:solidFill>
          <a:schemeClr val="accent4">
            <a:alpha val="40000"/>
            <a:tint val="4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45159"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Lucknow is the business-focused city that has highest trips of 49617 on weekdays. </a:t>
          </a:r>
        </a:p>
        <a:p>
          <a:pPr lvl="0" algn="l" defTabSz="711200">
            <a:lnSpc>
              <a:spcPct val="90000"/>
            </a:lnSpc>
            <a:spcBef>
              <a:spcPct val="0"/>
            </a:spcBef>
            <a:spcAft>
              <a:spcPct val="35000"/>
            </a:spcAft>
          </a:pPr>
          <a:r>
            <a:rPr lang="en-US" sz="1600" kern="1200" dirty="0" smtClean="0"/>
            <a:t>Business-focused cities Lucknow and Surat has witnessed the highest RPR% of 37.12% and 42.63% respectively </a:t>
          </a:r>
          <a:endParaRPr lang="en-US" sz="1600" kern="1200" dirty="0"/>
        </a:p>
      </dsp:txBody>
      <dsp:txXfrm>
        <a:off x="1924367" y="3869076"/>
        <a:ext cx="4465319" cy="1395412"/>
      </dsp:txXfrm>
    </dsp:sp>
    <dsp:sp modelId="{31936A5C-03F5-4050-BC76-2634A9E0EF87}">
      <dsp:nvSpPr>
        <dsp:cNvPr id="0" name=""/>
        <dsp:cNvSpPr/>
      </dsp:nvSpPr>
      <dsp:spPr>
        <a:xfrm>
          <a:off x="1738312" y="3667516"/>
          <a:ext cx="976788" cy="146518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2000" r="-8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E4E6A58-CF43-4B51-B946-0ACC852F69FA}"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198702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4E6A58-CF43-4B51-B946-0ACC852F69FA}"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26957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4E6A58-CF43-4B51-B946-0ACC852F69FA}"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356921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E4E6A58-CF43-4B51-B946-0ACC852F69FA}"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108180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4E6A58-CF43-4B51-B946-0ACC852F69FA}"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287267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E4E6A58-CF43-4B51-B946-0ACC852F69FA}"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2146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E4E6A58-CF43-4B51-B946-0ACC852F69FA}"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208183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E4E6A58-CF43-4B51-B946-0ACC852F69FA}"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41113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E6A58-CF43-4B51-B946-0ACC852F69FA}"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26382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E6A58-CF43-4B51-B946-0ACC852F69FA}"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3923117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4E6A58-CF43-4B51-B946-0ACC852F69FA}"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B50-2FC1-40FA-ADC2-8F84B37F1A95}" type="slidenum">
              <a:rPr lang="en-IN" smtClean="0"/>
              <a:t>‹#›</a:t>
            </a:fld>
            <a:endParaRPr lang="en-IN"/>
          </a:p>
        </p:txBody>
      </p:sp>
    </p:spTree>
    <p:extLst>
      <p:ext uri="{BB962C8B-B14F-4D97-AF65-F5344CB8AC3E}">
        <p14:creationId xmlns:p14="http://schemas.microsoft.com/office/powerpoint/2010/main" val="78159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4E6A58-CF43-4B51-B946-0ACC852F69FA}" type="datetimeFigureOut">
              <a:rPr lang="en-IN" smtClean="0"/>
              <a:t>05-01-2025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9CB50-2FC1-40FA-ADC2-8F84B37F1A95}" type="slidenum">
              <a:rPr lang="en-IN" smtClean="0"/>
              <a:t>‹#›</a:t>
            </a:fld>
            <a:endParaRPr lang="en-IN"/>
          </a:p>
        </p:txBody>
      </p:sp>
    </p:spTree>
    <p:extLst>
      <p:ext uri="{BB962C8B-B14F-4D97-AF65-F5344CB8AC3E}">
        <p14:creationId xmlns:p14="http://schemas.microsoft.com/office/powerpoint/2010/main" val="110909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5.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3447478" y="4147549"/>
            <a:ext cx="4659097" cy="461665"/>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400" cap="none" spc="0" dirty="0" smtClean="0">
                <a:ln/>
                <a:solidFill>
                  <a:schemeClr val="accent4"/>
                </a:solidFill>
                <a:effectLst/>
              </a:rPr>
              <a:t>Domain: Transportation &amp; Mobility</a:t>
            </a:r>
            <a:endParaRPr lang="en-US" sz="2400" cap="none" spc="0" dirty="0">
              <a:ln/>
              <a:solidFill>
                <a:schemeClr val="accent4"/>
              </a:solidFill>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1135" y="894244"/>
            <a:ext cx="4131781" cy="3226242"/>
          </a:xfrm>
          <a:prstGeom prst="rect">
            <a:avLst/>
          </a:prstGeom>
        </p:spPr>
      </p:pic>
    </p:spTree>
    <p:extLst>
      <p:ext uri="{BB962C8B-B14F-4D97-AF65-F5344CB8AC3E}">
        <p14:creationId xmlns:p14="http://schemas.microsoft.com/office/powerpoint/2010/main" val="80595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1884984" y="526709"/>
            <a:ext cx="8471128" cy="461665"/>
          </a:xfrm>
          <a:prstGeom prst="rect">
            <a:avLst/>
          </a:prstGeom>
          <a:noFill/>
        </p:spPr>
        <p:txBody>
          <a:bodyPr wrap="square" rtlCol="0">
            <a:spAutoFit/>
          </a:bodyPr>
          <a:lstStyle/>
          <a:p>
            <a:r>
              <a:rPr lang="en-US" sz="2400" dirty="0" smtClean="0">
                <a:solidFill>
                  <a:schemeClr val="bg1"/>
                </a:solidFill>
              </a:rPr>
              <a:t>Q3. </a:t>
            </a:r>
            <a:r>
              <a:rPr lang="en-US" sz="2400" dirty="0">
                <a:solidFill>
                  <a:schemeClr val="bg1"/>
                </a:solidFill>
              </a:rPr>
              <a:t>C</a:t>
            </a:r>
            <a:r>
              <a:rPr lang="en-US" sz="2400" dirty="0" smtClean="0">
                <a:solidFill>
                  <a:schemeClr val="bg1"/>
                </a:solidFill>
              </a:rPr>
              <a:t>ity-level Trips Repeat Passenger% and Trip Frequency report</a:t>
            </a:r>
          </a:p>
        </p:txBody>
      </p:sp>
      <p:pic>
        <p:nvPicPr>
          <p:cNvPr id="2" name="Picture 1"/>
          <p:cNvPicPr>
            <a:picLocks noChangeAspect="1"/>
          </p:cNvPicPr>
          <p:nvPr/>
        </p:nvPicPr>
        <p:blipFill>
          <a:blip r:embed="rId3"/>
          <a:stretch>
            <a:fillRect/>
          </a:stretch>
        </p:blipFill>
        <p:spPr>
          <a:xfrm>
            <a:off x="2157392" y="2244663"/>
            <a:ext cx="6958098" cy="267821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3601239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84984" y="526709"/>
            <a:ext cx="7609890" cy="461665"/>
          </a:xfrm>
          <a:prstGeom prst="rect">
            <a:avLst/>
          </a:prstGeom>
          <a:noFill/>
        </p:spPr>
        <p:txBody>
          <a:bodyPr wrap="square" rtlCol="0">
            <a:spAutoFit/>
          </a:bodyPr>
          <a:lstStyle/>
          <a:p>
            <a:r>
              <a:rPr lang="en-US" sz="2400" dirty="0" smtClean="0">
                <a:solidFill>
                  <a:schemeClr val="bg1"/>
                </a:solidFill>
              </a:rPr>
              <a:t>Q4. Cities with highest and lowest new passengers</a:t>
            </a:r>
          </a:p>
        </p:txBody>
      </p:sp>
      <p:pic>
        <p:nvPicPr>
          <p:cNvPr id="2" name="Picture 1"/>
          <p:cNvPicPr>
            <a:picLocks noChangeAspect="1"/>
          </p:cNvPicPr>
          <p:nvPr/>
        </p:nvPicPr>
        <p:blipFill>
          <a:blip r:embed="rId3"/>
          <a:stretch>
            <a:fillRect/>
          </a:stretch>
        </p:blipFill>
        <p:spPr>
          <a:xfrm>
            <a:off x="1387351" y="1214128"/>
            <a:ext cx="9183382" cy="442974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17135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84984" y="526709"/>
            <a:ext cx="7609890" cy="461665"/>
          </a:xfrm>
          <a:prstGeom prst="rect">
            <a:avLst/>
          </a:prstGeom>
          <a:noFill/>
        </p:spPr>
        <p:txBody>
          <a:bodyPr wrap="square" rtlCol="0">
            <a:spAutoFit/>
          </a:bodyPr>
          <a:lstStyle/>
          <a:p>
            <a:r>
              <a:rPr lang="en-US" sz="2400" dirty="0" smtClean="0">
                <a:solidFill>
                  <a:schemeClr val="bg1"/>
                </a:solidFill>
              </a:rPr>
              <a:t>Q4. Cities with highest and lowest new passengers</a:t>
            </a:r>
          </a:p>
        </p:txBody>
      </p:sp>
      <p:pic>
        <p:nvPicPr>
          <p:cNvPr id="5" name="Picture 4"/>
          <p:cNvPicPr>
            <a:picLocks noChangeAspect="1"/>
          </p:cNvPicPr>
          <p:nvPr/>
        </p:nvPicPr>
        <p:blipFill>
          <a:blip r:embed="rId3"/>
          <a:stretch>
            <a:fillRect/>
          </a:stretch>
        </p:blipFill>
        <p:spPr>
          <a:xfrm>
            <a:off x="2117722" y="2049528"/>
            <a:ext cx="5937982" cy="270322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1257544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stretch>
            <a:fillRect/>
          </a:stretch>
        </p:blipFill>
        <p:spPr>
          <a:xfrm>
            <a:off x="1628151" y="1295102"/>
            <a:ext cx="8935697" cy="4267796"/>
          </a:xfrm>
          <a:prstGeom prst="rect">
            <a:avLst/>
          </a:prstGeom>
        </p:spPr>
      </p:pic>
      <p:sp>
        <p:nvSpPr>
          <p:cNvPr id="5" name="TextBox 4"/>
          <p:cNvSpPr txBox="1"/>
          <p:nvPr/>
        </p:nvSpPr>
        <p:spPr>
          <a:xfrm>
            <a:off x="1884984" y="526709"/>
            <a:ext cx="7609890" cy="461665"/>
          </a:xfrm>
          <a:prstGeom prst="rect">
            <a:avLst/>
          </a:prstGeom>
          <a:noFill/>
        </p:spPr>
        <p:txBody>
          <a:bodyPr wrap="square" rtlCol="0">
            <a:spAutoFit/>
          </a:bodyPr>
          <a:lstStyle/>
          <a:p>
            <a:r>
              <a:rPr lang="en-US" sz="2400" dirty="0" smtClean="0">
                <a:solidFill>
                  <a:schemeClr val="bg1"/>
                </a:solidFill>
              </a:rPr>
              <a:t>Q5. Month and highest revenues in cities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323088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884984" y="526709"/>
            <a:ext cx="7609890" cy="461665"/>
          </a:xfrm>
          <a:prstGeom prst="rect">
            <a:avLst/>
          </a:prstGeom>
          <a:noFill/>
        </p:spPr>
        <p:txBody>
          <a:bodyPr wrap="square" rtlCol="0">
            <a:spAutoFit/>
          </a:bodyPr>
          <a:lstStyle/>
          <a:p>
            <a:r>
              <a:rPr lang="en-US" sz="2400" dirty="0" smtClean="0">
                <a:solidFill>
                  <a:schemeClr val="bg1"/>
                </a:solidFill>
              </a:rPr>
              <a:t>Q5. Month and highest revenues in cities</a:t>
            </a:r>
          </a:p>
        </p:txBody>
      </p:sp>
      <p:pic>
        <p:nvPicPr>
          <p:cNvPr id="3" name="Picture 2"/>
          <p:cNvPicPr>
            <a:picLocks noChangeAspect="1"/>
          </p:cNvPicPr>
          <p:nvPr/>
        </p:nvPicPr>
        <p:blipFill>
          <a:blip r:embed="rId3"/>
          <a:stretch>
            <a:fillRect/>
          </a:stretch>
        </p:blipFill>
        <p:spPr>
          <a:xfrm>
            <a:off x="1884984" y="2114860"/>
            <a:ext cx="5829774" cy="28718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44785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245951" y="431016"/>
            <a:ext cx="7609890" cy="461665"/>
          </a:xfrm>
          <a:prstGeom prst="rect">
            <a:avLst/>
          </a:prstGeom>
          <a:noFill/>
        </p:spPr>
        <p:txBody>
          <a:bodyPr wrap="square" rtlCol="0">
            <a:spAutoFit/>
          </a:bodyPr>
          <a:lstStyle/>
          <a:p>
            <a:r>
              <a:rPr lang="en-US" sz="2400" dirty="0">
                <a:solidFill>
                  <a:schemeClr val="bg1"/>
                </a:solidFill>
              </a:rPr>
              <a:t>Q6: </a:t>
            </a:r>
            <a:r>
              <a:rPr lang="en-US" sz="2400" dirty="0" smtClean="0">
                <a:solidFill>
                  <a:schemeClr val="bg1"/>
                </a:solidFill>
              </a:rPr>
              <a:t>Repeat </a:t>
            </a:r>
            <a:r>
              <a:rPr lang="en-US" sz="2400" dirty="0">
                <a:solidFill>
                  <a:schemeClr val="bg1"/>
                </a:solidFill>
              </a:rPr>
              <a:t>Passenger Rate analysis</a:t>
            </a:r>
            <a:endParaRPr lang="en-US" sz="2400" dirty="0" smtClean="0">
              <a:solidFill>
                <a:schemeClr val="bg1"/>
              </a:solidFill>
            </a:endParaRPr>
          </a:p>
        </p:txBody>
      </p:sp>
      <p:pic>
        <p:nvPicPr>
          <p:cNvPr id="6" name="Picture 5"/>
          <p:cNvPicPr>
            <a:picLocks noChangeAspect="1"/>
          </p:cNvPicPr>
          <p:nvPr/>
        </p:nvPicPr>
        <p:blipFill>
          <a:blip r:embed="rId3"/>
          <a:stretch>
            <a:fillRect/>
          </a:stretch>
        </p:blipFill>
        <p:spPr>
          <a:xfrm>
            <a:off x="2579495" y="1177229"/>
            <a:ext cx="6458851" cy="1505160"/>
          </a:xfrm>
          <a:prstGeom prst="rect">
            <a:avLst/>
          </a:prstGeom>
        </p:spPr>
      </p:pic>
      <p:pic>
        <p:nvPicPr>
          <p:cNvPr id="7" name="Picture 6"/>
          <p:cNvPicPr>
            <a:picLocks noChangeAspect="1"/>
          </p:cNvPicPr>
          <p:nvPr/>
        </p:nvPicPr>
        <p:blipFill>
          <a:blip r:embed="rId4"/>
          <a:stretch>
            <a:fillRect/>
          </a:stretch>
        </p:blipFill>
        <p:spPr>
          <a:xfrm>
            <a:off x="2658138" y="3694348"/>
            <a:ext cx="6380208" cy="254954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50775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245951" y="431016"/>
            <a:ext cx="7609890" cy="461665"/>
          </a:xfrm>
          <a:prstGeom prst="rect">
            <a:avLst/>
          </a:prstGeom>
          <a:noFill/>
        </p:spPr>
        <p:txBody>
          <a:bodyPr wrap="square" rtlCol="0">
            <a:spAutoFit/>
          </a:bodyPr>
          <a:lstStyle/>
          <a:p>
            <a:r>
              <a:rPr lang="en-US" sz="2400" dirty="0">
                <a:solidFill>
                  <a:schemeClr val="bg1"/>
                </a:solidFill>
              </a:rPr>
              <a:t>Q6: </a:t>
            </a:r>
            <a:r>
              <a:rPr lang="en-US" sz="2400" dirty="0" smtClean="0">
                <a:solidFill>
                  <a:schemeClr val="bg1"/>
                </a:solidFill>
              </a:rPr>
              <a:t>Repeat </a:t>
            </a:r>
            <a:r>
              <a:rPr lang="en-US" sz="2400" dirty="0">
                <a:solidFill>
                  <a:schemeClr val="bg1"/>
                </a:solidFill>
              </a:rPr>
              <a:t>Passenger Rate analysis</a:t>
            </a:r>
            <a:endParaRPr lang="en-US" sz="2400" dirty="0" smtClean="0">
              <a:solidFill>
                <a:schemeClr val="bg1"/>
              </a:solidFill>
            </a:endParaRPr>
          </a:p>
        </p:txBody>
      </p:sp>
      <p:pic>
        <p:nvPicPr>
          <p:cNvPr id="2" name="Picture 1"/>
          <p:cNvPicPr>
            <a:picLocks noChangeAspect="1"/>
          </p:cNvPicPr>
          <p:nvPr/>
        </p:nvPicPr>
        <p:blipFill>
          <a:blip r:embed="rId3"/>
          <a:stretch>
            <a:fillRect/>
          </a:stretch>
        </p:blipFill>
        <p:spPr>
          <a:xfrm>
            <a:off x="1209184" y="2332169"/>
            <a:ext cx="9343291" cy="210160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1684769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stretch>
            <a:fillRect/>
          </a:stretch>
        </p:blipFill>
        <p:spPr>
          <a:xfrm>
            <a:off x="390450" y="996742"/>
            <a:ext cx="5340499" cy="5148834"/>
          </a:xfrm>
          <a:prstGeom prst="rect">
            <a:avLst/>
          </a:prstGeom>
        </p:spPr>
      </p:pic>
      <p:pic>
        <p:nvPicPr>
          <p:cNvPr id="3" name="Picture 2"/>
          <p:cNvPicPr>
            <a:picLocks noChangeAspect="1"/>
          </p:cNvPicPr>
          <p:nvPr/>
        </p:nvPicPr>
        <p:blipFill>
          <a:blip r:embed="rId4"/>
          <a:stretch>
            <a:fillRect/>
          </a:stretch>
        </p:blipFill>
        <p:spPr>
          <a:xfrm>
            <a:off x="6121399" y="996743"/>
            <a:ext cx="5336891" cy="5148834"/>
          </a:xfrm>
          <a:prstGeom prst="rect">
            <a:avLst/>
          </a:prstGeom>
        </p:spPr>
      </p:pic>
      <p:sp>
        <p:nvSpPr>
          <p:cNvPr id="5" name="TextBox 4"/>
          <p:cNvSpPr txBox="1"/>
          <p:nvPr/>
        </p:nvSpPr>
        <p:spPr>
          <a:xfrm>
            <a:off x="2565467" y="267538"/>
            <a:ext cx="7609890" cy="461665"/>
          </a:xfrm>
          <a:prstGeom prst="rect">
            <a:avLst/>
          </a:prstGeom>
          <a:noFill/>
        </p:spPr>
        <p:txBody>
          <a:bodyPr wrap="square" rtlCol="0">
            <a:spAutoFit/>
          </a:bodyPr>
          <a:lstStyle/>
          <a:p>
            <a:r>
              <a:rPr lang="en-US" sz="2400" dirty="0">
                <a:solidFill>
                  <a:schemeClr val="bg1"/>
                </a:solidFill>
              </a:rPr>
              <a:t>Q6: </a:t>
            </a:r>
            <a:r>
              <a:rPr lang="en-US" sz="2400" dirty="0" smtClean="0">
                <a:solidFill>
                  <a:schemeClr val="bg1"/>
                </a:solidFill>
              </a:rPr>
              <a:t>Output of Repeat </a:t>
            </a:r>
            <a:r>
              <a:rPr lang="en-US" sz="2400" dirty="0">
                <a:solidFill>
                  <a:schemeClr val="bg1"/>
                </a:solidFill>
              </a:rPr>
              <a:t>Passenger Rate </a:t>
            </a:r>
            <a:r>
              <a:rPr lang="en-US" sz="2400" dirty="0" smtClean="0">
                <a:solidFill>
                  <a:schemeClr val="bg1"/>
                </a:solidFill>
              </a:rPr>
              <a:t>analysis monthly</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60656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1656507" y="2286851"/>
            <a:ext cx="8061652" cy="1754326"/>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4">
                    <a:lumMod val="60000"/>
                    <a:lumOff val="40000"/>
                  </a:schemeClr>
                </a:solidFill>
              </a:rPr>
              <a:t>Let’s look at the </a:t>
            </a:r>
          </a:p>
          <a:p>
            <a:pPr algn="ctr"/>
            <a:r>
              <a:rPr lang="en-US" sz="5400" b="1" dirty="0" smtClean="0">
                <a:ln w="22225">
                  <a:solidFill>
                    <a:schemeClr val="accent2"/>
                  </a:solidFill>
                  <a:prstDash val="solid"/>
                </a:ln>
                <a:solidFill>
                  <a:schemeClr val="accent4">
                    <a:lumMod val="60000"/>
                    <a:lumOff val="40000"/>
                  </a:schemeClr>
                </a:solidFill>
              </a:rPr>
              <a:t>Dashboard</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323407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pic>
        <p:nvPicPr>
          <p:cNvPr id="3" name="Picture 2"/>
          <p:cNvPicPr>
            <a:picLocks noChangeAspect="1"/>
          </p:cNvPicPr>
          <p:nvPr/>
        </p:nvPicPr>
        <p:blipFill>
          <a:blip r:embed="rId4"/>
          <a:stretch>
            <a:fillRect/>
          </a:stretch>
        </p:blipFill>
        <p:spPr>
          <a:xfrm>
            <a:off x="968625" y="1041161"/>
            <a:ext cx="9961646" cy="5637346"/>
          </a:xfrm>
          <a:prstGeom prst="rect">
            <a:avLst/>
          </a:prstGeom>
        </p:spPr>
      </p:pic>
      <p:sp>
        <p:nvSpPr>
          <p:cNvPr id="7" name="Rectangle 6"/>
          <p:cNvSpPr/>
          <p:nvPr/>
        </p:nvSpPr>
        <p:spPr>
          <a:xfrm>
            <a:off x="2758594" y="75398"/>
            <a:ext cx="6381707" cy="584775"/>
          </a:xfrm>
          <a:prstGeom prst="rect">
            <a:avLst/>
          </a:prstGeom>
          <a:noFill/>
        </p:spPr>
        <p:txBody>
          <a:bodyPr wrap="square" lIns="91440" tIns="45720" rIns="91440" bIns="45720">
            <a:spAutoFit/>
          </a:bodyPr>
          <a:lstStyle/>
          <a:p>
            <a:pPr algn="ctr"/>
            <a:r>
              <a:rPr lang="en-US" sz="3200" b="1" dirty="0" smtClean="0">
                <a:ln w="22225">
                  <a:solidFill>
                    <a:schemeClr val="accent2"/>
                  </a:solidFill>
                  <a:prstDash val="solid"/>
                </a:ln>
                <a:solidFill>
                  <a:schemeClr val="accent4">
                    <a:lumMod val="60000"/>
                    <a:lumOff val="40000"/>
                  </a:schemeClr>
                </a:solidFill>
              </a:rPr>
              <a:t>Trip Insights</a:t>
            </a:r>
            <a:endParaRPr lang="en-US" sz="3200" b="1" dirty="0" smtClean="0">
              <a:ln w="22225">
                <a:solidFill>
                  <a:schemeClr val="accent2"/>
                </a:solidFill>
                <a:prstDash val="solid"/>
              </a:ln>
              <a:solidFill>
                <a:schemeClr val="accent4">
                  <a:lumMod val="60000"/>
                  <a:lumOff val="40000"/>
                </a:schemeClr>
              </a:solidFill>
            </a:endParaRPr>
          </a:p>
        </p:txBody>
      </p:sp>
    </p:spTree>
    <p:extLst>
      <p:ext uri="{BB962C8B-B14F-4D97-AF65-F5344CB8AC3E}">
        <p14:creationId xmlns:p14="http://schemas.microsoft.com/office/powerpoint/2010/main" val="198352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244009" y="1052622"/>
            <a:ext cx="8027582" cy="3416320"/>
          </a:xfrm>
          <a:prstGeom prst="rect">
            <a:avLst/>
          </a:prstGeom>
          <a:noFill/>
        </p:spPr>
        <p:txBody>
          <a:bodyPr wrap="square" rtlCol="0">
            <a:spAutoFit/>
          </a:bodyPr>
          <a:lstStyle/>
          <a:p>
            <a:r>
              <a:rPr lang="en-US" dirty="0" smtClean="0">
                <a:solidFill>
                  <a:schemeClr val="bg1"/>
                </a:solidFill>
              </a:rPr>
              <a:t>Company Outline: </a:t>
            </a:r>
          </a:p>
          <a:p>
            <a:r>
              <a:rPr lang="en-US" dirty="0" smtClean="0">
                <a:solidFill>
                  <a:schemeClr val="bg1"/>
                </a:solidFill>
              </a:rPr>
              <a:t>Goodcabs is providing cab services since two years in tier-2 cities in India and has gained a strong foothold in public transportation domain. Goodcabs is committed to supporting the local drivers and helping them make a sustainable living in their hometowns while ensuring excellent service to passengers.</a:t>
            </a:r>
            <a:r>
              <a:rPr lang="en-IN" dirty="0" smtClean="0">
                <a:solidFill>
                  <a:schemeClr val="bg1"/>
                </a:solidFill>
              </a:rPr>
              <a:t> The company has set ambitious performance targets for 2024 to drive growth and enhance customer satisfaction.</a:t>
            </a:r>
          </a:p>
          <a:p>
            <a:endParaRPr lang="en-US" dirty="0">
              <a:solidFill>
                <a:schemeClr val="bg1"/>
              </a:solidFill>
            </a:endParaRPr>
          </a:p>
          <a:p>
            <a:endParaRPr lang="en-US" dirty="0" smtClean="0">
              <a:solidFill>
                <a:schemeClr val="bg1"/>
              </a:solidFill>
            </a:endParaRPr>
          </a:p>
          <a:p>
            <a:r>
              <a:rPr lang="en-US" dirty="0" smtClean="0">
                <a:solidFill>
                  <a:schemeClr val="bg1"/>
                </a:solidFill>
              </a:rPr>
              <a:t>Target market:  All citizens of tier-2 cities in India</a:t>
            </a:r>
            <a:endParaRPr lang="en-US" dirty="0">
              <a:solidFill>
                <a:schemeClr val="bg1"/>
              </a:solidFill>
            </a:endParaRPr>
          </a:p>
          <a:p>
            <a:endParaRPr lang="en-US" dirty="0" smtClean="0">
              <a:solidFill>
                <a:schemeClr val="bg1"/>
              </a:solidFill>
            </a:endParaRPr>
          </a:p>
          <a:p>
            <a:endParaRPr lang="en-US" dirty="0" smtClean="0">
              <a:solidFill>
                <a:schemeClr val="bg1"/>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2"/>
            <a:ext cx="1073514" cy="838238"/>
          </a:xfrm>
          <a:prstGeom prst="rect">
            <a:avLst/>
          </a:prstGeom>
        </p:spPr>
      </p:pic>
    </p:spTree>
    <p:extLst>
      <p:ext uri="{BB962C8B-B14F-4D97-AF65-F5344CB8AC3E}">
        <p14:creationId xmlns:p14="http://schemas.microsoft.com/office/powerpoint/2010/main" val="3669794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
        <p:nvSpPr>
          <p:cNvPr id="6" name="Rectangle 5"/>
          <p:cNvSpPr/>
          <p:nvPr/>
        </p:nvSpPr>
        <p:spPr>
          <a:xfrm>
            <a:off x="2758594" y="75398"/>
            <a:ext cx="6381707" cy="584775"/>
          </a:xfrm>
          <a:prstGeom prst="rect">
            <a:avLst/>
          </a:prstGeom>
          <a:noFill/>
        </p:spPr>
        <p:txBody>
          <a:bodyPr wrap="square" lIns="91440" tIns="45720" rIns="91440" bIns="45720">
            <a:spAutoFit/>
          </a:bodyPr>
          <a:lstStyle/>
          <a:p>
            <a:pPr algn="ctr"/>
            <a:r>
              <a:rPr lang="en-US" sz="3200" b="1" dirty="0" smtClean="0">
                <a:ln w="22225">
                  <a:solidFill>
                    <a:schemeClr val="accent2"/>
                  </a:solidFill>
                  <a:prstDash val="solid"/>
                </a:ln>
                <a:solidFill>
                  <a:schemeClr val="accent4">
                    <a:lumMod val="60000"/>
                    <a:lumOff val="40000"/>
                  </a:schemeClr>
                </a:solidFill>
              </a:rPr>
              <a:t>Passengers Insights</a:t>
            </a:r>
            <a:endParaRPr lang="en-US" sz="3200" b="1" dirty="0" smtClean="0">
              <a:ln w="22225">
                <a:solidFill>
                  <a:schemeClr val="accent2"/>
                </a:solidFill>
                <a:prstDash val="solid"/>
              </a:ln>
              <a:solidFill>
                <a:schemeClr val="accent4">
                  <a:lumMod val="60000"/>
                  <a:lumOff val="40000"/>
                </a:schemeClr>
              </a:solidFill>
            </a:endParaRPr>
          </a:p>
        </p:txBody>
      </p:sp>
      <p:pic>
        <p:nvPicPr>
          <p:cNvPr id="2" name="Picture 1"/>
          <p:cNvPicPr>
            <a:picLocks noChangeAspect="1"/>
          </p:cNvPicPr>
          <p:nvPr/>
        </p:nvPicPr>
        <p:blipFill>
          <a:blip r:embed="rId4"/>
          <a:stretch>
            <a:fillRect/>
          </a:stretch>
        </p:blipFill>
        <p:spPr>
          <a:xfrm>
            <a:off x="1095154" y="926609"/>
            <a:ext cx="9802315" cy="5585340"/>
          </a:xfrm>
          <a:prstGeom prst="rect">
            <a:avLst/>
          </a:prstGeom>
        </p:spPr>
      </p:pic>
    </p:spTree>
    <p:extLst>
      <p:ext uri="{BB962C8B-B14F-4D97-AF65-F5344CB8AC3E}">
        <p14:creationId xmlns:p14="http://schemas.microsoft.com/office/powerpoint/2010/main" val="3197565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
        <p:nvSpPr>
          <p:cNvPr id="6" name="Rectangle 5"/>
          <p:cNvSpPr/>
          <p:nvPr/>
        </p:nvSpPr>
        <p:spPr>
          <a:xfrm>
            <a:off x="2758594" y="75398"/>
            <a:ext cx="6381707" cy="584775"/>
          </a:xfrm>
          <a:prstGeom prst="rect">
            <a:avLst/>
          </a:prstGeom>
          <a:noFill/>
        </p:spPr>
        <p:txBody>
          <a:bodyPr wrap="square" lIns="91440" tIns="45720" rIns="91440" bIns="45720">
            <a:spAutoFit/>
          </a:bodyPr>
          <a:lstStyle/>
          <a:p>
            <a:pPr algn="ctr"/>
            <a:r>
              <a:rPr lang="en-US" sz="3200" b="1" dirty="0" smtClean="0">
                <a:ln w="22225">
                  <a:solidFill>
                    <a:schemeClr val="accent2"/>
                  </a:solidFill>
                  <a:prstDash val="solid"/>
                </a:ln>
                <a:solidFill>
                  <a:schemeClr val="accent4">
                    <a:lumMod val="60000"/>
                    <a:lumOff val="40000"/>
                  </a:schemeClr>
                </a:solidFill>
              </a:rPr>
              <a:t>Revenue Insights</a:t>
            </a:r>
            <a:endParaRPr lang="en-US" sz="3200" b="1" dirty="0" smtClean="0">
              <a:ln w="22225">
                <a:solidFill>
                  <a:schemeClr val="accent2"/>
                </a:solidFill>
                <a:prstDash val="solid"/>
              </a:ln>
              <a:solidFill>
                <a:schemeClr val="accent4">
                  <a:lumMod val="60000"/>
                  <a:lumOff val="40000"/>
                </a:schemeClr>
              </a:solidFill>
            </a:endParaRPr>
          </a:p>
        </p:txBody>
      </p:sp>
      <p:pic>
        <p:nvPicPr>
          <p:cNvPr id="3" name="Picture 2"/>
          <p:cNvPicPr>
            <a:picLocks noChangeAspect="1"/>
          </p:cNvPicPr>
          <p:nvPr/>
        </p:nvPicPr>
        <p:blipFill>
          <a:blip r:embed="rId4"/>
          <a:stretch>
            <a:fillRect/>
          </a:stretch>
        </p:blipFill>
        <p:spPr>
          <a:xfrm>
            <a:off x="1095154" y="988806"/>
            <a:ext cx="9801208" cy="5540560"/>
          </a:xfrm>
          <a:prstGeom prst="rect">
            <a:avLst/>
          </a:prstGeom>
        </p:spPr>
      </p:pic>
    </p:spTree>
    <p:extLst>
      <p:ext uri="{BB962C8B-B14F-4D97-AF65-F5344CB8AC3E}">
        <p14:creationId xmlns:p14="http://schemas.microsoft.com/office/powerpoint/2010/main" val="395486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1656507" y="2286851"/>
            <a:ext cx="8061652" cy="1754326"/>
          </a:xfrm>
          <a:prstGeom prst="rect">
            <a:avLst/>
          </a:prstGeom>
          <a:noFill/>
        </p:spPr>
        <p:txBody>
          <a:bodyPr wrap="square" lIns="91440" tIns="45720" rIns="91440" bIns="45720">
            <a:spAutoFit/>
          </a:bodyPr>
          <a:lstStyle/>
          <a:p>
            <a:pPr algn="ctr"/>
            <a:r>
              <a:rPr lang="en-US" sz="5400" b="1" dirty="0" smtClean="0">
                <a:ln w="22225">
                  <a:solidFill>
                    <a:schemeClr val="accent2"/>
                  </a:solidFill>
                  <a:prstDash val="solid"/>
                </a:ln>
                <a:solidFill>
                  <a:schemeClr val="accent4">
                    <a:lumMod val="60000"/>
                    <a:lumOff val="40000"/>
                  </a:schemeClr>
                </a:solidFill>
              </a:rPr>
              <a:t>Further Analysis and Recommendations</a:t>
            </a:r>
            <a:endParaRPr lang="en-US" sz="5400" b="1" dirty="0">
              <a:ln w="22225">
                <a:solidFill>
                  <a:schemeClr val="accent2"/>
                </a:solidFill>
                <a:prstDash val="solid"/>
              </a:ln>
              <a:solidFill>
                <a:schemeClr val="accent4">
                  <a:lumMod val="60000"/>
                  <a:lumOff val="4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41890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245951" y="431016"/>
            <a:ext cx="4122412" cy="461665"/>
          </a:xfrm>
          <a:prstGeom prst="rect">
            <a:avLst/>
          </a:prstGeom>
          <a:noFill/>
        </p:spPr>
        <p:txBody>
          <a:bodyPr wrap="square" rtlCol="0">
            <a:spAutoFit/>
          </a:bodyPr>
          <a:lstStyle/>
          <a:p>
            <a:r>
              <a:rPr lang="en-US" sz="2400" dirty="0" smtClean="0">
                <a:solidFill>
                  <a:schemeClr val="bg1"/>
                </a:solidFill>
              </a:rPr>
              <a:t>Q1: Factors influencing RPR%</a:t>
            </a:r>
          </a:p>
        </p:txBody>
      </p:sp>
      <p:graphicFrame>
        <p:nvGraphicFramePr>
          <p:cNvPr id="8" name="Diagram 7"/>
          <p:cNvGraphicFramePr/>
          <p:nvPr>
            <p:extLst>
              <p:ext uri="{D42A27DB-BD31-4B8C-83A1-F6EECF244321}">
                <p14:modId xmlns:p14="http://schemas.microsoft.com/office/powerpoint/2010/main" val="945378671"/>
              </p:ext>
            </p:extLst>
          </p:nvPr>
        </p:nvGraphicFramePr>
        <p:xfrm>
          <a:off x="237527" y="1786271"/>
          <a:ext cx="6016847" cy="3934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7473616" y="1786271"/>
            <a:ext cx="3297166" cy="2602406"/>
          </a:xfrm>
          <a:prstGeom prst="rect">
            <a:avLst/>
          </a:prstGeom>
        </p:spPr>
      </p:pic>
      <p:grpSp>
        <p:nvGrpSpPr>
          <p:cNvPr id="6" name="Group 5"/>
          <p:cNvGrpSpPr/>
          <p:nvPr/>
        </p:nvGrpSpPr>
        <p:grpSpPr>
          <a:xfrm>
            <a:off x="7473616" y="4643009"/>
            <a:ext cx="2864465" cy="1718679"/>
            <a:chOff x="3151646" y="105119"/>
            <a:chExt cx="2864465" cy="1718679"/>
          </a:xfrm>
          <a:scene3d>
            <a:camera prst="orthographicFront"/>
            <a:lightRig rig="chilly" dir="t"/>
          </a:scene3d>
        </p:grpSpPr>
        <p:sp>
          <p:nvSpPr>
            <p:cNvPr id="7" name="Rectangle 6"/>
            <p:cNvSpPr/>
            <p:nvPr/>
          </p:nvSpPr>
          <p:spPr>
            <a:xfrm>
              <a:off x="3151646" y="105119"/>
              <a:ext cx="2864465" cy="1718679"/>
            </a:xfrm>
            <a:prstGeom prst="rect">
              <a:avLst/>
            </a:prstGeom>
            <a:sp3d prstMaterial="translucentPowder">
              <a:bevelT w="127000" h="25400" prst="softRound"/>
            </a:sp3d>
          </p:spPr>
          <p:style>
            <a:lnRef idx="0">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TextBox 8"/>
            <p:cNvSpPr txBox="1"/>
            <p:nvPr/>
          </p:nvSpPr>
          <p:spPr>
            <a:xfrm>
              <a:off x="3151646" y="105119"/>
              <a:ext cx="2864465" cy="171867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285750" lvl="0" indent="-285750" defTabSz="666750" rtl="0">
                <a:lnSpc>
                  <a:spcPct val="90000"/>
                </a:lnSpc>
                <a:spcBef>
                  <a:spcPct val="0"/>
                </a:spcBef>
                <a:spcAft>
                  <a:spcPct val="35000"/>
                </a:spcAft>
                <a:buFont typeface="Arial" panose="020B0604020202020204" pitchFamily="34" charset="0"/>
                <a:buChar char="•"/>
              </a:pPr>
              <a:r>
                <a:rPr lang="en-US" sz="1500" kern="1200" dirty="0" smtClean="0"/>
                <a:t>Surat, Vadodara, Lucknow having the least Avg fare, have the highest RPR%</a:t>
              </a:r>
            </a:p>
            <a:p>
              <a:pPr marL="285750" lvl="0" indent="-285750" defTabSz="666750" rtl="0">
                <a:lnSpc>
                  <a:spcPct val="90000"/>
                </a:lnSpc>
                <a:spcBef>
                  <a:spcPct val="0"/>
                </a:spcBef>
                <a:spcAft>
                  <a:spcPct val="35000"/>
                </a:spcAft>
                <a:buFont typeface="Arial" panose="020B0604020202020204" pitchFamily="34" charset="0"/>
                <a:buChar char="•"/>
              </a:pPr>
              <a:r>
                <a:rPr lang="en-US" sz="1500" dirty="0" smtClean="0"/>
                <a:t>Chandigarh, Kochi, Jaipur having the highest Avg fare, have the lowest RPR%</a:t>
              </a:r>
              <a:endParaRPr lang="en-US" sz="1500" kern="1200" dirty="0"/>
            </a:p>
          </p:txBody>
        </p:sp>
      </p:grpSp>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194019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3150258" y="356588"/>
            <a:ext cx="5430216" cy="461665"/>
          </a:xfrm>
          <a:prstGeom prst="rect">
            <a:avLst/>
          </a:prstGeom>
          <a:noFill/>
        </p:spPr>
        <p:txBody>
          <a:bodyPr wrap="square" rtlCol="0">
            <a:spAutoFit/>
          </a:bodyPr>
          <a:lstStyle/>
          <a:p>
            <a:r>
              <a:rPr lang="en-US" sz="2400" dirty="0" smtClean="0">
                <a:solidFill>
                  <a:schemeClr val="bg1"/>
                </a:solidFill>
              </a:rPr>
              <a:t>Q2: Tourism </a:t>
            </a:r>
            <a:r>
              <a:rPr lang="en-US" sz="2400" dirty="0">
                <a:solidFill>
                  <a:schemeClr val="bg1"/>
                </a:solidFill>
              </a:rPr>
              <a:t>vs Business demand impact:</a:t>
            </a:r>
            <a:endParaRPr lang="en-US" sz="2400" dirty="0" smtClean="0">
              <a:solidFill>
                <a:schemeClr val="bg1"/>
              </a:solidFill>
            </a:endParaRPr>
          </a:p>
        </p:txBody>
      </p:sp>
      <p:pic>
        <p:nvPicPr>
          <p:cNvPr id="3" name="Picture 2"/>
          <p:cNvPicPr>
            <a:picLocks noChangeAspect="1"/>
          </p:cNvPicPr>
          <p:nvPr/>
        </p:nvPicPr>
        <p:blipFill>
          <a:blip r:embed="rId3"/>
          <a:stretch>
            <a:fillRect/>
          </a:stretch>
        </p:blipFill>
        <p:spPr>
          <a:xfrm>
            <a:off x="925033" y="2884948"/>
            <a:ext cx="9041638" cy="3600912"/>
          </a:xfrm>
          <a:prstGeom prst="rect">
            <a:avLst/>
          </a:prstGeom>
        </p:spPr>
      </p:pic>
      <p:sp>
        <p:nvSpPr>
          <p:cNvPr id="15" name="Rounded Rectangle 14"/>
          <p:cNvSpPr/>
          <p:nvPr/>
        </p:nvSpPr>
        <p:spPr>
          <a:xfrm>
            <a:off x="925033" y="1174841"/>
            <a:ext cx="8314660" cy="9835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dirty="0">
                <a:solidFill>
                  <a:schemeClr val="tx1"/>
                </a:solidFill>
              </a:rPr>
              <a:t>Popular Tourism spot like Jaipur and Business hub like Lucknow, Surat have the highest trip demand.</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254661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307805" y="282160"/>
            <a:ext cx="10058400" cy="1754326"/>
          </a:xfrm>
          <a:prstGeom prst="rect">
            <a:avLst/>
          </a:prstGeom>
          <a:noFill/>
        </p:spPr>
        <p:txBody>
          <a:bodyPr wrap="square" rtlCol="0">
            <a:spAutoFit/>
          </a:bodyPr>
          <a:lstStyle/>
          <a:p>
            <a:r>
              <a:rPr lang="en-US" sz="2400" dirty="0" smtClean="0">
                <a:solidFill>
                  <a:schemeClr val="bg1"/>
                </a:solidFill>
              </a:rPr>
              <a:t>Q3: </a:t>
            </a:r>
            <a:r>
              <a:rPr lang="en-US" b="1" u="sng" dirty="0" smtClean="0">
                <a:solidFill>
                  <a:schemeClr val="bg1"/>
                </a:solidFill>
              </a:rPr>
              <a:t>Emerging </a:t>
            </a:r>
            <a:r>
              <a:rPr lang="en-US" b="1" u="sng" dirty="0">
                <a:solidFill>
                  <a:schemeClr val="bg1"/>
                </a:solidFill>
              </a:rPr>
              <a:t>mobility trends and Goodcabs adaptation</a:t>
            </a:r>
            <a:r>
              <a:rPr lang="en-US" b="1" u="sng" dirty="0" smtClean="0">
                <a:solidFill>
                  <a:schemeClr val="bg1"/>
                </a:solidFill>
              </a:rPr>
              <a:t>: </a:t>
            </a:r>
            <a:r>
              <a:rPr lang="en-US" dirty="0" smtClean="0">
                <a:solidFill>
                  <a:schemeClr val="bg1"/>
                </a:solidFill>
              </a:rPr>
              <a:t>What emerging mobility trends (like, EV adaptation, green energy use) are impacting the cab service market in tier-2 cities? Should Goodcabs consider integrating electric vehicles to stay competitive?</a:t>
            </a:r>
            <a:endParaRPr lang="en-US" sz="2400" dirty="0">
              <a:solidFill>
                <a:schemeClr val="bg1"/>
              </a:solidFill>
            </a:endParaRPr>
          </a:p>
          <a:p>
            <a:r>
              <a:rPr lang="en-US" sz="2400" dirty="0"/>
              <a:t/>
            </a:r>
            <a:br>
              <a:rPr lang="en-US" sz="2400" dirty="0"/>
            </a:br>
            <a:endParaRPr lang="en-US" sz="2400" dirty="0" smtClean="0">
              <a:solidFill>
                <a:schemeClr val="bg1"/>
              </a:solidFill>
            </a:endParaRPr>
          </a:p>
        </p:txBody>
      </p:sp>
      <p:graphicFrame>
        <p:nvGraphicFramePr>
          <p:cNvPr id="2" name="Diagram 1"/>
          <p:cNvGraphicFramePr/>
          <p:nvPr>
            <p:extLst>
              <p:ext uri="{D42A27DB-BD31-4B8C-83A1-F6EECF244321}">
                <p14:modId xmlns:p14="http://schemas.microsoft.com/office/powerpoint/2010/main" val="2050968306"/>
              </p:ext>
            </p:extLst>
          </p:nvPr>
        </p:nvGraphicFramePr>
        <p:xfrm>
          <a:off x="2032000" y="1605516"/>
          <a:ext cx="7792484" cy="453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950364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39164" y="307363"/>
            <a:ext cx="7006855" cy="823626"/>
          </a:xfrm>
          <a:prstGeom prst="rect">
            <a:avLst/>
          </a:prstGeom>
          <a:noFill/>
        </p:spPr>
        <p:txBody>
          <a:bodyPr wrap="square" rtlCol="0">
            <a:spAutoFit/>
          </a:bodyPr>
          <a:lstStyle/>
          <a:p>
            <a:r>
              <a:rPr lang="en-US" sz="2400" dirty="0" smtClean="0">
                <a:solidFill>
                  <a:schemeClr val="bg1"/>
                </a:solidFill>
              </a:rPr>
              <a:t>Q4: Partnership opportunities with Local Businesses</a:t>
            </a:r>
            <a:r>
              <a:rPr lang="en-US" sz="2400" dirty="0"/>
              <a:t/>
            </a:r>
            <a:br>
              <a:rPr lang="en-US" sz="2400" dirty="0"/>
            </a:br>
            <a:endParaRPr lang="en-US" sz="2400" dirty="0" smtClean="0">
              <a:solidFill>
                <a:schemeClr val="bg1"/>
              </a:solidFill>
            </a:endParaRPr>
          </a:p>
        </p:txBody>
      </p:sp>
      <p:graphicFrame>
        <p:nvGraphicFramePr>
          <p:cNvPr id="3" name="Diagram 2"/>
          <p:cNvGraphicFramePr/>
          <p:nvPr>
            <p:extLst>
              <p:ext uri="{D42A27DB-BD31-4B8C-83A1-F6EECF244321}">
                <p14:modId xmlns:p14="http://schemas.microsoft.com/office/powerpoint/2010/main" val="295919519"/>
              </p:ext>
            </p:extLst>
          </p:nvPr>
        </p:nvGraphicFramePr>
        <p:xfrm>
          <a:off x="-100419" y="1418068"/>
          <a:ext cx="11626112" cy="5152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1518315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2392327" y="232935"/>
            <a:ext cx="7006855" cy="823626"/>
          </a:xfrm>
          <a:prstGeom prst="rect">
            <a:avLst/>
          </a:prstGeom>
          <a:noFill/>
        </p:spPr>
        <p:txBody>
          <a:bodyPr wrap="square" rtlCol="0">
            <a:spAutoFit/>
          </a:bodyPr>
          <a:lstStyle/>
          <a:p>
            <a:r>
              <a:rPr lang="en-US" sz="2400" dirty="0" smtClean="0">
                <a:solidFill>
                  <a:schemeClr val="bg1"/>
                </a:solidFill>
              </a:rPr>
              <a:t>Q5: Data collection for enhanced data-driven decision</a:t>
            </a:r>
            <a:r>
              <a:rPr lang="en-US" sz="2400" dirty="0"/>
              <a:t/>
            </a:r>
            <a:br>
              <a:rPr lang="en-US" sz="2400" dirty="0"/>
            </a:br>
            <a:endParaRPr lang="en-US" sz="2400" dirty="0" smtClean="0">
              <a:solidFill>
                <a:schemeClr val="bg1"/>
              </a:solidFill>
            </a:endParaRPr>
          </a:p>
        </p:txBody>
      </p:sp>
      <p:graphicFrame>
        <p:nvGraphicFramePr>
          <p:cNvPr id="6" name="Diagram 5"/>
          <p:cNvGraphicFramePr/>
          <p:nvPr>
            <p:extLst>
              <p:ext uri="{D42A27DB-BD31-4B8C-83A1-F6EECF244321}">
                <p14:modId xmlns:p14="http://schemas.microsoft.com/office/powerpoint/2010/main" val="11217013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857915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
        <p:nvSpPr>
          <p:cNvPr id="2" name="Rectangle 1"/>
          <p:cNvSpPr/>
          <p:nvPr/>
        </p:nvSpPr>
        <p:spPr>
          <a:xfrm>
            <a:off x="3232239" y="-1"/>
            <a:ext cx="4770601"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smtClean="0">
                <a:ln/>
                <a:solidFill>
                  <a:schemeClr val="accent4"/>
                </a:solidFill>
                <a:effectLst/>
              </a:rPr>
              <a:t>Key Insights generated:-</a:t>
            </a:r>
            <a:endParaRPr lang="en-US" sz="3600" b="1" cap="none" spc="0" dirty="0">
              <a:ln/>
              <a:solidFill>
                <a:schemeClr val="accent4"/>
              </a:solidFill>
              <a:effectLst/>
            </a:endParaRPr>
          </a:p>
        </p:txBody>
      </p:sp>
      <p:graphicFrame>
        <p:nvGraphicFramePr>
          <p:cNvPr id="8" name="Diagram 7"/>
          <p:cNvGraphicFramePr/>
          <p:nvPr>
            <p:extLst>
              <p:ext uri="{D42A27DB-BD31-4B8C-83A1-F6EECF244321}">
                <p14:modId xmlns:p14="http://schemas.microsoft.com/office/powerpoint/2010/main" val="411774831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5771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125279" y="2456121"/>
            <a:ext cx="9941442" cy="1477328"/>
          </a:xfrm>
          <a:prstGeom prst="rect">
            <a:avLst/>
          </a:prstGeom>
          <a:noFill/>
        </p:spPr>
        <p:txBody>
          <a:bodyPr wrap="square" rtlCol="0">
            <a:spAutoFit/>
          </a:bodyPr>
          <a:lstStyle/>
          <a:p>
            <a:r>
              <a:rPr lang="en-US" dirty="0" smtClean="0">
                <a:solidFill>
                  <a:schemeClr val="bg1"/>
                </a:solidFill>
              </a:rPr>
              <a:t>Problem Statement: As the company sets ambitious goals for 2024, Goodcabs need the data-driven insights to make better decisions in expanding their business and consumer satisfaction. The company needs to analyze the useful metrics used in transportation domain like total trips, monthly demand growth, fare per trips, passenger ratings to identify the growth potentials and the shortcomings of their services. </a:t>
            </a:r>
            <a:endParaRPr lang="en-IN" dirty="0">
              <a:solidFill>
                <a:schemeClr val="bg1"/>
              </a:solidFill>
            </a:endParaRPr>
          </a:p>
        </p:txBody>
      </p:sp>
      <p:sp>
        <p:nvSpPr>
          <p:cNvPr id="3" name="TextBox 2"/>
          <p:cNvSpPr txBox="1"/>
          <p:nvPr/>
        </p:nvSpPr>
        <p:spPr>
          <a:xfrm>
            <a:off x="2519916" y="382772"/>
            <a:ext cx="6198782"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800" dirty="0" smtClean="0">
                <a:ln w="0"/>
                <a:solidFill>
                  <a:schemeClr val="tx1"/>
                </a:solidFill>
                <a:effectLst>
                  <a:outerShdw blurRad="38100" dist="19050" dir="2700000" algn="tl" rotWithShape="0">
                    <a:schemeClr val="dk1">
                      <a:alpha val="40000"/>
                    </a:schemeClr>
                  </a:outerShdw>
                </a:effectLst>
              </a:rPr>
              <a:t>Problem Statement</a:t>
            </a:r>
            <a:endParaRPr lang="en-IN" sz="280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2"/>
            <a:ext cx="1073514" cy="838238"/>
          </a:xfrm>
          <a:prstGeom prst="rect">
            <a:avLst/>
          </a:prstGeom>
        </p:spPr>
      </p:pic>
    </p:spTree>
    <p:extLst>
      <p:ext uri="{BB962C8B-B14F-4D97-AF65-F5344CB8AC3E}">
        <p14:creationId xmlns:p14="http://schemas.microsoft.com/office/powerpoint/2010/main" val="47425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562446" y="2519917"/>
            <a:ext cx="6198782" cy="52322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800" dirty="0" smtClean="0">
                <a:ln w="0"/>
                <a:solidFill>
                  <a:schemeClr val="tx1"/>
                </a:solidFill>
                <a:effectLst>
                  <a:outerShdw blurRad="38100" dist="19050" dir="2700000" algn="tl" rotWithShape="0">
                    <a:schemeClr val="dk1">
                      <a:alpha val="40000"/>
                    </a:schemeClr>
                  </a:outerShdw>
                </a:effectLst>
              </a:rPr>
              <a:t>Ad-Hoc requests and answers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2" y="64942"/>
            <a:ext cx="1073514" cy="838238"/>
          </a:xfrm>
          <a:prstGeom prst="rect">
            <a:avLst/>
          </a:prstGeom>
        </p:spPr>
      </p:pic>
    </p:spTree>
    <p:extLst>
      <p:ext uri="{BB962C8B-B14F-4D97-AF65-F5344CB8AC3E}">
        <p14:creationId xmlns:p14="http://schemas.microsoft.com/office/powerpoint/2010/main" val="274353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2342184" y="547973"/>
            <a:ext cx="6605555" cy="461665"/>
          </a:xfrm>
          <a:prstGeom prst="rect">
            <a:avLst/>
          </a:prstGeom>
          <a:noFill/>
        </p:spPr>
        <p:txBody>
          <a:bodyPr wrap="square" rtlCol="0">
            <a:spAutoFit/>
          </a:bodyPr>
          <a:lstStyle/>
          <a:p>
            <a:r>
              <a:rPr lang="en-US" sz="2400" dirty="0" smtClean="0">
                <a:solidFill>
                  <a:schemeClr val="bg1"/>
                </a:solidFill>
              </a:rPr>
              <a:t>Q1. City-level fare and trip summary reports</a:t>
            </a:r>
          </a:p>
        </p:txBody>
      </p:sp>
      <p:pic>
        <p:nvPicPr>
          <p:cNvPr id="2" name="Picture 1"/>
          <p:cNvPicPr>
            <a:picLocks noChangeAspect="1"/>
          </p:cNvPicPr>
          <p:nvPr/>
        </p:nvPicPr>
        <p:blipFill>
          <a:blip r:embed="rId3"/>
          <a:stretch>
            <a:fillRect/>
          </a:stretch>
        </p:blipFill>
        <p:spPr>
          <a:xfrm>
            <a:off x="1036412" y="1873383"/>
            <a:ext cx="10258235" cy="283684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2"/>
            <a:ext cx="1073514" cy="838238"/>
          </a:xfrm>
          <a:prstGeom prst="rect">
            <a:avLst/>
          </a:prstGeom>
        </p:spPr>
      </p:pic>
    </p:spTree>
    <p:extLst>
      <p:ext uri="{BB962C8B-B14F-4D97-AF65-F5344CB8AC3E}">
        <p14:creationId xmlns:p14="http://schemas.microsoft.com/office/powerpoint/2010/main" val="2943112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stretch>
            <a:fillRect/>
          </a:stretch>
        </p:blipFill>
        <p:spPr>
          <a:xfrm>
            <a:off x="2788752" y="2019276"/>
            <a:ext cx="6158987" cy="2819448"/>
          </a:xfrm>
          <a:prstGeom prst="rect">
            <a:avLst/>
          </a:prstGeom>
        </p:spPr>
      </p:pic>
      <p:sp>
        <p:nvSpPr>
          <p:cNvPr id="9" name="TextBox 8"/>
          <p:cNvSpPr txBox="1"/>
          <p:nvPr/>
        </p:nvSpPr>
        <p:spPr>
          <a:xfrm>
            <a:off x="2565469" y="547973"/>
            <a:ext cx="6605555" cy="461665"/>
          </a:xfrm>
          <a:prstGeom prst="rect">
            <a:avLst/>
          </a:prstGeom>
          <a:noFill/>
        </p:spPr>
        <p:txBody>
          <a:bodyPr wrap="square" rtlCol="0" anchor="ctr">
            <a:spAutoFit/>
          </a:bodyPr>
          <a:lstStyle/>
          <a:p>
            <a:pPr algn="ctr"/>
            <a:r>
              <a:rPr lang="en-US" sz="2400" dirty="0" smtClean="0">
                <a:solidFill>
                  <a:schemeClr val="bg1"/>
                </a:solidFill>
              </a:rPr>
              <a:t>Q1. City-level fare and trip summary reports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2"/>
            <a:ext cx="1073514" cy="838238"/>
          </a:xfrm>
          <a:prstGeom prst="rect">
            <a:avLst/>
          </a:prstGeom>
        </p:spPr>
      </p:pic>
    </p:spTree>
    <p:extLst>
      <p:ext uri="{BB962C8B-B14F-4D97-AF65-F5344CB8AC3E}">
        <p14:creationId xmlns:p14="http://schemas.microsoft.com/office/powerpoint/2010/main" val="3966758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95617" y="505444"/>
            <a:ext cx="7609890" cy="461665"/>
          </a:xfrm>
          <a:prstGeom prst="rect">
            <a:avLst/>
          </a:prstGeom>
          <a:noFill/>
        </p:spPr>
        <p:txBody>
          <a:bodyPr wrap="square" rtlCol="0">
            <a:spAutoFit/>
          </a:bodyPr>
          <a:lstStyle/>
          <a:p>
            <a:pPr algn="ctr"/>
            <a:r>
              <a:rPr lang="en-US" sz="2400" dirty="0">
                <a:solidFill>
                  <a:schemeClr val="bg1"/>
                </a:solidFill>
              </a:rPr>
              <a:t>Q2: </a:t>
            </a:r>
            <a:r>
              <a:rPr lang="en-US" sz="2400" dirty="0" smtClean="0">
                <a:solidFill>
                  <a:schemeClr val="bg1"/>
                </a:solidFill>
              </a:rPr>
              <a:t>Target </a:t>
            </a:r>
            <a:r>
              <a:rPr lang="en-US" sz="2400" dirty="0">
                <a:solidFill>
                  <a:schemeClr val="bg1"/>
                </a:solidFill>
              </a:rPr>
              <a:t>performance </a:t>
            </a:r>
            <a:r>
              <a:rPr lang="en-US" sz="2400" dirty="0" smtClean="0">
                <a:solidFill>
                  <a:schemeClr val="bg1"/>
                </a:solidFill>
              </a:rPr>
              <a:t>report at </a:t>
            </a:r>
            <a:r>
              <a:rPr lang="en-US" sz="2400" dirty="0">
                <a:solidFill>
                  <a:schemeClr val="bg1"/>
                </a:solidFill>
              </a:rPr>
              <a:t>the monthly and city level</a:t>
            </a:r>
            <a:endParaRPr lang="en-US" sz="2400" dirty="0" smtClean="0">
              <a:solidFill>
                <a:schemeClr val="bg1"/>
              </a:solidFill>
            </a:endParaRPr>
          </a:p>
        </p:txBody>
      </p:sp>
      <p:pic>
        <p:nvPicPr>
          <p:cNvPr id="7" name="Picture 6"/>
          <p:cNvPicPr>
            <a:picLocks noChangeAspect="1"/>
          </p:cNvPicPr>
          <p:nvPr/>
        </p:nvPicPr>
        <p:blipFill>
          <a:blip r:embed="rId3"/>
          <a:stretch>
            <a:fillRect/>
          </a:stretch>
        </p:blipFill>
        <p:spPr>
          <a:xfrm>
            <a:off x="1699599" y="1945367"/>
            <a:ext cx="8792802" cy="393437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3729260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895617" y="505444"/>
            <a:ext cx="7609890" cy="461665"/>
          </a:xfrm>
          <a:prstGeom prst="rect">
            <a:avLst/>
          </a:prstGeom>
          <a:noFill/>
        </p:spPr>
        <p:txBody>
          <a:bodyPr wrap="square" rtlCol="0">
            <a:spAutoFit/>
          </a:bodyPr>
          <a:lstStyle/>
          <a:p>
            <a:r>
              <a:rPr lang="en-US" sz="2400" dirty="0">
                <a:solidFill>
                  <a:schemeClr val="bg1"/>
                </a:solidFill>
              </a:rPr>
              <a:t>Q2: </a:t>
            </a:r>
            <a:r>
              <a:rPr lang="en-US" sz="2400" dirty="0" smtClean="0">
                <a:solidFill>
                  <a:schemeClr val="bg1"/>
                </a:solidFill>
              </a:rPr>
              <a:t>Target </a:t>
            </a:r>
            <a:r>
              <a:rPr lang="en-US" sz="2400" dirty="0">
                <a:solidFill>
                  <a:schemeClr val="bg1"/>
                </a:solidFill>
              </a:rPr>
              <a:t>performance </a:t>
            </a:r>
            <a:r>
              <a:rPr lang="en-US" sz="2400" dirty="0" smtClean="0">
                <a:solidFill>
                  <a:schemeClr val="bg1"/>
                </a:solidFill>
              </a:rPr>
              <a:t>report at </a:t>
            </a:r>
            <a:r>
              <a:rPr lang="en-US" sz="2400" dirty="0">
                <a:solidFill>
                  <a:schemeClr val="bg1"/>
                </a:solidFill>
              </a:rPr>
              <a:t>the monthly and city level</a:t>
            </a:r>
            <a:endParaRPr lang="en-US" sz="2400" dirty="0" smtClean="0">
              <a:solidFill>
                <a:schemeClr val="bg1"/>
              </a:solidFill>
            </a:endParaRPr>
          </a:p>
        </p:txBody>
      </p:sp>
      <p:pic>
        <p:nvPicPr>
          <p:cNvPr id="2" name="Picture 1"/>
          <p:cNvPicPr>
            <a:picLocks noChangeAspect="1"/>
          </p:cNvPicPr>
          <p:nvPr/>
        </p:nvPicPr>
        <p:blipFill>
          <a:blip r:embed="rId3"/>
          <a:stretch>
            <a:fillRect/>
          </a:stretch>
        </p:blipFill>
        <p:spPr>
          <a:xfrm>
            <a:off x="512454" y="1126962"/>
            <a:ext cx="4766953" cy="5265924"/>
          </a:xfrm>
          <a:prstGeom prst="rect">
            <a:avLst/>
          </a:prstGeom>
        </p:spPr>
      </p:pic>
      <p:pic>
        <p:nvPicPr>
          <p:cNvPr id="5" name="Picture 4"/>
          <p:cNvPicPr>
            <a:picLocks noChangeAspect="1"/>
          </p:cNvPicPr>
          <p:nvPr/>
        </p:nvPicPr>
        <p:blipFill>
          <a:blip r:embed="rId4"/>
          <a:stretch>
            <a:fillRect/>
          </a:stretch>
        </p:blipFill>
        <p:spPr>
          <a:xfrm>
            <a:off x="5791860" y="1892596"/>
            <a:ext cx="5743804" cy="432745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1371554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1884984" y="526709"/>
            <a:ext cx="7609890" cy="461665"/>
          </a:xfrm>
          <a:prstGeom prst="rect">
            <a:avLst/>
          </a:prstGeom>
          <a:noFill/>
        </p:spPr>
        <p:txBody>
          <a:bodyPr wrap="square" rtlCol="0">
            <a:spAutoFit/>
          </a:bodyPr>
          <a:lstStyle/>
          <a:p>
            <a:r>
              <a:rPr lang="en-US" sz="2400" dirty="0" smtClean="0">
                <a:solidFill>
                  <a:schemeClr val="bg1"/>
                </a:solidFill>
              </a:rPr>
              <a:t>Q3. </a:t>
            </a:r>
            <a:r>
              <a:rPr lang="en-US" sz="2400" dirty="0">
                <a:solidFill>
                  <a:schemeClr val="bg1"/>
                </a:solidFill>
              </a:rPr>
              <a:t>C</a:t>
            </a:r>
            <a:r>
              <a:rPr lang="en-US" sz="2400" dirty="0" smtClean="0">
                <a:solidFill>
                  <a:schemeClr val="bg1"/>
                </a:solidFill>
              </a:rPr>
              <a:t>ity-level Trips Repeat Passenger Trip Frequency report</a:t>
            </a:r>
          </a:p>
        </p:txBody>
      </p:sp>
      <p:pic>
        <p:nvPicPr>
          <p:cNvPr id="3" name="Picture 2"/>
          <p:cNvPicPr>
            <a:picLocks noChangeAspect="1"/>
          </p:cNvPicPr>
          <p:nvPr/>
        </p:nvPicPr>
        <p:blipFill>
          <a:blip r:embed="rId3"/>
          <a:stretch>
            <a:fillRect/>
          </a:stretch>
        </p:blipFill>
        <p:spPr>
          <a:xfrm>
            <a:off x="2001461" y="1180110"/>
            <a:ext cx="8040222" cy="466790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02" y="64941"/>
            <a:ext cx="1020352" cy="796727"/>
          </a:xfrm>
          <a:prstGeom prst="rect">
            <a:avLst/>
          </a:prstGeom>
        </p:spPr>
      </p:pic>
    </p:spTree>
    <p:extLst>
      <p:ext uri="{BB962C8B-B14F-4D97-AF65-F5344CB8AC3E}">
        <p14:creationId xmlns:p14="http://schemas.microsoft.com/office/powerpoint/2010/main" val="2997354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768</Words>
  <Application>Microsoft Office PowerPoint</Application>
  <PresentationFormat>Widescreen</PresentationFormat>
  <Paragraphs>53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Debarghya</dc:creator>
  <cp:lastModifiedBy>Debarghya</cp:lastModifiedBy>
  <cp:revision>54</cp:revision>
  <dcterms:created xsi:type="dcterms:W3CDTF">2025-01-03T15:05:50Z</dcterms:created>
  <dcterms:modified xsi:type="dcterms:W3CDTF">2025-01-05T15:51:07Z</dcterms:modified>
</cp:coreProperties>
</file>