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4" r:id="rId7"/>
    <p:sldId id="265" r:id="rId8"/>
    <p:sldId id="261" r:id="rId9"/>
    <p:sldId id="262"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317091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268131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7163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695933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470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472707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345393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424549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210730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A5CF0-2EC5-4C2F-B1F6-E1187C3824E8}"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382127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A5CF0-2EC5-4C2F-B1F6-E1187C3824E8}"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394001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A5CF0-2EC5-4C2F-B1F6-E1187C3824E8}" type="datetimeFigureOut">
              <a:rPr lang="en-IN" smtClean="0"/>
              <a:t>28-10-2024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97311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A5CF0-2EC5-4C2F-B1F6-E1187C3824E8}" type="datetimeFigureOut">
              <a:rPr lang="en-IN" smtClean="0"/>
              <a:t>28-10-2024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1707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A5CF0-2EC5-4C2F-B1F6-E1187C3824E8}" type="datetimeFigureOut">
              <a:rPr lang="en-IN" smtClean="0"/>
              <a:t>28-10-2024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398241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A5CF0-2EC5-4C2F-B1F6-E1187C3824E8}"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365448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A5CF0-2EC5-4C2F-B1F6-E1187C3824E8}"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EC899-FFD7-49C6-9ED2-13EDBC6E62A3}" type="slidenum">
              <a:rPr lang="en-IN" smtClean="0"/>
              <a:t>‹#›</a:t>
            </a:fld>
            <a:endParaRPr lang="en-IN"/>
          </a:p>
        </p:txBody>
      </p:sp>
    </p:spTree>
    <p:extLst>
      <p:ext uri="{BB962C8B-B14F-4D97-AF65-F5344CB8AC3E}">
        <p14:creationId xmlns:p14="http://schemas.microsoft.com/office/powerpoint/2010/main" val="427266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5A5CF0-2EC5-4C2F-B1F6-E1187C3824E8}" type="datetimeFigureOut">
              <a:rPr lang="en-IN" smtClean="0"/>
              <a:t>28-10-2024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40EC899-FFD7-49C6-9ED2-13EDBC6E62A3}" type="slidenum">
              <a:rPr lang="en-IN" smtClean="0"/>
              <a:t>‹#›</a:t>
            </a:fld>
            <a:endParaRPr lang="en-IN"/>
          </a:p>
        </p:txBody>
      </p:sp>
    </p:spTree>
    <p:extLst>
      <p:ext uri="{BB962C8B-B14F-4D97-AF65-F5344CB8AC3E}">
        <p14:creationId xmlns:p14="http://schemas.microsoft.com/office/powerpoint/2010/main" val="382857102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C377-F918-C74C-9151-395D755933DF}"/>
              </a:ext>
            </a:extLst>
          </p:cNvPr>
          <p:cNvSpPr>
            <a:spLocks noGrp="1"/>
          </p:cNvSpPr>
          <p:nvPr>
            <p:ph type="ctrTitle"/>
          </p:nvPr>
        </p:nvSpPr>
        <p:spPr>
          <a:xfrm>
            <a:off x="-777240" y="1508528"/>
            <a:ext cx="10725912" cy="1646302"/>
          </a:xfrm>
        </p:spPr>
        <p:txBody>
          <a:bodyPr/>
          <a:lstStyle/>
          <a:p>
            <a:r>
              <a:rPr lang="en-US" sz="4000" dirty="0"/>
              <a:t>E-COMMERCE PRODUCT CATEGORIZATION </a:t>
            </a:r>
            <a:endParaRPr lang="en-IN" sz="4000" dirty="0"/>
          </a:p>
        </p:txBody>
      </p:sp>
    </p:spTree>
    <p:extLst>
      <p:ext uri="{BB962C8B-B14F-4D97-AF65-F5344CB8AC3E}">
        <p14:creationId xmlns:p14="http://schemas.microsoft.com/office/powerpoint/2010/main" val="328559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872C57-6C08-9FAF-1FA4-6E5D08B31EC0}"/>
              </a:ext>
            </a:extLst>
          </p:cNvPr>
          <p:cNvSpPr txBox="1"/>
          <p:nvPr/>
        </p:nvSpPr>
        <p:spPr>
          <a:xfrm>
            <a:off x="1403735" y="683228"/>
            <a:ext cx="281178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3. Extra Trees Classifier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F43C2B-34AC-2BCB-E409-E6C0393AD441}"/>
              </a:ext>
            </a:extLst>
          </p:cNvPr>
          <p:cNvPicPr>
            <a:picLocks noChangeAspect="1"/>
          </p:cNvPicPr>
          <p:nvPr/>
        </p:nvPicPr>
        <p:blipFill>
          <a:blip r:embed="rId2"/>
          <a:stretch>
            <a:fillRect/>
          </a:stretch>
        </p:blipFill>
        <p:spPr>
          <a:xfrm>
            <a:off x="544332" y="1261591"/>
            <a:ext cx="4530587" cy="913980"/>
          </a:xfrm>
          <a:prstGeom prst="rect">
            <a:avLst/>
          </a:prstGeom>
        </p:spPr>
      </p:pic>
      <p:pic>
        <p:nvPicPr>
          <p:cNvPr id="7" name="Picture 6">
            <a:extLst>
              <a:ext uri="{FF2B5EF4-FFF2-40B4-BE49-F238E27FC236}">
                <a16:creationId xmlns:a16="http://schemas.microsoft.com/office/drawing/2014/main" id="{9F569374-956C-982D-5C38-394CE6933E99}"/>
              </a:ext>
            </a:extLst>
          </p:cNvPr>
          <p:cNvPicPr>
            <a:picLocks noChangeAspect="1"/>
          </p:cNvPicPr>
          <p:nvPr/>
        </p:nvPicPr>
        <p:blipFill>
          <a:blip r:embed="rId3"/>
          <a:srcRect l="1162" r="3011"/>
          <a:stretch/>
        </p:blipFill>
        <p:spPr>
          <a:xfrm>
            <a:off x="336172" y="2384602"/>
            <a:ext cx="4946905" cy="4196136"/>
          </a:xfrm>
          <a:prstGeom prst="rect">
            <a:avLst/>
          </a:prstGeom>
        </p:spPr>
      </p:pic>
      <p:sp>
        <p:nvSpPr>
          <p:cNvPr id="8" name="TextBox 7">
            <a:extLst>
              <a:ext uri="{FF2B5EF4-FFF2-40B4-BE49-F238E27FC236}">
                <a16:creationId xmlns:a16="http://schemas.microsoft.com/office/drawing/2014/main" id="{0032606D-6164-1363-4F58-C491B181499F}"/>
              </a:ext>
            </a:extLst>
          </p:cNvPr>
          <p:cNvSpPr txBox="1"/>
          <p:nvPr/>
        </p:nvSpPr>
        <p:spPr>
          <a:xfrm>
            <a:off x="7392607" y="683228"/>
            <a:ext cx="281178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4. Logistic Regression</a:t>
            </a:r>
            <a:endParaRPr lang="en-IN"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450B877-3CAB-5D7E-0E28-D9A96103F573}"/>
              </a:ext>
            </a:extLst>
          </p:cNvPr>
          <p:cNvPicPr>
            <a:picLocks noChangeAspect="1"/>
          </p:cNvPicPr>
          <p:nvPr/>
        </p:nvPicPr>
        <p:blipFill>
          <a:blip r:embed="rId4"/>
          <a:srcRect r="2948" b="13172"/>
          <a:stretch/>
        </p:blipFill>
        <p:spPr>
          <a:xfrm>
            <a:off x="6211876" y="1261591"/>
            <a:ext cx="4879796" cy="862136"/>
          </a:xfrm>
          <a:prstGeom prst="rect">
            <a:avLst/>
          </a:prstGeom>
        </p:spPr>
      </p:pic>
      <p:pic>
        <p:nvPicPr>
          <p:cNvPr id="12" name="Picture 11">
            <a:extLst>
              <a:ext uri="{FF2B5EF4-FFF2-40B4-BE49-F238E27FC236}">
                <a16:creationId xmlns:a16="http://schemas.microsoft.com/office/drawing/2014/main" id="{FA2D087C-002C-ACB6-C5DF-20D80203D3E9}"/>
              </a:ext>
            </a:extLst>
          </p:cNvPr>
          <p:cNvPicPr>
            <a:picLocks noChangeAspect="1"/>
          </p:cNvPicPr>
          <p:nvPr/>
        </p:nvPicPr>
        <p:blipFill>
          <a:blip r:embed="rId5"/>
          <a:stretch>
            <a:fillRect/>
          </a:stretch>
        </p:blipFill>
        <p:spPr>
          <a:xfrm>
            <a:off x="6096000" y="2384602"/>
            <a:ext cx="5120395" cy="4196136"/>
          </a:xfrm>
          <a:prstGeom prst="rect">
            <a:avLst/>
          </a:prstGeom>
        </p:spPr>
      </p:pic>
    </p:spTree>
    <p:extLst>
      <p:ext uri="{BB962C8B-B14F-4D97-AF65-F5344CB8AC3E}">
        <p14:creationId xmlns:p14="http://schemas.microsoft.com/office/powerpoint/2010/main" val="275784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93568A-ACE4-8FFB-A21D-F24D6A8072F5}"/>
              </a:ext>
            </a:extLst>
          </p:cNvPr>
          <p:cNvSpPr/>
          <p:nvPr/>
        </p:nvSpPr>
        <p:spPr>
          <a:xfrm>
            <a:off x="2838377" y="77831"/>
            <a:ext cx="32576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Conclusion</a:t>
            </a:r>
          </a:p>
        </p:txBody>
      </p:sp>
      <p:graphicFrame>
        <p:nvGraphicFramePr>
          <p:cNvPr id="3" name="Table 2">
            <a:extLst>
              <a:ext uri="{FF2B5EF4-FFF2-40B4-BE49-F238E27FC236}">
                <a16:creationId xmlns:a16="http://schemas.microsoft.com/office/drawing/2014/main" id="{71FE9B5C-8990-381A-8EDE-AB61A1279496}"/>
              </a:ext>
            </a:extLst>
          </p:cNvPr>
          <p:cNvGraphicFramePr>
            <a:graphicFrameLocks noGrp="1"/>
          </p:cNvGraphicFramePr>
          <p:nvPr>
            <p:extLst>
              <p:ext uri="{D42A27DB-BD31-4B8C-83A1-F6EECF244321}">
                <p14:modId xmlns:p14="http://schemas.microsoft.com/office/powerpoint/2010/main" val="3380436342"/>
              </p:ext>
            </p:extLst>
          </p:nvPr>
        </p:nvGraphicFramePr>
        <p:xfrm>
          <a:off x="1687671" y="1379884"/>
          <a:ext cx="6331616" cy="3021745"/>
        </p:xfrm>
        <a:graphic>
          <a:graphicData uri="http://schemas.openxmlformats.org/drawingml/2006/table">
            <a:tbl>
              <a:tblPr firstRow="1" firstCol="1" bandRow="1">
                <a:tableStyleId>{5C22544A-7EE6-4342-B048-85BDC9FD1C3A}</a:tableStyleId>
              </a:tblPr>
              <a:tblGrid>
                <a:gridCol w="2130624">
                  <a:extLst>
                    <a:ext uri="{9D8B030D-6E8A-4147-A177-3AD203B41FA5}">
                      <a16:colId xmlns:a16="http://schemas.microsoft.com/office/drawing/2014/main" val="3918928537"/>
                    </a:ext>
                  </a:extLst>
                </a:gridCol>
                <a:gridCol w="1063900">
                  <a:extLst>
                    <a:ext uri="{9D8B030D-6E8A-4147-A177-3AD203B41FA5}">
                      <a16:colId xmlns:a16="http://schemas.microsoft.com/office/drawing/2014/main" val="4267444048"/>
                    </a:ext>
                  </a:extLst>
                </a:gridCol>
                <a:gridCol w="1735192">
                  <a:extLst>
                    <a:ext uri="{9D8B030D-6E8A-4147-A177-3AD203B41FA5}">
                      <a16:colId xmlns:a16="http://schemas.microsoft.com/office/drawing/2014/main" val="2112963699"/>
                    </a:ext>
                  </a:extLst>
                </a:gridCol>
                <a:gridCol w="1401900">
                  <a:extLst>
                    <a:ext uri="{9D8B030D-6E8A-4147-A177-3AD203B41FA5}">
                      <a16:colId xmlns:a16="http://schemas.microsoft.com/office/drawing/2014/main" val="511748177"/>
                    </a:ext>
                  </a:extLst>
                </a:gridCol>
              </a:tblGrid>
              <a:tr h="673982">
                <a:tc>
                  <a:txBody>
                    <a:bodyPr/>
                    <a:lstStyle/>
                    <a:p>
                      <a:pPr algn="ctr">
                        <a:lnSpc>
                          <a:spcPct val="115000"/>
                        </a:lnSpc>
                        <a:spcAft>
                          <a:spcPts val="800"/>
                        </a:spcAft>
                      </a:pPr>
                      <a:r>
                        <a:rPr lang="en-IN" sz="1400" kern="100" dirty="0">
                          <a:effectLst/>
                        </a:rPr>
                        <a:t>MODEL NAME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ACCURACY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713411"/>
                  </a:ext>
                </a:extLst>
              </a:tr>
              <a:tr h="325817">
                <a:tc>
                  <a:txBody>
                    <a:bodyPr/>
                    <a:lstStyle/>
                    <a:p>
                      <a:pPr algn="ctr">
                        <a:lnSpc>
                          <a:spcPct val="115000"/>
                        </a:lnSpc>
                        <a:spcAft>
                          <a:spcPts val="800"/>
                        </a:spcAft>
                      </a:pPr>
                      <a:r>
                        <a:rPr lang="en-IN" sz="1400" kern="100">
                          <a:effectLst/>
                        </a:rPr>
                        <a:t>Xgboost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97.73%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0.98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0.97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052083"/>
                  </a:ext>
                </a:extLst>
              </a:tr>
              <a:tr h="673982">
                <a:tc>
                  <a:txBody>
                    <a:bodyPr/>
                    <a:lstStyle/>
                    <a:p>
                      <a:pPr algn="ctr">
                        <a:lnSpc>
                          <a:spcPct val="115000"/>
                        </a:lnSpc>
                        <a:spcAft>
                          <a:spcPts val="800"/>
                        </a:spcAft>
                      </a:pPr>
                      <a:r>
                        <a:rPr lang="en-IN" sz="1400" kern="100">
                          <a:effectLst/>
                        </a:rPr>
                        <a:t>Random Forest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93.19%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0.94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0.93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7685484"/>
                  </a:ext>
                </a:extLst>
              </a:tr>
              <a:tr h="673982">
                <a:tc>
                  <a:txBody>
                    <a:bodyPr/>
                    <a:lstStyle/>
                    <a:p>
                      <a:pPr algn="ctr">
                        <a:lnSpc>
                          <a:spcPct val="115000"/>
                        </a:lnSpc>
                        <a:spcAft>
                          <a:spcPts val="800"/>
                        </a:spcAft>
                      </a:pPr>
                      <a:r>
                        <a:rPr lang="en-IN" sz="1400" kern="100">
                          <a:effectLst/>
                        </a:rPr>
                        <a:t>Extra Trees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86.09%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0.92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0.86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9369235"/>
                  </a:ext>
                </a:extLst>
              </a:tr>
              <a:tr h="673982">
                <a:tc>
                  <a:txBody>
                    <a:bodyPr/>
                    <a:lstStyle/>
                    <a:p>
                      <a:pPr algn="ctr">
                        <a:lnSpc>
                          <a:spcPct val="115000"/>
                        </a:lnSpc>
                        <a:spcAft>
                          <a:spcPts val="800"/>
                        </a:spcAft>
                      </a:pPr>
                      <a:r>
                        <a:rPr lang="en-IN" sz="1400" kern="100">
                          <a:effectLst/>
                        </a:rPr>
                        <a:t>Logistic Regression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97.05%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0.96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400" kern="100" dirty="0">
                          <a:effectLst/>
                        </a:rPr>
                        <a:t>0.97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6816347"/>
                  </a:ext>
                </a:extLst>
              </a:tr>
            </a:tbl>
          </a:graphicData>
        </a:graphic>
      </p:graphicFrame>
      <p:sp>
        <p:nvSpPr>
          <p:cNvPr id="6" name="TextBox 5">
            <a:extLst>
              <a:ext uri="{FF2B5EF4-FFF2-40B4-BE49-F238E27FC236}">
                <a16:creationId xmlns:a16="http://schemas.microsoft.com/office/drawing/2014/main" id="{AD2842E4-429C-2769-44D1-223FEC5EE871}"/>
              </a:ext>
            </a:extLst>
          </p:cNvPr>
          <p:cNvSpPr txBox="1"/>
          <p:nvPr/>
        </p:nvSpPr>
        <p:spPr>
          <a:xfrm>
            <a:off x="878168" y="5108784"/>
            <a:ext cx="8649880" cy="369332"/>
          </a:xfrm>
          <a:prstGeom prst="rect">
            <a:avLst/>
          </a:prstGeom>
          <a:noFill/>
        </p:spPr>
        <p:txBody>
          <a:bodyPr wrap="square">
            <a:spAutoFit/>
          </a:bodyPr>
          <a:lstStyle/>
          <a:p>
            <a:r>
              <a:rPr lang="en-US" dirty="0"/>
              <a:t>As we can predict, </a:t>
            </a:r>
            <a:r>
              <a:rPr lang="en-US" dirty="0" err="1"/>
              <a:t>XGBoost</a:t>
            </a:r>
            <a:r>
              <a:rPr lang="en-US" dirty="0"/>
              <a:t> would fit best for this project (among these 4).</a:t>
            </a:r>
            <a:endParaRPr lang="en-IN" dirty="0"/>
          </a:p>
        </p:txBody>
      </p:sp>
    </p:spTree>
    <p:extLst>
      <p:ext uri="{BB962C8B-B14F-4D97-AF65-F5344CB8AC3E}">
        <p14:creationId xmlns:p14="http://schemas.microsoft.com/office/powerpoint/2010/main" val="337295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4622E-2AFC-B752-C92B-79DEFBB38DC9}"/>
              </a:ext>
            </a:extLst>
          </p:cNvPr>
          <p:cNvSpPr/>
          <p:nvPr/>
        </p:nvSpPr>
        <p:spPr>
          <a:xfrm>
            <a:off x="2705364" y="114407"/>
            <a:ext cx="472918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Table of content</a:t>
            </a:r>
          </a:p>
        </p:txBody>
      </p:sp>
      <p:sp>
        <p:nvSpPr>
          <p:cNvPr id="3" name="Rectangle 2">
            <a:extLst>
              <a:ext uri="{FF2B5EF4-FFF2-40B4-BE49-F238E27FC236}">
                <a16:creationId xmlns:a16="http://schemas.microsoft.com/office/drawing/2014/main" id="{5D7D4494-C59A-1C0F-030B-65F85F1B2315}"/>
              </a:ext>
            </a:extLst>
          </p:cNvPr>
          <p:cNvSpPr/>
          <p:nvPr/>
        </p:nvSpPr>
        <p:spPr>
          <a:xfrm>
            <a:off x="530739" y="1723751"/>
            <a:ext cx="4692310" cy="3970318"/>
          </a:xfrm>
          <a:prstGeom prst="rect">
            <a:avLst/>
          </a:prstGeom>
          <a:noFill/>
        </p:spPr>
        <p:txBody>
          <a:bodyPr wrap="none" lIns="91440" tIns="45720" rIns="91440" bIns="45720">
            <a:spAutoFit/>
          </a:bodyPr>
          <a:lstStyle/>
          <a:p>
            <a:pPr marL="742950" indent="-742950">
              <a:buFont typeface="+mj-lt"/>
              <a:buAutoNum type="arabicPeriod"/>
            </a:pPr>
            <a:r>
              <a:rPr lang="en-US" sz="3600" b="0" cap="none" spc="0" dirty="0">
                <a:ln w="0"/>
                <a:solidFill>
                  <a:schemeClr val="tx1"/>
                </a:solidFill>
                <a:latin typeface="Times New Roman" panose="02020603050405020304" pitchFamily="18" charset="0"/>
                <a:cs typeface="Times New Roman" panose="02020603050405020304" pitchFamily="18" charset="0"/>
              </a:rPr>
              <a:t>Problem statement</a:t>
            </a:r>
          </a:p>
          <a:p>
            <a:pPr marL="742950" indent="-742950">
              <a:buFont typeface="+mj-lt"/>
              <a:buAutoNum type="arabicPeriod"/>
            </a:pPr>
            <a:r>
              <a:rPr lang="en-US" sz="3600" dirty="0">
                <a:ln w="0"/>
                <a:latin typeface="Times New Roman" panose="02020603050405020304" pitchFamily="18" charset="0"/>
                <a:cs typeface="Times New Roman" panose="02020603050405020304" pitchFamily="18" charset="0"/>
              </a:rPr>
              <a:t>Data Exploration</a:t>
            </a:r>
          </a:p>
          <a:p>
            <a:pPr marL="742950" indent="-742950">
              <a:buFont typeface="+mj-lt"/>
              <a:buAutoNum type="arabicPeriod"/>
            </a:pPr>
            <a:r>
              <a:rPr lang="en-US" sz="3600" b="0" cap="none" spc="0" dirty="0">
                <a:ln w="0"/>
                <a:solidFill>
                  <a:schemeClr val="tx1"/>
                </a:solidFill>
                <a:latin typeface="Times New Roman" panose="02020603050405020304" pitchFamily="18" charset="0"/>
                <a:cs typeface="Times New Roman" panose="02020603050405020304" pitchFamily="18" charset="0"/>
              </a:rPr>
              <a:t>Feature Engineering</a:t>
            </a:r>
          </a:p>
          <a:p>
            <a:pPr marL="742950" indent="-742950">
              <a:buFont typeface="+mj-lt"/>
              <a:buAutoNum type="arabicPeriod"/>
            </a:pPr>
            <a:r>
              <a:rPr lang="en-US" sz="3600" b="0" cap="none" spc="0" dirty="0">
                <a:ln w="0"/>
                <a:solidFill>
                  <a:schemeClr val="tx1"/>
                </a:solidFill>
                <a:latin typeface="Times New Roman" panose="02020603050405020304" pitchFamily="18" charset="0"/>
                <a:cs typeface="Times New Roman" panose="02020603050405020304" pitchFamily="18" charset="0"/>
              </a:rPr>
              <a:t>Visualization</a:t>
            </a:r>
            <a:endParaRPr lang="en-US" sz="3600" dirty="0">
              <a:ln w="0"/>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3600" dirty="0">
                <a:ln w="0"/>
                <a:latin typeface="Times New Roman" panose="02020603050405020304" pitchFamily="18" charset="0"/>
                <a:cs typeface="Times New Roman" panose="02020603050405020304" pitchFamily="18" charset="0"/>
              </a:rPr>
              <a:t>Building Model</a:t>
            </a:r>
          </a:p>
          <a:p>
            <a:pPr marL="742950" indent="-742950">
              <a:buFont typeface="+mj-lt"/>
              <a:buAutoNum type="arabicPeriod"/>
            </a:pPr>
            <a:r>
              <a:rPr lang="en-US" sz="3600" dirty="0">
                <a:ln w="0"/>
                <a:latin typeface="Times New Roman" panose="02020603050405020304" pitchFamily="18" charset="0"/>
                <a:cs typeface="Times New Roman" panose="02020603050405020304" pitchFamily="18" charset="0"/>
              </a:rPr>
              <a:t>Model Evaluation</a:t>
            </a:r>
          </a:p>
          <a:p>
            <a:pPr marL="742950" indent="-742950">
              <a:buFont typeface="+mj-lt"/>
              <a:buAutoNum type="arabicPeriod"/>
            </a:pPr>
            <a:r>
              <a:rPr lang="en-US" sz="3600" dirty="0">
                <a:ln w="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7363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08C268-EDD0-0175-29CA-6CED1C497440}"/>
              </a:ext>
            </a:extLst>
          </p:cNvPr>
          <p:cNvSpPr/>
          <p:nvPr/>
        </p:nvSpPr>
        <p:spPr>
          <a:xfrm>
            <a:off x="2172685" y="58425"/>
            <a:ext cx="563987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Proble</a:t>
            </a:r>
            <a:r>
              <a:rPr lang="en-US" sz="5400" dirty="0">
                <a:ln w="0"/>
                <a:effectLst>
                  <a:outerShdw blurRad="38100" dist="19050" dir="2700000" algn="tl" rotWithShape="0">
                    <a:schemeClr val="dk1">
                      <a:alpha val="40000"/>
                    </a:schemeClr>
                  </a:outerShdw>
                </a:effectLst>
              </a:rPr>
              <a:t>m Statement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6E6BEDCC-A960-A2CE-B9C4-C5BCCD6DA770}"/>
              </a:ext>
            </a:extLst>
          </p:cNvPr>
          <p:cNvSpPr txBox="1"/>
          <p:nvPr/>
        </p:nvSpPr>
        <p:spPr>
          <a:xfrm>
            <a:off x="310896" y="1684264"/>
            <a:ext cx="9363456" cy="41919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This hackathon aims to address these challenges by inviting participants to create innovative solutions that enhance product categorization efficiency, accuracy, and scalability.</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Develop a multi-class text classifier that categorizes products with maximum accuracy based on the given dataset.</a:t>
            </a:r>
          </a:p>
        </p:txBody>
      </p:sp>
    </p:spTree>
    <p:extLst>
      <p:ext uri="{BB962C8B-B14F-4D97-AF65-F5344CB8AC3E}">
        <p14:creationId xmlns:p14="http://schemas.microsoft.com/office/powerpoint/2010/main" val="366799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B40BC5-BF78-B64B-586A-AB68574431AC}"/>
              </a:ext>
            </a:extLst>
          </p:cNvPr>
          <p:cNvSpPr/>
          <p:nvPr/>
        </p:nvSpPr>
        <p:spPr>
          <a:xfrm>
            <a:off x="2382092" y="77831"/>
            <a:ext cx="48492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 Exploration</a:t>
            </a:r>
          </a:p>
        </p:txBody>
      </p:sp>
      <p:sp>
        <p:nvSpPr>
          <p:cNvPr id="4" name="TextBox 3">
            <a:extLst>
              <a:ext uri="{FF2B5EF4-FFF2-40B4-BE49-F238E27FC236}">
                <a16:creationId xmlns:a16="http://schemas.microsoft.com/office/drawing/2014/main" id="{534A4EDF-CCDF-F437-ED64-1367FCEA3DA4}"/>
              </a:ext>
            </a:extLst>
          </p:cNvPr>
          <p:cNvSpPr txBox="1"/>
          <p:nvPr/>
        </p:nvSpPr>
        <p:spPr>
          <a:xfrm>
            <a:off x="351284" y="1309360"/>
            <a:ext cx="8910828" cy="5115311"/>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contains 14,999 rows and 15 columns including product name, product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category, description etc. </a:t>
            </a:r>
          </a:p>
          <a:p>
            <a:pPr marL="285750" indent="-285750" algn="l">
              <a:lnSpc>
                <a:spcPct val="150000"/>
              </a:lnSpc>
              <a:buFont typeface="Arial" panose="020B0604020202020204" pitchFamily="34" charset="0"/>
              <a:buChar char="•"/>
            </a:pP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The </a:t>
            </a:r>
            <a:r>
              <a:rPr lang="en-US" sz="2000" b="1" dirty="0" err="1">
                <a:solidFill>
                  <a:srgbClr val="0D0D0D"/>
                </a:solidFill>
                <a:highlight>
                  <a:srgbClr val="FFFFFF"/>
                </a:highlight>
                <a:latin typeface="Times New Roman" panose="02020603050405020304" pitchFamily="18" charset="0"/>
                <a:cs typeface="Times New Roman" panose="02020603050405020304" pitchFamily="18" charset="0"/>
              </a:rPr>
              <a:t>product_category_tree</a:t>
            </a:r>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is our target variable for classification, which contains hierarchical category information that we need to parse and use for multi-class classification.</a:t>
            </a:r>
          </a:p>
          <a:p>
            <a:pPr marL="285750" indent="-28575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dataset also contains many missing values, and it very important to handle them as missing values can lead to inaccurate data. To handle missing values, I have used </a:t>
            </a:r>
            <a:r>
              <a:rPr lang="en-US" sz="2000" b="0" i="0" dirty="0" err="1">
                <a:effectLst/>
                <a:latin typeface="Times New Roman" panose="02020603050405020304" pitchFamily="18" charset="0"/>
                <a:cs typeface="Times New Roman" panose="02020603050405020304" pitchFamily="18" charset="0"/>
              </a:rPr>
              <a:t>dropna</a:t>
            </a:r>
            <a:r>
              <a:rPr lang="en-US" sz="2000" b="0" i="0" dirty="0">
                <a:effectLst/>
                <a:latin typeface="Times New Roman" panose="02020603050405020304" pitchFamily="18" charset="0"/>
                <a:cs typeface="Times New Roman" panose="02020603050405020304" pitchFamily="18" charset="0"/>
              </a:rPr>
              <a:t> (to drop) and </a:t>
            </a:r>
            <a:r>
              <a:rPr lang="en-US" sz="2000" b="0" i="0" dirty="0" err="1">
                <a:effectLst/>
                <a:latin typeface="Times New Roman" panose="02020603050405020304" pitchFamily="18" charset="0"/>
                <a:cs typeface="Times New Roman" panose="02020603050405020304" pitchFamily="18" charset="0"/>
              </a:rPr>
              <a:t>fillna</a:t>
            </a:r>
            <a:r>
              <a:rPr lang="en-US" sz="2000" b="0" i="0" dirty="0">
                <a:effectLst/>
                <a:latin typeface="Times New Roman" panose="02020603050405020304" pitchFamily="18" charset="0"/>
                <a:cs typeface="Times New Roman" panose="02020603050405020304" pitchFamily="18" charset="0"/>
              </a:rPr>
              <a:t> (to impute mean/median).</a:t>
            </a:r>
          </a:p>
          <a:p>
            <a:pPr marL="285750" indent="-285750" algn="l">
              <a:lnSpc>
                <a:spcPct val="150000"/>
              </a:lnSpc>
              <a:buFont typeface="Arial" panose="020B0604020202020204" pitchFamily="34" charset="0"/>
              <a:buChar char="•"/>
            </a:pP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The </a:t>
            </a:r>
            <a:r>
              <a:rPr lang="en-US" sz="2000" b="1" dirty="0" err="1">
                <a:solidFill>
                  <a:srgbClr val="0D0D0D"/>
                </a:solidFill>
                <a:highlight>
                  <a:srgbClr val="FFFFFF"/>
                </a:highlight>
                <a:latin typeface="Times New Roman" panose="02020603050405020304" pitchFamily="18" charset="0"/>
                <a:cs typeface="Times New Roman" panose="02020603050405020304" pitchFamily="18" charset="0"/>
              </a:rPr>
              <a:t>product_category_tree</a:t>
            </a:r>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and </a:t>
            </a:r>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Description</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 are the two most important columns to build and predict the results, so dropped the rest unnecessary/non-relevant columns</a:t>
            </a:r>
            <a:endParaRPr lang="en-US" sz="2000" b="0" i="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AFCF784-0B4D-2EEC-EB93-674BAA60E29B}"/>
              </a:ext>
            </a:extLst>
          </p:cNvPr>
          <p:cNvPicPr>
            <a:picLocks noChangeAspect="1"/>
          </p:cNvPicPr>
          <p:nvPr/>
        </p:nvPicPr>
        <p:blipFill>
          <a:blip r:embed="rId2"/>
          <a:stretch>
            <a:fillRect/>
          </a:stretch>
        </p:blipFill>
        <p:spPr>
          <a:xfrm>
            <a:off x="9466140" y="1001161"/>
            <a:ext cx="2374576" cy="5115311"/>
          </a:xfrm>
          <a:prstGeom prst="rect">
            <a:avLst/>
          </a:prstGeom>
        </p:spPr>
      </p:pic>
    </p:spTree>
    <p:extLst>
      <p:ext uri="{BB962C8B-B14F-4D97-AF65-F5344CB8AC3E}">
        <p14:creationId xmlns:p14="http://schemas.microsoft.com/office/powerpoint/2010/main" val="236980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1CCD84-08D6-5482-F745-2C8CB7511874}"/>
              </a:ext>
            </a:extLst>
          </p:cNvPr>
          <p:cNvSpPr/>
          <p:nvPr/>
        </p:nvSpPr>
        <p:spPr>
          <a:xfrm>
            <a:off x="1950350" y="155448"/>
            <a:ext cx="58224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Feature Engineering</a:t>
            </a:r>
          </a:p>
        </p:txBody>
      </p:sp>
      <p:sp>
        <p:nvSpPr>
          <p:cNvPr id="4" name="TextBox 3">
            <a:extLst>
              <a:ext uri="{FF2B5EF4-FFF2-40B4-BE49-F238E27FC236}">
                <a16:creationId xmlns:a16="http://schemas.microsoft.com/office/drawing/2014/main" id="{FA1B90A4-CFF8-C1D6-29BD-2FB132D3CBC6}"/>
              </a:ext>
            </a:extLst>
          </p:cNvPr>
          <p:cNvSpPr txBox="1"/>
          <p:nvPr/>
        </p:nvSpPr>
        <p:spPr>
          <a:xfrm>
            <a:off x="461772" y="1325666"/>
            <a:ext cx="9258300" cy="5115311"/>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engineering is the process of using domain knowledge to extract or create features (input variables) that make machine learning algorithms work more effectively.</a:t>
            </a:r>
          </a:p>
          <a:p>
            <a:pPr marL="285750" indent="-28575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Used TF – IDF </a:t>
            </a:r>
            <a:r>
              <a:rPr lang="en-IN" sz="2000" b="1" i="0" dirty="0">
                <a:solidFill>
                  <a:srgbClr val="D5D5D5"/>
                </a:solidFill>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rPr>
              <a:t>(Term Frequency-Inverse Document Frequency) </a:t>
            </a:r>
            <a:r>
              <a:rPr lang="en-IN" sz="2000" i="0" dirty="0">
                <a:effectLst/>
                <a:latin typeface="Times New Roman" panose="02020603050405020304" pitchFamily="18" charset="0"/>
                <a:cs typeface="Times New Roman" panose="02020603050405020304" pitchFamily="18" charset="0"/>
              </a:rPr>
              <a:t>to convert the description text into meaningful features to show how important a word is to a document.</a:t>
            </a:r>
          </a:p>
          <a:p>
            <a:pPr marL="285750" indent="-285750" algn="l">
              <a:lnSpc>
                <a:spcPct val="150000"/>
              </a:lnSpc>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After IF – IDF, we performed Word Embedding (Word2Vec) to capture semantic meanings, and then combined TF-IDF and Word2Vec feature for further use.</a:t>
            </a:r>
          </a:p>
          <a:p>
            <a:pPr marL="285750" indent="-285750" algn="l">
              <a:lnSpc>
                <a:spcPct val="150000"/>
              </a:lnSpc>
              <a:buFont typeface="Arial" panose="020B0604020202020204" pitchFamily="34" charset="0"/>
              <a:buChar char="•"/>
            </a:pPr>
            <a:r>
              <a:rPr lang="en-IN" sz="2000" b="0" dirty="0">
                <a:latin typeface="Times New Roman" panose="02020603050405020304" pitchFamily="18" charset="0"/>
                <a:cs typeface="Times New Roman" panose="02020603050405020304" pitchFamily="18" charset="0"/>
              </a:rPr>
              <a:t>For target la</a:t>
            </a:r>
            <a:r>
              <a:rPr lang="en-IN" sz="2000" dirty="0">
                <a:latin typeface="Times New Roman" panose="02020603050405020304" pitchFamily="18" charset="0"/>
                <a:cs typeface="Times New Roman" panose="02020603050405020304" pitchFamily="18" charset="0"/>
              </a:rPr>
              <a:t>bel, i.e., </a:t>
            </a:r>
            <a:r>
              <a:rPr lang="en-US" sz="2000" b="1" dirty="0" err="1">
                <a:solidFill>
                  <a:srgbClr val="0D0D0D"/>
                </a:solidFill>
                <a:highlight>
                  <a:srgbClr val="FFFFFF"/>
                </a:highlight>
                <a:latin typeface="Times New Roman" panose="02020603050405020304" pitchFamily="18" charset="0"/>
                <a:cs typeface="Times New Roman" panose="02020603050405020304" pitchFamily="18" charset="0"/>
              </a:rPr>
              <a:t>product_category_tree</a:t>
            </a:r>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Label Encoding is used to </a:t>
            </a:r>
            <a:r>
              <a:rPr lang="en-US" sz="2000" dirty="0">
                <a:latin typeface="Times New Roman" panose="02020603050405020304" pitchFamily="18" charset="0"/>
                <a:cs typeface="Times New Roman" panose="02020603050405020304" pitchFamily="18" charset="0"/>
              </a:rPr>
              <a:t>convert categorical variables into a numerical format so that they can be effectively used in machine learning algorithms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15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1473D-2A68-A483-BD3F-7CC0C6939CE1}"/>
              </a:ext>
            </a:extLst>
          </p:cNvPr>
          <p:cNvSpPr/>
          <p:nvPr/>
        </p:nvSpPr>
        <p:spPr>
          <a:xfrm>
            <a:off x="2736970" y="77831"/>
            <a:ext cx="432233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Visualization</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EB61FAAF-9270-FBD4-E75F-05DBBC3BF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32" y="1343954"/>
            <a:ext cx="7114412" cy="51389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293520-E8B8-429D-24B1-34A6AC9AC451}"/>
              </a:ext>
            </a:extLst>
          </p:cNvPr>
          <p:cNvSpPr txBox="1"/>
          <p:nvPr/>
        </p:nvSpPr>
        <p:spPr>
          <a:xfrm>
            <a:off x="4898138" y="1424044"/>
            <a:ext cx="2713672" cy="456985"/>
          </a:xfrm>
          <a:prstGeom prst="rect">
            <a:avLst/>
          </a:prstGeom>
          <a:noFill/>
        </p:spPr>
        <p:txBody>
          <a:bodyPr wrap="square">
            <a:spAutoFit/>
          </a:bodyPr>
          <a:lstStyle/>
          <a:p>
            <a:pPr algn="just" rtl="0" eaLnBrk="1" latinLnBrk="0" hangingPunct="1">
              <a:lnSpc>
                <a:spcPct val="150000"/>
              </a:lnSpc>
              <a:spcBef>
                <a:spcPts val="0"/>
              </a:spcBef>
              <a:spcAft>
                <a:spcPts val="0"/>
              </a:spcAft>
              <a:buClrTx/>
              <a:buSzPts val="2000"/>
            </a:pPr>
            <a:r>
              <a:rPr lang="en-US" dirty="0">
                <a:effectLst/>
              </a:rPr>
              <a:t>Count of each category</a:t>
            </a:r>
            <a:endParaRPr lang="en-IN" dirty="0">
              <a:effectLst/>
            </a:endParaRPr>
          </a:p>
        </p:txBody>
      </p:sp>
    </p:spTree>
    <p:extLst>
      <p:ext uri="{BB962C8B-B14F-4D97-AF65-F5344CB8AC3E}">
        <p14:creationId xmlns:p14="http://schemas.microsoft.com/office/powerpoint/2010/main" val="312800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CB16D72-01A8-2636-C3BE-B758A10E4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88" y="1257586"/>
            <a:ext cx="8792251" cy="45074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968560-FB13-F842-8E8C-6FE5478E84D9}"/>
              </a:ext>
            </a:extLst>
          </p:cNvPr>
          <p:cNvSpPr txBox="1"/>
          <p:nvPr/>
        </p:nvSpPr>
        <p:spPr>
          <a:xfrm>
            <a:off x="626216" y="605903"/>
            <a:ext cx="8430769" cy="400110"/>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Word clouds </a:t>
            </a:r>
            <a:r>
              <a:rPr lang="en-US" sz="2000" b="0" i="0" dirty="0">
                <a:effectLst/>
                <a:latin typeface="Times New Roman" panose="02020603050405020304" pitchFamily="18" charset="0"/>
                <a:cs typeface="Times New Roman" panose="02020603050405020304" pitchFamily="18" charset="0"/>
              </a:rPr>
              <a:t>are a great way to visualize the frequency of words in text data.</a:t>
            </a:r>
          </a:p>
        </p:txBody>
      </p:sp>
      <p:sp>
        <p:nvSpPr>
          <p:cNvPr id="5" name="TextBox 4">
            <a:extLst>
              <a:ext uri="{FF2B5EF4-FFF2-40B4-BE49-F238E27FC236}">
                <a16:creationId xmlns:a16="http://schemas.microsoft.com/office/drawing/2014/main" id="{449037C2-23D2-D0D9-04B9-F8EA5A53378D}"/>
              </a:ext>
            </a:extLst>
          </p:cNvPr>
          <p:cNvSpPr txBox="1"/>
          <p:nvPr/>
        </p:nvSpPr>
        <p:spPr>
          <a:xfrm>
            <a:off x="2601467" y="5874561"/>
            <a:ext cx="6099048" cy="369332"/>
          </a:xfrm>
          <a:prstGeom prst="rect">
            <a:avLst/>
          </a:prstGeom>
          <a:noFill/>
        </p:spPr>
        <p:txBody>
          <a:bodyPr wrap="square">
            <a:spAutoFit/>
          </a:bodyPr>
          <a:lstStyle/>
          <a:p>
            <a:r>
              <a:rPr lang="en-US" sz="1800" b="0" i="0" dirty="0">
                <a:effectLst/>
                <a:latin typeface="Times New Roman" panose="02020603050405020304" pitchFamily="18" charset="0"/>
                <a:cs typeface="Times New Roman" panose="02020603050405020304" pitchFamily="18" charset="0"/>
              </a:rPr>
              <a:t>frequency of words for Description column</a:t>
            </a:r>
            <a:endParaRPr lang="en-IN" dirty="0"/>
          </a:p>
        </p:txBody>
      </p:sp>
    </p:spTree>
    <p:extLst>
      <p:ext uri="{BB962C8B-B14F-4D97-AF65-F5344CB8AC3E}">
        <p14:creationId xmlns:p14="http://schemas.microsoft.com/office/powerpoint/2010/main" val="396897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DF844C-C000-FBF6-9227-0F21BBE821E6}"/>
              </a:ext>
            </a:extLst>
          </p:cNvPr>
          <p:cNvSpPr/>
          <p:nvPr/>
        </p:nvSpPr>
        <p:spPr>
          <a:xfrm>
            <a:off x="2415048" y="77831"/>
            <a:ext cx="44358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Building Model</a:t>
            </a:r>
          </a:p>
        </p:txBody>
      </p:sp>
      <p:sp>
        <p:nvSpPr>
          <p:cNvPr id="4" name="TextBox 3">
            <a:extLst>
              <a:ext uri="{FF2B5EF4-FFF2-40B4-BE49-F238E27FC236}">
                <a16:creationId xmlns:a16="http://schemas.microsoft.com/office/drawing/2014/main" id="{BDE5C556-8C8E-E236-FE7A-C0C9EC3740A8}"/>
              </a:ext>
            </a:extLst>
          </p:cNvPr>
          <p:cNvSpPr txBox="1"/>
          <p:nvPr/>
        </p:nvSpPr>
        <p:spPr>
          <a:xfrm>
            <a:off x="370332" y="1262814"/>
            <a:ext cx="9212580" cy="559518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As the dataset is imbalanced, it is necessary for us to handle that before developing the model.</a:t>
            </a:r>
          </a:p>
          <a:p>
            <a:pPr marL="285750" indent="-28575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 have used SMOTE (</a:t>
            </a:r>
            <a:r>
              <a:rPr lang="en-IN" sz="1900" dirty="0">
                <a:latin typeface="Times New Roman" panose="02020603050405020304" pitchFamily="18" charset="0"/>
                <a:cs typeface="Times New Roman" panose="02020603050405020304" pitchFamily="18" charset="0"/>
              </a:rPr>
              <a:t>Synthetic Minority Over-sampling Technique</a:t>
            </a:r>
            <a:r>
              <a:rPr lang="en-US" sz="1900" dirty="0">
                <a:latin typeface="Times New Roman" panose="02020603050405020304" pitchFamily="18" charset="0"/>
                <a:cs typeface="Times New Roman" panose="02020603050405020304" pitchFamily="18" charset="0"/>
              </a:rPr>
              <a:t>) to address class imbalance. It is highly popular, particularly in classification problems.</a:t>
            </a:r>
          </a:p>
          <a:p>
            <a:pPr marL="285750" indent="-285750">
              <a:lnSpc>
                <a:spcPct val="150000"/>
              </a:lnSpc>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After SMOTE, I have used </a:t>
            </a:r>
            <a:r>
              <a:rPr lang="en-US" sz="1900" b="1" dirty="0">
                <a:latin typeface="Times New Roman" panose="02020603050405020304" pitchFamily="18" charset="0"/>
                <a:cs typeface="Times New Roman" panose="02020603050405020304" pitchFamily="18" charset="0"/>
              </a:rPr>
              <a:t>Scaling. </a:t>
            </a:r>
            <a:r>
              <a:rPr lang="en-US" sz="1900" dirty="0">
                <a:latin typeface="Times New Roman" panose="02020603050405020304" pitchFamily="18" charset="0"/>
                <a:cs typeface="Times New Roman" panose="02020603050405020304" pitchFamily="18" charset="0"/>
              </a:rPr>
              <a:t>It is a crucial preprocessing step in machine learning that involves transforming features so they are on a similar scale which leads to equal contribution and enhanced interpretability.</a:t>
            </a:r>
          </a:p>
          <a:p>
            <a:pPr marL="285750" indent="-28575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Once our dataset is processed, we will move to model building. Following 5 models are used in this project:</a:t>
            </a: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Random Forest Classifier</a:t>
            </a: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Extreme Gradient Boosting</a:t>
            </a: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Extra Trees Classifier</a:t>
            </a: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Logistic Regression</a:t>
            </a:r>
          </a:p>
          <a:p>
            <a:pPr marL="285750" indent="-285750">
              <a:lnSpc>
                <a:spcPct val="150000"/>
              </a:lnSpc>
              <a:buFont typeface="Arial" panose="020B0604020202020204" pitchFamily="34" charset="0"/>
              <a:buChar char="•"/>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77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FAEA66-971E-5A15-5A55-7CDA175C77CE}"/>
              </a:ext>
            </a:extLst>
          </p:cNvPr>
          <p:cNvSpPr/>
          <p:nvPr/>
        </p:nvSpPr>
        <p:spPr>
          <a:xfrm>
            <a:off x="2352763" y="114407"/>
            <a:ext cx="509075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Model Evaluation</a:t>
            </a:r>
          </a:p>
        </p:txBody>
      </p:sp>
      <p:pic>
        <p:nvPicPr>
          <p:cNvPr id="3" name="Picture 2">
            <a:extLst>
              <a:ext uri="{FF2B5EF4-FFF2-40B4-BE49-F238E27FC236}">
                <a16:creationId xmlns:a16="http://schemas.microsoft.com/office/drawing/2014/main" id="{7694B58F-642E-2308-DC0A-FA82502C25F0}"/>
              </a:ext>
            </a:extLst>
          </p:cNvPr>
          <p:cNvPicPr>
            <a:picLocks noChangeAspect="1"/>
          </p:cNvPicPr>
          <p:nvPr/>
        </p:nvPicPr>
        <p:blipFill>
          <a:blip r:embed="rId2"/>
          <a:stretch>
            <a:fillRect/>
          </a:stretch>
        </p:blipFill>
        <p:spPr>
          <a:xfrm>
            <a:off x="507492" y="1961085"/>
            <a:ext cx="4522214" cy="923329"/>
          </a:xfrm>
          <a:prstGeom prst="rect">
            <a:avLst/>
          </a:prstGeom>
        </p:spPr>
      </p:pic>
      <p:sp>
        <p:nvSpPr>
          <p:cNvPr id="5" name="TextBox 4">
            <a:extLst>
              <a:ext uri="{FF2B5EF4-FFF2-40B4-BE49-F238E27FC236}">
                <a16:creationId xmlns:a16="http://schemas.microsoft.com/office/drawing/2014/main" id="{F954C2CB-6E8C-B116-3196-5C0853AF57A5}"/>
              </a:ext>
            </a:extLst>
          </p:cNvPr>
          <p:cNvSpPr txBox="1"/>
          <p:nvPr/>
        </p:nvSpPr>
        <p:spPr>
          <a:xfrm>
            <a:off x="1000664" y="1362923"/>
            <a:ext cx="3535870" cy="369332"/>
          </a:xfrm>
          <a:prstGeom prst="rect">
            <a:avLst/>
          </a:prstGeom>
          <a:noFill/>
        </p:spPr>
        <p:txBody>
          <a:bodyPr wrap="square">
            <a:spAutoFit/>
          </a:bodyPr>
          <a:lstStyle/>
          <a:p>
            <a:r>
              <a:rPr lang="en-US" sz="1800" b="1" i="0" kern="1200" dirty="0">
                <a:solidFill>
                  <a:srgbClr val="000000"/>
                </a:solidFill>
                <a:effectLst/>
                <a:latin typeface="Times New Roman" panose="02020603050405020304" pitchFamily="18" charset="0"/>
                <a:ea typeface="+mn-ea"/>
                <a:cs typeface="Times New Roman" panose="02020603050405020304" pitchFamily="18" charset="0"/>
              </a:rPr>
              <a:t>1. Random Forest Classifier</a:t>
            </a:r>
            <a:endParaRPr lang="en-IN" b="1" dirty="0"/>
          </a:p>
        </p:txBody>
      </p:sp>
      <p:pic>
        <p:nvPicPr>
          <p:cNvPr id="8" name="Picture 7">
            <a:extLst>
              <a:ext uri="{FF2B5EF4-FFF2-40B4-BE49-F238E27FC236}">
                <a16:creationId xmlns:a16="http://schemas.microsoft.com/office/drawing/2014/main" id="{8CC55E14-8228-C52B-FF1D-52D0CC29ED30}"/>
              </a:ext>
            </a:extLst>
          </p:cNvPr>
          <p:cNvPicPr>
            <a:picLocks noChangeAspect="1"/>
          </p:cNvPicPr>
          <p:nvPr/>
        </p:nvPicPr>
        <p:blipFill rotWithShape="1">
          <a:blip r:embed="rId3"/>
          <a:srcRect t="1389"/>
          <a:stretch/>
        </p:blipFill>
        <p:spPr bwMode="auto">
          <a:xfrm>
            <a:off x="389006" y="3113244"/>
            <a:ext cx="4509133" cy="3564000"/>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1F7C5E88-6FA4-E3FB-1A94-03AF56B8800C}"/>
              </a:ext>
            </a:extLst>
          </p:cNvPr>
          <p:cNvSpPr txBox="1"/>
          <p:nvPr/>
        </p:nvSpPr>
        <p:spPr>
          <a:xfrm>
            <a:off x="6533389" y="1362923"/>
            <a:ext cx="4402836" cy="369332"/>
          </a:xfrm>
          <a:prstGeom prst="rect">
            <a:avLst/>
          </a:prstGeom>
          <a:noFill/>
        </p:spPr>
        <p:txBody>
          <a:bodyPr wrap="square">
            <a:spAutoFit/>
          </a:bodyPr>
          <a:lstStyle/>
          <a:p>
            <a:r>
              <a:rPr lang="en-US" sz="1800" b="1" i="0" kern="1200" dirty="0">
                <a:solidFill>
                  <a:srgbClr val="000000"/>
                </a:solidFill>
                <a:effectLst/>
                <a:latin typeface="Times New Roman" panose="02020603050405020304" pitchFamily="18" charset="0"/>
                <a:ea typeface="+mn-ea"/>
                <a:cs typeface="Times New Roman" panose="02020603050405020304" pitchFamily="18" charset="0"/>
              </a:rPr>
              <a:t>2. Extreme Gradient Boosting (</a:t>
            </a:r>
            <a:r>
              <a:rPr lang="en-US" sz="1800" b="1" i="0" kern="1200" dirty="0" err="1">
                <a:solidFill>
                  <a:srgbClr val="000000"/>
                </a:solidFill>
                <a:effectLst/>
                <a:latin typeface="Times New Roman" panose="02020603050405020304" pitchFamily="18" charset="0"/>
                <a:ea typeface="+mn-ea"/>
                <a:cs typeface="Times New Roman" panose="02020603050405020304" pitchFamily="18" charset="0"/>
              </a:rPr>
              <a:t>XGBoost</a:t>
            </a:r>
            <a:r>
              <a:rPr lang="en-US" sz="1800" b="1" i="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b="1" dirty="0"/>
          </a:p>
        </p:txBody>
      </p:sp>
      <p:pic>
        <p:nvPicPr>
          <p:cNvPr id="11" name="Picture 10">
            <a:extLst>
              <a:ext uri="{FF2B5EF4-FFF2-40B4-BE49-F238E27FC236}">
                <a16:creationId xmlns:a16="http://schemas.microsoft.com/office/drawing/2014/main" id="{0A62C140-CACF-85C6-62B6-276F282DDC76}"/>
              </a:ext>
            </a:extLst>
          </p:cNvPr>
          <p:cNvPicPr>
            <a:picLocks noChangeAspect="1"/>
          </p:cNvPicPr>
          <p:nvPr/>
        </p:nvPicPr>
        <p:blipFill>
          <a:blip r:embed="rId4"/>
          <a:srcRect l="1538" r="2265" b="3451"/>
          <a:stretch/>
        </p:blipFill>
        <p:spPr>
          <a:xfrm>
            <a:off x="6172201" y="1961085"/>
            <a:ext cx="4764024" cy="923329"/>
          </a:xfrm>
          <a:prstGeom prst="rect">
            <a:avLst/>
          </a:prstGeom>
        </p:spPr>
      </p:pic>
      <p:pic>
        <p:nvPicPr>
          <p:cNvPr id="12" name="Picture 11">
            <a:extLst>
              <a:ext uri="{FF2B5EF4-FFF2-40B4-BE49-F238E27FC236}">
                <a16:creationId xmlns:a16="http://schemas.microsoft.com/office/drawing/2014/main" id="{33E54A20-AB51-14E4-CAAB-5A405173AA39}"/>
              </a:ext>
            </a:extLst>
          </p:cNvPr>
          <p:cNvPicPr>
            <a:picLocks noChangeAspect="1"/>
          </p:cNvPicPr>
          <p:nvPr/>
        </p:nvPicPr>
        <p:blipFill>
          <a:blip r:embed="rId5"/>
          <a:stretch>
            <a:fillRect/>
          </a:stretch>
        </p:blipFill>
        <p:spPr>
          <a:xfrm>
            <a:off x="6286500" y="3116705"/>
            <a:ext cx="4402836" cy="3560539"/>
          </a:xfrm>
          <a:prstGeom prst="rect">
            <a:avLst/>
          </a:prstGeom>
        </p:spPr>
      </p:pic>
    </p:spTree>
    <p:extLst>
      <p:ext uri="{BB962C8B-B14F-4D97-AF65-F5344CB8AC3E}">
        <p14:creationId xmlns:p14="http://schemas.microsoft.com/office/powerpoint/2010/main" val="36916289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169</TotalTime>
  <Words>583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E-COMMERCE PRODUCT CATEGORIZATION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Madhulika Dhar</dc:creator>
  <cp:lastModifiedBy>Madhulika Dhar</cp:lastModifiedBy>
  <cp:revision>1</cp:revision>
  <dcterms:created xsi:type="dcterms:W3CDTF">2024-10-28T16:00:47Z</dcterms:created>
  <dcterms:modified xsi:type="dcterms:W3CDTF">2024-10-28T18:49:50Z</dcterms:modified>
</cp:coreProperties>
</file>