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8"/>
  </p:notesMasterIdLst>
  <p:sldIdLst>
    <p:sldId id="256" r:id="rId2"/>
    <p:sldId id="265" r:id="rId3"/>
    <p:sldId id="257" r:id="rId4"/>
    <p:sldId id="258" r:id="rId5"/>
    <p:sldId id="259" r:id="rId6"/>
    <p:sldId id="266" r:id="rId7"/>
    <p:sldId id="270" r:id="rId8"/>
    <p:sldId id="272" r:id="rId9"/>
    <p:sldId id="261" r:id="rId10"/>
    <p:sldId id="269" r:id="rId11"/>
    <p:sldId id="271" r:id="rId12"/>
    <p:sldId id="262" r:id="rId13"/>
    <p:sldId id="267" r:id="rId14"/>
    <p:sldId id="260" r:id="rId15"/>
    <p:sldId id="268" r:id="rId16"/>
    <p:sldId id="263"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485"/>
    <p:restoredTop sz="94668"/>
  </p:normalViewPr>
  <p:slideViewPr>
    <p:cSldViewPr snapToGrid="0">
      <p:cViewPr varScale="1">
        <p:scale>
          <a:sx n="144" d="100"/>
          <a:sy n="144" d="100"/>
        </p:scale>
        <p:origin x="546" y="120"/>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d0d1a0ea1e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d0d1a0ea1e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d0d1a0ea1e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d0d1a0ea1e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457200" lvl="0" indent="-342900" algn="l" rtl="0">
              <a:lnSpc>
                <a:spcPct val="115000"/>
              </a:lnSpc>
              <a:spcBef>
                <a:spcPts val="0"/>
              </a:spcBef>
              <a:spcAft>
                <a:spcPts val="0"/>
              </a:spcAft>
              <a:buClr>
                <a:srgbClr val="595959"/>
              </a:buClr>
              <a:buSzPts val="1800"/>
              <a:buChar char="●"/>
            </a:pPr>
            <a:endParaRPr sz="1800" dirty="0">
              <a:solidFill>
                <a:srgbClr val="595959"/>
              </a:solidFil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g2d0d1a0ea1e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g2d0d1a0ea1e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g2d0d1a0ea1e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 name="Google Shape;70;g2d0d1a0ea1e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d0d1a0ea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d0d1a0ea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g2d0d1a0ea1e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 name="Google Shape;102;g2d0d1a0ea1e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6304101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d0d1a0ea1e_0_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d0d1a0ea1e_0_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d0d1a0ea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d0d1a0ea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d0d1a0ea1e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d0d1a0ea1e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1197335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manasakoppula@utexas.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mailto:navyasreeramoju@utexas.edu" TargetMode="External"/><Relationship Id="rId4" Type="http://schemas.openxmlformats.org/officeDocument/2006/relationships/hyperlink" Target="mailto:madhulika27@utexas.edu"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hyperlink" Target="https://www.cancer.gov/about-cancer/treatment/types/targeted-therapies/approved-drug-list"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205690" y="874644"/>
            <a:ext cx="8520600" cy="1240044"/>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Clr>
                <a:schemeClr val="dk1"/>
              </a:buClr>
              <a:buSzPct val="100000"/>
              <a:buFont typeface="Arial"/>
              <a:buNone/>
            </a:pPr>
            <a:r>
              <a:rPr lang="en" sz="900" dirty="0">
                <a:latin typeface="Times New Roman" panose="02020603050405020304" pitchFamily="18" charset="0"/>
                <a:cs typeface="Times New Roman" panose="02020603050405020304" pitchFamily="18" charset="0"/>
              </a:rPr>
              <a:t>		 	 	 		</a:t>
            </a:r>
            <a:endParaRPr sz="900"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chemeClr val="dk1"/>
              </a:buClr>
              <a:buSzPct val="100000"/>
              <a:buFont typeface="Arial"/>
              <a:buNone/>
            </a:pPr>
            <a:r>
              <a:rPr lang="en" sz="900" dirty="0">
                <a:latin typeface="Times New Roman" panose="02020603050405020304" pitchFamily="18" charset="0"/>
                <a:cs typeface="Times New Roman" panose="02020603050405020304" pitchFamily="18" charset="0"/>
              </a:rPr>
              <a:t>			</a:t>
            </a:r>
            <a:endParaRPr sz="900"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chemeClr val="dk1"/>
              </a:buClr>
              <a:buSzPct val="100000"/>
              <a:buFont typeface="Arial"/>
              <a:buNone/>
            </a:pPr>
            <a:r>
              <a:rPr lang="en" sz="900" dirty="0">
                <a:latin typeface="Times New Roman" panose="02020603050405020304" pitchFamily="18" charset="0"/>
                <a:cs typeface="Times New Roman" panose="02020603050405020304" pitchFamily="18" charset="0"/>
              </a:rPr>
              <a:t>				</a:t>
            </a:r>
            <a:endParaRPr sz="900"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chemeClr val="dk1"/>
              </a:buClr>
              <a:buSzPct val="100000"/>
              <a:buFont typeface="Arial"/>
              <a:buNone/>
            </a:pPr>
            <a:r>
              <a:rPr lang="en" sz="900" dirty="0">
                <a:latin typeface="Times New Roman" panose="02020603050405020304" pitchFamily="18" charset="0"/>
                <a:cs typeface="Times New Roman" panose="02020603050405020304" pitchFamily="18" charset="0"/>
              </a:rPr>
              <a:t>					</a:t>
            </a:r>
            <a:endParaRPr sz="900" dirty="0">
              <a:latin typeface="Times New Roman" panose="02020603050405020304" pitchFamily="18" charset="0"/>
              <a:cs typeface="Times New Roman" panose="02020603050405020304" pitchFamily="18" charset="0"/>
            </a:endParaRPr>
          </a:p>
          <a:p>
            <a:pPr marL="0" lvl="0" indent="0" algn="ctr" rtl="0">
              <a:lnSpc>
                <a:spcPct val="115000"/>
              </a:lnSpc>
              <a:spcBef>
                <a:spcPts val="1200"/>
              </a:spcBef>
              <a:spcAft>
                <a:spcPts val="0"/>
              </a:spcAft>
              <a:buClr>
                <a:schemeClr val="dk1"/>
              </a:buClr>
              <a:buSzPct val="42489"/>
              <a:buFont typeface="Arial"/>
              <a:buNone/>
            </a:pPr>
            <a:endParaRPr sz="900" dirty="0">
              <a:latin typeface="Times New Roman" panose="02020603050405020304" pitchFamily="18" charset="0"/>
              <a:cs typeface="Times New Roman" panose="02020603050405020304" pitchFamily="18" charset="0"/>
            </a:endParaRPr>
          </a:p>
          <a:p>
            <a:pPr marL="0" lvl="0" indent="0" algn="l" rtl="0">
              <a:lnSpc>
                <a:spcPct val="115000"/>
              </a:lnSpc>
              <a:spcBef>
                <a:spcPts val="1200"/>
              </a:spcBef>
              <a:spcAft>
                <a:spcPts val="0"/>
              </a:spcAft>
              <a:buClr>
                <a:schemeClr val="dk1"/>
              </a:buClr>
              <a:buSzPct val="100000"/>
              <a:buFont typeface="Arial"/>
              <a:buNone/>
            </a:pPr>
            <a:r>
              <a:rPr lang="en" sz="900" dirty="0">
                <a:latin typeface="Times New Roman" panose="02020603050405020304" pitchFamily="18" charset="0"/>
                <a:cs typeface="Times New Roman" panose="02020603050405020304" pitchFamily="18" charset="0"/>
              </a:rPr>
              <a:t>				</a:t>
            </a:r>
            <a:endParaRPr sz="900"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chemeClr val="dk1"/>
              </a:buClr>
              <a:buSzPct val="100000"/>
              <a:buFont typeface="Arial"/>
              <a:buNone/>
            </a:pPr>
            <a:r>
              <a:rPr lang="en" sz="900" dirty="0">
                <a:latin typeface="Times New Roman" panose="02020603050405020304" pitchFamily="18" charset="0"/>
                <a:cs typeface="Times New Roman" panose="02020603050405020304" pitchFamily="18" charset="0"/>
              </a:rPr>
              <a:t>			</a:t>
            </a:r>
            <a:endParaRPr sz="900" dirty="0">
              <a:latin typeface="Times New Roman" panose="02020603050405020304" pitchFamily="18" charset="0"/>
              <a:cs typeface="Times New Roman" panose="02020603050405020304" pitchFamily="18" charset="0"/>
            </a:endParaRPr>
          </a:p>
          <a:p>
            <a:pPr marL="0" lvl="0" indent="0" algn="ctr" rtl="0">
              <a:spcBef>
                <a:spcPts val="0"/>
              </a:spcBef>
              <a:spcAft>
                <a:spcPts val="0"/>
              </a:spcAft>
              <a:buClr>
                <a:schemeClr val="dk1"/>
              </a:buClr>
              <a:buSzPct val="100000"/>
              <a:buFont typeface="Arial"/>
              <a:buNone/>
            </a:pPr>
            <a:r>
              <a:rPr lang="en" sz="900" dirty="0">
                <a:latin typeface="Times New Roman" panose="02020603050405020304" pitchFamily="18" charset="0"/>
                <a:cs typeface="Times New Roman" panose="02020603050405020304" pitchFamily="18" charset="0"/>
              </a:rPr>
              <a:t>		</a:t>
            </a:r>
            <a:endParaRPr sz="900" dirty="0">
              <a:latin typeface="Times New Roman" panose="02020603050405020304" pitchFamily="18" charset="0"/>
              <a:cs typeface="Times New Roman" panose="02020603050405020304" pitchFamily="18" charset="0"/>
            </a:endParaRPr>
          </a:p>
          <a:p>
            <a:r>
              <a:rPr lang="en-US" sz="2400" b="1" i="1" dirty="0">
                <a:latin typeface="Times New Roman" panose="02020603050405020304" pitchFamily="18" charset="0"/>
                <a:cs typeface="Times New Roman" panose="02020603050405020304" pitchFamily="18" charset="0"/>
              </a:rPr>
              <a:t>AI-Powered Chatbot for FDA Drug Labeling Information Retrieval:  OpenAI's GPT for Grounded Question Answering</a:t>
            </a:r>
            <a:r>
              <a:rPr lang="en-US" sz="2400" b="1" dirty="0">
                <a:latin typeface="Times New Roman" panose="02020603050405020304" pitchFamily="18" charset="0"/>
                <a:cs typeface="Times New Roman" panose="02020603050405020304" pitchFamily="18" charset="0"/>
              </a:rPr>
              <a:t> </a:t>
            </a:r>
            <a:endParaRPr lang="en-US" sz="2400" dirty="0">
              <a:latin typeface="Times New Roman" panose="02020603050405020304" pitchFamily="18" charset="0"/>
              <a:cs typeface="Times New Roman" panose="02020603050405020304" pitchFamily="18" charset="0"/>
            </a:endParaRPr>
          </a:p>
        </p:txBody>
      </p:sp>
      <p:sp>
        <p:nvSpPr>
          <p:cNvPr id="55" name="Google Shape;55;p13"/>
          <p:cNvSpPr txBox="1">
            <a:spLocks noGrp="1"/>
          </p:cNvSpPr>
          <p:nvPr>
            <p:ph type="subTitle" idx="1"/>
          </p:nvPr>
        </p:nvSpPr>
        <p:spPr>
          <a:xfrm>
            <a:off x="311708" y="2675880"/>
            <a:ext cx="8520600" cy="1062976"/>
          </a:xfrm>
          <a:prstGeom prst="rect">
            <a:avLst/>
          </a:prstGeom>
        </p:spPr>
        <p:txBody>
          <a:bodyPr spcFirstLastPara="1" wrap="square" lIns="91425" tIns="91425" rIns="91425" bIns="91425" numCol="3" anchor="t" anchorCtr="0">
            <a:noAutofit/>
          </a:bodyPr>
          <a:lstStyle/>
          <a:p>
            <a:r>
              <a:rPr lang="en-US" sz="1200" dirty="0">
                <a:latin typeface="Times New Roman" panose="02020603050405020304" pitchFamily="18" charset="0"/>
                <a:cs typeface="Times New Roman" panose="02020603050405020304" pitchFamily="18" charset="0"/>
              </a:rPr>
              <a:t>Manasa Koppula (mk47542)</a:t>
            </a:r>
          </a:p>
          <a:p>
            <a:r>
              <a:rPr lang="en-US" sz="1200" u="sng" dirty="0">
                <a:latin typeface="Times New Roman" panose="02020603050405020304" pitchFamily="18" charset="0"/>
                <a:cs typeface="Times New Roman" panose="02020603050405020304" pitchFamily="18" charset="0"/>
              </a:rPr>
              <a:t>manasakoppula@utexas.edu</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Master of Science in Artificial Engineering</a:t>
            </a:r>
          </a:p>
          <a:p>
            <a:r>
              <a:rPr lang="en-US" sz="1200" dirty="0">
                <a:latin typeface="Times New Roman" panose="02020603050405020304" pitchFamily="18" charset="0"/>
                <a:cs typeface="Times New Roman" panose="02020603050405020304" pitchFamily="18" charset="0"/>
                <a:hlinkClick r:id="rId3"/>
              </a:rPr>
              <a:t>University</a:t>
            </a:r>
            <a:r>
              <a:rPr lang="en-US" sz="1200" dirty="0">
                <a:latin typeface="Times New Roman" panose="02020603050405020304" pitchFamily="18" charset="0"/>
                <a:cs typeface="Times New Roman" panose="02020603050405020304" pitchFamily="18" charset="0"/>
              </a:rPr>
              <a:t> of Texas at Austin</a:t>
            </a:r>
          </a:p>
          <a:p>
            <a:r>
              <a:rPr lang="en-US" sz="1200" dirty="0">
                <a:latin typeface="Times New Roman" panose="02020603050405020304" pitchFamily="18" charset="0"/>
                <a:cs typeface="Times New Roman" panose="02020603050405020304" pitchFamily="18" charset="0"/>
              </a:rPr>
              <a:t>Austin, Texas, USA</a:t>
            </a:r>
          </a:p>
          <a:p>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 </a:t>
            </a:r>
          </a:p>
          <a:p>
            <a:r>
              <a:rPr lang="en-US" sz="1200" dirty="0" err="1">
                <a:latin typeface="Times New Roman" panose="02020603050405020304" pitchFamily="18" charset="0"/>
                <a:cs typeface="Times New Roman" panose="02020603050405020304" pitchFamily="18" charset="0"/>
              </a:rPr>
              <a:t>Fnu</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Madhulika</a:t>
            </a:r>
            <a:r>
              <a:rPr lang="en-US" sz="1200" dirty="0">
                <a:latin typeface="Times New Roman" panose="02020603050405020304" pitchFamily="18" charset="0"/>
                <a:cs typeface="Times New Roman" panose="02020603050405020304" pitchFamily="18" charset="0"/>
              </a:rPr>
              <a:t> (fm22739)</a:t>
            </a:r>
          </a:p>
          <a:p>
            <a:r>
              <a:rPr lang="en-US" sz="1200" u="sng" dirty="0">
                <a:latin typeface="Times New Roman" panose="02020603050405020304" pitchFamily="18" charset="0"/>
                <a:cs typeface="Times New Roman" panose="02020603050405020304" pitchFamily="18" charset="0"/>
                <a:hlinkClick r:id="rId4"/>
              </a:rPr>
              <a:t>madhulika27@utexas.edu</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Master of Science in Artificial Engineering</a:t>
            </a:r>
          </a:p>
          <a:p>
            <a:r>
              <a:rPr lang="en-US" sz="1200" dirty="0">
                <a:latin typeface="Times New Roman" panose="02020603050405020304" pitchFamily="18" charset="0"/>
                <a:cs typeface="Times New Roman" panose="02020603050405020304" pitchFamily="18" charset="0"/>
                <a:hlinkClick r:id="rId3"/>
              </a:rPr>
              <a:t>University</a:t>
            </a:r>
            <a:r>
              <a:rPr lang="en-US" sz="1200" dirty="0">
                <a:latin typeface="Times New Roman" panose="02020603050405020304" pitchFamily="18" charset="0"/>
                <a:cs typeface="Times New Roman" panose="02020603050405020304" pitchFamily="18" charset="0"/>
              </a:rPr>
              <a:t> of Texas at Austin</a:t>
            </a:r>
          </a:p>
          <a:p>
            <a:r>
              <a:rPr lang="en-US" sz="1200" dirty="0">
                <a:latin typeface="Times New Roman" panose="02020603050405020304" pitchFamily="18" charset="0"/>
                <a:cs typeface="Times New Roman" panose="02020603050405020304" pitchFamily="18" charset="0"/>
              </a:rPr>
              <a:t>Austin, Texas, USA</a:t>
            </a:r>
          </a:p>
          <a:p>
            <a:r>
              <a:rPr lang="en-US" sz="1200" dirty="0">
                <a:latin typeface="Times New Roman" panose="02020603050405020304" pitchFamily="18" charset="0"/>
                <a:cs typeface="Times New Roman" panose="02020603050405020304" pitchFamily="18" charset="0"/>
              </a:rPr>
              <a:t> </a:t>
            </a:r>
          </a:p>
          <a:p>
            <a:r>
              <a:rPr lang="en-US" sz="1200" dirty="0">
                <a:latin typeface="Times New Roman" panose="02020603050405020304" pitchFamily="18" charset="0"/>
                <a:cs typeface="Times New Roman" panose="02020603050405020304" pitchFamily="18" charset="0"/>
              </a:rPr>
              <a:t> </a:t>
            </a:r>
          </a:p>
          <a:p>
            <a:r>
              <a:rPr lang="en-US" sz="1200" dirty="0" err="1">
                <a:latin typeface="Times New Roman" panose="02020603050405020304" pitchFamily="18" charset="0"/>
                <a:cs typeface="Times New Roman" panose="02020603050405020304" pitchFamily="18" charset="0"/>
              </a:rPr>
              <a:t>Navya</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Sreeramoju</a:t>
            </a:r>
            <a:r>
              <a:rPr lang="en-US" sz="1200" dirty="0">
                <a:latin typeface="Times New Roman" panose="02020603050405020304" pitchFamily="18" charset="0"/>
                <a:cs typeface="Times New Roman" panose="02020603050405020304" pitchFamily="18" charset="0"/>
              </a:rPr>
              <a:t> (ns38687)</a:t>
            </a:r>
          </a:p>
          <a:p>
            <a:r>
              <a:rPr lang="en-US" sz="1200" u="sng" dirty="0">
                <a:latin typeface="Times New Roman" panose="02020603050405020304" pitchFamily="18" charset="0"/>
                <a:cs typeface="Times New Roman" panose="02020603050405020304" pitchFamily="18" charset="0"/>
                <a:hlinkClick r:id="rId5"/>
              </a:rPr>
              <a:t>navyasreeramoju@utexas.edu</a:t>
            </a:r>
            <a:endParaRPr lang="en-US" sz="1200" dirty="0">
              <a:latin typeface="Times New Roman" panose="02020603050405020304" pitchFamily="18" charset="0"/>
              <a:cs typeface="Times New Roman" panose="02020603050405020304" pitchFamily="18" charset="0"/>
            </a:endParaRPr>
          </a:p>
          <a:p>
            <a:r>
              <a:rPr lang="en-US" sz="1200" dirty="0">
                <a:latin typeface="Times New Roman" panose="02020603050405020304" pitchFamily="18" charset="0"/>
                <a:cs typeface="Times New Roman" panose="02020603050405020304" pitchFamily="18" charset="0"/>
              </a:rPr>
              <a:t>Master of Science in Artificial Engineering</a:t>
            </a:r>
          </a:p>
          <a:p>
            <a:r>
              <a:rPr lang="en-US" sz="1200" dirty="0">
                <a:latin typeface="Times New Roman" panose="02020603050405020304" pitchFamily="18" charset="0"/>
                <a:cs typeface="Times New Roman" panose="02020603050405020304" pitchFamily="18" charset="0"/>
                <a:hlinkClick r:id="rId3"/>
              </a:rPr>
              <a:t>University</a:t>
            </a:r>
            <a:r>
              <a:rPr lang="en-US" sz="1200" dirty="0">
                <a:latin typeface="Times New Roman" panose="02020603050405020304" pitchFamily="18" charset="0"/>
                <a:cs typeface="Times New Roman" panose="02020603050405020304" pitchFamily="18" charset="0"/>
              </a:rPr>
              <a:t> of Texas at Austin</a:t>
            </a:r>
          </a:p>
          <a:p>
            <a:r>
              <a:rPr lang="en-US" sz="1200" dirty="0">
                <a:latin typeface="Times New Roman" panose="02020603050405020304" pitchFamily="18" charset="0"/>
                <a:cs typeface="Times New Roman" panose="02020603050405020304" pitchFamily="18" charset="0"/>
              </a:rPr>
              <a:t>Austin, Texas, USA</a:t>
            </a:r>
          </a:p>
          <a:p>
            <a:pPr algn="l"/>
            <a:endParaRPr lang="en-US" sz="1200" dirty="0">
              <a:latin typeface="Times New Roman" panose="02020603050405020304" pitchFamily="18" charset="0"/>
              <a:cs typeface="Times New Roman" panose="02020603050405020304" pitchFamily="18" charset="0"/>
            </a:endParaRPr>
          </a:p>
        </p:txBody>
      </p:sp>
      <p:sp>
        <p:nvSpPr>
          <p:cNvPr id="2" name="TextBox 1"/>
          <p:cNvSpPr txBox="1"/>
          <p:nvPr/>
        </p:nvSpPr>
        <p:spPr>
          <a:xfrm>
            <a:off x="1099930" y="4167809"/>
            <a:ext cx="5280992" cy="276999"/>
          </a:xfrm>
          <a:prstGeom prst="rect">
            <a:avLst/>
          </a:prstGeom>
          <a:noFill/>
        </p:spPr>
        <p:txBody>
          <a:bodyPr wrap="square" rtlCol="0">
            <a:spAutoFit/>
          </a:bodyPr>
          <a:lstStyle/>
          <a:p>
            <a:r>
              <a:rPr lang="en-US" sz="1200" dirty="0">
                <a:latin typeface="Times New Roman" panose="02020603050405020304" pitchFamily="18" charset="0"/>
                <a:cs typeface="Times New Roman" panose="02020603050405020304" pitchFamily="18" charset="0"/>
              </a:rPr>
              <a:t>Git link:</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258691" y="36847"/>
            <a:ext cx="8520600" cy="420353"/>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700" b="1" dirty="0">
                <a:latin typeface="Times New Roman" panose="02020603050405020304" pitchFamily="18" charset="0"/>
                <a:cs typeface="Times New Roman" panose="02020603050405020304" pitchFamily="18" charset="0"/>
              </a:rPr>
              <a:t>Results</a:t>
            </a:r>
            <a:endParaRPr b="1" dirty="0">
              <a:latin typeface="Times New Roman" panose="02020603050405020304" pitchFamily="18" charset="0"/>
              <a:cs typeface="Times New Roman" panose="02020603050405020304" pitchFamily="18" charset="0"/>
            </a:endParaRPr>
          </a:p>
        </p:txBody>
      </p:sp>
      <p:sp>
        <p:nvSpPr>
          <p:cNvPr id="2" name="Text Placeholder 1"/>
          <p:cNvSpPr>
            <a:spLocks noGrp="1"/>
          </p:cNvSpPr>
          <p:nvPr>
            <p:ph type="body" idx="1"/>
          </p:nvPr>
        </p:nvSpPr>
        <p:spPr>
          <a:xfrm>
            <a:off x="258691" y="457200"/>
            <a:ext cx="8520600" cy="3416400"/>
          </a:xfrm>
        </p:spPr>
        <p:txBody>
          <a:bodyPr/>
          <a:lstStyle/>
          <a:p>
            <a:pPr fontAlgn="base"/>
            <a:r>
              <a:rPr lang="en-US" sz="1100" dirty="0">
                <a:latin typeface="Times New Roman" panose="02020603050405020304" pitchFamily="18" charset="0"/>
                <a:cs typeface="Times New Roman" panose="02020603050405020304" pitchFamily="18" charset="0"/>
              </a:rPr>
              <a:t>Moderate scores (0.6 – 0.75) can occur when the answer summarizes multiple lines or rephrases legal language into simpler sentences, reflecting desirable paraphrasing without loss of meaning. For example, the DATROWAY drug, as shown in Table 2, has length passage, yet the model simplified it effectively without losing meaning and gave appropriate information. </a:t>
            </a:r>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2719447819"/>
              </p:ext>
            </p:extLst>
          </p:nvPr>
        </p:nvGraphicFramePr>
        <p:xfrm>
          <a:off x="841513" y="1139851"/>
          <a:ext cx="7195931" cy="3352800"/>
        </p:xfrm>
        <a:graphic>
          <a:graphicData uri="http://schemas.openxmlformats.org/drawingml/2006/table">
            <a:tbl>
              <a:tblPr firstRow="1" bandRow="1">
                <a:tableStyleId>{5C22544A-7EE6-4342-B048-85BDC9FD1C3A}</a:tableStyleId>
              </a:tblPr>
              <a:tblGrid>
                <a:gridCol w="3253812">
                  <a:extLst>
                    <a:ext uri="{9D8B030D-6E8A-4147-A177-3AD203B41FA5}">
                      <a16:colId xmlns:a16="http://schemas.microsoft.com/office/drawing/2014/main" val="4196921818"/>
                    </a:ext>
                  </a:extLst>
                </a:gridCol>
                <a:gridCol w="2948205">
                  <a:extLst>
                    <a:ext uri="{9D8B030D-6E8A-4147-A177-3AD203B41FA5}">
                      <a16:colId xmlns:a16="http://schemas.microsoft.com/office/drawing/2014/main" val="434004228"/>
                    </a:ext>
                  </a:extLst>
                </a:gridCol>
                <a:gridCol w="993914">
                  <a:extLst>
                    <a:ext uri="{9D8B030D-6E8A-4147-A177-3AD203B41FA5}">
                      <a16:colId xmlns:a16="http://schemas.microsoft.com/office/drawing/2014/main" val="3908081348"/>
                    </a:ext>
                  </a:extLst>
                </a:gridCol>
              </a:tblGrid>
              <a:tr h="318052">
                <a:tc>
                  <a:txBody>
                    <a:bodyPr/>
                    <a:lstStyle/>
                    <a:p>
                      <a:pPr algn="ctr"/>
                      <a:r>
                        <a:rPr lang="en-US" sz="1200" b="1" i="0" u="none" strike="noStrike" cap="none" dirty="0">
                          <a:solidFill>
                            <a:schemeClr val="lt1"/>
                          </a:solidFill>
                          <a:effectLst/>
                          <a:latin typeface="Times New Roman" panose="02020603050405020304" pitchFamily="18" charset="0"/>
                          <a:ea typeface="+mn-ea"/>
                          <a:cs typeface="Times New Roman" panose="02020603050405020304" pitchFamily="18" charset="0"/>
                          <a:sym typeface="Arial"/>
                        </a:rPr>
                        <a:t>Ground truth</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b="1" i="0" u="none" strike="noStrike" cap="none" dirty="0">
                          <a:solidFill>
                            <a:schemeClr val="lt1"/>
                          </a:solidFill>
                          <a:effectLst/>
                          <a:latin typeface="Times New Roman" panose="02020603050405020304" pitchFamily="18" charset="0"/>
                          <a:ea typeface="+mn-ea"/>
                          <a:cs typeface="Times New Roman" panose="02020603050405020304" pitchFamily="18" charset="0"/>
                          <a:sym typeface="Arial"/>
                        </a:rPr>
                        <a:t>Generated answer</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b="1" i="0" u="none" strike="noStrike" cap="none" dirty="0">
                          <a:solidFill>
                            <a:schemeClr val="lt1"/>
                          </a:solidFill>
                          <a:effectLst/>
                          <a:latin typeface="Times New Roman" panose="02020603050405020304" pitchFamily="18" charset="0"/>
                          <a:ea typeface="+mn-ea"/>
                          <a:cs typeface="Times New Roman" panose="02020603050405020304" pitchFamily="18" charset="0"/>
                          <a:sym typeface="Arial"/>
                        </a:rPr>
                        <a:t>Semantic score</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58886369"/>
                  </a:ext>
                </a:extLst>
              </a:tr>
              <a:tr h="1735967">
                <a:tc>
                  <a:txBody>
                    <a:bodyPr/>
                    <a:lstStyle/>
                    <a:p>
                      <a:pPr algn="just"/>
                      <a:r>
                        <a:rPr lang="en-US" sz="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Interstitial Lung Disease (ILD) and Pneumonitis: DATROWAY can cause severe and fatal cases of ILD/pneumonitis. Monitor for new or worsening signs and symptoms of ILD/pneumonitis. If ILD/pneumonitis is suspected, withhold DATROWAY and initiate corticosteroids. Permanently discontinue DATROWAY in patients with confirmed Grade 2 or higher ILD/pneumonitis. (5.1)? Ocular Adverse Reactions: DATROWAY can cause ocular adverse reactions including dry eye, keratitis, blepharitis and </a:t>
                      </a:r>
                      <a:r>
                        <a:rPr lang="en-US" sz="8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meibomian</a:t>
                      </a:r>
                      <a:r>
                        <a:rPr lang="en-US" sz="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gland dysfunction, increased lacrimation, conjunctivitis, and blurred vision. Monitor patients for ocular adverse reactions during treatment with DATROWAY. Advise patients to use preservative-free lubricating eye drops and to avoid using contact lenses during treatment with DATROWAY. Dose delay, dose reduce, or permanently discontinue DATROWAY based on the severity of ocular adverse reactions. Refer patients to an eye care professional for any new or worsening ocular signs and symptoms. (2.2, 2.3, 5.2)? Stomatitis/Oral </a:t>
                      </a:r>
                      <a:r>
                        <a:rPr lang="en-US" sz="8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Mucositis</a:t>
                      </a:r>
                      <a:r>
                        <a:rPr lang="en-US" sz="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DATROWAY can cause stomatitis, including mouth ulcers and oral </a:t>
                      </a:r>
                      <a:r>
                        <a:rPr lang="en-US" sz="8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mucositis</a:t>
                      </a:r>
                      <a:r>
                        <a:rPr lang="en-US" sz="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Advise patients to use a steroid-containing mouthwash when starting treatment and to hold ice chips or ice water in mouth during the infusion of DATROWAY. Based on the severity of the adverse reaction, withhold, dose reduce, or permanently discontinue DATROWAY. (2.2, 2.3, 5.3)? Embryo-Fetal Toxicity: DATROWAY can cause fetal harm. Advise patients of potential risk to a fetus and to use effective contraception. (5.4, 8.1, 8.3)</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The warnings for DATROWAY include Interstitial Lung Disease (ILD) and Pneumonitis, Ocular Adverse Reactions, Stomatitis/Oral </a:t>
                      </a:r>
                      <a:r>
                        <a:rPr lang="en-US" sz="8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Mucositis</a:t>
                      </a:r>
                      <a:r>
                        <a:rPr lang="en-US" sz="8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and Embryo-Fetal Toxicity.</a:t>
                      </a:r>
                      <a:endParaRPr lang="en-US" sz="700" dirty="0">
                        <a:latin typeface="Times New Roman" panose="02020603050405020304" pitchFamily="18" charset="0"/>
                        <a:cs typeface="Times New Roman" panose="02020603050405020304" pitchFamily="18" charset="0"/>
                      </a:endParaRPr>
                    </a:p>
                  </a:txBody>
                  <a:tcPr/>
                </a:tc>
                <a:tc>
                  <a:txBody>
                    <a:bodyPr/>
                    <a:lstStyle/>
                    <a:p>
                      <a:pPr algn="ctr"/>
                      <a:r>
                        <a:rPr lang="en-US" sz="800" b="0" i="0" u="none" strike="noStrike" cap="none" dirty="0" smtClean="0">
                          <a:solidFill>
                            <a:schemeClr val="dk1"/>
                          </a:solidFill>
                          <a:effectLst/>
                          <a:latin typeface="Times New Roman" panose="02020603050405020304" pitchFamily="18" charset="0"/>
                          <a:ea typeface="+mn-ea"/>
                          <a:cs typeface="Times New Roman" panose="02020603050405020304" pitchFamily="18" charset="0"/>
                          <a:sym typeface="Arial"/>
                        </a:rPr>
                        <a:t>0.67</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106810057"/>
                  </a:ext>
                </a:extLst>
              </a:tr>
            </a:tbl>
          </a:graphicData>
        </a:graphic>
      </p:graphicFrame>
    </p:spTree>
    <p:extLst>
      <p:ext uri="{BB962C8B-B14F-4D97-AF65-F5344CB8AC3E}">
        <p14:creationId xmlns:p14="http://schemas.microsoft.com/office/powerpoint/2010/main" val="3172885487"/>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DA714-A9E4-D184-3B89-740D986A8179}"/>
              </a:ext>
            </a:extLst>
          </p:cNvPr>
          <p:cNvSpPr>
            <a:spLocks noGrp="1"/>
          </p:cNvSpPr>
          <p:nvPr>
            <p:ph type="title"/>
          </p:nvPr>
        </p:nvSpPr>
        <p:spPr>
          <a:xfrm>
            <a:off x="191384" y="84077"/>
            <a:ext cx="8520600" cy="572700"/>
          </a:xfrm>
        </p:spPr>
        <p:txBody>
          <a:bodyPr>
            <a:normAutofit fontScale="90000"/>
          </a:bodyPr>
          <a:lstStyle/>
          <a:p>
            <a:r>
              <a:rPr lang="en-US" dirty="0"/>
              <a:t>Semantic Similarity Score Vs Frequency</a:t>
            </a:r>
          </a:p>
        </p:txBody>
      </p:sp>
      <p:pic>
        <p:nvPicPr>
          <p:cNvPr id="5" name="Picture 4">
            <a:extLst>
              <a:ext uri="{FF2B5EF4-FFF2-40B4-BE49-F238E27FC236}">
                <a16:creationId xmlns:a16="http://schemas.microsoft.com/office/drawing/2014/main" id="{C774D68C-FF97-DC71-5FC8-C70D44D9278D}"/>
              </a:ext>
            </a:extLst>
          </p:cNvPr>
          <p:cNvPicPr>
            <a:picLocks noChangeAspect="1"/>
          </p:cNvPicPr>
          <p:nvPr/>
        </p:nvPicPr>
        <p:blipFill>
          <a:blip r:embed="rId2"/>
          <a:stretch>
            <a:fillRect/>
          </a:stretch>
        </p:blipFill>
        <p:spPr>
          <a:xfrm>
            <a:off x="663929" y="622093"/>
            <a:ext cx="4954993" cy="2836892"/>
          </a:xfrm>
          <a:prstGeom prst="rect">
            <a:avLst/>
          </a:prstGeom>
        </p:spPr>
      </p:pic>
      <p:sp>
        <p:nvSpPr>
          <p:cNvPr id="3" name="TextBox 2">
            <a:extLst>
              <a:ext uri="{FF2B5EF4-FFF2-40B4-BE49-F238E27FC236}">
                <a16:creationId xmlns:a16="http://schemas.microsoft.com/office/drawing/2014/main" id="{1F8AE0B3-3523-D5D3-2EC8-B10176D2F4CD}"/>
              </a:ext>
            </a:extLst>
          </p:cNvPr>
          <p:cNvSpPr txBox="1"/>
          <p:nvPr/>
        </p:nvSpPr>
        <p:spPr>
          <a:xfrm>
            <a:off x="247532" y="3458985"/>
            <a:ext cx="7668127" cy="1231106"/>
          </a:xfrm>
          <a:prstGeom prst="rect">
            <a:avLst/>
          </a:prstGeom>
          <a:noFill/>
        </p:spPr>
        <p:txBody>
          <a:bodyPr wrap="square" rtlCol="0">
            <a:spAutoFit/>
          </a:bodyPr>
          <a:lstStyle/>
          <a:p>
            <a:pPr lvl="0"/>
            <a:r>
              <a:rPr lang="en-US" sz="1200" b="1" dirty="0">
                <a:latin typeface="Times New Roman" panose="02020603050405020304" pitchFamily="18" charset="0"/>
                <a:cs typeface="Times New Roman" panose="02020603050405020304" pitchFamily="18" charset="0"/>
              </a:rPr>
              <a:t>High scores (0.8 – 0.9): </a:t>
            </a:r>
            <a:r>
              <a:rPr lang="en-US" sz="1200" dirty="0">
                <a:latin typeface="Times New Roman" panose="02020603050405020304" pitchFamily="18" charset="0"/>
                <a:cs typeface="Times New Roman" panose="02020603050405020304" pitchFamily="18" charset="0"/>
              </a:rPr>
              <a:t>Sections having shorter paragraphs where there isn’t much scope to summarize, or sections that are one-liners have higher scores</a:t>
            </a:r>
          </a:p>
          <a:p>
            <a:pPr lvl="0"/>
            <a:r>
              <a:rPr lang="en-US" sz="1200" b="1" dirty="0">
                <a:latin typeface="Times New Roman" panose="02020603050405020304" pitchFamily="18" charset="0"/>
                <a:cs typeface="Times New Roman" panose="02020603050405020304" pitchFamily="18" charset="0"/>
              </a:rPr>
              <a:t>Moderate scores (0.6 – 0.75): </a:t>
            </a:r>
            <a:r>
              <a:rPr lang="en-US" sz="1200" dirty="0">
                <a:latin typeface="Times New Roman" panose="02020603050405020304" pitchFamily="18" charset="0"/>
                <a:cs typeface="Times New Roman" panose="02020603050405020304" pitchFamily="18" charset="0"/>
              </a:rPr>
              <a:t>Occur when the answer summarizes multiple lines or rephrases legal language into simpler sentences, reflecting desirable paraphrasing without loss of meaning.</a:t>
            </a:r>
          </a:p>
          <a:p>
            <a:pPr lvl="0"/>
            <a:r>
              <a:rPr lang="en-US" sz="1200" dirty="0">
                <a:latin typeface="Times New Roman" panose="02020603050405020304" pitchFamily="18" charset="0"/>
                <a:cs typeface="Times New Roman" panose="02020603050405020304" pitchFamily="18" charset="0"/>
              </a:rPr>
              <a:t>Most of the answers have similarity scores moderate or higher.</a:t>
            </a:r>
          </a:p>
          <a:p>
            <a:endParaRPr lang="en-US" dirty="0"/>
          </a:p>
        </p:txBody>
      </p:sp>
    </p:spTree>
    <p:extLst>
      <p:ext uri="{BB962C8B-B14F-4D97-AF65-F5344CB8AC3E}">
        <p14:creationId xmlns:p14="http://schemas.microsoft.com/office/powerpoint/2010/main" val="130726867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lvl="0"/>
            <a:r>
              <a:rPr lang="en" sz="2400" b="1" dirty="0">
                <a:latin typeface="Times New Roman" panose="02020603050405020304" pitchFamily="18" charset="0"/>
                <a:cs typeface="Times New Roman" panose="02020603050405020304" pitchFamily="18" charset="0"/>
              </a:rPr>
              <a:t>Future Improvements and Conclusion</a:t>
            </a:r>
            <a:endParaRPr sz="2400" b="1" dirty="0">
              <a:latin typeface="Times New Roman" panose="02020603050405020304" pitchFamily="18" charset="0"/>
              <a:cs typeface="Times New Roman" panose="02020603050405020304" pitchFamily="18" charset="0"/>
            </a:endParaRPr>
          </a:p>
        </p:txBody>
      </p:sp>
      <p:sp>
        <p:nvSpPr>
          <p:cNvPr id="113" name="Google Shape;113;p19"/>
          <p:cNvSpPr txBox="1">
            <a:spLocks noGrp="1"/>
          </p:cNvSpPr>
          <p:nvPr>
            <p:ph type="body" idx="1"/>
          </p:nvPr>
        </p:nvSpPr>
        <p:spPr>
          <a:xfrm>
            <a:off x="311700" y="1152475"/>
            <a:ext cx="8520600" cy="3416400"/>
          </a:xfrm>
          <a:prstGeom prst="rect">
            <a:avLst/>
          </a:prstGeom>
          <a:ln>
            <a:noFill/>
          </a:ln>
        </p:spPr>
        <p:txBody>
          <a:bodyPr spcFirstLastPara="1" wrap="square" lIns="91425" tIns="91425" rIns="91425" bIns="91425" anchor="t" anchorCtr="0">
            <a:normAutofit/>
          </a:bodyPr>
          <a:lstStyle/>
          <a:p>
            <a:pPr marL="114300" lvl="0" indent="0">
              <a:buNone/>
            </a:pPr>
            <a:r>
              <a:rPr lang="en" sz="1200" b="1" dirty="0">
                <a:latin typeface="Times New Roman" panose="02020603050405020304" pitchFamily="18" charset="0"/>
                <a:cs typeface="Times New Roman" panose="02020603050405020304" pitchFamily="18" charset="0"/>
              </a:rPr>
              <a:t>Potential future improvements:</a:t>
            </a:r>
          </a:p>
          <a:p>
            <a:pPr marL="114300" lvl="0" indent="0">
              <a:buNone/>
            </a:pPr>
            <a:endParaRPr lang="en-US" sz="1200" dirty="0">
              <a:latin typeface="Times New Roman" panose="02020603050405020304" pitchFamily="18" charset="0"/>
              <a:cs typeface="Times New Roman" panose="02020603050405020304" pitchFamily="18" charset="0"/>
            </a:endParaRPr>
          </a:p>
          <a:p>
            <a:pPr>
              <a:buFont typeface="Wingdings" pitchFamily="2" charset="2"/>
              <a:buChar char="v"/>
            </a:pPr>
            <a:r>
              <a:rPr lang="en-US" sz="1200" dirty="0">
                <a:latin typeface="Times New Roman" panose="02020603050405020304" pitchFamily="18" charset="0"/>
                <a:cs typeface="Times New Roman" panose="02020603050405020304" pitchFamily="18" charset="0"/>
              </a:rPr>
              <a:t>Solution can be extended with Automatic flagging of low-similarity responses for human review in critical cases</a:t>
            </a:r>
          </a:p>
          <a:p>
            <a:pPr>
              <a:buFont typeface="Wingdings" pitchFamily="2" charset="2"/>
              <a:buChar char="v"/>
            </a:pPr>
            <a:r>
              <a:rPr lang="en-US" sz="1200" dirty="0">
                <a:latin typeface="Times New Roman" panose="02020603050405020304" pitchFamily="18" charset="0"/>
                <a:cs typeface="Times New Roman" panose="02020603050405020304" pitchFamily="18" charset="0"/>
              </a:rPr>
              <a:t>GPT or another LLM specifically on FDA labeling language to further reduce hallucinations and improve precision.</a:t>
            </a:r>
          </a:p>
          <a:p>
            <a:pPr>
              <a:buFont typeface="Wingdings" pitchFamily="2" charset="2"/>
              <a:buChar char="v"/>
            </a:pPr>
            <a:r>
              <a:rPr lang="en-US" sz="1200" dirty="0">
                <a:latin typeface="Times New Roman" panose="02020603050405020304" pitchFamily="18" charset="0"/>
                <a:cs typeface="Times New Roman" panose="02020603050405020304" pitchFamily="18" charset="0"/>
              </a:rPr>
              <a:t>Implement follow-up question handling so the chatbot can ask clarifying questions if the query is vague.</a:t>
            </a:r>
          </a:p>
          <a:p>
            <a:pPr>
              <a:buFont typeface="Wingdings" pitchFamily="2" charset="2"/>
              <a:buChar char="v"/>
            </a:pPr>
            <a:r>
              <a:rPr lang="en-US" sz="1200" dirty="0">
                <a:latin typeface="Times New Roman" panose="02020603050405020304" pitchFamily="18" charset="0"/>
                <a:cs typeface="Times New Roman" panose="02020603050405020304" pitchFamily="18" charset="0"/>
              </a:rPr>
              <a:t>Link the system with FDA’s official database to automatically fetch latest drug label.</a:t>
            </a:r>
          </a:p>
          <a:p>
            <a:pPr>
              <a:buFont typeface="Wingdings" pitchFamily="2" charset="2"/>
              <a:buChar char="v"/>
            </a:pPr>
            <a:r>
              <a:rPr lang="en-US" sz="1200" dirty="0">
                <a:latin typeface="Times New Roman" panose="02020603050405020304" pitchFamily="18" charset="0"/>
                <a:cs typeface="Times New Roman" panose="02020603050405020304" pitchFamily="18" charset="0"/>
              </a:rPr>
              <a:t>Add translations or simplified summaries for patients who may not understand medical jargon or English well</a:t>
            </a:r>
            <a:endParaRPr sz="1200" dirty="0">
              <a:latin typeface="Times New Roman" panose="02020603050405020304" pitchFamily="18" charset="0"/>
              <a:cs typeface="Times New Roman" panose="02020603050405020304" pitchFamily="18" charset="0"/>
            </a:endParaRPr>
          </a:p>
          <a:p>
            <a:pPr marL="914400" lvl="0" indent="0" algn="l" rtl="0">
              <a:spcBef>
                <a:spcPts val="1200"/>
              </a:spcBef>
              <a:spcAft>
                <a:spcPts val="0"/>
              </a:spcAft>
              <a:buNone/>
            </a:pPr>
            <a:endParaRPr sz="1100" dirty="0">
              <a:solidFill>
                <a:schemeClr val="dk1"/>
              </a:solidFill>
            </a:endParaRPr>
          </a:p>
          <a:p>
            <a:pPr marL="114300" lvl="0" indent="0" algn="l" rtl="0">
              <a:spcAft>
                <a:spcPts val="0"/>
              </a:spcAft>
              <a:buSzPts val="1800"/>
              <a:buNone/>
            </a:pPr>
            <a:r>
              <a:rPr lang="en" sz="1200" b="1" dirty="0">
                <a:latin typeface="Times New Roman" panose="02020603050405020304" pitchFamily="18" charset="0"/>
                <a:cs typeface="Times New Roman" panose="02020603050405020304" pitchFamily="18" charset="0"/>
              </a:rPr>
              <a:t>Conclusion:</a:t>
            </a:r>
          </a:p>
          <a:p>
            <a:pPr marL="114300" indent="0" algn="just">
              <a:buNone/>
            </a:pPr>
            <a:r>
              <a:rPr lang="en-US" sz="1200" dirty="0">
                <a:latin typeface="Times New Roman" panose="02020603050405020304" pitchFamily="18" charset="0"/>
                <a:cs typeface="Times New Roman" panose="02020603050405020304" pitchFamily="18" charset="0"/>
              </a:rPr>
              <a:t>This project demonstrates a practical, document-grounded question-answering (QA) system for navigating complex FDA drug labeling documents. The system addresses key gaps found in general–purpose LLM’s namely the risk of hallucination and the lack of traceability. This approach demonstrates that LLMs can be deployed responsibly in sensitive, high-stakes domains, such as medical regulation.</a:t>
            </a:r>
          </a:p>
          <a:p>
            <a:pPr marL="114300" indent="0" algn="just">
              <a:buNone/>
            </a:pPr>
            <a:endParaRPr lang="en-US" sz="1200" dirty="0">
              <a:latin typeface="Times New Roman" panose="02020603050405020304" pitchFamily="18" charset="0"/>
              <a:cs typeface="Times New Roman" panose="02020603050405020304" pitchFamily="18" charset="0"/>
            </a:endParaRPr>
          </a:p>
          <a:p>
            <a:pPr marL="114300" lvl="0" indent="0" algn="l" rtl="0">
              <a:spcAft>
                <a:spcPts val="0"/>
              </a:spcAft>
              <a:buSzPts val="1800"/>
              <a:buNone/>
            </a:pPr>
            <a:endParaRPr sz="1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Data Processing</a:t>
            </a:r>
          </a:p>
        </p:txBody>
      </p:sp>
      <p:pic>
        <p:nvPicPr>
          <p:cNvPr id="4" name="Picture 3"/>
          <p:cNvPicPr>
            <a:picLocks noChangeAspect="1"/>
          </p:cNvPicPr>
          <p:nvPr/>
        </p:nvPicPr>
        <p:blipFill>
          <a:blip r:embed="rId2"/>
          <a:stretch>
            <a:fillRect/>
          </a:stretch>
        </p:blipFill>
        <p:spPr>
          <a:xfrm>
            <a:off x="441159" y="1152475"/>
            <a:ext cx="7860630" cy="3400425"/>
          </a:xfrm>
          <a:prstGeom prst="rect">
            <a:avLst/>
          </a:prstGeom>
        </p:spPr>
      </p:pic>
    </p:spTree>
    <p:extLst>
      <p:ext uri="{BB962C8B-B14F-4D97-AF65-F5344CB8AC3E}">
        <p14:creationId xmlns:p14="http://schemas.microsoft.com/office/powerpoint/2010/main" val="36670168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3" name="Title 2">
            <a:extLst>
              <a:ext uri="{FF2B5EF4-FFF2-40B4-BE49-F238E27FC236}">
                <a16:creationId xmlns:a16="http://schemas.microsoft.com/office/drawing/2014/main" id="{CD37163A-FBB4-003A-C054-9FAF02566E8E}"/>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Chatbot Solution</a:t>
            </a:r>
          </a:p>
        </p:txBody>
      </p:sp>
      <p:pic>
        <p:nvPicPr>
          <p:cNvPr id="2" name="Picture 1"/>
          <p:cNvPicPr>
            <a:picLocks noChangeAspect="1"/>
          </p:cNvPicPr>
          <p:nvPr/>
        </p:nvPicPr>
        <p:blipFill>
          <a:blip r:embed="rId3"/>
          <a:stretch>
            <a:fillRect/>
          </a:stretch>
        </p:blipFill>
        <p:spPr>
          <a:xfrm>
            <a:off x="152400" y="1122947"/>
            <a:ext cx="8622594" cy="3575528"/>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3" name="Title 2">
            <a:extLst>
              <a:ext uri="{FF2B5EF4-FFF2-40B4-BE49-F238E27FC236}">
                <a16:creationId xmlns:a16="http://schemas.microsoft.com/office/drawing/2014/main" id="{CD37163A-FBB4-003A-C054-9FAF02566E8E}"/>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Chatbot Solution</a:t>
            </a:r>
          </a:p>
        </p:txBody>
      </p:sp>
      <p:pic>
        <p:nvPicPr>
          <p:cNvPr id="4" name="Picture 3"/>
          <p:cNvPicPr>
            <a:picLocks noChangeAspect="1"/>
          </p:cNvPicPr>
          <p:nvPr/>
        </p:nvPicPr>
        <p:blipFill>
          <a:blip r:embed="rId3"/>
          <a:stretch>
            <a:fillRect/>
          </a:stretch>
        </p:blipFill>
        <p:spPr>
          <a:xfrm>
            <a:off x="-88231" y="1017725"/>
            <a:ext cx="9023684" cy="3961821"/>
          </a:xfrm>
          <a:prstGeom prst="rect">
            <a:avLst/>
          </a:prstGeom>
        </p:spPr>
      </p:pic>
    </p:spTree>
    <p:extLst>
      <p:ext uri="{BB962C8B-B14F-4D97-AF65-F5344CB8AC3E}">
        <p14:creationId xmlns:p14="http://schemas.microsoft.com/office/powerpoint/2010/main" val="36827140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17"/>
        <p:cNvGrpSpPr/>
        <p:nvPr/>
      </p:nvGrpSpPr>
      <p:grpSpPr>
        <a:xfrm>
          <a:off x="0" y="0"/>
          <a:ext cx="0" cy="0"/>
          <a:chOff x="0" y="0"/>
          <a:chExt cx="0" cy="0"/>
        </a:xfrm>
      </p:grpSpPr>
      <p:sp>
        <p:nvSpPr>
          <p:cNvPr id="118" name="Google Shape;118;p20"/>
          <p:cNvSpPr txBox="1">
            <a:spLocks noGrp="1"/>
          </p:cNvSpPr>
          <p:nvPr>
            <p:ph type="title"/>
          </p:nvPr>
        </p:nvSpPr>
        <p:spPr>
          <a:xfrm>
            <a:off x="311700" y="2101400"/>
            <a:ext cx="8520600" cy="572700"/>
          </a:xfrm>
          <a:prstGeom prst="rect">
            <a:avLst/>
          </a:prstGeom>
        </p:spPr>
        <p:txBody>
          <a:bodyPr spcFirstLastPara="1" wrap="square" lIns="91425" tIns="91425" rIns="91425" bIns="91425" anchor="t" anchorCtr="0">
            <a:normAutofit fontScale="90000"/>
          </a:bodyPr>
          <a:lstStyle/>
          <a:p>
            <a:pPr marL="0" lvl="0" indent="0" algn="ctr" rtl="0">
              <a:spcBef>
                <a:spcPts val="0"/>
              </a:spcBef>
              <a:spcAft>
                <a:spcPts val="0"/>
              </a:spcAft>
              <a:buNone/>
            </a:pPr>
            <a:r>
              <a:rPr lang="en" dirty="0">
                <a:latin typeface="Times New Roman" panose="02020603050405020304" pitchFamily="18" charset="0"/>
                <a:cs typeface="Times New Roman" panose="02020603050405020304" pitchFamily="18" charset="0"/>
              </a:rPr>
              <a:t>Thank you</a:t>
            </a:r>
            <a:endParaRPr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0A2E2A-CDB7-062C-2BD1-128FB17CF85D}"/>
              </a:ext>
            </a:extLst>
          </p:cNvPr>
          <p:cNvSpPr>
            <a:spLocks noGrp="1"/>
          </p:cNvSpPr>
          <p:nvPr>
            <p:ph type="title"/>
          </p:nvPr>
        </p:nvSpPr>
        <p:spPr/>
        <p:txBody>
          <a:bodyPr>
            <a:normAutofit fontScale="90000"/>
          </a:bodyPr>
          <a:lstStyle/>
          <a:p>
            <a:r>
              <a:rPr lang="en-US" sz="2700" b="1" dirty="0">
                <a:latin typeface="Times New Roman" panose="02020603050405020304" pitchFamily="18" charset="0"/>
                <a:cs typeface="Times New Roman" panose="02020603050405020304" pitchFamily="18" charset="0"/>
              </a:rPr>
              <a:t>Background</a:t>
            </a:r>
            <a:endParaRPr lang="en-US" b="1"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78D38143-D3D0-74E6-AEB6-76BED5AB5407}"/>
              </a:ext>
            </a:extLst>
          </p:cNvPr>
          <p:cNvSpPr>
            <a:spLocks noGrp="1"/>
          </p:cNvSpPr>
          <p:nvPr>
            <p:ph type="body" idx="1"/>
          </p:nvPr>
        </p:nvSpPr>
        <p:spPr/>
        <p:txBody>
          <a:bodyPr>
            <a:normAutofit/>
          </a:bodyPr>
          <a:lstStyle/>
          <a:p>
            <a:pPr algn="just">
              <a:lnSpc>
                <a:spcPct val="100000"/>
              </a:lnSpc>
              <a:spcAft>
                <a:spcPts val="6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Every FDA-approved drug has a legally binding label that guides safe and compliant usage, structured into standard sections like “Indications and Usage”, “Dosage and Administration”, “Warnings and Precautions”, “Adverse Reactions”, “Drug Interactions”, “Use in Specific Populations”, “Patient Counseling Information”, and “Reporting and Manufacturer Information”.</a:t>
            </a:r>
          </a:p>
          <a:p>
            <a:pPr algn="just">
              <a:lnSpc>
                <a:spcPct val="100000"/>
              </a:lnSpc>
              <a:spcAft>
                <a:spcPts val="6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These labels are highly technical, dense, and span multiple pages, making manual information retrieval difficult.</a:t>
            </a:r>
          </a:p>
          <a:p>
            <a:pPr algn="just">
              <a:lnSpc>
                <a:spcPct val="100000"/>
              </a:lnSpc>
              <a:spcAft>
                <a:spcPts val="6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Tools like </a:t>
            </a:r>
            <a:r>
              <a:rPr lang="en-US" sz="1200" dirty="0" err="1">
                <a:latin typeface="Times New Roman" panose="02020603050405020304" pitchFamily="18" charset="0"/>
                <a:cs typeface="Times New Roman" panose="02020603050405020304" pitchFamily="18" charset="0"/>
              </a:rPr>
              <a:t>BioBERT</a:t>
            </a:r>
            <a:r>
              <a:rPr lang="en-US" sz="1200" dirty="0">
                <a:latin typeface="Times New Roman" panose="02020603050405020304" pitchFamily="18" charset="0"/>
                <a:cs typeface="Times New Roman" panose="02020603050405020304" pitchFamily="18" charset="0"/>
              </a:rPr>
              <a:t>, </a:t>
            </a:r>
            <a:r>
              <a:rPr lang="en-US" sz="1200" dirty="0" err="1">
                <a:latin typeface="Times New Roman" panose="02020603050405020304" pitchFamily="18" charset="0"/>
                <a:cs typeface="Times New Roman" panose="02020603050405020304" pitchFamily="18" charset="0"/>
              </a:rPr>
              <a:t>PubMedBERT</a:t>
            </a:r>
            <a:r>
              <a:rPr lang="en-US" sz="1200" dirty="0">
                <a:latin typeface="Times New Roman" panose="02020603050405020304" pitchFamily="18" charset="0"/>
                <a:cs typeface="Times New Roman" panose="02020603050405020304" pitchFamily="18" charset="0"/>
              </a:rPr>
              <a:t>, and search engines exist but may generate unreliable answers due to hallucinations from general data.</a:t>
            </a:r>
          </a:p>
          <a:p>
            <a:pPr algn="just">
              <a:lnSpc>
                <a:spcPct val="100000"/>
              </a:lnSpc>
              <a:spcAft>
                <a:spcPts val="6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In regulatory domains, AI responses must be grounded to official documents to ensure factual accuracy and legal compliance.</a:t>
            </a:r>
          </a:p>
          <a:p>
            <a:pPr algn="just">
              <a:lnSpc>
                <a:spcPct val="100000"/>
              </a:lnSpc>
              <a:spcAft>
                <a:spcPts val="600"/>
              </a:spcAft>
              <a:buFont typeface="Arial" panose="020B0604020202020204" pitchFamily="34" charset="0"/>
              <a:buChar char="•"/>
            </a:pPr>
            <a:r>
              <a:rPr lang="en-US" sz="1200" dirty="0">
                <a:latin typeface="Times New Roman" panose="02020603050405020304" pitchFamily="18" charset="0"/>
                <a:cs typeface="Times New Roman" panose="02020603050405020304" pitchFamily="18" charset="0"/>
              </a:rPr>
              <a:t>This work aims to develop a </a:t>
            </a:r>
            <a:r>
              <a:rPr lang="en-US" sz="1200" dirty="0" err="1">
                <a:latin typeface="Times New Roman" panose="02020603050405020304" pitchFamily="18" charset="0"/>
                <a:cs typeface="Times New Roman" panose="02020603050405020304" pitchFamily="18" charset="0"/>
              </a:rPr>
              <a:t>ChatGPT</a:t>
            </a:r>
            <a:r>
              <a:rPr lang="en-US" sz="1200" dirty="0">
                <a:latin typeface="Times New Roman" panose="02020603050405020304" pitchFamily="18" charset="0"/>
                <a:cs typeface="Times New Roman" panose="02020603050405020304" pitchFamily="18" charset="0"/>
              </a:rPr>
              <a:t>-powered QA system that queries FDA labels directly and provides document-grounded, verified answers.</a:t>
            </a:r>
          </a:p>
          <a:p>
            <a:pPr marL="114300" indent="0">
              <a:buNone/>
            </a:pPr>
            <a:endParaRPr lang="en-US"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923104430"/>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p1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2400" b="1" dirty="0">
                <a:latin typeface="Times New Roman" panose="02020603050405020304" pitchFamily="18" charset="0"/>
                <a:cs typeface="Times New Roman" panose="02020603050405020304" pitchFamily="18" charset="0"/>
              </a:rPr>
              <a:t>Advantage and Use-case </a:t>
            </a:r>
            <a:endParaRPr sz="2400" b="1" dirty="0">
              <a:latin typeface="Times New Roman" panose="02020603050405020304" pitchFamily="18" charset="0"/>
              <a:cs typeface="Times New Roman" panose="02020603050405020304" pitchFamily="18" charset="0"/>
            </a:endParaRPr>
          </a:p>
        </p:txBody>
      </p:sp>
      <p:sp>
        <p:nvSpPr>
          <p:cNvPr id="61" name="Google Shape;61;p1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fontScale="92500"/>
          </a:bodyPr>
          <a:lstStyle/>
          <a:p>
            <a:pPr marL="457200" lvl="0" indent="-342900" algn="l" rtl="0">
              <a:lnSpc>
                <a:spcPct val="120000"/>
              </a:lnSpc>
              <a:spcBef>
                <a:spcPts val="0"/>
              </a:spcBef>
              <a:spcAft>
                <a:spcPts val="600"/>
              </a:spcAft>
              <a:buSzPts val="1800"/>
              <a:buChar char="●"/>
            </a:pPr>
            <a:r>
              <a:rPr lang="en" sz="1300" dirty="0">
                <a:latin typeface="Times New Roman" panose="02020603050405020304" pitchFamily="18" charset="0"/>
                <a:cs typeface="Times New Roman" panose="02020603050405020304" pitchFamily="18" charset="0"/>
              </a:rPr>
              <a:t>Advantages of drug summarization:</a:t>
            </a:r>
            <a:endParaRPr sz="1300" dirty="0">
              <a:latin typeface="Times New Roman" panose="02020603050405020304" pitchFamily="18" charset="0"/>
              <a:cs typeface="Times New Roman" panose="02020603050405020304" pitchFamily="18" charset="0"/>
            </a:endParaRPr>
          </a:p>
          <a:p>
            <a:pPr lvl="1" algn="just">
              <a:lnSpc>
                <a:spcPct val="110000"/>
              </a:lnSpc>
              <a:spcAft>
                <a:spcPts val="600"/>
              </a:spcAft>
            </a:pPr>
            <a:r>
              <a:rPr lang="en-US" sz="1300" dirty="0">
                <a:latin typeface="Times New Roman" panose="02020603050405020304" pitchFamily="18" charset="0"/>
                <a:cs typeface="Times New Roman" panose="02020603050405020304" pitchFamily="18" charset="0"/>
              </a:rPr>
              <a:t>Accurate Information Retrieval: Extracts specific data from FDA drug labeling PDFs.</a:t>
            </a:r>
          </a:p>
          <a:p>
            <a:pPr lvl="1" algn="just">
              <a:lnSpc>
                <a:spcPct val="110000"/>
              </a:lnSpc>
              <a:spcAft>
                <a:spcPts val="600"/>
              </a:spcAft>
            </a:pPr>
            <a:r>
              <a:rPr lang="en-US" sz="1300" dirty="0">
                <a:latin typeface="Times New Roman" panose="02020603050405020304" pitchFamily="18" charset="0"/>
                <a:cs typeface="Times New Roman" panose="02020603050405020304" pitchFamily="18" charset="0"/>
              </a:rPr>
              <a:t>Section-Specific Focus: Targets key medical sections like Indications, Dosage, Warnings, etc., improving relevance.</a:t>
            </a:r>
          </a:p>
          <a:p>
            <a:pPr lvl="1" algn="just">
              <a:lnSpc>
                <a:spcPct val="110000"/>
              </a:lnSpc>
              <a:spcAft>
                <a:spcPts val="600"/>
              </a:spcAft>
            </a:pPr>
            <a:r>
              <a:rPr lang="en-US" sz="1300" dirty="0">
                <a:latin typeface="Times New Roman" panose="02020603050405020304" pitchFamily="18" charset="0"/>
                <a:cs typeface="Times New Roman" panose="02020603050405020304" pitchFamily="18" charset="0"/>
              </a:rPr>
              <a:t>Authentic and Relevant Answer: Provides answers that are trustworthy and directly tied to approved documents.</a:t>
            </a:r>
          </a:p>
          <a:p>
            <a:pPr lvl="1" algn="just">
              <a:lnSpc>
                <a:spcPct val="110000"/>
              </a:lnSpc>
              <a:spcAft>
                <a:spcPts val="600"/>
              </a:spcAft>
            </a:pPr>
            <a:r>
              <a:rPr lang="en-US" sz="1300" dirty="0">
                <a:latin typeface="Times New Roman" panose="02020603050405020304" pitchFamily="18" charset="0"/>
                <a:cs typeface="Times New Roman" panose="02020603050405020304" pitchFamily="18" charset="0"/>
              </a:rPr>
              <a:t>Document-Grounded QA: Ensures all responses are strictly based on the original drug label, avoiding hallucinations.</a:t>
            </a:r>
          </a:p>
          <a:p>
            <a:pPr lvl="1" algn="just">
              <a:lnSpc>
                <a:spcPct val="110000"/>
              </a:lnSpc>
              <a:spcAft>
                <a:spcPts val="600"/>
              </a:spcAft>
            </a:pPr>
            <a:r>
              <a:rPr lang="en-US" sz="1300" dirty="0">
                <a:latin typeface="Times New Roman" panose="02020603050405020304" pitchFamily="18" charset="0"/>
                <a:cs typeface="Times New Roman" panose="02020603050405020304" pitchFamily="18" charset="0"/>
              </a:rPr>
              <a:t>User Assistance :Helps users (e.g., clinicians, Doctor, pharmacists) get fast, reliable answers without reading long documents.</a:t>
            </a:r>
            <a:endParaRPr sz="1600" dirty="0"/>
          </a:p>
          <a:p>
            <a:pPr marL="457200" lvl="0" indent="-342900" algn="l" rtl="0">
              <a:lnSpc>
                <a:spcPct val="110000"/>
              </a:lnSpc>
              <a:spcBef>
                <a:spcPts val="1200"/>
              </a:spcBef>
              <a:spcAft>
                <a:spcPts val="600"/>
              </a:spcAft>
              <a:buSzPts val="1800"/>
              <a:buChar char="●"/>
            </a:pPr>
            <a:r>
              <a:rPr lang="en" sz="1300" dirty="0">
                <a:latin typeface="Times New Roman" panose="02020603050405020304" pitchFamily="18" charset="0"/>
                <a:cs typeface="Times New Roman" panose="02020603050405020304" pitchFamily="18" charset="0"/>
              </a:rPr>
              <a:t>Use Cases:</a:t>
            </a:r>
            <a:endParaRPr sz="1300" dirty="0">
              <a:latin typeface="Times New Roman" panose="02020603050405020304" pitchFamily="18" charset="0"/>
              <a:cs typeface="Times New Roman" panose="02020603050405020304" pitchFamily="18" charset="0"/>
            </a:endParaRPr>
          </a:p>
          <a:p>
            <a:pPr marL="914400" lvl="1" indent="-317500" algn="just" rtl="0">
              <a:lnSpc>
                <a:spcPct val="110000"/>
              </a:lnSpc>
              <a:spcBef>
                <a:spcPts val="0"/>
              </a:spcBef>
              <a:spcAft>
                <a:spcPts val="600"/>
              </a:spcAft>
              <a:buSzPts val="1400"/>
              <a:buChar char="○"/>
            </a:pPr>
            <a:r>
              <a:rPr lang="en" sz="1300" dirty="0">
                <a:latin typeface="Times New Roman" panose="02020603050405020304" pitchFamily="18" charset="0"/>
                <a:cs typeface="Times New Roman" panose="02020603050405020304" pitchFamily="18" charset="0"/>
              </a:rPr>
              <a:t>In healthcare – for Doctor, clinicians and Pharmacists  to quickly refer to FDDA approved drug. </a:t>
            </a:r>
            <a:endParaRPr sz="1300" dirty="0">
              <a:latin typeface="Times New Roman" panose="02020603050405020304" pitchFamily="18" charset="0"/>
              <a:cs typeface="Times New Roman" panose="02020603050405020304" pitchFamily="18" charset="0"/>
            </a:endParaRPr>
          </a:p>
          <a:p>
            <a:pPr marL="914400" lvl="1" indent="-317500" algn="just" rtl="0">
              <a:lnSpc>
                <a:spcPct val="110000"/>
              </a:lnSpc>
              <a:spcBef>
                <a:spcPts val="0"/>
              </a:spcBef>
              <a:spcAft>
                <a:spcPts val="600"/>
              </a:spcAft>
              <a:buSzPts val="1400"/>
              <a:buChar char="○"/>
            </a:pPr>
            <a:r>
              <a:rPr lang="en" sz="1300" dirty="0">
                <a:latin typeface="Times New Roman" panose="02020603050405020304" pitchFamily="18" charset="0"/>
                <a:cs typeface="Times New Roman" panose="02020603050405020304" pitchFamily="18" charset="0"/>
              </a:rPr>
              <a:t>Understand drug side effect </a:t>
            </a:r>
            <a:r>
              <a:rPr lang="en-US" sz="1300" dirty="0">
                <a:latin typeface="Times New Roman" panose="02020603050405020304" pitchFamily="18" charset="0"/>
                <a:cs typeface="Times New Roman" panose="02020603050405020304" pitchFamily="18" charset="0"/>
              </a:rPr>
              <a:t>efficacy , doses , side effect </a:t>
            </a:r>
            <a:r>
              <a:rPr lang="en" sz="1300" dirty="0">
                <a:latin typeface="Times New Roman" panose="02020603050405020304" pitchFamily="18" charset="0"/>
                <a:cs typeface="Times New Roman" panose="02020603050405020304" pitchFamily="18" charset="0"/>
              </a:rPr>
              <a:t>and other details.</a:t>
            </a:r>
            <a:endParaRPr sz="1300" dirty="0">
              <a:latin typeface="Times New Roman" panose="02020603050405020304" pitchFamily="18" charset="0"/>
              <a:cs typeface="Times New Roman" panose="02020603050405020304" pitchFamily="18" charset="0"/>
            </a:endParaRPr>
          </a:p>
          <a:p>
            <a:pPr marL="914400" lvl="1" indent="-317500" algn="just" rtl="0">
              <a:lnSpc>
                <a:spcPct val="110000"/>
              </a:lnSpc>
              <a:spcBef>
                <a:spcPts val="0"/>
              </a:spcBef>
              <a:spcAft>
                <a:spcPts val="600"/>
              </a:spcAft>
              <a:buSzPts val="1400"/>
              <a:buChar char="○"/>
            </a:pPr>
            <a:r>
              <a:rPr lang="en" sz="1300" dirty="0">
                <a:latin typeface="Times New Roman" panose="02020603050405020304" pitchFamily="18" charset="0"/>
                <a:cs typeface="Times New Roman" panose="02020603050405020304" pitchFamily="18" charset="0"/>
              </a:rPr>
              <a:t>Useful for patient to get information in simple text without going though many pages of documentations.</a:t>
            </a:r>
            <a:endParaRPr sz="13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dirty="0">
                <a:latin typeface="Times New Roman" panose="02020603050405020304" pitchFamily="18" charset="0"/>
                <a:cs typeface="Times New Roman" panose="02020603050405020304" pitchFamily="18" charset="0"/>
              </a:rPr>
              <a:t>Data Used, Objective of the Project and Approaches </a:t>
            </a:r>
            <a:endParaRPr sz="2400" b="1" dirty="0">
              <a:latin typeface="Times New Roman" panose="02020603050405020304" pitchFamily="18" charset="0"/>
              <a:cs typeface="Times New Roman" panose="02020603050405020304" pitchFamily="18" charset="0"/>
            </a:endParaRPr>
          </a:p>
        </p:txBody>
      </p:sp>
      <p:sp>
        <p:nvSpPr>
          <p:cNvPr id="67" name="Google Shape;67;p15"/>
          <p:cNvSpPr txBox="1">
            <a:spLocks noGrp="1"/>
          </p:cNvSpPr>
          <p:nvPr>
            <p:ph type="body" idx="1"/>
          </p:nvPr>
        </p:nvSpPr>
        <p:spPr>
          <a:xfrm>
            <a:off x="311700" y="1152475"/>
            <a:ext cx="8520600" cy="3753000"/>
          </a:xfrm>
          <a:prstGeom prst="rect">
            <a:avLst/>
          </a:prstGeom>
        </p:spPr>
        <p:txBody>
          <a:bodyPr spcFirstLastPara="1" wrap="square" lIns="91425" tIns="91425" rIns="91425" bIns="91425" anchor="t" anchorCtr="0">
            <a:normAutofit/>
          </a:bodyPr>
          <a:lstStyle/>
          <a:p>
            <a:pPr marL="457200" lvl="0" indent="-342900" algn="l" rtl="0">
              <a:lnSpc>
                <a:spcPct val="100000"/>
              </a:lnSpc>
              <a:spcBef>
                <a:spcPts val="0"/>
              </a:spcBef>
              <a:spcAft>
                <a:spcPts val="600"/>
              </a:spcAft>
              <a:buSzPts val="1800"/>
              <a:buChar char="●"/>
            </a:pPr>
            <a:r>
              <a:rPr lang="en" sz="1200" dirty="0">
                <a:latin typeface="Times New Roman" panose="02020603050405020304" pitchFamily="18" charset="0"/>
                <a:cs typeface="Times New Roman" panose="02020603050405020304" pitchFamily="18" charset="0"/>
              </a:rPr>
              <a:t>Data used: We focused on </a:t>
            </a:r>
            <a:r>
              <a:rPr lang="en-US" sz="12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rPr>
              <a:t>30 Oncology FDA-approved drugs Label.</a:t>
            </a:r>
            <a:endParaRPr lang="en" sz="1200" dirty="0">
              <a:latin typeface="Times New Roman" panose="02020603050405020304" pitchFamily="18" charset="0"/>
              <a:cs typeface="Times New Roman" panose="02020603050405020304" pitchFamily="18" charset="0"/>
            </a:endParaRPr>
          </a:p>
          <a:p>
            <a:pPr marL="114300" lvl="0" indent="0" algn="l" rtl="0">
              <a:lnSpc>
                <a:spcPct val="100000"/>
              </a:lnSpc>
              <a:spcBef>
                <a:spcPts val="0"/>
              </a:spcBef>
              <a:spcAft>
                <a:spcPts val="600"/>
              </a:spcAft>
              <a:buSzPts val="1800"/>
              <a:buNone/>
            </a:pPr>
            <a:r>
              <a:rPr lang="en" sz="1200" dirty="0">
                <a:latin typeface="Times New Roman" panose="02020603050405020304" pitchFamily="18" charset="0"/>
                <a:cs typeface="Times New Roman" panose="02020603050405020304" pitchFamily="18" charset="0"/>
              </a:rPr>
              <a:t> </a:t>
            </a:r>
            <a:r>
              <a:rPr lang="en-US" sz="1200" dirty="0">
                <a:latin typeface="Times New Roman" panose="02020603050405020304" pitchFamily="18" charset="0"/>
                <a:cs typeface="Times New Roman" panose="02020603050405020304" pitchFamily="18" charset="0"/>
                <a:hlinkClick r:id="rId3"/>
              </a:rPr>
              <a:t>https://www.cancer.gov/about-cancer/treatment/types/targeted-therapies/approved-drug-list</a:t>
            </a:r>
            <a:endParaRPr sz="1200" dirty="0">
              <a:latin typeface="Times New Roman" panose="02020603050405020304" pitchFamily="18" charset="0"/>
              <a:cs typeface="Times New Roman" panose="02020603050405020304" pitchFamily="18" charset="0"/>
            </a:endParaRPr>
          </a:p>
          <a:p>
            <a:pPr marL="457200" lvl="0" indent="-342900" algn="l" rtl="0">
              <a:lnSpc>
                <a:spcPct val="100000"/>
              </a:lnSpc>
              <a:spcBef>
                <a:spcPts val="1200"/>
              </a:spcBef>
              <a:spcAft>
                <a:spcPts val="600"/>
              </a:spcAft>
              <a:buSzPts val="1800"/>
              <a:buChar char="●"/>
            </a:pPr>
            <a:r>
              <a:rPr lang="en" sz="1200" dirty="0">
                <a:latin typeface="Times New Roman" panose="02020603050405020304" pitchFamily="18" charset="0"/>
                <a:cs typeface="Times New Roman" panose="02020603050405020304" pitchFamily="18" charset="0"/>
              </a:rPr>
              <a:t>Objective: </a:t>
            </a:r>
            <a:endParaRPr lang="en-US" sz="1200" dirty="0">
              <a:latin typeface="Times New Roman" panose="02020603050405020304" pitchFamily="18" charset="0"/>
              <a:cs typeface="Times New Roman" panose="02020603050405020304" pitchFamily="18" charset="0"/>
            </a:endParaRPr>
          </a:p>
          <a:p>
            <a:pPr marL="914400" lvl="1" indent="-317500" algn="l" rtl="0">
              <a:lnSpc>
                <a:spcPct val="100000"/>
              </a:lnSpc>
              <a:spcBef>
                <a:spcPts val="0"/>
              </a:spcBef>
              <a:spcAft>
                <a:spcPts val="600"/>
              </a:spcAft>
              <a:buSzPts val="1400"/>
              <a:buChar char="○"/>
            </a:pPr>
            <a:r>
              <a:rPr lang="en-US" sz="1200" dirty="0">
                <a:latin typeface="Times New Roman" panose="02020603050405020304" pitchFamily="18" charset="0"/>
                <a:cs typeface="Times New Roman" panose="02020603050405020304" pitchFamily="18" charset="0"/>
              </a:rPr>
              <a:t>Create a Chatbot, which can be take input of FDA Drug label document and generate responses to the user queries without hallucinations.</a:t>
            </a:r>
          </a:p>
          <a:p>
            <a:pPr lvl="1">
              <a:lnSpc>
                <a:spcPct val="100000"/>
              </a:lnSpc>
              <a:spcAft>
                <a:spcPts val="600"/>
              </a:spcAft>
            </a:pPr>
            <a:r>
              <a:rPr lang="en-US" sz="1200" dirty="0">
                <a:latin typeface="Times New Roman" panose="02020603050405020304" pitchFamily="18" charset="0"/>
                <a:cs typeface="Times New Roman" panose="02020603050405020304" pitchFamily="18" charset="0"/>
              </a:rPr>
              <a:t>To evaluate the performance of responses generated by Chatbot using Sematic Similarity Score.</a:t>
            </a:r>
            <a:endParaRPr sz="1200" dirty="0">
              <a:latin typeface="Times New Roman" panose="02020603050405020304" pitchFamily="18" charset="0"/>
              <a:cs typeface="Times New Roman" panose="02020603050405020304" pitchFamily="18" charset="0"/>
            </a:endParaRPr>
          </a:p>
          <a:p>
            <a:pPr marL="457200" lvl="0" indent="-342900" algn="l" rtl="0">
              <a:lnSpc>
                <a:spcPct val="100000"/>
              </a:lnSpc>
              <a:spcBef>
                <a:spcPts val="1200"/>
              </a:spcBef>
              <a:spcAft>
                <a:spcPts val="600"/>
              </a:spcAft>
              <a:buSzPts val="1800"/>
              <a:buChar char="●"/>
            </a:pPr>
            <a:r>
              <a:rPr lang="en" sz="1200" dirty="0">
                <a:latin typeface="Times New Roman" panose="02020603050405020304" pitchFamily="18" charset="0"/>
                <a:cs typeface="Times New Roman" panose="02020603050405020304" pitchFamily="18" charset="0"/>
              </a:rPr>
              <a:t>Approach used to evaluate perfromance:</a:t>
            </a:r>
          </a:p>
          <a:p>
            <a:pPr lvl="1" algn="just">
              <a:lnSpc>
                <a:spcPct val="100000"/>
              </a:lnSpc>
              <a:spcAft>
                <a:spcPts val="600"/>
              </a:spcAft>
            </a:pPr>
            <a:r>
              <a:rPr lang="en-US" sz="1200" dirty="0">
                <a:latin typeface="Times New Roman" panose="02020603050405020304" pitchFamily="18" charset="0"/>
                <a:cs typeface="Times New Roman" panose="02020603050405020304" pitchFamily="18" charset="0"/>
              </a:rPr>
              <a:t>The Sentence Transformers model, based on pre-trained transformer model MiniLM-L6-v2, is employed.</a:t>
            </a:r>
          </a:p>
          <a:p>
            <a:pPr lvl="1" algn="just">
              <a:lnSpc>
                <a:spcPct val="100000"/>
              </a:lnSpc>
              <a:spcAft>
                <a:spcPts val="600"/>
              </a:spcAft>
            </a:pPr>
            <a:r>
              <a:rPr lang="en-US" sz="1200" dirty="0">
                <a:latin typeface="Times New Roman" panose="02020603050405020304" pitchFamily="18" charset="0"/>
                <a:cs typeface="Times New Roman" panose="02020603050405020304" pitchFamily="18" charset="0"/>
              </a:rPr>
              <a:t>Vectorization is used to convert both the Chabot's generated answers and the "Ground truth" text (from the FDA label) into dense vector embeddings.</a:t>
            </a:r>
          </a:p>
          <a:p>
            <a:pPr lvl="1" algn="just">
              <a:lnSpc>
                <a:spcPct val="100000"/>
              </a:lnSpc>
              <a:spcAft>
                <a:spcPts val="600"/>
              </a:spcAft>
            </a:pPr>
            <a:r>
              <a:rPr lang="en-US" sz="1200" dirty="0">
                <a:latin typeface="Times New Roman" panose="02020603050405020304" pitchFamily="18" charset="0"/>
                <a:cs typeface="Times New Roman" panose="02020603050405020304" pitchFamily="18" charset="0"/>
              </a:rPr>
              <a:t>Next cosine similarity is calculated between the Chabot's embeddings and the Ground truth embeddings to understand Semantic Similarity.</a:t>
            </a:r>
          </a:p>
          <a:p>
            <a:pPr marL="457200" lvl="0" indent="-342900" algn="l" rtl="0">
              <a:lnSpc>
                <a:spcPct val="100000"/>
              </a:lnSpc>
              <a:spcBef>
                <a:spcPts val="1200"/>
              </a:spcBef>
              <a:spcAft>
                <a:spcPts val="600"/>
              </a:spcAft>
              <a:buSzPts val="1800"/>
              <a:buChar char="●"/>
            </a:pPr>
            <a:endParaRPr sz="12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400" b="1" dirty="0">
                <a:latin typeface="Times New Roman" panose="02020603050405020304" pitchFamily="18" charset="0"/>
                <a:cs typeface="Times New Roman" panose="02020603050405020304" pitchFamily="18" charset="0"/>
              </a:rPr>
              <a:t>Data Processing</a:t>
            </a:r>
            <a:endParaRPr sz="2400" b="1" dirty="0">
              <a:latin typeface="Times New Roman" panose="02020603050405020304" pitchFamily="18" charset="0"/>
              <a:cs typeface="Times New Roman" panose="02020603050405020304" pitchFamily="18" charset="0"/>
            </a:endParaRPr>
          </a:p>
        </p:txBody>
      </p:sp>
      <p:sp>
        <p:nvSpPr>
          <p:cNvPr id="73" name="Google Shape;73;p16"/>
          <p:cNvSpPr txBox="1">
            <a:spLocks noGrp="1"/>
          </p:cNvSpPr>
          <p:nvPr>
            <p:ph type="body" idx="1"/>
          </p:nvPr>
        </p:nvSpPr>
        <p:spPr>
          <a:xfrm>
            <a:off x="311700" y="1152475"/>
            <a:ext cx="4695300" cy="3416400"/>
          </a:xfrm>
          <a:prstGeom prst="rect">
            <a:avLst/>
          </a:prstGeom>
        </p:spPr>
        <p:txBody>
          <a:bodyPr spcFirstLastPara="1" wrap="square" lIns="91425" tIns="91425" rIns="91425" bIns="91425" anchor="t" anchorCtr="0">
            <a:normAutofit/>
          </a:bodyPr>
          <a:lstStyle/>
          <a:p>
            <a:pPr marL="457200" lvl="0" indent="-342900" algn="just" rtl="0">
              <a:spcBef>
                <a:spcPts val="0"/>
              </a:spcBef>
              <a:spcAft>
                <a:spcPts val="0"/>
              </a:spcAft>
              <a:buSzPts val="1800"/>
              <a:buChar char="●"/>
            </a:pPr>
            <a:r>
              <a:rPr lang="en-US" sz="1200" dirty="0">
                <a:latin typeface="Times New Roman" panose="02020603050405020304" pitchFamily="18" charset="0"/>
                <a:cs typeface="Times New Roman" panose="02020603050405020304" pitchFamily="18" charset="0"/>
              </a:rPr>
              <a:t>Raw data</a:t>
            </a:r>
          </a:p>
          <a:p>
            <a:pPr marL="800100" lvl="1" indent="-342900" algn="just" fontAlgn="base">
              <a:lnSpc>
                <a:spcPct val="100000"/>
              </a:lnSpc>
              <a:buFont typeface="Wingdings" pitchFamily="2" charset="2"/>
              <a:buChar char="v"/>
            </a:pPr>
            <a:r>
              <a:rPr lang="en-US" sz="1200" dirty="0">
                <a:latin typeface="Times New Roman" panose="02020603050405020304" pitchFamily="18" charset="0"/>
                <a:cs typeface="Times New Roman" panose="02020603050405020304" pitchFamily="18" charset="0"/>
              </a:rPr>
              <a:t>uploads a PDF of a labeling document of FDA approved drug. </a:t>
            </a:r>
          </a:p>
          <a:p>
            <a:pPr marL="800100" lvl="1" indent="-342900" algn="just" fontAlgn="base">
              <a:lnSpc>
                <a:spcPct val="100000"/>
              </a:lnSpc>
              <a:buFont typeface="Wingdings" pitchFamily="2" charset="2"/>
              <a:buChar char="v"/>
            </a:pPr>
            <a:r>
              <a:rPr lang="en-US" sz="1200" dirty="0">
                <a:latin typeface="Times New Roman" panose="02020603050405020304" pitchFamily="18" charset="0"/>
                <a:cs typeface="Times New Roman" panose="02020603050405020304" pitchFamily="18" charset="0"/>
              </a:rPr>
              <a:t>PyMuPDF to parse the PDF into plain text. </a:t>
            </a:r>
            <a:endParaRPr sz="1200" dirty="0">
              <a:latin typeface="Times New Roman" panose="02020603050405020304" pitchFamily="18" charset="0"/>
              <a:cs typeface="Times New Roman" panose="02020603050405020304" pitchFamily="18" charset="0"/>
            </a:endParaRPr>
          </a:p>
          <a:p>
            <a:pPr marL="457200" lvl="0" indent="-368300" algn="just" rtl="0">
              <a:lnSpc>
                <a:spcPct val="100000"/>
              </a:lnSpc>
              <a:spcBef>
                <a:spcPts val="600"/>
              </a:spcBef>
              <a:spcAft>
                <a:spcPts val="0"/>
              </a:spcAft>
              <a:buSzPts val="2200"/>
              <a:buChar char="●"/>
            </a:pPr>
            <a:r>
              <a:rPr lang="en-US" sz="1200" dirty="0">
                <a:latin typeface="Times New Roman" panose="02020603050405020304" pitchFamily="18" charset="0"/>
                <a:cs typeface="Times New Roman" panose="02020603050405020304" pitchFamily="18" charset="0"/>
              </a:rPr>
              <a:t>slices the document into structured segments for headings. </a:t>
            </a:r>
          </a:p>
          <a:p>
            <a:pPr marL="457200" lvl="0" indent="-368300" algn="just" rtl="0">
              <a:lnSpc>
                <a:spcPct val="100000"/>
              </a:lnSpc>
              <a:spcBef>
                <a:spcPts val="600"/>
              </a:spcBef>
              <a:spcAft>
                <a:spcPts val="0"/>
              </a:spcAft>
              <a:buSzPts val="2200"/>
              <a:buChar char="●"/>
            </a:pPr>
            <a:r>
              <a:rPr lang="en-US" sz="1200" dirty="0">
                <a:latin typeface="Times New Roman" panose="02020603050405020304" pitchFamily="18" charset="0"/>
                <a:cs typeface="Times New Roman" panose="02020603050405020304" pitchFamily="18" charset="0"/>
              </a:rPr>
              <a:t>Focus</a:t>
            </a:r>
            <a:r>
              <a:rPr lang="en" sz="1200" dirty="0">
                <a:latin typeface="Times New Roman" panose="02020603050405020304" pitchFamily="18" charset="0"/>
                <a:cs typeface="Times New Roman" panose="02020603050405020304" pitchFamily="18" charset="0"/>
              </a:rPr>
              <a:t> on </a:t>
            </a:r>
            <a:r>
              <a:rPr lang="en-US" sz="1200" dirty="0">
                <a:latin typeface="Times New Roman" panose="02020603050405020304" pitchFamily="18" charset="0"/>
                <a:cs typeface="Times New Roman" panose="02020603050405020304" pitchFamily="18" charset="0"/>
              </a:rPr>
              <a:t>context-specific answers. </a:t>
            </a: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The five sections mentioned below are the focus of this study.</a:t>
            </a:r>
          </a:p>
          <a:p>
            <a:pPr marL="1257300" lvl="2" indent="-342900" algn="just" fontAlgn="base">
              <a:lnSpc>
                <a:spcPct val="100000"/>
              </a:lnSpc>
              <a:buFont typeface="Wingdings" pitchFamily="2" charset="2"/>
              <a:buChar char="v"/>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Indications and Usage</a:t>
            </a:r>
          </a:p>
          <a:p>
            <a:pPr marL="1257300" lvl="2" indent="-342900" algn="just" fontAlgn="base">
              <a:lnSpc>
                <a:spcPct val="100000"/>
              </a:lnSpc>
              <a:buFont typeface="Wingdings" pitchFamily="2" charset="2"/>
              <a:buChar char="v"/>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Dosage and Administration</a:t>
            </a:r>
          </a:p>
          <a:p>
            <a:pPr marL="1257300" lvl="2" indent="-342900" algn="just" fontAlgn="base">
              <a:lnSpc>
                <a:spcPct val="100000"/>
              </a:lnSpc>
              <a:buFont typeface="Wingdings" pitchFamily="2" charset="2"/>
              <a:buChar char="v"/>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Warnings and Precautions</a:t>
            </a:r>
          </a:p>
          <a:p>
            <a:pPr marL="1257300" lvl="2" indent="-342900" algn="just" fontAlgn="base">
              <a:lnSpc>
                <a:spcPct val="100000"/>
              </a:lnSpc>
              <a:buFont typeface="Wingdings" pitchFamily="2" charset="2"/>
              <a:buChar char="v"/>
            </a:pPr>
            <a:r>
              <a:rPr lang="en-US" sz="1200" dirty="0">
                <a:effectLst/>
                <a:latin typeface="Times New Roman" panose="02020603050405020304" pitchFamily="18" charset="0"/>
                <a:ea typeface="Times New Roman" panose="02020603050405020304" pitchFamily="18" charset="0"/>
                <a:cs typeface="Times New Roman" panose="02020603050405020304" pitchFamily="18" charset="0"/>
              </a:rPr>
              <a:t>Adverse Reactions</a:t>
            </a:r>
          </a:p>
          <a:p>
            <a:pPr marL="1257300" lvl="2" indent="-342900" algn="just" fontAlgn="base">
              <a:lnSpc>
                <a:spcPct val="100000"/>
              </a:lnSpc>
              <a:buFont typeface="Wingdings" pitchFamily="2" charset="2"/>
              <a:buChar char="v"/>
            </a:pPr>
            <a:r>
              <a:rPr lang="en-US" sz="1200" dirty="0">
                <a:effectLst/>
                <a:latin typeface="Times New Roman" panose="02020603050405020304" pitchFamily="18" charset="0"/>
                <a:ea typeface="Calibri" panose="020F0502020204030204" pitchFamily="34" charset="0"/>
                <a:cs typeface="Times New Roman" panose="02020603050405020304" pitchFamily="18" charset="0"/>
              </a:rPr>
              <a:t>Drug Interactions</a:t>
            </a:r>
            <a:r>
              <a:rPr lang="en-US" sz="1200" dirty="0">
                <a:effectLst/>
                <a:latin typeface="Times New Roman" panose="02020603050405020304" pitchFamily="18" charset="0"/>
                <a:cs typeface="Times New Roman" panose="02020603050405020304" pitchFamily="18" charset="0"/>
              </a:rPr>
              <a:t> </a:t>
            </a:r>
            <a:endParaRPr sz="1200" dirty="0">
              <a:latin typeface="Times New Roman" panose="02020603050405020304" pitchFamily="18" charset="0"/>
              <a:cs typeface="Times New Roman" panose="02020603050405020304" pitchFamily="18" charset="0"/>
            </a:endParaRPr>
          </a:p>
        </p:txBody>
      </p:sp>
      <p:sp>
        <p:nvSpPr>
          <p:cNvPr id="74" name="Google Shape;74;p16"/>
          <p:cNvSpPr/>
          <p:nvPr/>
        </p:nvSpPr>
        <p:spPr>
          <a:xfrm>
            <a:off x="6080925" y="445025"/>
            <a:ext cx="1966700" cy="1057125"/>
          </a:xfrm>
          <a:prstGeom prst="flowChartPunchedTape">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a:t>upload</a:t>
            </a:r>
            <a:r>
              <a:rPr lang="en"/>
              <a:t> PDF</a:t>
            </a:r>
            <a:endParaRPr/>
          </a:p>
        </p:txBody>
      </p:sp>
      <p:cxnSp>
        <p:nvCxnSpPr>
          <p:cNvPr id="75" name="Google Shape;75;p16"/>
          <p:cNvCxnSpPr/>
          <p:nvPr/>
        </p:nvCxnSpPr>
        <p:spPr>
          <a:xfrm>
            <a:off x="7078500" y="1349740"/>
            <a:ext cx="0" cy="747000"/>
          </a:xfrm>
          <a:prstGeom prst="straightConnector1">
            <a:avLst/>
          </a:prstGeom>
          <a:noFill/>
          <a:ln w="9525" cap="flat" cmpd="sng">
            <a:solidFill>
              <a:schemeClr val="dk2"/>
            </a:solidFill>
            <a:prstDash val="solid"/>
            <a:round/>
            <a:headEnd type="none" w="med" len="med"/>
            <a:tailEnd type="triangle" w="med" len="med"/>
          </a:ln>
        </p:spPr>
      </p:cxnSp>
      <p:sp>
        <p:nvSpPr>
          <p:cNvPr id="76" name="Google Shape;76;p16"/>
          <p:cNvSpPr/>
          <p:nvPr/>
        </p:nvSpPr>
        <p:spPr>
          <a:xfrm>
            <a:off x="6137450" y="2113619"/>
            <a:ext cx="1910100" cy="655500"/>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
              <a:t>plain text from PDF</a:t>
            </a:r>
            <a:endParaRPr/>
          </a:p>
        </p:txBody>
      </p:sp>
      <p:sp>
        <p:nvSpPr>
          <p:cNvPr id="77" name="Google Shape;77;p16"/>
          <p:cNvSpPr/>
          <p:nvPr/>
        </p:nvSpPr>
        <p:spPr>
          <a:xfrm>
            <a:off x="6591450" y="3380600"/>
            <a:ext cx="791100" cy="7470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8" name="Google Shape;78;p16"/>
          <p:cNvSpPr/>
          <p:nvPr/>
        </p:nvSpPr>
        <p:spPr>
          <a:xfrm>
            <a:off x="6699300" y="3441525"/>
            <a:ext cx="791100" cy="7470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9" name="Google Shape;79;p16"/>
          <p:cNvSpPr/>
          <p:nvPr/>
        </p:nvSpPr>
        <p:spPr>
          <a:xfrm>
            <a:off x="6817775" y="3526100"/>
            <a:ext cx="791100" cy="7470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0" name="Google Shape;80;p16"/>
          <p:cNvSpPr/>
          <p:nvPr/>
        </p:nvSpPr>
        <p:spPr>
          <a:xfrm>
            <a:off x="6925550" y="3599400"/>
            <a:ext cx="791100" cy="7470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1" name="Google Shape;81;p16"/>
          <p:cNvSpPr/>
          <p:nvPr/>
        </p:nvSpPr>
        <p:spPr>
          <a:xfrm>
            <a:off x="7020850" y="3661375"/>
            <a:ext cx="846000" cy="747000"/>
          </a:xfrm>
          <a:prstGeom prst="roundRect">
            <a:avLst>
              <a:gd name="adj" fmla="val 16667"/>
            </a:avLst>
          </a:prstGeom>
          <a:solidFill>
            <a:srgbClr val="A4C2F4"/>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r>
              <a:rPr lang="en-US" sz="1100" dirty="0" smtClean="0"/>
              <a:t>C</a:t>
            </a:r>
            <a:r>
              <a:rPr lang="en" sz="1100" dirty="0" smtClean="0"/>
              <a:t>ontext </a:t>
            </a:r>
            <a:r>
              <a:rPr lang="en" sz="1100" dirty="0"/>
              <a:t>Specific answer</a:t>
            </a:r>
            <a:endParaRPr sz="1100" dirty="0"/>
          </a:p>
        </p:txBody>
      </p:sp>
      <p:cxnSp>
        <p:nvCxnSpPr>
          <p:cNvPr id="82" name="Google Shape;82;p16"/>
          <p:cNvCxnSpPr/>
          <p:nvPr/>
        </p:nvCxnSpPr>
        <p:spPr>
          <a:xfrm flipH="1">
            <a:off x="7078400" y="2757816"/>
            <a:ext cx="14100" cy="623100"/>
          </a:xfrm>
          <a:prstGeom prst="straightConnector1">
            <a:avLst/>
          </a:prstGeom>
          <a:noFill/>
          <a:ln w="9525" cap="flat" cmpd="sng">
            <a:solidFill>
              <a:schemeClr val="dk2"/>
            </a:solidFill>
            <a:prstDash val="solid"/>
            <a:round/>
            <a:headEnd type="none" w="med" len="med"/>
            <a:tailEnd type="triangle" w="med" len="med"/>
          </a:ln>
        </p:spPr>
      </p:cxnSp>
      <p:sp>
        <p:nvSpPr>
          <p:cNvPr id="83" name="Google Shape;83;p16"/>
          <p:cNvSpPr txBox="1"/>
          <p:nvPr/>
        </p:nvSpPr>
        <p:spPr>
          <a:xfrm>
            <a:off x="5387796" y="1604999"/>
            <a:ext cx="1662900" cy="508619"/>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300" dirty="0">
                <a:solidFill>
                  <a:schemeClr val="dk2"/>
                </a:solidFill>
              </a:rPr>
              <a:t>p</a:t>
            </a:r>
            <a:r>
              <a:rPr lang="en" sz="1300" dirty="0">
                <a:solidFill>
                  <a:schemeClr val="dk2"/>
                </a:solidFill>
              </a:rPr>
              <a:t>arse PDF using PyMuPDF </a:t>
            </a:r>
            <a:endParaRPr sz="1300" dirty="0">
              <a:solidFill>
                <a:schemeClr val="dk2"/>
              </a:solidFill>
            </a:endParaRPr>
          </a:p>
        </p:txBody>
      </p:sp>
      <p:sp>
        <p:nvSpPr>
          <p:cNvPr id="84" name="Google Shape;84;p16"/>
          <p:cNvSpPr txBox="1"/>
          <p:nvPr/>
        </p:nvSpPr>
        <p:spPr>
          <a:xfrm>
            <a:off x="5379775" y="2891413"/>
            <a:ext cx="1662900" cy="508618"/>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300" dirty="0">
                <a:solidFill>
                  <a:schemeClr val="dk2"/>
                </a:solidFill>
              </a:rPr>
              <a:t>Slice the document into segment</a:t>
            </a:r>
            <a:endParaRPr sz="1300" dirty="0">
              <a:solidFill>
                <a:schemeClr val="dk2"/>
              </a:solidFill>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F26E78-9ED7-F230-C65B-ED34286CD3F3}"/>
              </a:ext>
            </a:extLst>
          </p:cNvPr>
          <p:cNvSpPr>
            <a:spLocks noGrp="1"/>
          </p:cNvSpPr>
          <p:nvPr>
            <p:ph type="title"/>
          </p:nvPr>
        </p:nvSpPr>
        <p:spPr/>
        <p:txBody>
          <a:bodyPr>
            <a:normAutofit/>
          </a:bodyPr>
          <a:lstStyle/>
          <a:p>
            <a:r>
              <a:rPr lang="en-US" sz="2400" b="1" dirty="0">
                <a:latin typeface="Times New Roman" panose="02020603050405020304" pitchFamily="18" charset="0"/>
                <a:cs typeface="Times New Roman" panose="02020603050405020304" pitchFamily="18" charset="0"/>
              </a:rPr>
              <a:t>Chatbot Solution</a:t>
            </a:r>
          </a:p>
        </p:txBody>
      </p:sp>
      <p:sp>
        <p:nvSpPr>
          <p:cNvPr id="3" name="Text Placeholder 2">
            <a:extLst>
              <a:ext uri="{FF2B5EF4-FFF2-40B4-BE49-F238E27FC236}">
                <a16:creationId xmlns:a16="http://schemas.microsoft.com/office/drawing/2014/main" id="{AEE718C9-735D-1371-5B94-5948101237B2}"/>
              </a:ext>
            </a:extLst>
          </p:cNvPr>
          <p:cNvSpPr>
            <a:spLocks noGrp="1"/>
          </p:cNvSpPr>
          <p:nvPr>
            <p:ph type="body" idx="1"/>
          </p:nvPr>
        </p:nvSpPr>
        <p:spPr>
          <a:xfrm>
            <a:off x="311700" y="1152474"/>
            <a:ext cx="4260300" cy="3435567"/>
          </a:xfrm>
        </p:spPr>
        <p:txBody>
          <a:bodyPr>
            <a:normAutofit/>
          </a:bodyPr>
          <a:lstStyle/>
          <a:p>
            <a:pPr marL="0" marR="0" algn="just" fontAlgn="base">
              <a:buNone/>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The system utilizes Streamlit, a lightweight, interactive web framework that simplifies the process of creating interactive applications.</a:t>
            </a:r>
          </a:p>
          <a:p>
            <a:pPr marL="0" marR="0" algn="just" fontAlgn="base">
              <a:buNone/>
            </a:pP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0" marR="0" algn="just" fontAlgn="base">
              <a:buNone/>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Users can:</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fontAlgn="base">
              <a:buSzPts val="1000"/>
              <a:buFont typeface="Symbol" pitchFamily="2" charset="2"/>
              <a:buChar char=""/>
              <a:tabLst>
                <a:tab pos="457200" algn="l"/>
              </a:tabLst>
            </a:pPr>
            <a:r>
              <a:rPr lang="en-US" sz="1200" dirty="0">
                <a:solidFill>
                  <a:srgbClr val="000000"/>
                </a:solidFill>
                <a:effectLst/>
                <a:latin typeface="Times New Roman" panose="02020603050405020304" pitchFamily="18" charset="0"/>
                <a:ea typeface="Times New Roman" panose="02020603050405020304" pitchFamily="18" charset="0"/>
                <a:cs typeface="Times New Roman" panose="02020603050405020304" pitchFamily="18" charset="0"/>
              </a:rPr>
              <a:t>Upload the FDA labeling document of a drug in PDF format.</a:t>
            </a:r>
            <a:endParaRPr lang="en-US" sz="1200" dirty="0">
              <a:effectLst/>
              <a:latin typeface="Times New Roman" panose="02020603050405020304" pitchFamily="18" charset="0"/>
              <a:ea typeface="Times New Roman" panose="02020603050405020304" pitchFamily="18" charset="0"/>
              <a:cs typeface="Times New Roman" panose="02020603050405020304" pitchFamily="18" charset="0"/>
            </a:endParaRPr>
          </a:p>
          <a:p>
            <a:pPr marL="800100" lvl="1" indent="-342900" fontAlgn="base">
              <a:buSzPts val="1000"/>
              <a:buFont typeface="Symbol" pitchFamily="2" charset="2"/>
              <a:buChar char=""/>
              <a:tabLst>
                <a:tab pos="457200" algn="l"/>
              </a:tabLst>
            </a:pPr>
            <a:r>
              <a:rPr lang="en-US" sz="1200" dirty="0">
                <a:solidFill>
                  <a:schemeClr val="tx1"/>
                </a:solidFill>
                <a:effectLst/>
                <a:latin typeface="Times New Roman" panose="02020603050405020304" pitchFamily="18" charset="0"/>
                <a:ea typeface="Times New Roman" panose="02020603050405020304" pitchFamily="18" charset="0"/>
                <a:cs typeface="Times New Roman" panose="02020603050405020304" pitchFamily="18" charset="0"/>
              </a:rPr>
              <a:t>Ask natural language questions about the drug.</a:t>
            </a:r>
          </a:p>
          <a:p>
            <a:pPr marL="800100" lvl="1" indent="-342900" fontAlgn="base">
              <a:buSzPts val="1000"/>
              <a:buFont typeface="Symbol" pitchFamily="2" charset="2"/>
              <a:buChar char=""/>
              <a:tabLst>
                <a:tab pos="457200" algn="l"/>
              </a:tabLst>
            </a:pPr>
            <a:r>
              <a:rPr lang="en-US"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Receive answers generated by the AI model that are limited strictly to the uploaded document’s content.</a:t>
            </a:r>
            <a:endParaRPr lang="en-US" sz="1200" dirty="0">
              <a:solidFill>
                <a:schemeClr val="tx1"/>
              </a:solidFill>
              <a:latin typeface="Times New Roman" panose="02020603050405020304" pitchFamily="18" charset="0"/>
              <a:cs typeface="Times New Roman" panose="02020603050405020304" pitchFamily="18" charset="0"/>
            </a:endParaRPr>
          </a:p>
        </p:txBody>
      </p:sp>
      <p:pic>
        <p:nvPicPr>
          <p:cNvPr id="4" name="Picture 3">
            <a:extLst>
              <a:ext uri="{FF2B5EF4-FFF2-40B4-BE49-F238E27FC236}">
                <a16:creationId xmlns:a16="http://schemas.microsoft.com/office/drawing/2014/main" id="{3637017F-C824-94D1-1EC9-F8F6038CA30B}"/>
              </a:ext>
            </a:extLst>
          </p:cNvPr>
          <p:cNvPicPr>
            <a:picLocks noChangeAspect="1"/>
          </p:cNvPicPr>
          <p:nvPr/>
        </p:nvPicPr>
        <p:blipFill>
          <a:blip r:embed="rId2"/>
          <a:stretch>
            <a:fillRect/>
          </a:stretch>
        </p:blipFill>
        <p:spPr>
          <a:xfrm>
            <a:off x="4700338" y="357080"/>
            <a:ext cx="4491790" cy="4341395"/>
          </a:xfrm>
          <a:prstGeom prst="rect">
            <a:avLst/>
          </a:prstGeom>
        </p:spPr>
      </p:pic>
    </p:spTree>
    <p:extLst>
      <p:ext uri="{BB962C8B-B14F-4D97-AF65-F5344CB8AC3E}">
        <p14:creationId xmlns:p14="http://schemas.microsoft.com/office/powerpoint/2010/main" val="323125392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latin typeface="Times New Roman" panose="02020603050405020304" pitchFamily="18" charset="0"/>
                <a:cs typeface="Times New Roman" panose="02020603050405020304" pitchFamily="18" charset="0"/>
              </a:rPr>
              <a:t>Demo</a:t>
            </a:r>
          </a:p>
        </p:txBody>
      </p:sp>
    </p:spTree>
    <p:extLst>
      <p:ext uri="{BB962C8B-B14F-4D97-AF65-F5344CB8AC3E}">
        <p14:creationId xmlns:p14="http://schemas.microsoft.com/office/powerpoint/2010/main" val="2594441646"/>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a:bodyPr>
          <a:lstStyle/>
          <a:p>
            <a:r>
              <a:rPr lang="en-US" sz="2400" dirty="0" smtClean="0">
                <a:latin typeface="Times New Roman" panose="02020603050405020304" pitchFamily="18" charset="0"/>
                <a:cs typeface="Times New Roman" panose="02020603050405020304" pitchFamily="18" charset="0"/>
              </a:rPr>
              <a:t>Screenshots of Interface</a:t>
            </a:r>
            <a:endParaRPr lang="en-US"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6884" y="1152475"/>
            <a:ext cx="5639698" cy="3088221"/>
          </a:xfrm>
          <a:prstGeom prst="rect">
            <a:avLst/>
          </a:prstGeom>
        </p:spPr>
      </p:pic>
    </p:spTree>
    <p:extLst>
      <p:ext uri="{BB962C8B-B14F-4D97-AF65-F5344CB8AC3E}">
        <p14:creationId xmlns:p14="http://schemas.microsoft.com/office/powerpoint/2010/main" val="38350944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3"/>
        <p:cNvGrpSpPr/>
        <p:nvPr/>
      </p:nvGrpSpPr>
      <p:grpSpPr>
        <a:xfrm>
          <a:off x="0" y="0"/>
          <a:ext cx="0" cy="0"/>
          <a:chOff x="0" y="0"/>
          <a:chExt cx="0" cy="0"/>
        </a:xfrm>
      </p:grpSpPr>
      <p:sp>
        <p:nvSpPr>
          <p:cNvPr id="104" name="Google Shape;104;p18"/>
          <p:cNvSpPr txBox="1">
            <a:spLocks noGrp="1"/>
          </p:cNvSpPr>
          <p:nvPr>
            <p:ph type="title"/>
          </p:nvPr>
        </p:nvSpPr>
        <p:spPr>
          <a:xfrm>
            <a:off x="258691" y="186607"/>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sz="2700" b="1" dirty="0">
                <a:latin typeface="Times New Roman" panose="02020603050405020304" pitchFamily="18" charset="0"/>
                <a:cs typeface="Times New Roman" panose="02020603050405020304" pitchFamily="18" charset="0"/>
              </a:rPr>
              <a:t>Results</a:t>
            </a:r>
            <a:endParaRPr b="1" dirty="0">
              <a:latin typeface="Times New Roman" panose="02020603050405020304" pitchFamily="18" charset="0"/>
              <a:cs typeface="Times New Roman" panose="02020603050405020304" pitchFamily="18" charset="0"/>
            </a:endParaRPr>
          </a:p>
        </p:txBody>
      </p:sp>
      <p:sp>
        <p:nvSpPr>
          <p:cNvPr id="2" name="Text Placeholder 1"/>
          <p:cNvSpPr>
            <a:spLocks noGrp="1"/>
          </p:cNvSpPr>
          <p:nvPr>
            <p:ph type="body" idx="1"/>
          </p:nvPr>
        </p:nvSpPr>
        <p:spPr>
          <a:xfrm>
            <a:off x="258691" y="759307"/>
            <a:ext cx="8520600" cy="3416400"/>
          </a:xfrm>
        </p:spPr>
        <p:txBody>
          <a:bodyPr/>
          <a:lstStyle/>
          <a:p>
            <a:r>
              <a:rPr lang="en-US" sz="1200" dirty="0">
                <a:latin typeface="Times New Roman" panose="02020603050405020304" pitchFamily="18" charset="0"/>
                <a:cs typeface="Times New Roman" panose="02020603050405020304" pitchFamily="18" charset="0"/>
              </a:rPr>
              <a:t>Sections having shorter paragraphs where there isn’t much scope to summarize, or sections that are one-liners, have higher scores (0.8 – 0.9).</a:t>
            </a:r>
          </a:p>
          <a:p>
            <a:endParaRPr lang="en-US" dirty="0"/>
          </a:p>
        </p:txBody>
      </p:sp>
      <p:graphicFrame>
        <p:nvGraphicFramePr>
          <p:cNvPr id="3" name="Table 2"/>
          <p:cNvGraphicFramePr>
            <a:graphicFrameLocks noGrp="1"/>
          </p:cNvGraphicFramePr>
          <p:nvPr>
            <p:extLst>
              <p:ext uri="{D42A27DB-BD31-4B8C-83A1-F6EECF244321}">
                <p14:modId xmlns:p14="http://schemas.microsoft.com/office/powerpoint/2010/main" val="1685606473"/>
              </p:ext>
            </p:extLst>
          </p:nvPr>
        </p:nvGraphicFramePr>
        <p:xfrm>
          <a:off x="722244" y="1332007"/>
          <a:ext cx="7195931" cy="3566160"/>
        </p:xfrm>
        <a:graphic>
          <a:graphicData uri="http://schemas.openxmlformats.org/drawingml/2006/table">
            <a:tbl>
              <a:tblPr firstRow="1" bandRow="1">
                <a:tableStyleId>{5C22544A-7EE6-4342-B048-85BDC9FD1C3A}</a:tableStyleId>
              </a:tblPr>
              <a:tblGrid>
                <a:gridCol w="3253812">
                  <a:extLst>
                    <a:ext uri="{9D8B030D-6E8A-4147-A177-3AD203B41FA5}">
                      <a16:colId xmlns:a16="http://schemas.microsoft.com/office/drawing/2014/main" val="4196921818"/>
                    </a:ext>
                  </a:extLst>
                </a:gridCol>
                <a:gridCol w="2948205">
                  <a:extLst>
                    <a:ext uri="{9D8B030D-6E8A-4147-A177-3AD203B41FA5}">
                      <a16:colId xmlns:a16="http://schemas.microsoft.com/office/drawing/2014/main" val="434004228"/>
                    </a:ext>
                  </a:extLst>
                </a:gridCol>
                <a:gridCol w="993914">
                  <a:extLst>
                    <a:ext uri="{9D8B030D-6E8A-4147-A177-3AD203B41FA5}">
                      <a16:colId xmlns:a16="http://schemas.microsoft.com/office/drawing/2014/main" val="3908081348"/>
                    </a:ext>
                  </a:extLst>
                </a:gridCol>
              </a:tblGrid>
              <a:tr h="318052">
                <a:tc>
                  <a:txBody>
                    <a:bodyPr/>
                    <a:lstStyle/>
                    <a:p>
                      <a:pPr algn="ctr"/>
                      <a:r>
                        <a:rPr lang="en-US" sz="1200" b="1" i="0" u="none" strike="noStrike" cap="none" dirty="0">
                          <a:solidFill>
                            <a:schemeClr val="lt1"/>
                          </a:solidFill>
                          <a:effectLst/>
                          <a:latin typeface="Times New Roman" panose="02020603050405020304" pitchFamily="18" charset="0"/>
                          <a:ea typeface="+mn-ea"/>
                          <a:cs typeface="Times New Roman" panose="02020603050405020304" pitchFamily="18" charset="0"/>
                          <a:sym typeface="Arial"/>
                        </a:rPr>
                        <a:t>Ground truth</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b="1" i="0" u="none" strike="noStrike" cap="none" dirty="0">
                          <a:solidFill>
                            <a:schemeClr val="lt1"/>
                          </a:solidFill>
                          <a:effectLst/>
                          <a:latin typeface="Times New Roman" panose="02020603050405020304" pitchFamily="18" charset="0"/>
                          <a:ea typeface="+mn-ea"/>
                          <a:cs typeface="Times New Roman" panose="02020603050405020304" pitchFamily="18" charset="0"/>
                          <a:sym typeface="Arial"/>
                        </a:rPr>
                        <a:t>Generated answer</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b="1" i="0" u="none" strike="noStrike" cap="none" dirty="0">
                          <a:solidFill>
                            <a:schemeClr val="lt1"/>
                          </a:solidFill>
                          <a:effectLst/>
                          <a:latin typeface="Times New Roman" panose="02020603050405020304" pitchFamily="18" charset="0"/>
                          <a:ea typeface="+mn-ea"/>
                          <a:cs typeface="Times New Roman" panose="02020603050405020304" pitchFamily="18" charset="0"/>
                          <a:sym typeface="Arial"/>
                        </a:rPr>
                        <a:t>Semantic score</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958886369"/>
                  </a:ext>
                </a:extLst>
              </a:tr>
              <a:tr h="1735967">
                <a:tc>
                  <a:txBody>
                    <a:bodyPr/>
                    <a:lstStyle/>
                    <a:p>
                      <a:pPr algn="just"/>
                      <a:r>
                        <a:rPr lang="en-US"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PIQRAY is a kinase inhibitor indicated in combination with </a:t>
                      </a:r>
                      <a:r>
                        <a:rPr lang="en-US" sz="12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fulvestrant</a:t>
                      </a:r>
                      <a:r>
                        <a:rPr lang="en-US"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for the treatment of adults with hormone receptor (HR)-positive, human epidermal growth factor receptor 2 (HER2)-negative, PIK3CA-mutated, advanced or metastatic breast cancer as detected by an FDA-approved test following progression on or after an endocrine-based regimen. (1)</a:t>
                      </a:r>
                      <a:endParaRPr lang="en-US" sz="1200"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just"/>
                      <a:r>
                        <a:rPr lang="en-US"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PIQRAY is a kinase inhibitor indicated in combination with </a:t>
                      </a:r>
                      <a:r>
                        <a:rPr lang="en-US" sz="1200" b="0" i="0" u="none" strike="noStrike" cap="none" dirty="0" err="1">
                          <a:solidFill>
                            <a:schemeClr val="dk1"/>
                          </a:solidFill>
                          <a:effectLst/>
                          <a:latin typeface="Times New Roman" panose="02020603050405020304" pitchFamily="18" charset="0"/>
                          <a:ea typeface="+mn-ea"/>
                          <a:cs typeface="Times New Roman" panose="02020603050405020304" pitchFamily="18" charset="0"/>
                          <a:sym typeface="Arial"/>
                        </a:rPr>
                        <a:t>fulvestrant</a:t>
                      </a:r>
                      <a:r>
                        <a:rPr lang="en-US"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 for the treatment of adults with hormone receptor (HR)-positive, human epidermal growth factor receptor 2 (HER2)-negative, PIK3CA-mutated, advanced or metastatic breast cancer as detected by an FDA-approved test following progression on or after an endocrine-based regimen.</a:t>
                      </a:r>
                      <a:endParaRPr lang="en-US" sz="1200" dirty="0">
                        <a:latin typeface="Times New Roman" panose="02020603050405020304" pitchFamily="18" charset="0"/>
                        <a:cs typeface="Times New Roman" panose="02020603050405020304" pitchFamily="18" charset="0"/>
                      </a:endParaRPr>
                    </a:p>
                  </a:txBody>
                  <a:tcPr>
                    <a:solidFill>
                      <a:schemeClr val="bg1"/>
                    </a:solidFill>
                  </a:tcPr>
                </a:tc>
                <a:tc>
                  <a:txBody>
                    <a:bodyPr/>
                    <a:lstStyle/>
                    <a:p>
                      <a:pPr algn="ctr"/>
                      <a:r>
                        <a:rPr lang="en-US"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0.99</a:t>
                      </a:r>
                      <a:endParaRPr lang="en-US" sz="1200" dirty="0">
                        <a:latin typeface="Times New Roman" panose="02020603050405020304" pitchFamily="18" charset="0"/>
                        <a:cs typeface="Times New Roman" panose="02020603050405020304" pitchFamily="18" charset="0"/>
                      </a:endParaRPr>
                    </a:p>
                  </a:txBody>
                  <a:tcPr>
                    <a:solidFill>
                      <a:schemeClr val="bg1"/>
                    </a:solidFill>
                  </a:tcPr>
                </a:tc>
                <a:extLst>
                  <a:ext uri="{0D108BD9-81ED-4DB2-BD59-A6C34878D82A}">
                    <a16:rowId xmlns:a16="http://schemas.microsoft.com/office/drawing/2014/main" val="4106810057"/>
                  </a:ext>
                </a:extLst>
              </a:tr>
              <a:tr h="371324">
                <a:tc>
                  <a:txBody>
                    <a:bodyPr/>
                    <a:lstStyle/>
                    <a:p>
                      <a:pPr algn="just"/>
                      <a:r>
                        <a:rPr lang="en-US"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Tamoxifen: Do not use in combination with ARIMIDEX. No additional benefit seen over tamoxifen monotherapy. (7.1, 14.1) â€¢</a:t>
                      </a:r>
                    </a:p>
                    <a:p>
                      <a:pPr algn="just"/>
                      <a:r>
                        <a:rPr lang="en-US"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Estrogen-containing products: Combination use may diminish activity of ARIMIDEX. (7.2)</a:t>
                      </a:r>
                      <a:endParaRPr lang="en-US" sz="1200" dirty="0">
                        <a:latin typeface="Times New Roman" panose="02020603050405020304" pitchFamily="18" charset="0"/>
                        <a:cs typeface="Times New Roman" panose="02020603050405020304" pitchFamily="18" charset="0"/>
                      </a:endParaRPr>
                    </a:p>
                  </a:txBody>
                  <a:tcPr/>
                </a:tc>
                <a:tc>
                  <a:txBody>
                    <a:bodyPr/>
                    <a:lstStyle/>
                    <a:p>
                      <a:pPr algn="just"/>
                      <a:r>
                        <a:rPr lang="en-US"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Tamoxifen should not be used in combination with ARIMIDEX as no additional benefit is seen over tamoxifen monotherapy. Additionally, combination use of ARIMIDEX with estrogen-containing products may diminish the activity of ARIMIDEX</a:t>
                      </a:r>
                      <a:endParaRPr lang="en-US" sz="1200" dirty="0">
                        <a:latin typeface="Times New Roman" panose="02020603050405020304" pitchFamily="18" charset="0"/>
                        <a:cs typeface="Times New Roman" panose="02020603050405020304" pitchFamily="18" charset="0"/>
                      </a:endParaRPr>
                    </a:p>
                  </a:txBody>
                  <a:tcPr/>
                </a:tc>
                <a:tc>
                  <a:txBody>
                    <a:bodyPr/>
                    <a:lstStyle/>
                    <a:p>
                      <a:pPr algn="ctr"/>
                      <a:r>
                        <a:rPr lang="en-US" sz="1200" b="0" i="0" u="none" strike="noStrike" cap="none" dirty="0">
                          <a:solidFill>
                            <a:schemeClr val="dk1"/>
                          </a:solidFill>
                          <a:effectLst/>
                          <a:latin typeface="Times New Roman" panose="02020603050405020304" pitchFamily="18" charset="0"/>
                          <a:ea typeface="+mn-ea"/>
                          <a:cs typeface="Times New Roman" panose="02020603050405020304" pitchFamily="18" charset="0"/>
                          <a:sym typeface="Arial"/>
                        </a:rPr>
                        <a:t>0.97</a:t>
                      </a:r>
                      <a:endParaRPr lang="en-US"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67716252"/>
                  </a:ext>
                </a:extLst>
              </a:tr>
            </a:tbl>
          </a:graphicData>
        </a:graphic>
      </p:graphicFrame>
    </p:spTree>
  </p:cSld>
  <p:clrMapOvr>
    <a:masterClrMapping/>
  </p:clrMapOvr>
  <p:timing>
    <p:tnLst>
      <p:par>
        <p:cTn id="1" dur="indefinite" restart="never" nodeType="tmRoot"/>
      </p:par>
    </p:tnLst>
  </p:timing>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4106</TotalTime>
  <Words>1363</Words>
  <Application>Microsoft Office PowerPoint</Application>
  <PresentationFormat>On-screen Show (16:9)</PresentationFormat>
  <Paragraphs>120</Paragraphs>
  <Slides>16</Slides>
  <Notes>10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Symbol</vt:lpstr>
      <vt:lpstr>Times New Roman</vt:lpstr>
      <vt:lpstr>Wingdings</vt:lpstr>
      <vt:lpstr>Simple Light</vt:lpstr>
      <vt:lpstr>                                      AI-Powered Chatbot for FDA Drug Labeling Information Retrieval:  OpenAI's GPT for Grounded Question Answering </vt:lpstr>
      <vt:lpstr>Background</vt:lpstr>
      <vt:lpstr>Advantage and Use-case </vt:lpstr>
      <vt:lpstr>Data Used, Objective of the Project and Approaches </vt:lpstr>
      <vt:lpstr>Data Processing</vt:lpstr>
      <vt:lpstr>Chatbot Solution</vt:lpstr>
      <vt:lpstr>Demo</vt:lpstr>
      <vt:lpstr>Screenshots of Interface</vt:lpstr>
      <vt:lpstr>Results</vt:lpstr>
      <vt:lpstr>Results</vt:lpstr>
      <vt:lpstr>Semantic Similarity Score Vs Frequency</vt:lpstr>
      <vt:lpstr>Future Improvements and Conclusion</vt:lpstr>
      <vt:lpstr>Data Processing</vt:lpstr>
      <vt:lpstr>Chatbot Solution</vt:lpstr>
      <vt:lpstr>Chatbot Solution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AI-Powered Chatbot for FDA Drug Labeling Information Retrieval:  OpenAI's GPT for Grounded Question Answering </dc:title>
  <cp:lastModifiedBy>Arun Butreddy</cp:lastModifiedBy>
  <cp:revision>41</cp:revision>
  <dcterms:modified xsi:type="dcterms:W3CDTF">2025-08-09T03:49:02Z</dcterms:modified>
</cp:coreProperties>
</file>