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92" r:id="rId5"/>
    <p:sldId id="275" r:id="rId6"/>
    <p:sldId id="276" r:id="rId7"/>
    <p:sldId id="277" r:id="rId8"/>
    <p:sldId id="278" r:id="rId9"/>
    <p:sldId id="279" r:id="rId10"/>
    <p:sldId id="294" r:id="rId11"/>
    <p:sldId id="296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8" r:id="rId21"/>
    <p:sldId id="306" r:id="rId22"/>
    <p:sldId id="307" r:id="rId23"/>
    <p:sldId id="309" r:id="rId24"/>
    <p:sldId id="310" r:id="rId25"/>
    <p:sldId id="311" r:id="rId26"/>
    <p:sldId id="312" r:id="rId27"/>
    <p:sldId id="313" r:id="rId28"/>
    <p:sldId id="315" r:id="rId29"/>
    <p:sldId id="314" r:id="rId30"/>
    <p:sldId id="316" r:id="rId31"/>
    <p:sldId id="317" r:id="rId32"/>
    <p:sldId id="318" r:id="rId33"/>
    <p:sldId id="319" r:id="rId34"/>
    <p:sldId id="320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5634"/>
  </p:normalViewPr>
  <p:slideViewPr>
    <p:cSldViewPr snapToGrid="0" showGuides="1">
      <p:cViewPr varScale="1">
        <p:scale>
          <a:sx n="92" d="100"/>
          <a:sy n="92" d="100"/>
        </p:scale>
        <p:origin x="184" y="6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KUMAR GOPAL" userId="372e02f722abc757" providerId="LiveId" clId="{388B07C3-B4A5-4D97-B720-CE288E6E94D0}"/>
    <pc:docChg chg="modSld">
      <pc:chgData name="MADHUKUMAR GOPAL" userId="372e02f722abc757" providerId="LiveId" clId="{388B07C3-B4A5-4D97-B720-CE288E6E94D0}" dt="2025-06-06T17:22:43.196" v="9" actId="1076"/>
      <pc:docMkLst>
        <pc:docMk/>
      </pc:docMkLst>
      <pc:sldChg chg="modSp mod">
        <pc:chgData name="MADHUKUMAR GOPAL" userId="372e02f722abc757" providerId="LiveId" clId="{388B07C3-B4A5-4D97-B720-CE288E6E94D0}" dt="2025-06-06T17:22:43.196" v="9" actId="1076"/>
        <pc:sldMkLst>
          <pc:docMk/>
          <pc:sldMk cId="3898447929" sldId="292"/>
        </pc:sldMkLst>
        <pc:spChg chg="mod">
          <ac:chgData name="MADHUKUMAR GOPAL" userId="372e02f722abc757" providerId="LiveId" clId="{388B07C3-B4A5-4D97-B720-CE288E6E94D0}" dt="2025-06-06T17:22:43.196" v="9" actId="1076"/>
          <ac:spMkLst>
            <pc:docMk/>
            <pc:sldMk cId="3898447929" sldId="292"/>
            <ac:spMk id="9" creationId="{485E0237-B9A1-0B58-E0AA-05EF84817E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CFFEDE-71B6-EDD4-F79C-CCA4DC96F79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502FB0F-2EFC-DA76-7CA1-DE9D6F98544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6892819-03D9-6D47-CF28-B9D48B7A10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4A44577-4BB0-54E8-02E7-089667CFB49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1465BB3-8FE9-AE91-1CBE-E12A9B567B6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83532D3-769B-6F2B-D56C-18B70B1E07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9172AAD-255F-25B8-911A-A5277C80633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" y="275208"/>
            <a:ext cx="8629096" cy="1953087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TITLE:- 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BBC NEWS ARTICLE CLASSIFICATION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481656" y="4007125"/>
            <a:ext cx="3203803" cy="97654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Madhukumar Gopal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168EF-3554-0FD6-B4DE-A5408735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823" y="2809514"/>
            <a:ext cx="7278177" cy="4048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5A479-299B-0201-0AE3-979C260C3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403" y="96670"/>
            <a:ext cx="2592595" cy="26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528-BF3F-98BF-9964-F3B56DBC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7170"/>
            <a:ext cx="10515600" cy="8091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0ECA2-EACD-D5C9-CD53-E25BFBBB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8" y="1296031"/>
            <a:ext cx="4581321" cy="5129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B4F3F-39E2-9520-590B-EA4D76AB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947" y="1296030"/>
            <a:ext cx="7214155" cy="40581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F4D5A4-9FE2-6D25-A7B8-B3AA73CEDE61}"/>
              </a:ext>
            </a:extLst>
          </p:cNvPr>
          <p:cNvSpPr txBox="1"/>
          <p:nvPr/>
        </p:nvSpPr>
        <p:spPr>
          <a:xfrm>
            <a:off x="6384944" y="568555"/>
            <a:ext cx="614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67CD9BF-B20E-BB24-6BDB-02FB7E276FD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660245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E7E10E-BA85-FFCB-F47D-6EF310A1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997" y="195951"/>
            <a:ext cx="7662515" cy="53345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8F502F-C983-FBAF-84D4-FEFA28CEAE98}"/>
              </a:ext>
            </a:extLst>
          </p:cNvPr>
          <p:cNvSpPr txBox="1"/>
          <p:nvPr/>
        </p:nvSpPr>
        <p:spPr>
          <a:xfrm>
            <a:off x="933678" y="5862805"/>
            <a:ext cx="11140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diagonal entries (correct classifications) dominate, indicating excellent classification performance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42DF6C-3569-8D48-4E73-783C58F7CBE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04348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E39D1911-7E67-05F8-C02D-25C92AD1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165" y="409822"/>
            <a:ext cx="9157670" cy="50875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D385E4-F6D4-7645-6621-29EF03F699E3}"/>
              </a:ext>
            </a:extLst>
          </p:cNvPr>
          <p:cNvSpPr txBox="1"/>
          <p:nvPr/>
        </p:nvSpPr>
        <p:spPr>
          <a:xfrm>
            <a:off x="1517165" y="5632405"/>
            <a:ext cx="9609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epoch 5-6, the losses stabilize, indicating that the model has nearly converged and further training might not significantly improve performance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9A89A4C-F488-0D98-8F74-BD239E517B9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587316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599D-3A8B-09F3-061B-BB9CA349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74955"/>
            <a:ext cx="10515600" cy="111543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2.ALBERT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54B029B5-1438-6801-0DD6-6E737FF8439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Efficiency: ALBERT uses 89% fewer parameters than BERT by employing cross-layer parameter sharing and factorized embeddings, making it faster and lighter.  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Improved Sentence Understanding: Replaces BERT's Next Sentence Prediction (NSP) with Sentence Order Prediction (SOP) for better inter-sentence coherence.  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Same Layers, Smaller Model: ALBERT has the same number of layers as BERT but achieves compactness through parameter sharing across layers.  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High Accuracy: Retains 95-98% of BERT's accuracy while significantly reducing memory usage and training time. </a:t>
            </a:r>
          </a:p>
          <a:p>
            <a:pPr marL="0" indent="0">
              <a:buNone/>
            </a:pPr>
            <a:endParaRPr lang="en-US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7D224-2363-E2E5-6D4A-5951567DF63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99702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45E4BA-F57D-6E4B-C299-CCBF0D94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77" y="1122745"/>
            <a:ext cx="10762776" cy="491924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D439B64-FE96-C411-2408-71EA90FB796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7998C-48B1-76E4-6EF7-FF9F224EB539}"/>
              </a:ext>
            </a:extLst>
          </p:cNvPr>
          <p:cNvSpPr txBox="1"/>
          <p:nvPr/>
        </p:nvSpPr>
        <p:spPr>
          <a:xfrm>
            <a:off x="1008677" y="34180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VS ALBERT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62728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835406-967F-4C36-7A63-EDA782818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2" y="960699"/>
            <a:ext cx="10891776" cy="3159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31A90D-3C2E-2942-20D7-6DC860C14B9E}"/>
              </a:ext>
            </a:extLst>
          </p:cNvPr>
          <p:cNvSpPr txBox="1"/>
          <p:nvPr/>
        </p:nvSpPr>
        <p:spPr>
          <a:xfrm>
            <a:off x="650112" y="4214207"/>
            <a:ext cx="110981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(CLS) vs. T (CLS):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(CLS): Input token embedding representing the start of the sequence.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 (CLS): Output embedding summarizing the sequence for classification tasks.  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 (SEP) vs. T (SEP):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(SEP): Input token embedding marking the separation between sentences.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 (SEP): Output embedding capturing contextual separation between sentences.  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E1, E2... vs. T1, T2...: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E1, E2...: Input word embeddings for individual tokens. 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T1, T2...: Contextualized token embeddings after passing through Transformer layers.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07769-A3BF-90FB-03DA-A9AB6BC6F6F6}"/>
              </a:ext>
            </a:extLst>
          </p:cNvPr>
          <p:cNvSpPr txBox="1"/>
          <p:nvPr/>
        </p:nvSpPr>
        <p:spPr>
          <a:xfrm>
            <a:off x="130214" y="220748"/>
            <a:ext cx="7274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ARCHITECHTURE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51F6123-1865-984B-697B-9FBBC84B890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266415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F3DC3B-ED43-D7D6-6E2E-A822C47E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5" y="1292132"/>
            <a:ext cx="5023413" cy="49003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988FE-3E82-154B-3E3B-D851BBB5D5A6}"/>
              </a:ext>
            </a:extLst>
          </p:cNvPr>
          <p:cNvSpPr txBox="1"/>
          <p:nvPr/>
        </p:nvSpPr>
        <p:spPr>
          <a:xfrm>
            <a:off x="5442995" y="1388067"/>
            <a:ext cx="6094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(0.0005 ): Optimized for faster convergence with only the classification head trainable, ensuring efficiency.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&amp; Saving Strategy: Model is evaluated and checkpoints saved at each epoch to track progress and prevent overfitting.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Batch Size (16): Balanced for GPU memory efficiency and stable updates during training and evaluation.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Epochs (50) with Early Stopping: Allows sufficient learning time while early stopping prevents overfitting.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 Loading: Automatically retrieves the best-performing model, ensuring optimal evaluation performance.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58CFBF-6889-BD89-089F-C59DFD8E5502}"/>
              </a:ext>
            </a:extLst>
          </p:cNvPr>
          <p:cNvSpPr txBox="1"/>
          <p:nvPr/>
        </p:nvSpPr>
        <p:spPr>
          <a:xfrm>
            <a:off x="115745" y="457729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E066AFA-DE38-49CA-FF54-2656127FD29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16469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B7FF5F-179D-E761-2794-CB3B1A502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39" y="995422"/>
            <a:ext cx="10353675" cy="38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08281-4951-2468-2869-9B0DFCD94E07}"/>
              </a:ext>
            </a:extLst>
          </p:cNvPr>
          <p:cNvSpPr txBox="1"/>
          <p:nvPr/>
        </p:nvSpPr>
        <p:spPr>
          <a:xfrm>
            <a:off x="658278" y="5164540"/>
            <a:ext cx="1071339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F1 for Sport (0.92): Sports articles have distinct language and context, making them easier for the model to classify accurately.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F1 for Tech (0.74): Tech articles often overlap with business or entertainment topics, leading to higher misclassification.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D9BA0-7DE9-9659-3625-6ADDA1E6B9BD}"/>
              </a:ext>
            </a:extLst>
          </p:cNvPr>
          <p:cNvSpPr txBox="1"/>
          <p:nvPr/>
        </p:nvSpPr>
        <p:spPr>
          <a:xfrm>
            <a:off x="172141" y="216132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C40F977-7337-D329-BF73-9A3236DB962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710787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830D0C-8949-5937-FBAE-AA05DEE7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12" y="87628"/>
            <a:ext cx="9222130" cy="5011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1B8590-2290-78A1-EC24-4BAFFF92A30A}"/>
              </a:ext>
            </a:extLst>
          </p:cNvPr>
          <p:cNvSpPr txBox="1"/>
          <p:nvPr/>
        </p:nvSpPr>
        <p:spPr>
          <a:xfrm>
            <a:off x="358815" y="5099466"/>
            <a:ext cx="9222130" cy="1648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Business vs. Politics: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Misclassification due to overlapping topics like 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economic policies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 vs. Business: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Confusion caused by articles on 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companies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Entertainment vs. Tech: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Ambiguity arises from 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media-tech innovations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74FE6B7-B010-6FAD-2133-5AF74B6E24B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49689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146ABE-6CA4-982C-B9AF-86BCC82F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71" y="289368"/>
            <a:ext cx="8694095" cy="4965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3E1DF4-7BB7-3B5F-A223-BDFDD811770A}"/>
              </a:ext>
            </a:extLst>
          </p:cNvPr>
          <p:cNvSpPr txBox="1"/>
          <p:nvPr/>
        </p:nvSpPr>
        <p:spPr>
          <a:xfrm>
            <a:off x="925974" y="5486399"/>
            <a:ext cx="10602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at Epoch 25: Training stopped because validation loss stopped improving, preventing overfitting and saving time.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5358A28-634A-A009-0D93-EBCDB37C8D3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087625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" y="798525"/>
            <a:ext cx="3675551" cy="161015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2.Overview of Dataset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3.Model Architectures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4.Parameter Tuning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5.Evaluation Metrics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99B01-0BF5-D714-F20B-1C266BDC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28" y="3443668"/>
            <a:ext cx="4384141" cy="29174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6013-797A-E9FB-29CF-587357036513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C76CE0-5604-1EBB-15C2-1CF78FCE2365}"/>
              </a:ext>
            </a:extLst>
          </p:cNvPr>
          <p:cNvSpPr txBox="1"/>
          <p:nvPr/>
        </p:nvSpPr>
        <p:spPr>
          <a:xfrm>
            <a:off x="1930" y="2069784"/>
            <a:ext cx="60940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Processing: RNNs excel at handling data with sequential dependencies, such as sentences or paragraphs.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State: The internal memory of the RNN that allows it to retain context across steps in a sequence.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FFN Head: The classification head that applies weights to the RNN's output and predicts the final class label.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Design: Combining an RNN with an FFN allows flexibility in tuning for specific tasks, such as classifying articles into distinct categories.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A7EF1-C646-C808-D652-96C7AA373391}"/>
              </a:ext>
            </a:extLst>
          </p:cNvPr>
          <p:cNvSpPr txBox="1"/>
          <p:nvPr/>
        </p:nvSpPr>
        <p:spPr>
          <a:xfrm>
            <a:off x="0" y="448566"/>
            <a:ext cx="8469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3.RNN WITH FFN CLASSIFIER HEAD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D637F89-0628-F2BF-E012-07DE9201CC0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958243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4E7DC-FA00-3C8C-261A-6FA58CD9FB4F}"/>
              </a:ext>
            </a:extLst>
          </p:cNvPr>
          <p:cNvSpPr txBox="1"/>
          <p:nvPr/>
        </p:nvSpPr>
        <p:spPr>
          <a:xfrm>
            <a:off x="497711" y="3929403"/>
            <a:ext cx="110306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(Green): Sequential data (e.g., words) fed at each time step.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 (Blue - h): Memory unit retaining and updating past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(Yellow - w): Parameters influencing hidden state updates and output.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(Red): Generated context-aware result at each time step.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Loop (Arrow): Feedback mechanism for sequential dependency learning.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0B6DD-4BB5-7A1B-99EA-0464CD00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" y="1273214"/>
            <a:ext cx="11482086" cy="25001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82056-1703-BD4D-2B6E-1EDE5F19B9CD}"/>
              </a:ext>
            </a:extLst>
          </p:cNvPr>
          <p:cNvSpPr txBox="1"/>
          <p:nvPr/>
        </p:nvSpPr>
        <p:spPr>
          <a:xfrm>
            <a:off x="138896" y="225690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ARCHITECHTURE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1EEFFF2-2757-1201-2D36-2DD0D1D62BD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449850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048FD7-75AB-CBFC-C967-83AFF4D624A2}"/>
              </a:ext>
            </a:extLst>
          </p:cNvPr>
          <p:cNvSpPr txBox="1"/>
          <p:nvPr/>
        </p:nvSpPr>
        <p:spPr>
          <a:xfrm>
            <a:off x="141788" y="898608"/>
            <a:ext cx="1123612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 Removal: Eliminated symbols and extra spaces for clean text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Normalization: Standardized numbers (e.g., "5M" → "5 million").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Unit Conversion: Converted financial terms into consistent formats.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Preprocessing: Tailored cleaning steps optimized for the RNN model to ensure effective sequential learning.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EEF55-50E8-0E69-8874-9BA964EA2202}"/>
              </a:ext>
            </a:extLst>
          </p:cNvPr>
          <p:cNvSpPr txBox="1"/>
          <p:nvPr/>
        </p:nvSpPr>
        <p:spPr>
          <a:xfrm>
            <a:off x="141788" y="83138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2BD8AA-75E3-025B-ED33-1FBE3A0E2FC4}"/>
              </a:ext>
            </a:extLst>
          </p:cNvPr>
          <p:cNvSpPr txBox="1"/>
          <p:nvPr/>
        </p:nvSpPr>
        <p:spPr>
          <a:xfrm>
            <a:off x="141788" y="5068426"/>
            <a:ext cx="101481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Details:Word2Vec pretrained embeddings with 300 dimensions. Vocabulary Statistics: Vocabulary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Size: 32437. Embedding Matrix Shape: (32437, 300).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3B3E5-6CF5-0BCB-F8E0-DCBED786D284}"/>
              </a:ext>
            </a:extLst>
          </p:cNvPr>
          <p:cNvSpPr txBox="1"/>
          <p:nvPr/>
        </p:nvSpPr>
        <p:spPr>
          <a:xfrm>
            <a:off x="141788" y="4099207"/>
            <a:ext cx="6117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DETAILS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C83715B-9BC3-548E-D685-5D29EACC399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175595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D5D65D-BE91-5C11-6CB8-650EEC9F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2" y="923622"/>
            <a:ext cx="10229127" cy="3856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C4C95E-435B-4312-4A16-5A56EA577F94}"/>
              </a:ext>
            </a:extLst>
          </p:cNvPr>
          <p:cNvSpPr txBox="1"/>
          <p:nvPr/>
        </p:nvSpPr>
        <p:spPr>
          <a:xfrm>
            <a:off x="245962" y="110488"/>
            <a:ext cx="949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RNN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1F98B-7411-A047-9331-881F2C5F1E4D}"/>
              </a:ext>
            </a:extLst>
          </p:cNvPr>
          <p:cNvSpPr txBox="1"/>
          <p:nvPr/>
        </p:nvSpPr>
        <p:spPr>
          <a:xfrm>
            <a:off x="245962" y="5334213"/>
            <a:ext cx="11838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Simple RNN performs well in clear categories like “Entertainment” and “Sport”. 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handles complex categories like “Politics” and “Tech” moderately due to overlapping themes.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model is simple, efficient, and achieves “78% accuracy”.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C1C4CE3-E400-6341-4198-856EAE2414F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135275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5AA42B-6A6E-685B-9C27-826F9DFE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29" y="185195"/>
            <a:ext cx="8439150" cy="4687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7E877C-53F3-C0DB-0EC2-31B33F90665D}"/>
              </a:ext>
            </a:extLst>
          </p:cNvPr>
          <p:cNvSpPr txBox="1"/>
          <p:nvPr/>
        </p:nvSpPr>
        <p:spPr>
          <a:xfrm>
            <a:off x="116711" y="4993259"/>
            <a:ext cx="11904080" cy="186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Best Performing (Sport): Clear and distinct language resulted in accurate classification.</a:t>
            </a:r>
            <a:endParaRPr lang="en-US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Politics Misclassification: Confused with Business due to overlapping trends in economic discussions and governance topics.</a:t>
            </a:r>
            <a:endParaRPr lang="en-US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 Misclassification: Misclassified as Business because of shared themes in technology industries and market innovations.</a:t>
            </a:r>
            <a:endParaRPr lang="en-US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6EEBFF1-A46B-C0EC-6F2B-58A48064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84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F266D3-9F14-AB0F-E637-36DE8C1B0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84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C09FE0C-5E6D-0DF9-75AD-69396888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1" y="-866172"/>
            <a:ext cx="984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F223ECA-6F64-B015-6ACA-C62EBD2F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11" y="-866172"/>
            <a:ext cx="984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2950507-1158-1638-51BE-13D890CE1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84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504E1FE-E6B7-4BD6-75B8-48F20BE04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84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A242A40-8DA5-253D-F6CB-9B0A24948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84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FBB7F684-21A4-D948-A278-C86996AF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84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FAAE765-0955-DB49-384F-0A97377AD5A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98969" y="6327987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1639593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2B6CCF-0033-FA79-5F17-0CABEFDD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880533"/>
            <a:ext cx="9944100" cy="3513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17DACA-DA82-1C67-394D-9BB72032AD4C}"/>
              </a:ext>
            </a:extLst>
          </p:cNvPr>
          <p:cNvSpPr txBox="1"/>
          <p:nvPr/>
        </p:nvSpPr>
        <p:spPr>
          <a:xfrm>
            <a:off x="194733" y="4665134"/>
            <a:ext cx="108796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Layer: Converts input words into dense vectors of size 300.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Layers: Two layers (Simple RNN) that process sequence patterns with 64 units each.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&amp; Dropout Layers: Layers with 128 units for classification and dropout to prevent overfitting.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Layer: Predicts 5 categories based on the input.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52002-812B-2B2A-D1AD-ADDD5D077855}"/>
              </a:ext>
            </a:extLst>
          </p:cNvPr>
          <p:cNvSpPr txBox="1"/>
          <p:nvPr/>
        </p:nvSpPr>
        <p:spPr>
          <a:xfrm>
            <a:off x="194733" y="93808"/>
            <a:ext cx="9457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RNN MODEL SUMMARY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754E5FD-8354-F97C-1214-96EE34BBB2B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202827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33ACAE-8697-6527-62E0-51E84756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021" y="908049"/>
            <a:ext cx="7781375" cy="3570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0326B6-546F-4458-7B64-7D11951FD90A}"/>
              </a:ext>
            </a:extLst>
          </p:cNvPr>
          <p:cNvSpPr txBox="1"/>
          <p:nvPr/>
        </p:nvSpPr>
        <p:spPr>
          <a:xfrm>
            <a:off x="228600" y="4811455"/>
            <a:ext cx="118448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 Simple RNN reads data one way, while Bidirectional RNN learns from both past and future, boosting performance for sequences like Politics and Sport.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Simple RNN is faster and lighter, while Bidirectional RNN improves accuracy with more computation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819F88-C69D-BD48-D123-3A5936907229}"/>
              </a:ext>
            </a:extLst>
          </p:cNvPr>
          <p:cNvSpPr txBox="1"/>
          <p:nvPr/>
        </p:nvSpPr>
        <p:spPr>
          <a:xfrm>
            <a:off x="110066" y="126726"/>
            <a:ext cx="87968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RNN   VS   COMPLEX RNN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A40782-0FDC-6117-3DF9-D0461781386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409799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F02558-359A-D135-7195-2B89D5F2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532467"/>
            <a:ext cx="11853334" cy="3894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4FBA93-26BC-9C61-B544-ED7302B7352E}"/>
              </a:ext>
            </a:extLst>
          </p:cNvPr>
          <p:cNvSpPr txBox="1"/>
          <p:nvPr/>
        </p:nvSpPr>
        <p:spPr>
          <a:xfrm>
            <a:off x="67732" y="121904"/>
            <a:ext cx="12022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OF TEXT CLASSIFICATION MODELS (DISTILBERT, ALBERT, RNN)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136FA0-EC8E-F79B-8723-EC15B206880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2307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1313E6-B09C-5434-4123-576A18251CC7}"/>
              </a:ext>
            </a:extLst>
          </p:cNvPr>
          <p:cNvSpPr txBox="1"/>
          <p:nvPr/>
        </p:nvSpPr>
        <p:spPr>
          <a:xfrm>
            <a:off x="262465" y="491279"/>
            <a:ext cx="1175173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ALBERT Underperformed?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Size Sensitivity: ALBERT, designed for large datasets, couldn’t fully leverage its advanced mechanisms like SOP and weight sharing on the small dataset of 2,225 samples.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Reduced Parameters: ALBERT’s parameter-sharing design sacrifices some representation power, making it less effective in capturing task-specific nuances in small datasets.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RNN Underperformed: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Limited Contextual Learning: RNNs struggle with long-range dependencies and complex relationships, which DistilBERT and ALBERT handle better with Transformers.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Lack of Pretraining: Unlike DistilBERT and ALBERT, RNN lacks pretrained contextual knowledge, relying only on task-specific learning, which is less effective for diverse categories.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DistilBERT Excelled: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Efficient Pretraining: DistilBERT’s knowledge distillation from BERT enables it to retain strong contextual understanding with fewer parameters, making it highly effective even on small datasets.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Simpler Architecture: Its lightweight design and focus on core contextual learning allow it to generalize better across all categories in the dataset.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0E90A-8EB3-6C37-0CB2-AC3B631BD9A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0711726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64F9-C3AB-0BF5-AAC7-CB3CE2FE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96" y="67423"/>
            <a:ext cx="10515600" cy="111543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C2145-CD9D-484A-BB4E-44369EAD957F}"/>
              </a:ext>
            </a:extLst>
          </p:cNvPr>
          <p:cNvSpPr txBox="1"/>
          <p:nvPr/>
        </p:nvSpPr>
        <p:spPr>
          <a:xfrm>
            <a:off x="164496" y="2054924"/>
            <a:ext cx="1163743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Freezing: Fine-tuning only the classification layer limited performance; unfreezing layers improved learning.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Dataset: ALBERT struggled to leverage its advanced mechanisms on the 2,225-sample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(Word2Vec):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Embeddings: Word2Vec lacked context, limiting nuanced feature capture.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Limits: RNN struggled with long dependencies and contextual richness.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DistilBERT: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Pretraining: Distilled knowledge from BERT ensured strong small-data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Simplicity: Lightweight architecture enabled better generalization and tuning.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challange: Hyperparameter tuning through trial and error was critical to optimizing performance of Albert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79E505-DF6A-493A-7174-1CF2AB4A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372" y="67423"/>
            <a:ext cx="5909132" cy="2743200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5E59854-8A12-5927-A76B-73CD38D3D05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8199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3" y="1947702"/>
            <a:ext cx="5117162" cy="1325563"/>
          </a:xfr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DATASET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72424" y="2998311"/>
            <a:ext cx="10051642" cy="3584734"/>
          </a:xfrm>
        </p:spPr>
        <p:txBody>
          <a:bodyPr/>
          <a:lstStyle/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Summary: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 2,225 articles.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Categories: 5 distinct categories: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</a:p>
          <a:p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Text Length: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2,264 characters per article.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E06624E-7A8E-2CCF-D8C9-78202AF9A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8" y="224224"/>
            <a:ext cx="12155276" cy="21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FFD494-0261-C16C-210F-13EE9ED5BC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666"/>
          <a:stretch/>
        </p:blipFill>
        <p:spPr>
          <a:xfrm>
            <a:off x="3149600" y="1269989"/>
            <a:ext cx="4369329" cy="431802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D0107D2-AB85-827D-4B40-96674F689C1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77626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493CB-66C2-498D-D1F5-A06ECCEA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283" y="482600"/>
            <a:ext cx="3340100" cy="334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237F6-06C7-D708-D9C5-30CA97101AD7}"/>
              </a:ext>
            </a:extLst>
          </p:cNvPr>
          <p:cNvSpPr txBox="1"/>
          <p:nvPr/>
        </p:nvSpPr>
        <p:spPr>
          <a:xfrm>
            <a:off x="2963333" y="428004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 </a:t>
            </a:r>
            <a:r>
              <a:rPr lang="en-US" sz="4800" dirty="0">
                <a:solidFill>
                  <a:srgbClr val="00B0F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196F5E1-0D8A-86A5-03A2-57C1C60F9A8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01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E2154-E47F-4E31-9A7F-6C1198AF9E0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0" y="220339"/>
            <a:ext cx="4362680" cy="572876"/>
          </a:xfrm>
        </p:spPr>
        <p:txBody>
          <a:bodyPr/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0C73B-E56D-7B4B-3A17-7C67D15D8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8" y="1134737"/>
            <a:ext cx="9362900" cy="55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AD55BD-EF9D-5822-693E-053539D8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98" y="332686"/>
            <a:ext cx="7869013" cy="4514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963559-9816-75E3-D925-803E1D57E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305" y="673940"/>
            <a:ext cx="3694793" cy="383222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6E3A11B-F913-4B82-E07A-77E7D12E1FF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035B8-706D-C575-B918-029B84EC7CD4}"/>
              </a:ext>
            </a:extLst>
          </p:cNvPr>
          <p:cNvSpPr txBox="1"/>
          <p:nvPr/>
        </p:nvSpPr>
        <p:spPr>
          <a:xfrm>
            <a:off x="443344" y="5287879"/>
            <a:ext cx="108134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frequency of articles has a word count in the range of approximately 200–400 words.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word 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approximately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384 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indicated by the red dashed line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D900E6-623B-DDDF-10C4-6BD2A55AB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8" y="226235"/>
            <a:ext cx="11585922" cy="620761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30FA7C1-1479-A2CC-5BA9-AB5C0C6D53D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25AA1-F7AD-65DE-BE40-D1D7D52B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220637"/>
            <a:ext cx="10515600" cy="111543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1.DISTILBERT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A339C2B-3190-F036-8E11-B1F2CFFB6C81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304373" y="1225903"/>
            <a:ext cx="10889796" cy="124187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DistilBERT?: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and smaller than BERT.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97% of BERT’s performance but with a 40% reduction in size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0C822B-9D25-F8FA-570E-60D28861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6" y="2610999"/>
            <a:ext cx="11160674" cy="373564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17C857-D947-3ED1-622C-7DFFE9C3CD9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07A3-9378-04DE-AFDC-51195B1A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68" y="274955"/>
            <a:ext cx="10515600" cy="67578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1C33-4BD3-CF39-F15F-9A89F0CC0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7" y="1224631"/>
            <a:ext cx="10976601" cy="545532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361F19-855E-C6C5-CDFE-F5E7B71E24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56430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AD333C-0269-BCD0-44A9-51429572F7FA}"/>
              </a:ext>
            </a:extLst>
          </p:cNvPr>
          <p:cNvSpPr txBox="1"/>
          <p:nvPr/>
        </p:nvSpPr>
        <p:spPr>
          <a:xfrm>
            <a:off x="173515" y="176525"/>
            <a:ext cx="6097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Uses knowledge distillation: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Mimics the output of BERT through teacher-student training.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Focuses on Masked Language Modeling (MLM), removing the Next Sentence Prediction (NSP) task for simplicity.</a:t>
            </a:r>
          </a:p>
        </p:txBody>
      </p:sp>
      <p:pic>
        <p:nvPicPr>
          <p:cNvPr id="9" name="Picture 8" descr="A diagram of a model&#10;&#10;Description automatically generated">
            <a:extLst>
              <a:ext uri="{FF2B5EF4-FFF2-40B4-BE49-F238E27FC236}">
                <a16:creationId xmlns:a16="http://schemas.microsoft.com/office/drawing/2014/main" id="{208E858B-6A29-3464-6FE4-321A27728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58" y="2021340"/>
            <a:ext cx="8284684" cy="466013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2C9FA1-149B-F23F-3658-A9269CF8751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434112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3616</TotalTime>
  <Words>1423</Words>
  <Application>Microsoft Office PowerPoint</Application>
  <PresentationFormat>Widescreen</PresentationFormat>
  <Paragraphs>196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等线</vt:lpstr>
      <vt:lpstr>Abadi</vt:lpstr>
      <vt:lpstr>Arial</vt:lpstr>
      <vt:lpstr>Calibri</vt:lpstr>
      <vt:lpstr>Posterama Text Black</vt:lpstr>
      <vt:lpstr>Posterama Text SemiBold</vt:lpstr>
      <vt:lpstr>Times New Roman</vt:lpstr>
      <vt:lpstr>Wingdings</vt:lpstr>
      <vt:lpstr>Custom​​</vt:lpstr>
      <vt:lpstr>TITLE:- BBC NEWS ARTICLE CLASSIFICATION</vt:lpstr>
      <vt:lpstr>ROADMAP</vt:lpstr>
      <vt:lpstr>INTRODUCTION TO DATASET</vt:lpstr>
      <vt:lpstr>PowerPoint Presentation</vt:lpstr>
      <vt:lpstr>PowerPoint Presentation</vt:lpstr>
      <vt:lpstr>PowerPoint Presentation</vt:lpstr>
      <vt:lpstr>1.DISTILBERT</vt:lpstr>
      <vt:lpstr>ARCHITECTURE</vt:lpstr>
      <vt:lpstr>PowerPoint Presentation</vt:lpstr>
      <vt:lpstr>PARAMETERS</vt:lpstr>
      <vt:lpstr>PowerPoint Presentation</vt:lpstr>
      <vt:lpstr>PowerPoint Presentation</vt:lpstr>
      <vt:lpstr>2.ALBERT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CHALLANGES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MADHUKUMAR GOPAL</dc:creator>
  <cp:lastModifiedBy>MADHUKUMAR GOPAL</cp:lastModifiedBy>
  <cp:revision>9</cp:revision>
  <dcterms:created xsi:type="dcterms:W3CDTF">2024-11-19T00:12:28Z</dcterms:created>
  <dcterms:modified xsi:type="dcterms:W3CDTF">2025-06-06T17:22:45Z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