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73" r:id="rId10"/>
    <p:sldId id="259" r:id="rId11"/>
    <p:sldId id="274" r:id="rId12"/>
    <p:sldId id="275" r:id="rId13"/>
    <p:sldId id="261" r:id="rId14"/>
    <p:sldId id="262" r:id="rId15"/>
    <p:sldId id="263" r:id="rId16"/>
    <p:sldId id="264" r:id="rId17"/>
    <p:sldId id="266" r:id="rId18"/>
    <p:sldId id="267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920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DC172-9EFE-47D7-BB9A-FEC3BC21882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C6B7-0CA5-4A4C-B12B-97D0509C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2C6B7-0CA5-4A4C-B12B-97D0509C3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01100" y="3457575"/>
            <a:ext cx="3390900" cy="3400425"/>
          </a:xfrm>
          <a:custGeom>
            <a:avLst/>
            <a:gdLst/>
            <a:ahLst/>
            <a:cxnLst/>
            <a:rect l="l" t="t" r="r" b="b"/>
            <a:pathLst>
              <a:path w="3390900" h="3400425">
                <a:moveTo>
                  <a:pt x="3390773" y="0"/>
                </a:moveTo>
                <a:lnTo>
                  <a:pt x="3386581" y="163956"/>
                </a:lnTo>
                <a:lnTo>
                  <a:pt x="3383827" y="211913"/>
                </a:lnTo>
                <a:lnTo>
                  <a:pt x="3380399" y="259691"/>
                </a:lnTo>
                <a:lnTo>
                  <a:pt x="3376300" y="307285"/>
                </a:lnTo>
                <a:lnTo>
                  <a:pt x="3371536" y="354692"/>
                </a:lnTo>
                <a:lnTo>
                  <a:pt x="3366111" y="401907"/>
                </a:lnTo>
                <a:lnTo>
                  <a:pt x="3360030" y="448924"/>
                </a:lnTo>
                <a:lnTo>
                  <a:pt x="3353298" y="495741"/>
                </a:lnTo>
                <a:lnTo>
                  <a:pt x="3345918" y="542352"/>
                </a:lnTo>
                <a:lnTo>
                  <a:pt x="3337896" y="588753"/>
                </a:lnTo>
                <a:lnTo>
                  <a:pt x="3329236" y="634939"/>
                </a:lnTo>
                <a:lnTo>
                  <a:pt x="3319943" y="680906"/>
                </a:lnTo>
                <a:lnTo>
                  <a:pt x="3310021" y="726650"/>
                </a:lnTo>
                <a:lnTo>
                  <a:pt x="3299475" y="772165"/>
                </a:lnTo>
                <a:lnTo>
                  <a:pt x="3288310" y="817448"/>
                </a:lnTo>
                <a:lnTo>
                  <a:pt x="3276529" y="862494"/>
                </a:lnTo>
                <a:lnTo>
                  <a:pt x="3264139" y="907298"/>
                </a:lnTo>
                <a:lnTo>
                  <a:pt x="3251142" y="951856"/>
                </a:lnTo>
                <a:lnTo>
                  <a:pt x="3237545" y="996164"/>
                </a:lnTo>
                <a:lnTo>
                  <a:pt x="3223351" y="1040217"/>
                </a:lnTo>
                <a:lnTo>
                  <a:pt x="3208565" y="1084011"/>
                </a:lnTo>
                <a:lnTo>
                  <a:pt x="3193191" y="1127541"/>
                </a:lnTo>
                <a:lnTo>
                  <a:pt x="3177235" y="1170802"/>
                </a:lnTo>
                <a:lnTo>
                  <a:pt x="3160701" y="1213790"/>
                </a:lnTo>
                <a:lnTo>
                  <a:pt x="3143593" y="1256501"/>
                </a:lnTo>
                <a:lnTo>
                  <a:pt x="3125916" y="1298931"/>
                </a:lnTo>
                <a:lnTo>
                  <a:pt x="3107674" y="1341074"/>
                </a:lnTo>
                <a:lnTo>
                  <a:pt x="3088873" y="1382926"/>
                </a:lnTo>
                <a:lnTo>
                  <a:pt x="3069516" y="1424483"/>
                </a:lnTo>
                <a:lnTo>
                  <a:pt x="3049609" y="1465740"/>
                </a:lnTo>
                <a:lnTo>
                  <a:pt x="3029155" y="1506693"/>
                </a:lnTo>
                <a:lnTo>
                  <a:pt x="3008160" y="1547337"/>
                </a:lnTo>
                <a:lnTo>
                  <a:pt x="2986629" y="1587668"/>
                </a:lnTo>
                <a:lnTo>
                  <a:pt x="2964564" y="1627682"/>
                </a:lnTo>
                <a:lnTo>
                  <a:pt x="2941973" y="1667373"/>
                </a:lnTo>
                <a:lnTo>
                  <a:pt x="2918858" y="1706738"/>
                </a:lnTo>
                <a:lnTo>
                  <a:pt x="2895224" y="1745772"/>
                </a:lnTo>
                <a:lnTo>
                  <a:pt x="2871076" y="1784470"/>
                </a:lnTo>
                <a:lnTo>
                  <a:pt x="2846419" y="1822828"/>
                </a:lnTo>
                <a:lnTo>
                  <a:pt x="2821258" y="1860841"/>
                </a:lnTo>
                <a:lnTo>
                  <a:pt x="2795596" y="1898506"/>
                </a:lnTo>
                <a:lnTo>
                  <a:pt x="2769438" y="1935817"/>
                </a:lnTo>
                <a:lnTo>
                  <a:pt x="2742789" y="1972770"/>
                </a:lnTo>
                <a:lnTo>
                  <a:pt x="2715654" y="2009360"/>
                </a:lnTo>
                <a:lnTo>
                  <a:pt x="2688037" y="2045584"/>
                </a:lnTo>
                <a:lnTo>
                  <a:pt x="2659943" y="2081436"/>
                </a:lnTo>
                <a:lnTo>
                  <a:pt x="2631376" y="2116913"/>
                </a:lnTo>
                <a:lnTo>
                  <a:pt x="2602341" y="2152009"/>
                </a:lnTo>
                <a:lnTo>
                  <a:pt x="2572843" y="2186720"/>
                </a:lnTo>
                <a:lnTo>
                  <a:pt x="2542885" y="2221042"/>
                </a:lnTo>
                <a:lnTo>
                  <a:pt x="2512473" y="2254970"/>
                </a:lnTo>
                <a:lnTo>
                  <a:pt x="2481612" y="2288499"/>
                </a:lnTo>
                <a:lnTo>
                  <a:pt x="2450305" y="2321626"/>
                </a:lnTo>
                <a:lnTo>
                  <a:pt x="2418558" y="2354346"/>
                </a:lnTo>
                <a:lnTo>
                  <a:pt x="2386375" y="2386654"/>
                </a:lnTo>
                <a:lnTo>
                  <a:pt x="2353760" y="2418546"/>
                </a:lnTo>
                <a:lnTo>
                  <a:pt x="2320719" y="2450017"/>
                </a:lnTo>
                <a:lnTo>
                  <a:pt x="2287255" y="2481063"/>
                </a:lnTo>
                <a:lnTo>
                  <a:pt x="2253374" y="2511679"/>
                </a:lnTo>
                <a:lnTo>
                  <a:pt x="2219079" y="2541861"/>
                </a:lnTo>
                <a:lnTo>
                  <a:pt x="2184377" y="2571605"/>
                </a:lnTo>
                <a:lnTo>
                  <a:pt x="2149270" y="2600906"/>
                </a:lnTo>
                <a:lnTo>
                  <a:pt x="2113764" y="2629758"/>
                </a:lnTo>
                <a:lnTo>
                  <a:pt x="2077863" y="2658159"/>
                </a:lnTo>
                <a:lnTo>
                  <a:pt x="2041573" y="2686104"/>
                </a:lnTo>
                <a:lnTo>
                  <a:pt x="2004896" y="2713587"/>
                </a:lnTo>
                <a:lnTo>
                  <a:pt x="1967839" y="2740605"/>
                </a:lnTo>
                <a:lnTo>
                  <a:pt x="1930406" y="2767153"/>
                </a:lnTo>
                <a:lnTo>
                  <a:pt x="1892600" y="2793227"/>
                </a:lnTo>
                <a:lnTo>
                  <a:pt x="1854428" y="2818821"/>
                </a:lnTo>
                <a:lnTo>
                  <a:pt x="1815893" y="2843933"/>
                </a:lnTo>
                <a:lnTo>
                  <a:pt x="1777000" y="2868556"/>
                </a:lnTo>
                <a:lnTo>
                  <a:pt x="1737753" y="2892687"/>
                </a:lnTo>
                <a:lnTo>
                  <a:pt x="1698158" y="2916321"/>
                </a:lnTo>
                <a:lnTo>
                  <a:pt x="1658219" y="2939454"/>
                </a:lnTo>
                <a:lnTo>
                  <a:pt x="1617940" y="2962081"/>
                </a:lnTo>
                <a:lnTo>
                  <a:pt x="1577325" y="2984198"/>
                </a:lnTo>
                <a:lnTo>
                  <a:pt x="1536381" y="3005800"/>
                </a:lnTo>
                <a:lnTo>
                  <a:pt x="1495110" y="3026883"/>
                </a:lnTo>
                <a:lnTo>
                  <a:pt x="1453518" y="3047442"/>
                </a:lnTo>
                <a:lnTo>
                  <a:pt x="1411610" y="3067473"/>
                </a:lnTo>
                <a:lnTo>
                  <a:pt x="1369389" y="3086971"/>
                </a:lnTo>
                <a:lnTo>
                  <a:pt x="1326861" y="3105932"/>
                </a:lnTo>
                <a:lnTo>
                  <a:pt x="1284030" y="3124352"/>
                </a:lnTo>
                <a:lnTo>
                  <a:pt x="1240901" y="3142225"/>
                </a:lnTo>
                <a:lnTo>
                  <a:pt x="1197478" y="3159548"/>
                </a:lnTo>
                <a:lnTo>
                  <a:pt x="1153765" y="3176316"/>
                </a:lnTo>
                <a:lnTo>
                  <a:pt x="1109768" y="3192524"/>
                </a:lnTo>
                <a:lnTo>
                  <a:pt x="1065491" y="3208168"/>
                </a:lnTo>
                <a:lnTo>
                  <a:pt x="1020939" y="3223244"/>
                </a:lnTo>
                <a:lnTo>
                  <a:pt x="976116" y="3237746"/>
                </a:lnTo>
                <a:lnTo>
                  <a:pt x="931026" y="3251672"/>
                </a:lnTo>
                <a:lnTo>
                  <a:pt x="885675" y="3265015"/>
                </a:lnTo>
                <a:lnTo>
                  <a:pt x="840067" y="3277772"/>
                </a:lnTo>
                <a:lnTo>
                  <a:pt x="794206" y="3289938"/>
                </a:lnTo>
                <a:lnTo>
                  <a:pt x="748098" y="3301508"/>
                </a:lnTo>
                <a:lnTo>
                  <a:pt x="701746" y="3312479"/>
                </a:lnTo>
                <a:lnTo>
                  <a:pt x="655156" y="3322845"/>
                </a:lnTo>
                <a:lnTo>
                  <a:pt x="608331" y="3332603"/>
                </a:lnTo>
                <a:lnTo>
                  <a:pt x="561277" y="3341747"/>
                </a:lnTo>
                <a:lnTo>
                  <a:pt x="513998" y="3350274"/>
                </a:lnTo>
                <a:lnTo>
                  <a:pt x="466498" y="3358178"/>
                </a:lnTo>
                <a:lnTo>
                  <a:pt x="418783" y="3365455"/>
                </a:lnTo>
                <a:lnTo>
                  <a:pt x="370857" y="3372101"/>
                </a:lnTo>
                <a:lnTo>
                  <a:pt x="322724" y="3378112"/>
                </a:lnTo>
                <a:lnTo>
                  <a:pt x="274389" y="3383482"/>
                </a:lnTo>
                <a:lnTo>
                  <a:pt x="225856" y="3388208"/>
                </a:lnTo>
                <a:lnTo>
                  <a:pt x="177131" y="3392285"/>
                </a:lnTo>
                <a:lnTo>
                  <a:pt x="128218" y="3395708"/>
                </a:lnTo>
                <a:lnTo>
                  <a:pt x="79121" y="3398473"/>
                </a:lnTo>
                <a:lnTo>
                  <a:pt x="0" y="3400425"/>
                </a:lnTo>
                <a:lnTo>
                  <a:pt x="3390900" y="3400425"/>
                </a:lnTo>
                <a:lnTo>
                  <a:pt x="3390773" y="0"/>
                </a:lnTo>
                <a:close/>
              </a:path>
            </a:pathLst>
          </a:custGeom>
          <a:solidFill>
            <a:srgbClr val="E279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792" y="798449"/>
            <a:ext cx="798830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95" y="1354010"/>
            <a:ext cx="10535107" cy="426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109" y="1100834"/>
            <a:ext cx="6917692" cy="18976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0" algn="ctr">
              <a:lnSpc>
                <a:spcPct val="116000"/>
              </a:lnSpc>
              <a:spcAft>
                <a:spcPts val="800"/>
              </a:spcAft>
            </a:pPr>
            <a:r>
              <a:rPr lang="en-US" sz="3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M Roman 10"/>
              </a:rPr>
              <a:t>Predicting House Prices Using Machine Learning and Artificial Neural Networks</a:t>
            </a:r>
            <a:endParaRPr lang="en-US" sz="3600" u="sng" dirty="0">
              <a:effectLst/>
              <a:latin typeface="LM Roman 10"/>
              <a:ea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159" y="5029200"/>
            <a:ext cx="6941641" cy="13708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8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 </a:t>
            </a:r>
            <a:r>
              <a:rPr sz="18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County,</a:t>
            </a:r>
            <a:r>
              <a:rPr sz="18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Washington,</a:t>
            </a:r>
            <a:r>
              <a:rPr sz="18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sz="18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sz="185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u="sng" spc="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2000" b="1" u="sng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sz="2000" b="1" u="sng" spc="-25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25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Madhukumar</a:t>
            </a:r>
            <a:r>
              <a:rPr lang="en-US" sz="2000" b="1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Gopal(2354612)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AA7F90-CC85-AAB3-2835-72303A093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11753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FDA43D-B1BC-EC08-B948-6E76FF2C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988300" cy="49244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</p:txBody>
      </p:sp>
      <p:pic>
        <p:nvPicPr>
          <p:cNvPr id="6" name="Picture 5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9D2DE533-4D9D-E2FB-7571-FD612EE2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9" y="826479"/>
            <a:ext cx="7620000" cy="5051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8B3DE2-2A08-1BCC-3818-04207B6F4E28}"/>
              </a:ext>
            </a:extLst>
          </p:cNvPr>
          <p:cNvSpPr txBox="1"/>
          <p:nvPr/>
        </p:nvSpPr>
        <p:spPr>
          <a:xfrm>
            <a:off x="533400" y="5983069"/>
            <a:ext cx="975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derived using ensemble models like Random 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7E780-1283-E020-050F-AFA5030444A4}"/>
              </a:ext>
            </a:extLst>
          </p:cNvPr>
          <p:cNvSpPr txBox="1"/>
          <p:nvPr/>
        </p:nvSpPr>
        <p:spPr>
          <a:xfrm>
            <a:off x="7924800" y="990600"/>
            <a:ext cx="42672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sqft_living: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living space increases price.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construction/design quality correlates with a higher price.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waterfront: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Waterfront properties are more valuable.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bathrooms: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bathrooms indicate higher value.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and longitude: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features impact pricing.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2DAD-8BD6-5E03-FCD7-A48504D2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7988300" cy="615553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BC1527-EAC2-6989-AC0C-B72621DEF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08222"/>
            <a:ext cx="11124705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models were developed and tested to predict house prices.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Models: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interpretable.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ssumes a linear relationship between the target variable and predictors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non-linear relationships but is prone to overfitting.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Distance-based model - sensitive to scaling.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Robust and reduces overfitting with multiple decision trees.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Corrects errors iteratively for higher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version of Gradient Boosting with regularization.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ANN architecture with: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layer: 19 features.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layers: 128, 64, 32 neurons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 regularization to prevent overfitting.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for regression with linear activation.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E6B0A-0859-34BA-749A-2DB0F8AA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276600"/>
            <a:ext cx="3437294" cy="23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5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7847-37A6-3C6A-353B-A4E741F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" y="798449"/>
            <a:ext cx="7988300" cy="49244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Validation Loss: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18A4B-BB25-A1E1-60BD-8BEF60E6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0141"/>
            <a:ext cx="6765608" cy="504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C7B9E-D826-53D2-16FD-1005C2D58AC2}"/>
              </a:ext>
            </a:extLst>
          </p:cNvPr>
          <p:cNvSpPr txBox="1"/>
          <p:nvPr/>
        </p:nvSpPr>
        <p:spPr>
          <a:xfrm>
            <a:off x="6918008" y="2209800"/>
            <a:ext cx="52739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decreases rapidly in the first few epochs and stabilizes around epoch 30.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good generalization and minimal overfitting.</a:t>
            </a:r>
          </a:p>
        </p:txBody>
      </p:sp>
    </p:spTree>
    <p:extLst>
      <p:ext uri="{BB962C8B-B14F-4D97-AF65-F5344CB8AC3E}">
        <p14:creationId xmlns:p14="http://schemas.microsoft.com/office/powerpoint/2010/main" val="288324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B53E70-60BF-6E36-FC7E-DFC6251A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988300" cy="615553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Regressor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9B756-C2EB-9D62-DEE8-6D586C51293D}"/>
              </a:ext>
            </a:extLst>
          </p:cNvPr>
          <p:cNvSpPr txBox="1"/>
          <p:nvPr/>
        </p:nvSpPr>
        <p:spPr>
          <a:xfrm>
            <a:off x="304800" y="935534"/>
            <a:ext cx="1143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Stacking?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multiple models to improve prediction accuracy.</a:t>
            </a:r>
          </a:p>
          <a:p>
            <a:pPr lvl="4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models make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Meta-model combines these predictions for the final result.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best accuracy (R² = 0.8762) in the project.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9E1C21-44A9-C958-565B-8B586B45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28800"/>
            <a:ext cx="4191000" cy="3467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A55BB1-D428-9733-5640-739393C3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" y="798449"/>
            <a:ext cx="7988300" cy="49244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79E3C8-03AA-476C-C06D-BC239978D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5792" y="1447800"/>
            <a:ext cx="1068754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R-squared (R²):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the model's goodness of 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Adjusted R-squared: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Accounts for the number of predictors in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Absolute Error (MAE):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magnitude of prediction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 Mean Squared Error (RMSE):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Penalizes larger errors more than MAE.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u="sng" spc="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58A4A-8783-14F1-C2D7-6226DA66B3C1}"/>
              </a:ext>
            </a:extLst>
          </p:cNvPr>
          <p:cNvSpPr txBox="1"/>
          <p:nvPr/>
        </p:nvSpPr>
        <p:spPr>
          <a:xfrm>
            <a:off x="301307" y="5459386"/>
            <a:ext cx="97243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performed best among individual models (R² = 0.87).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Regressor outperformed all with the highest R² (0.8762).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showed promising results but lagged behind ensemble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65FAE-788E-BE86-37A4-428691A8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7" y="1711743"/>
            <a:ext cx="6239747" cy="3088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F72E0-8B17-01AE-A613-DE757186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533142"/>
            <a:ext cx="4953000" cy="36858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ED501F-FAFD-65C6-B6D7-CCD3F120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" y="798449"/>
            <a:ext cx="7988300" cy="49244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Observation: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A7192-B926-3966-A545-3AD7C875AB6B}"/>
              </a:ext>
            </a:extLst>
          </p:cNvPr>
          <p:cNvSpPr txBox="1"/>
          <p:nvPr/>
        </p:nvSpPr>
        <p:spPr>
          <a:xfrm>
            <a:off x="533400" y="1524000"/>
            <a:ext cx="10058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Highlights: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emerged as the best individual model with an R² of 0.87. The stacking Regressor achieved the highest accuracy (R² = 0.8762).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well but didn’t surpass ensemble models. Adjusted R² for ANN: 0.76.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Insights: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predictors: sqft_living, grade, waterfront.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Observation: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techniques like Stacking and XGBoost showed robust performance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sng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u="sng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sng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u="sng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sng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00800-3BD7-C4AD-C0DD-29B29098AD89}"/>
              </a:ext>
            </a:extLst>
          </p:cNvPr>
          <p:cNvSpPr txBox="1"/>
          <p:nvPr/>
        </p:nvSpPr>
        <p:spPr>
          <a:xfrm>
            <a:off x="621438" y="1600200"/>
            <a:ext cx="1090000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Price: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270000.0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Price (Random Forest):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295797.08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Price (Gradient Boosting):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301381.6330560958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Price (XGBoost):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284399.75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8769B-6016-2E61-5035-06E4C0C7F096}"/>
              </a:ext>
            </a:extLst>
          </p:cNvPr>
          <p:cNvSpPr txBox="1"/>
          <p:nvPr/>
        </p:nvSpPr>
        <p:spPr>
          <a:xfrm>
            <a:off x="621438" y="3886200"/>
            <a:ext cx="8001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 for Stacking Regressor: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Price: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270000.0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Price: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281766.29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792" y="798449"/>
            <a:ext cx="79883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u="sng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u="sng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4000" u="sng" spc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BB1D2-A705-8DF5-869B-1D67076F43B2}"/>
              </a:ext>
            </a:extLst>
          </p:cNvPr>
          <p:cNvSpPr txBox="1"/>
          <p:nvPr/>
        </p:nvSpPr>
        <p:spPr>
          <a:xfrm>
            <a:off x="625792" y="1752600"/>
            <a:ext cx="95088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and Stacking Regressor showed the best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predictors include sqft_living, grade, and bathrooms.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external datasets for improved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ANN performance with advanced techniques.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234370"/>
            <a:ext cx="79883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u="sng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b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pc="1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DE2DF-40A1-D978-CD98-D2F4DFCF7758}"/>
              </a:ext>
            </a:extLst>
          </p:cNvPr>
          <p:cNvSpPr txBox="1"/>
          <p:nvPr/>
        </p:nvSpPr>
        <p:spPr>
          <a:xfrm>
            <a:off x="533400" y="1767006"/>
            <a:ext cx="11125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machine learning and artificial neural networks (ANNs) for house price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King County Housing Dataset with 21,613 rows and 21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include data preprocessing, feature analysis, and ensemble modeling.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improve decision-making in construction management using advanced predictive techniques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3346AE-CC06-F13B-02E4-41A2C7C1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805" y="0"/>
            <a:ext cx="2066195" cy="20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E612-8BA6-D482-06C6-5D31A53C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" y="798449"/>
            <a:ext cx="7988300" cy="615553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1F782-08E8-07EA-A495-2EC6C86B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792" y="1905000"/>
            <a:ext cx="10535107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is critical in real estate, urban planning, and construction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predictions help optimize budgeting, resource allocation, and project planning.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deals with the King County Housing Dataset, applying advanced machine learning and ANN techniques.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 reliable model for house price prediction and improve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6942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96AF-76B1-E369-03A5-2C3DF137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" y="798449"/>
            <a:ext cx="7988300" cy="615553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987F-D3BD-CF22-D545-9B95C7F9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095" y="1354010"/>
            <a:ext cx="10535107" cy="4724370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 County Housing 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21,613 rows and 21 attributes.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sale price of the house.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Bedrooms &amp; Bathrooms: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rooms.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Space: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indoor square footage.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Size: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property area.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Floors, Waterfront, Condition, Grade: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indicators.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Features: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Latitude, Longitude, and Zip Code for location insights.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comprehensive information for house price prediction.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CF188A-9925-633E-063E-DE08D8A2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8637"/>
            <a:ext cx="5819775" cy="12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D9BE-5F2F-3FBA-10A3-7E5AA3E2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" y="798449"/>
            <a:ext cx="7988300" cy="553998"/>
          </a:xfrm>
        </p:spPr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961A8-9EF5-5F89-871F-DE7E7808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29" y="1676400"/>
            <a:ext cx="10535107" cy="518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Prices:</a:t>
            </a:r>
          </a:p>
        </p:txBody>
      </p:sp>
      <p:pic>
        <p:nvPicPr>
          <p:cNvPr id="4" name="Picture 3" descr="A graph of a house price&#10;&#10;Description automatically generated">
            <a:extLst>
              <a:ext uri="{FF2B5EF4-FFF2-40B4-BE49-F238E27FC236}">
                <a16:creationId xmlns:a16="http://schemas.microsoft.com/office/drawing/2014/main" id="{DB1553FD-29B0-37AD-FF73-0D6B47EA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77557"/>
            <a:ext cx="6057900" cy="399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935174-9159-44BF-3FC4-FCC3EB12AC88}"/>
              </a:ext>
            </a:extLst>
          </p:cNvPr>
          <p:cNvSpPr txBox="1"/>
          <p:nvPr/>
        </p:nvSpPr>
        <p:spPr>
          <a:xfrm>
            <a:off x="6248400" y="25146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Right-skewed distribution with most properties below $1,000,000.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65F04-8C43-BAC6-44B0-DAC81B5C35EE}"/>
              </a:ext>
            </a:extLst>
          </p:cNvPr>
          <p:cNvSpPr txBox="1"/>
          <p:nvPr/>
        </p:nvSpPr>
        <p:spPr>
          <a:xfrm>
            <a:off x="6254931" y="3438717"/>
            <a:ext cx="617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with extremely high prices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13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E160-24B9-D1F2-6465-3DCEA3D5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92" y="228600"/>
            <a:ext cx="7988300" cy="553998"/>
          </a:xfrm>
        </p:spPr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Bedrooms and Floors:</a:t>
            </a:r>
          </a:p>
        </p:txBody>
      </p:sp>
      <p:pic>
        <p:nvPicPr>
          <p:cNvPr id="4" name="Picture 3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F05A628C-B2AD-E6C9-FD2F-422D035C16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066800"/>
            <a:ext cx="5638801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72BAD-34AE-9C20-5382-B63D0309AF32}"/>
              </a:ext>
            </a:extLst>
          </p:cNvPr>
          <p:cNvSpPr txBox="1"/>
          <p:nvPr/>
        </p:nvSpPr>
        <p:spPr>
          <a:xfrm>
            <a:off x="581692" y="5569871"/>
            <a:ext cx="884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houses have 3-4 bedrooms (single-story homes are most common).</a:t>
            </a:r>
          </a:p>
        </p:txBody>
      </p:sp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CBD805F0-AFB2-61BE-D2F6-3387CE8F9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177" y="1066800"/>
            <a:ext cx="53848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64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076E-4815-2FF7-4EDB-5FBA0D7B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7" y="838200"/>
            <a:ext cx="7988300" cy="615553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507FE-0FD7-CAB2-9ADD-78FB38E0E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657"/>
            <a:ext cx="5549900" cy="55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8ACDFC-1559-C1F5-C5A4-9A0D7ADB0B7F}"/>
              </a:ext>
            </a:extLst>
          </p:cNvPr>
          <p:cNvSpPr txBox="1"/>
          <p:nvPr/>
        </p:nvSpPr>
        <p:spPr>
          <a:xfrm>
            <a:off x="0" y="2362200"/>
            <a:ext cx="615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observed between price and living area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Bathrooms and prices also show a strong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489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794" y="312385"/>
            <a:ext cx="79883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sng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</a:t>
            </a:r>
            <a:r>
              <a:rPr lang="en-US" u="sng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u="sng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u="sng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u="sng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sng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798449"/>
            <a:ext cx="11658600" cy="593047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645"/>
              </a:spcBef>
            </a:pPr>
            <a:r>
              <a:rPr lang="en-US" sz="2000" b="1" dirty="0"/>
              <a:t>Dataset → Data Preprocessing → Feature Engineering → Model Training → Evaluation.</a:t>
            </a:r>
            <a:endParaRPr lang="en-US" sz="2000" b="1" spc="11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645"/>
              </a:spcBef>
            </a:pPr>
            <a:r>
              <a:rPr sz="24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 algn="l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libraries.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spc="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umpy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atplotlib,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andas,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klearn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 algn="l">
              <a:lnSpc>
                <a:spcPct val="100000"/>
              </a:lnSpc>
              <a:spcBef>
                <a:spcPts val="1625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550"/>
              </a:spcBef>
            </a:pPr>
            <a:r>
              <a:rPr sz="24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 algn="l">
              <a:lnSpc>
                <a:spcPct val="100000"/>
              </a:lnSpc>
              <a:spcBef>
                <a:spcPts val="1625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housing_df.info()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 algn="l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housing_df.describe()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median,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algn="l">
              <a:lnSpc>
                <a:spcPct val="100000"/>
              </a:lnSpc>
              <a:spcBef>
                <a:spcPts val="570"/>
              </a:spcBef>
            </a:pP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555"/>
              </a:spcBef>
            </a:pPr>
            <a:r>
              <a:rPr sz="24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 algn="l">
              <a:lnSpc>
                <a:spcPct val="100000"/>
              </a:lnSpc>
              <a:spcBef>
                <a:spcPts val="1625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7044-10F4-28F3-5D2B-8B7622EE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988300" cy="615553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053FC8-C32D-5361-C01A-2AFB3DC31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3147" y="1066800"/>
            <a:ext cx="11505705" cy="531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(Example: dropped rows with null </a:t>
            </a:r>
            <a:r>
              <a:rPr kumimoji="0" lang="en-US" altLang="en-US" sz="2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sqft_above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kumimoji="0" lang="en-US" altLang="en-US" sz="2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RobustScaler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outlier handling and feature scaling.</a:t>
            </a: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highly correlated features (e.g., </a:t>
            </a:r>
            <a:r>
              <a:rPr kumimoji="0" lang="en-US" altLang="en-US" sz="2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sqft_above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correlated with sqft_living).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features like ID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various models: Linear Regression, Decision Tree, KNN, Random Forest, Gradient Boosting, XGBoost, and ANN.</a:t>
            </a: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Fine-tuned models for optimal performance.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R-squared, Adjusted R-squared, Mean Absolute Error (MAE), and Root Mean Squared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1052</Words>
  <Application>Microsoft Office PowerPoint</Application>
  <PresentationFormat>Widescreen</PresentationFormat>
  <Paragraphs>147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LM Roman 10</vt:lpstr>
      <vt:lpstr>Times New Roman</vt:lpstr>
      <vt:lpstr>Wingdings</vt:lpstr>
      <vt:lpstr>Office Theme</vt:lpstr>
      <vt:lpstr>Predicting House Prices Using Machine Learning and Artificial Neural Networks</vt:lpstr>
      <vt:lpstr>Abstract: </vt:lpstr>
      <vt:lpstr>Introduction</vt:lpstr>
      <vt:lpstr>Dataset Description</vt:lpstr>
      <vt:lpstr>Exploratory Data Analysis (EDA)</vt:lpstr>
      <vt:lpstr>Distribution of Bedrooms and Floors:</vt:lpstr>
      <vt:lpstr>Pair plot Analysis:</vt:lpstr>
      <vt:lpstr>Exploring of Data</vt:lpstr>
      <vt:lpstr>Methodology</vt:lpstr>
      <vt:lpstr>Feature Importance Analysis</vt:lpstr>
      <vt:lpstr>Model Development</vt:lpstr>
      <vt:lpstr>Model Training and Validation Loss:</vt:lpstr>
      <vt:lpstr>Stacking Regressor </vt:lpstr>
      <vt:lpstr>Model Evaluation</vt:lpstr>
      <vt:lpstr>Results:</vt:lpstr>
      <vt:lpstr>Overall Observation:</vt:lpstr>
      <vt:lpstr>House Price Prediction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MADHUKUMAR GOPAL</dc:creator>
  <cp:lastModifiedBy>MADHUKUMAR GOPAL</cp:lastModifiedBy>
  <cp:revision>4</cp:revision>
  <dcterms:created xsi:type="dcterms:W3CDTF">2024-11-30T02:51:35Z</dcterms:created>
  <dcterms:modified xsi:type="dcterms:W3CDTF">2024-12-05T03:36:28Z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2024-11-30T00:00:00Z</vt:filetime>
  </property>
</Properties>
</file>