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b905049ca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eb905049c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2"/>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2"/>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2"/>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2"/>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2"/>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2"/>
          <p:cNvSpPr/>
          <p:nvPr>
            <p:ph idx="2" type="pic"/>
          </p:nvPr>
        </p:nvSpPr>
        <p:spPr>
          <a:xfrm>
            <a:off x="1571515" y="1914044"/>
            <a:ext cx="3993624" cy="3617848"/>
          </a:xfrm>
          <a:prstGeom prst="rect">
            <a:avLst/>
          </a:prstGeom>
          <a:noFill/>
          <a:ln>
            <a:noFill/>
          </a:ln>
        </p:spPr>
      </p:sp>
      <p:sp>
        <p:nvSpPr>
          <p:cNvPr id="36" name="Google Shape;36;p2"/>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1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1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1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ph idx="2" type="pic"/>
          </p:nvPr>
        </p:nvSpPr>
        <p:spPr>
          <a:xfrm>
            <a:off x="677334" y="609600"/>
            <a:ext cx="8596668" cy="3845718"/>
          </a:xfrm>
          <a:prstGeom prst="rect">
            <a:avLst/>
          </a:prstGeom>
          <a:noFill/>
          <a:ln>
            <a:noFill/>
          </a:ln>
        </p:spPr>
      </p:sp>
      <p:sp>
        <p:nvSpPr>
          <p:cNvPr id="135" name="Google Shape;135;p1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1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1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53" name="Google Shape;153;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1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1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1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68" name="Google Shape;168;p1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1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3"/>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3"/>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3"/>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3"/>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3"/>
          <p:cNvSpPr/>
          <p:nvPr>
            <p:ph idx="2" type="pic"/>
          </p:nvPr>
        </p:nvSpPr>
        <p:spPr>
          <a:xfrm>
            <a:off x="7090227" y="786181"/>
            <a:ext cx="4441372" cy="5393036"/>
          </a:xfrm>
          <a:prstGeom prst="rect">
            <a:avLst/>
          </a:prstGeom>
          <a:noFill/>
          <a:ln>
            <a:noFill/>
          </a:ln>
        </p:spPr>
      </p:sp>
      <p:sp>
        <p:nvSpPr>
          <p:cNvPr id="43" name="Google Shape;43;p3"/>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2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22"/>
          <p:cNvSpPr/>
          <p:nvPr>
            <p:ph idx="2" type="pic"/>
          </p:nvPr>
        </p:nvSpPr>
        <p:spPr>
          <a:xfrm>
            <a:off x="0" y="0"/>
            <a:ext cx="12192000" cy="6858000"/>
          </a:xfrm>
          <a:prstGeom prst="rect">
            <a:avLst/>
          </a:prstGeom>
          <a:noFill/>
          <a:ln>
            <a:noFill/>
          </a:ln>
        </p:spPr>
      </p:sp>
      <p:sp>
        <p:nvSpPr>
          <p:cNvPr descr="Tall office building looking up" id="190" name="Google Shape;190;p22"/>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1" name="Google Shape;191;p22"/>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22"/>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4"/>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4"/>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4"/>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4"/>
          <p:cNvSpPr/>
          <p:nvPr>
            <p:ph idx="2" type="pic"/>
          </p:nvPr>
        </p:nvSpPr>
        <p:spPr>
          <a:xfrm>
            <a:off x="5733416" y="624239"/>
            <a:ext cx="5855754" cy="5631571"/>
          </a:xfrm>
          <a:prstGeom prst="rect">
            <a:avLst/>
          </a:prstGeom>
          <a:noFill/>
          <a:ln>
            <a:noFill/>
          </a:ln>
        </p:spPr>
      </p:sp>
      <p:sp>
        <p:nvSpPr>
          <p:cNvPr id="49" name="Google Shape;49;p4"/>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4"/>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5"/>
          <p:cNvSpPr/>
          <p:nvPr>
            <p:ph idx="2" type="pic"/>
          </p:nvPr>
        </p:nvSpPr>
        <p:spPr>
          <a:xfrm>
            <a:off x="5353508" y="2555551"/>
            <a:ext cx="1484985" cy="1280160"/>
          </a:xfrm>
          <a:prstGeom prst="rect">
            <a:avLst/>
          </a:prstGeom>
          <a:noFill/>
          <a:ln>
            <a:noFill/>
          </a:ln>
        </p:spPr>
      </p:sp>
      <p:sp>
        <p:nvSpPr>
          <p:cNvPr id="53" name="Google Shape;53;p5"/>
          <p:cNvSpPr/>
          <p:nvPr>
            <p:ph idx="3" type="pic"/>
          </p:nvPr>
        </p:nvSpPr>
        <p:spPr>
          <a:xfrm>
            <a:off x="3115921" y="2555551"/>
            <a:ext cx="1484985" cy="1280160"/>
          </a:xfrm>
          <a:prstGeom prst="rect">
            <a:avLst/>
          </a:prstGeom>
          <a:noFill/>
          <a:ln>
            <a:noFill/>
          </a:ln>
        </p:spPr>
      </p:sp>
      <p:sp>
        <p:nvSpPr>
          <p:cNvPr id="54" name="Google Shape;54;p5"/>
          <p:cNvSpPr/>
          <p:nvPr>
            <p:ph idx="4" type="pic"/>
          </p:nvPr>
        </p:nvSpPr>
        <p:spPr>
          <a:xfrm>
            <a:off x="7602465" y="2555551"/>
            <a:ext cx="1484985" cy="1280160"/>
          </a:xfrm>
          <a:prstGeom prst="rect">
            <a:avLst/>
          </a:prstGeom>
          <a:noFill/>
          <a:ln>
            <a:noFill/>
          </a:ln>
        </p:spPr>
      </p:sp>
      <p:sp>
        <p:nvSpPr>
          <p:cNvPr id="55" name="Google Shape;55;p5"/>
          <p:cNvSpPr/>
          <p:nvPr>
            <p:ph idx="5" type="pic"/>
          </p:nvPr>
        </p:nvSpPr>
        <p:spPr>
          <a:xfrm>
            <a:off x="9840051" y="2555551"/>
            <a:ext cx="1484985" cy="1280160"/>
          </a:xfrm>
          <a:prstGeom prst="rect">
            <a:avLst/>
          </a:prstGeom>
          <a:noFill/>
          <a:ln>
            <a:noFill/>
          </a:ln>
        </p:spPr>
      </p:sp>
      <p:sp>
        <p:nvSpPr>
          <p:cNvPr id="56" name="Google Shape;56;p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8" name="Google Shape;58;p5"/>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9" name="Google Shape;59;p5"/>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0" name="Google Shape;60;p5"/>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5"/>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5"/>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5"/>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5"/>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5"/>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5"/>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5"/>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5"/>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5"/>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5"/>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6"/>
          <p:cNvGrpSpPr/>
          <p:nvPr/>
        </p:nvGrpSpPr>
        <p:grpSpPr>
          <a:xfrm>
            <a:off x="0" y="-8467"/>
            <a:ext cx="12192000" cy="6866467"/>
            <a:chOff x="0" y="-8467"/>
            <a:chExt cx="12192000" cy="6866467"/>
          </a:xfrm>
        </p:grpSpPr>
        <p:sp>
          <p:nvSpPr>
            <p:cNvPr id="73" name="Google Shape;73;p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1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1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1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12/29/2023</a:t>
            </a:r>
            <a:endParaRPr b="0" i="0" sz="1100" u="none" cap="none" strike="noStrike">
              <a:solidFill>
                <a:schemeClr val="accent2"/>
              </a:solidFill>
              <a:latin typeface="Trebuchet MS"/>
              <a:ea typeface="Trebuchet MS"/>
              <a:cs typeface="Trebuchet MS"/>
              <a:sym typeface="Trebuchet MS"/>
            </a:endParaRPr>
          </a:p>
        </p:txBody>
      </p:sp>
      <p:sp>
        <p:nvSpPr>
          <p:cNvPr id="27" name="Google Shape;27;p1"/>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colab.research.google.com/drive/1aGqdfga72nCz_dxEMPG-DIHkvuy84fQn?usp=sharing" TargetMode="External"/><Relationship Id="rId5" Type="http://schemas.openxmlformats.org/officeDocument/2006/relationships/hyperlink" Target="https://drive.google.com/file/d/1xVv0HQsAHZqTOOlDyfAR9QfcVzIXysDE/view?usp=sharing" TargetMode="External"/><Relationship Id="rId6" Type="http://schemas.openxmlformats.org/officeDocument/2006/relationships/hyperlink" Target="https://docs.google.com/spreadsheets/d/1jEzYbOTEu7m7aHFsMY1q5WDCkgApXudS/edit?usp=sharing&amp;ouid=117533517098161618945&amp;rtpof=true&amp;sd=tr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04175" y="2941025"/>
            <a:ext cx="9653400" cy="743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80"/>
              <a:buFont typeface="Trebuchet MS"/>
              <a:buNone/>
            </a:pPr>
            <a:r>
              <a:rPr lang="en-US" sz="3180"/>
              <a:t>RETAIL INSIGHTS FROM SUPERSTORE DATASET</a:t>
            </a:r>
            <a:endParaRPr sz="3180"/>
          </a:p>
        </p:txBody>
      </p:sp>
      <p:sp>
        <p:nvSpPr>
          <p:cNvPr id="198" name="Google Shape;198;p23"/>
          <p:cNvSpPr txBox="1"/>
          <p:nvPr/>
        </p:nvSpPr>
        <p:spPr>
          <a:xfrm>
            <a:off x="1595246" y="3886450"/>
            <a:ext cx="8098200" cy="861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accent1"/>
              </a:buClr>
              <a:buSzPts val="1632"/>
              <a:buFont typeface="Noto Sans Symbols"/>
              <a:buNone/>
            </a:pPr>
            <a:r>
              <a:rPr b="1" lang="en-US" sz="2640">
                <a:solidFill>
                  <a:schemeClr val="dk1"/>
                </a:solidFill>
              </a:rPr>
              <a:t>Madhumidhra M</a:t>
            </a:r>
            <a:endParaRPr b="1" sz="2640">
              <a:solidFill>
                <a:schemeClr val="dk1"/>
              </a:solidFill>
            </a:endParaRPr>
          </a:p>
          <a:p>
            <a:pPr indent="0" lvl="0" marL="0" marR="0" rtl="0" algn="ctr">
              <a:lnSpc>
                <a:spcPct val="80000"/>
              </a:lnSpc>
              <a:spcBef>
                <a:spcPts val="0"/>
              </a:spcBef>
              <a:spcAft>
                <a:spcPts val="0"/>
              </a:spcAft>
              <a:buClr>
                <a:schemeClr val="accent1"/>
              </a:buClr>
              <a:buSzPts val="1632"/>
              <a:buFont typeface="Noto Sans Symbols"/>
              <a:buNone/>
            </a:pPr>
            <a:r>
              <a:t/>
            </a:r>
            <a:endParaRPr b="1" sz="2640">
              <a:solidFill>
                <a:schemeClr val="dk1"/>
              </a:solidFill>
            </a:endParaRPr>
          </a:p>
          <a:p>
            <a:pPr indent="0" lvl="0" marL="0" marR="0" rtl="0" algn="ctr">
              <a:lnSpc>
                <a:spcPct val="80000"/>
              </a:lnSpc>
              <a:spcBef>
                <a:spcPts val="0"/>
              </a:spcBef>
              <a:spcAft>
                <a:spcPts val="0"/>
              </a:spcAft>
              <a:buClr>
                <a:schemeClr val="accent1"/>
              </a:buClr>
              <a:buSzPts val="1632"/>
              <a:buFont typeface="Noto Sans Symbols"/>
              <a:buNone/>
            </a:pPr>
            <a:r>
              <a:rPr b="1" lang="en-US" sz="2640">
                <a:solidFill>
                  <a:schemeClr val="dk1"/>
                </a:solidFill>
              </a:rPr>
              <a:t>K.L.N College Of Engineering</a:t>
            </a:r>
            <a:endParaRPr b="1" sz="2640">
              <a:solidFill>
                <a:schemeClr val="dk1"/>
              </a:solidFill>
            </a:endParaRPr>
          </a:p>
        </p:txBody>
      </p:sp>
      <p:pic>
        <p:nvPicPr>
          <p:cNvPr id="199" name="Google Shape;199;p2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idx="1" type="body"/>
          </p:nvPr>
        </p:nvSpPr>
        <p:spPr>
          <a:xfrm>
            <a:off x="1046474" y="1875550"/>
            <a:ext cx="7365600" cy="3608100"/>
          </a:xfrm>
          <a:prstGeom prst="rect">
            <a:avLst/>
          </a:prstGeom>
          <a:noFill/>
          <a:ln>
            <a:noFill/>
          </a:ln>
        </p:spPr>
        <p:txBody>
          <a:bodyPr anchorCtr="0" anchor="t" bIns="45700" lIns="91425" spcFirstLastPara="1" rIns="91425" wrap="square" tIns="45700">
            <a:noAutofit/>
          </a:bodyPr>
          <a:lstStyle/>
          <a:p>
            <a:pPr indent="-361950" lvl="0" marL="457200" rtl="0" algn="l">
              <a:lnSpc>
                <a:spcPct val="150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  Superstore operates across multiple countries with numerous branches, and it is essential to analyze the overall sales and profit for each country to evaluate the performance and efficiency of the superstore. </a:t>
            </a:r>
            <a:endParaRPr sz="2100">
              <a:solidFill>
                <a:schemeClr val="dk1"/>
              </a:solidFill>
              <a:latin typeface="Arial"/>
              <a:ea typeface="Arial"/>
              <a:cs typeface="Arial"/>
              <a:sym typeface="Arial"/>
            </a:endParaRPr>
          </a:p>
          <a:p>
            <a:pPr indent="0" lvl="0" marL="0" rtl="0" algn="l">
              <a:lnSpc>
                <a:spcPct val="150000"/>
              </a:lnSpc>
              <a:spcBef>
                <a:spcPts val="0"/>
              </a:spcBef>
              <a:spcAft>
                <a:spcPts val="0"/>
              </a:spcAft>
              <a:buNone/>
            </a:pPr>
            <a:r>
              <a:t/>
            </a:r>
            <a:endParaRPr sz="2100">
              <a:solidFill>
                <a:schemeClr val="dk1"/>
              </a:solidFill>
              <a:latin typeface="Arial"/>
              <a:ea typeface="Arial"/>
              <a:cs typeface="Arial"/>
              <a:sym typeface="Arial"/>
            </a:endParaRPr>
          </a:p>
          <a:p>
            <a:pPr indent="-361950" lvl="0" marL="457200" rtl="0" algn="l">
              <a:lnSpc>
                <a:spcPct val="150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  By examining all attributes, this analysis will help increase the market share and annual profit sales across each country and provide actionable insights for better business strategies.</a:t>
            </a:r>
            <a:endParaRPr sz="2100">
              <a:solidFill>
                <a:schemeClr val="dk1"/>
              </a:solidFill>
              <a:latin typeface="Arial"/>
              <a:ea typeface="Arial"/>
              <a:cs typeface="Arial"/>
              <a:sym typeface="Arial"/>
            </a:endParaRPr>
          </a:p>
        </p:txBody>
      </p:sp>
      <p:sp>
        <p:nvSpPr>
          <p:cNvPr id="205" name="Google Shape;205;p24"/>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PROBLEM  STATEMENT</a:t>
            </a:r>
            <a:endParaRPr/>
          </a:p>
        </p:txBody>
      </p:sp>
      <p:pic>
        <p:nvPicPr>
          <p:cNvPr id="206" name="Google Shape;206;p24"/>
          <p:cNvPicPr preferRelativeResize="0"/>
          <p:nvPr/>
        </p:nvPicPr>
        <p:blipFill rotWithShape="1">
          <a:blip r:embed="rId3">
            <a:alphaModFix/>
          </a:blip>
          <a:srcRect b="0" l="0" r="0" t="0"/>
          <a:stretch/>
        </p:blipFill>
        <p:spPr>
          <a:xfrm>
            <a:off x="9768998" y="3400527"/>
            <a:ext cx="2143123" cy="2534098"/>
          </a:xfrm>
          <a:prstGeom prst="rect">
            <a:avLst/>
          </a:prstGeom>
          <a:noFill/>
          <a:ln>
            <a:noFill/>
          </a:ln>
        </p:spPr>
      </p:pic>
      <p:pic>
        <p:nvPicPr>
          <p:cNvPr id="207" name="Google Shape;207;p24"/>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25"/>
          <p:cNvSpPr txBox="1"/>
          <p:nvPr>
            <p:ph type="title"/>
          </p:nvPr>
        </p:nvSpPr>
        <p:spPr>
          <a:xfrm>
            <a:off x="647699" y="577113"/>
            <a:ext cx="62760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PROJECT DESCRIPTION:</a:t>
            </a:r>
            <a:endParaRPr/>
          </a:p>
        </p:txBody>
      </p:sp>
      <p:pic>
        <p:nvPicPr>
          <p:cNvPr id="213" name="Google Shape;213;p2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14" name="Google Shape;214;p25"/>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
        <p:nvSpPr>
          <p:cNvPr id="215" name="Google Shape;215;p25"/>
          <p:cNvSpPr txBox="1"/>
          <p:nvPr/>
        </p:nvSpPr>
        <p:spPr>
          <a:xfrm>
            <a:off x="467350" y="1408125"/>
            <a:ext cx="9435000" cy="5033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Char char="●"/>
            </a:pPr>
            <a:r>
              <a:rPr lang="en-US" sz="2100">
                <a:solidFill>
                  <a:schemeClr val="dk1"/>
                </a:solidFill>
              </a:rPr>
              <a:t>The project aims to extract meaningful insights from the dataset through various analytical steps. </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These steps include summarizing the dataset's basic structure, analyzing </a:t>
            </a:r>
            <a:r>
              <a:rPr b="1" lang="en-US" sz="2100" u="sng">
                <a:solidFill>
                  <a:schemeClr val="dk1"/>
                </a:solidFill>
              </a:rPr>
              <a:t>sales and profit performance</a:t>
            </a:r>
            <a:r>
              <a:rPr lang="en-US" sz="2100">
                <a:solidFill>
                  <a:schemeClr val="dk1"/>
                </a:solidFill>
              </a:rPr>
              <a:t> by region, segment, and product category, and evaluating the</a:t>
            </a:r>
            <a:r>
              <a:rPr b="1" lang="en-US" sz="2100" u="sng">
                <a:solidFill>
                  <a:schemeClr val="dk1"/>
                </a:solidFill>
              </a:rPr>
              <a:t> impact of discounts and shipping modes </a:t>
            </a:r>
            <a:r>
              <a:rPr lang="en-US" sz="2100">
                <a:solidFill>
                  <a:schemeClr val="dk1"/>
                </a:solidFill>
              </a:rPr>
              <a:t>on sales and profit. </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Additionally, the project examines quantities sold to manage inventory effectively.</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By creating visualizations such as bar charts, pie charts, and scatter plots, the analysis provides actionable insights that will enhance business strategies, increase market share, and boost annual profit sales across each country.</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721359" y="1991360"/>
            <a:ext cx="7904481" cy="3990023"/>
          </a:xfrm>
          <a:prstGeom prst="rect">
            <a:avLst/>
          </a:prstGeom>
          <a:noFill/>
          <a:ln>
            <a:noFill/>
          </a:ln>
        </p:spPr>
        <p:txBody>
          <a:bodyPr anchorCtr="0" anchor="t" bIns="45700" lIns="91425" spcFirstLastPara="1" rIns="91425" wrap="square" tIns="45700">
            <a:noAutofit/>
          </a:bodyPr>
          <a:lstStyle/>
          <a:p>
            <a:pPr indent="-330200" lvl="0" marL="457200" rtl="0" algn="just">
              <a:lnSpc>
                <a:spcPct val="150000"/>
              </a:lnSpc>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Retail Management</a:t>
            </a:r>
            <a:endParaRPr>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Sales and Marketing Teams</a:t>
            </a:r>
            <a:endParaRPr>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Supply Chain and Operations </a:t>
            </a:r>
            <a:r>
              <a:rPr lang="en-US">
                <a:solidFill>
                  <a:schemeClr val="dk1"/>
                </a:solidFill>
                <a:latin typeface="Arial"/>
                <a:ea typeface="Arial"/>
                <a:cs typeface="Arial"/>
                <a:sym typeface="Arial"/>
              </a:rPr>
              <a:t>Teams</a:t>
            </a:r>
            <a:endParaRPr>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Data Analysts and Business Analysts</a:t>
            </a:r>
            <a:endParaRPr>
              <a:solidFill>
                <a:schemeClr val="dk1"/>
              </a:solidFill>
              <a:latin typeface="Arial"/>
              <a:ea typeface="Arial"/>
              <a:cs typeface="Arial"/>
              <a:sym typeface="Arial"/>
            </a:endParaRPr>
          </a:p>
          <a:p>
            <a:pPr indent="-330200" lvl="0" marL="457200" rtl="0" algn="just">
              <a:lnSpc>
                <a:spcPct val="150000"/>
              </a:lnSpc>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Investors and Shareholders</a:t>
            </a:r>
            <a:endParaRPr>
              <a:solidFill>
                <a:schemeClr val="dk1"/>
              </a:solidFill>
            </a:endParaRPr>
          </a:p>
        </p:txBody>
      </p:sp>
      <p:sp>
        <p:nvSpPr>
          <p:cNvPr id="221" name="Google Shape;221;p26"/>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4300"/>
              <a:t>WHO ARE THE END USERS?</a:t>
            </a:r>
            <a:endParaRPr sz="4300"/>
          </a:p>
        </p:txBody>
      </p:sp>
      <p:pic>
        <p:nvPicPr>
          <p:cNvPr id="222" name="Google Shape;222;p26"/>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7" name="Shape 227"/>
        <p:cNvGrpSpPr/>
        <p:nvPr/>
      </p:nvGrpSpPr>
      <p:grpSpPr>
        <a:xfrm>
          <a:off x="0" y="0"/>
          <a:ext cx="0" cy="0"/>
          <a:chOff x="0" y="0"/>
          <a:chExt cx="0" cy="0"/>
        </a:xfrm>
      </p:grpSpPr>
      <p:pic>
        <p:nvPicPr>
          <p:cNvPr id="228" name="Google Shape;228;p27"/>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29" name="Google Shape;229;p27"/>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30" name="Google Shape;230;p27"/>
          <p:cNvSpPr txBox="1"/>
          <p:nvPr>
            <p:ph idx="1" type="body"/>
          </p:nvPr>
        </p:nvSpPr>
        <p:spPr>
          <a:xfrm>
            <a:off x="1695443" y="1979560"/>
            <a:ext cx="9027600" cy="5243400"/>
          </a:xfrm>
          <a:prstGeom prst="rect">
            <a:avLst/>
          </a:prstGeom>
          <a:noFill/>
          <a:ln>
            <a:noFill/>
          </a:ln>
        </p:spPr>
        <p:txBody>
          <a:bodyPr anchorCtr="0" anchor="t" bIns="45700" lIns="91425" spcFirstLastPara="1" rIns="91425" wrap="square" tIns="45700">
            <a:normAutofit/>
          </a:bodyPr>
          <a:lstStyle/>
          <a:p>
            <a:pPr indent="-361950" lvl="0" marL="457200" rtl="0" algn="l">
              <a:spcBef>
                <a:spcPts val="0"/>
              </a:spcBef>
              <a:spcAft>
                <a:spcPts val="0"/>
              </a:spcAft>
              <a:buClr>
                <a:schemeClr val="dk1"/>
              </a:buClr>
              <a:buSzPts val="2100"/>
              <a:buFont typeface="Arial"/>
              <a:buChar char="●"/>
            </a:pPr>
            <a:r>
              <a:rPr b="1" lang="en-US" sz="2100">
                <a:solidFill>
                  <a:schemeClr val="dk1"/>
                </a:solidFill>
                <a:latin typeface="Arial"/>
                <a:ea typeface="Arial"/>
                <a:cs typeface="Arial"/>
                <a:sym typeface="Arial"/>
              </a:rPr>
              <a:t>Python</a:t>
            </a:r>
            <a:r>
              <a:rPr lang="en-US" sz="2100">
                <a:solidFill>
                  <a:schemeClr val="dk1"/>
                </a:solidFill>
                <a:latin typeface="Arial"/>
                <a:ea typeface="Arial"/>
                <a:cs typeface="Arial"/>
                <a:sym typeface="Arial"/>
              </a:rPr>
              <a:t>: For data analysis and scripting.</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lang="en-US" sz="2100">
                <a:solidFill>
                  <a:schemeClr val="dk1"/>
                </a:solidFill>
                <a:latin typeface="Arial"/>
                <a:ea typeface="Arial"/>
                <a:cs typeface="Arial"/>
                <a:sym typeface="Arial"/>
              </a:rPr>
              <a:t>Pandas</a:t>
            </a:r>
            <a:r>
              <a:rPr lang="en-US" sz="2100">
                <a:solidFill>
                  <a:schemeClr val="dk1"/>
                </a:solidFill>
                <a:latin typeface="Arial"/>
                <a:ea typeface="Arial"/>
                <a:cs typeface="Arial"/>
                <a:sym typeface="Arial"/>
              </a:rPr>
              <a:t>: For data manipulation and analysis.</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lang="en-US" sz="2100">
                <a:solidFill>
                  <a:schemeClr val="dk1"/>
                </a:solidFill>
                <a:latin typeface="Arial"/>
                <a:ea typeface="Arial"/>
                <a:cs typeface="Arial"/>
                <a:sym typeface="Arial"/>
              </a:rPr>
              <a:t>NumPy</a:t>
            </a:r>
            <a:r>
              <a:rPr lang="en-US" sz="2100">
                <a:solidFill>
                  <a:schemeClr val="dk1"/>
                </a:solidFill>
                <a:latin typeface="Arial"/>
                <a:ea typeface="Arial"/>
                <a:cs typeface="Arial"/>
                <a:sym typeface="Arial"/>
              </a:rPr>
              <a:t>: For numerical operations and handling large datasets.</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lang="en-US" sz="2100">
                <a:solidFill>
                  <a:schemeClr val="dk1"/>
                </a:solidFill>
                <a:latin typeface="Arial"/>
                <a:ea typeface="Arial"/>
                <a:cs typeface="Arial"/>
                <a:sym typeface="Arial"/>
              </a:rPr>
              <a:t>Matplotlib</a:t>
            </a:r>
            <a:r>
              <a:rPr lang="en-US" sz="2100">
                <a:solidFill>
                  <a:schemeClr val="dk1"/>
                </a:solidFill>
                <a:latin typeface="Arial"/>
                <a:ea typeface="Arial"/>
                <a:cs typeface="Arial"/>
                <a:sym typeface="Arial"/>
              </a:rPr>
              <a:t>: For creating visualizations.</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b="1" lang="en-US" sz="2100">
                <a:solidFill>
                  <a:schemeClr val="dk1"/>
                </a:solidFill>
                <a:latin typeface="Arial"/>
                <a:ea typeface="Arial"/>
                <a:cs typeface="Arial"/>
                <a:sym typeface="Arial"/>
              </a:rPr>
              <a:t>Google Colab</a:t>
            </a:r>
            <a:r>
              <a:rPr lang="en-US" sz="2100">
                <a:solidFill>
                  <a:schemeClr val="dk1"/>
                </a:solidFill>
                <a:latin typeface="Arial"/>
                <a:ea typeface="Arial"/>
                <a:cs typeface="Arial"/>
                <a:sym typeface="Arial"/>
              </a:rPr>
              <a:t>: For interactive coding, visualization, and documentation.</a:t>
            </a:r>
            <a:endParaRPr sz="2100">
              <a:solidFill>
                <a:schemeClr val="dk1"/>
              </a:solidFill>
              <a:latin typeface="Arial"/>
              <a:ea typeface="Arial"/>
              <a:cs typeface="Arial"/>
              <a:sym typeface="Arial"/>
            </a:endParaRPr>
          </a:p>
          <a:p>
            <a:pPr indent="0" lvl="0" marL="0" rtl="0" algn="l">
              <a:lnSpc>
                <a:spcPct val="150000"/>
              </a:lnSpc>
              <a:spcBef>
                <a:spcPts val="0"/>
              </a:spcBef>
              <a:spcAft>
                <a:spcPts val="0"/>
              </a:spcAft>
              <a:buNone/>
            </a:pPr>
            <a:r>
              <a:t/>
            </a:r>
            <a:endParaRPr sz="2100">
              <a:solidFill>
                <a:srgbClr val="3F3F3F"/>
              </a:solidFill>
            </a:endParaRPr>
          </a:p>
        </p:txBody>
      </p:sp>
      <p:sp>
        <p:nvSpPr>
          <p:cNvPr id="231" name="Google Shape;231;p27"/>
          <p:cNvSpPr txBox="1"/>
          <p:nvPr>
            <p:ph type="title"/>
          </p:nvPr>
        </p:nvSpPr>
        <p:spPr>
          <a:xfrm>
            <a:off x="660401" y="430575"/>
            <a:ext cx="9027600" cy="847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sz="4300"/>
              <a:t>TECHNOLOGY USED:</a:t>
            </a:r>
            <a:endParaRPr sz="4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7" name="Google Shape;237;p28"/>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sz="4300"/>
              <a:t>RESULTS:</a:t>
            </a:r>
            <a:endParaRPr sz="4300"/>
          </a:p>
        </p:txBody>
      </p:sp>
      <p:sp>
        <p:nvSpPr>
          <p:cNvPr id="238" name="Google Shape;238;p2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39" name="Google Shape;239;p28"/>
          <p:cNvPicPr preferRelativeResize="0"/>
          <p:nvPr/>
        </p:nvPicPr>
        <p:blipFill>
          <a:blip r:embed="rId4">
            <a:alphaModFix/>
          </a:blip>
          <a:stretch>
            <a:fillRect/>
          </a:stretch>
        </p:blipFill>
        <p:spPr>
          <a:xfrm>
            <a:off x="320975" y="1691312"/>
            <a:ext cx="3531850" cy="2865800"/>
          </a:xfrm>
          <a:prstGeom prst="rect">
            <a:avLst/>
          </a:prstGeom>
          <a:noFill/>
          <a:ln>
            <a:noFill/>
          </a:ln>
        </p:spPr>
      </p:pic>
      <p:pic>
        <p:nvPicPr>
          <p:cNvPr id="240" name="Google Shape;240;p28"/>
          <p:cNvPicPr preferRelativeResize="0"/>
          <p:nvPr/>
        </p:nvPicPr>
        <p:blipFill rotWithShape="1">
          <a:blip r:embed="rId5">
            <a:alphaModFix/>
          </a:blip>
          <a:srcRect b="0" l="-770" r="769" t="0"/>
          <a:stretch/>
        </p:blipFill>
        <p:spPr>
          <a:xfrm>
            <a:off x="4348012" y="1691238"/>
            <a:ext cx="3531850" cy="2865925"/>
          </a:xfrm>
          <a:prstGeom prst="rect">
            <a:avLst/>
          </a:prstGeom>
          <a:noFill/>
          <a:ln>
            <a:noFill/>
          </a:ln>
        </p:spPr>
      </p:pic>
      <p:pic>
        <p:nvPicPr>
          <p:cNvPr id="241" name="Google Shape;241;p28"/>
          <p:cNvPicPr preferRelativeResize="0"/>
          <p:nvPr/>
        </p:nvPicPr>
        <p:blipFill>
          <a:blip r:embed="rId6">
            <a:alphaModFix/>
          </a:blip>
          <a:stretch>
            <a:fillRect/>
          </a:stretch>
        </p:blipFill>
        <p:spPr>
          <a:xfrm>
            <a:off x="8563325" y="1691252"/>
            <a:ext cx="3014726" cy="2865925"/>
          </a:xfrm>
          <a:prstGeom prst="rect">
            <a:avLst/>
          </a:prstGeom>
          <a:noFill/>
          <a:ln>
            <a:noFill/>
          </a:ln>
        </p:spPr>
      </p:pic>
      <p:sp>
        <p:nvSpPr>
          <p:cNvPr id="242" name="Google Shape;242;p28"/>
          <p:cNvSpPr txBox="1"/>
          <p:nvPr/>
        </p:nvSpPr>
        <p:spPr>
          <a:xfrm>
            <a:off x="601475" y="4798575"/>
            <a:ext cx="36114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3F3F3F"/>
                </a:solidFill>
                <a:latin typeface="Trebuchet MS"/>
                <a:ea typeface="Trebuchet MS"/>
                <a:cs typeface="Trebuchet MS"/>
                <a:sym typeface="Trebuchet MS"/>
              </a:rPr>
              <a:t>Sales analysis based on region</a:t>
            </a:r>
            <a:endParaRPr b="1" i="1" sz="2000">
              <a:solidFill>
                <a:srgbClr val="3F3F3F"/>
              </a:solidFill>
              <a:latin typeface="Trebuchet MS"/>
              <a:ea typeface="Trebuchet MS"/>
              <a:cs typeface="Trebuchet MS"/>
              <a:sym typeface="Trebuchet MS"/>
            </a:endParaRPr>
          </a:p>
        </p:txBody>
      </p:sp>
      <p:sp>
        <p:nvSpPr>
          <p:cNvPr id="243" name="Google Shape;243;p28"/>
          <p:cNvSpPr txBox="1"/>
          <p:nvPr/>
        </p:nvSpPr>
        <p:spPr>
          <a:xfrm>
            <a:off x="4591750" y="4798575"/>
            <a:ext cx="35319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3F3F3F"/>
                </a:solidFill>
                <a:latin typeface="Trebuchet MS"/>
                <a:ea typeface="Trebuchet MS"/>
                <a:cs typeface="Trebuchet MS"/>
                <a:sym typeface="Trebuchet MS"/>
              </a:rPr>
              <a:t>Profit analysis based on region</a:t>
            </a:r>
            <a:endParaRPr b="1" i="1" sz="2000">
              <a:solidFill>
                <a:srgbClr val="3F3F3F"/>
              </a:solidFill>
              <a:latin typeface="Trebuchet MS"/>
              <a:ea typeface="Trebuchet MS"/>
              <a:cs typeface="Trebuchet MS"/>
              <a:sym typeface="Trebuchet MS"/>
            </a:endParaRPr>
          </a:p>
        </p:txBody>
      </p:sp>
      <p:sp>
        <p:nvSpPr>
          <p:cNvPr id="244" name="Google Shape;244;p28"/>
          <p:cNvSpPr txBox="1"/>
          <p:nvPr/>
        </p:nvSpPr>
        <p:spPr>
          <a:xfrm>
            <a:off x="8654900" y="4798575"/>
            <a:ext cx="33435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3F3F3F"/>
                </a:solidFill>
                <a:latin typeface="Trebuchet MS"/>
                <a:ea typeface="Trebuchet MS"/>
                <a:cs typeface="Trebuchet MS"/>
                <a:sym typeface="Trebuchet MS"/>
              </a:rPr>
              <a:t>Sales analysis based on segment</a:t>
            </a:r>
            <a:endParaRPr b="1" i="1" sz="2000">
              <a:solidFill>
                <a:srgbClr val="3F3F3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50" name="Google Shape;250;p29"/>
          <p:cNvPicPr preferRelativeResize="0"/>
          <p:nvPr/>
        </p:nvPicPr>
        <p:blipFill rotWithShape="1">
          <a:blip r:embed="rId4">
            <a:alphaModFix/>
          </a:blip>
          <a:srcRect b="0" l="0" r="0" t="7612"/>
          <a:stretch/>
        </p:blipFill>
        <p:spPr>
          <a:xfrm>
            <a:off x="6415713" y="761400"/>
            <a:ext cx="3125850" cy="2746550"/>
          </a:xfrm>
          <a:prstGeom prst="rect">
            <a:avLst/>
          </a:prstGeom>
          <a:noFill/>
          <a:ln>
            <a:noFill/>
          </a:ln>
        </p:spPr>
      </p:pic>
      <p:sp>
        <p:nvSpPr>
          <p:cNvPr id="251" name="Google Shape;251;p29"/>
          <p:cNvSpPr txBox="1"/>
          <p:nvPr/>
        </p:nvSpPr>
        <p:spPr>
          <a:xfrm>
            <a:off x="7243775" y="129350"/>
            <a:ext cx="40398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000">
                <a:solidFill>
                  <a:srgbClr val="3F3F3F"/>
                </a:solidFill>
                <a:latin typeface="Trebuchet MS"/>
                <a:ea typeface="Trebuchet MS"/>
                <a:cs typeface="Trebuchet MS"/>
                <a:sym typeface="Trebuchet MS"/>
              </a:rPr>
              <a:t>Sales analysis based on region</a:t>
            </a:r>
            <a:endParaRPr b="1" i="1" sz="2000">
              <a:solidFill>
                <a:srgbClr val="3F3F3F"/>
              </a:solidFill>
              <a:latin typeface="Trebuchet MS"/>
              <a:ea typeface="Trebuchet MS"/>
              <a:cs typeface="Trebuchet MS"/>
              <a:sym typeface="Trebuchet MS"/>
            </a:endParaRPr>
          </a:p>
        </p:txBody>
      </p:sp>
      <p:pic>
        <p:nvPicPr>
          <p:cNvPr id="252" name="Google Shape;252;p29"/>
          <p:cNvPicPr preferRelativeResize="0"/>
          <p:nvPr/>
        </p:nvPicPr>
        <p:blipFill rotWithShape="1">
          <a:blip r:embed="rId5">
            <a:alphaModFix/>
          </a:blip>
          <a:srcRect b="4135" l="0" r="23763" t="11971"/>
          <a:stretch/>
        </p:blipFill>
        <p:spPr>
          <a:xfrm>
            <a:off x="1100700" y="386376"/>
            <a:ext cx="4803120" cy="2973000"/>
          </a:xfrm>
          <a:prstGeom prst="rect">
            <a:avLst/>
          </a:prstGeom>
          <a:noFill/>
          <a:ln>
            <a:noFill/>
          </a:ln>
        </p:spPr>
      </p:pic>
      <p:sp>
        <p:nvSpPr>
          <p:cNvPr id="253" name="Google Shape;253;p29"/>
          <p:cNvSpPr txBox="1"/>
          <p:nvPr/>
        </p:nvSpPr>
        <p:spPr>
          <a:xfrm rot="-5398970">
            <a:off x="-445120" y="2045103"/>
            <a:ext cx="20025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000">
                <a:solidFill>
                  <a:srgbClr val="3F3F3F"/>
                </a:solidFill>
                <a:latin typeface="Trebuchet MS"/>
                <a:ea typeface="Trebuchet MS"/>
                <a:cs typeface="Trebuchet MS"/>
                <a:sym typeface="Trebuchet MS"/>
              </a:rPr>
              <a:t>Code Snippets</a:t>
            </a:r>
            <a:endParaRPr b="1" i="1" sz="2000">
              <a:solidFill>
                <a:srgbClr val="3F3F3F"/>
              </a:solidFill>
              <a:latin typeface="Trebuchet MS"/>
              <a:ea typeface="Trebuchet MS"/>
              <a:cs typeface="Trebuchet MS"/>
              <a:sym typeface="Trebuchet MS"/>
            </a:endParaRPr>
          </a:p>
        </p:txBody>
      </p:sp>
      <p:pic>
        <p:nvPicPr>
          <p:cNvPr id="254" name="Google Shape;254;p29"/>
          <p:cNvPicPr preferRelativeResize="0"/>
          <p:nvPr/>
        </p:nvPicPr>
        <p:blipFill>
          <a:blip r:embed="rId6">
            <a:alphaModFix/>
          </a:blip>
          <a:stretch>
            <a:fillRect/>
          </a:stretch>
        </p:blipFill>
        <p:spPr>
          <a:xfrm>
            <a:off x="6612950" y="4162042"/>
            <a:ext cx="4803126" cy="2502908"/>
          </a:xfrm>
          <a:prstGeom prst="rect">
            <a:avLst/>
          </a:prstGeom>
          <a:noFill/>
          <a:ln>
            <a:noFill/>
          </a:ln>
        </p:spPr>
      </p:pic>
      <p:sp>
        <p:nvSpPr>
          <p:cNvPr id="255" name="Google Shape;255;p29"/>
          <p:cNvSpPr txBox="1"/>
          <p:nvPr/>
        </p:nvSpPr>
        <p:spPr>
          <a:xfrm>
            <a:off x="6978500" y="3569225"/>
            <a:ext cx="48030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000">
                <a:solidFill>
                  <a:srgbClr val="3F3F3F"/>
                </a:solidFill>
                <a:latin typeface="Trebuchet MS"/>
                <a:ea typeface="Trebuchet MS"/>
                <a:cs typeface="Trebuchet MS"/>
                <a:sym typeface="Trebuchet MS"/>
              </a:rPr>
              <a:t>Sales analysis based on State</a:t>
            </a:r>
            <a:endParaRPr b="1" i="1" sz="2000">
              <a:solidFill>
                <a:srgbClr val="3F3F3F"/>
              </a:solidFill>
              <a:latin typeface="Trebuchet MS"/>
              <a:ea typeface="Trebuchet MS"/>
              <a:cs typeface="Trebuchet MS"/>
              <a:sym typeface="Trebuchet MS"/>
            </a:endParaRPr>
          </a:p>
        </p:txBody>
      </p:sp>
      <p:pic>
        <p:nvPicPr>
          <p:cNvPr id="256" name="Google Shape;256;p29"/>
          <p:cNvPicPr preferRelativeResize="0"/>
          <p:nvPr/>
        </p:nvPicPr>
        <p:blipFill rotWithShape="1">
          <a:blip r:embed="rId7">
            <a:alphaModFix/>
          </a:blip>
          <a:srcRect b="6260" l="0" r="24041" t="32242"/>
          <a:stretch/>
        </p:blipFill>
        <p:spPr>
          <a:xfrm>
            <a:off x="600425" y="3865025"/>
            <a:ext cx="5495573" cy="250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204300" y="684325"/>
            <a:ext cx="11340000" cy="700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THANK YOU!</a:t>
            </a:r>
            <a:endParaRPr b="1" sz="4800">
              <a:solidFill>
                <a:schemeClr val="dk1"/>
              </a:solidFill>
            </a:endParaRPr>
          </a:p>
        </p:txBody>
      </p:sp>
      <p:pic>
        <p:nvPicPr>
          <p:cNvPr id="262" name="Google Shape;262;p30"/>
          <p:cNvPicPr preferRelativeResize="0"/>
          <p:nvPr/>
        </p:nvPicPr>
        <p:blipFill rotWithShape="1">
          <a:blip r:embed="rId3">
            <a:alphaModFix/>
          </a:blip>
          <a:srcRect b="0" l="0" r="0" t="96181"/>
          <a:stretch/>
        </p:blipFill>
        <p:spPr>
          <a:xfrm>
            <a:off x="1793307" y="6225795"/>
            <a:ext cx="2143125" cy="193040"/>
          </a:xfrm>
          <a:prstGeom prst="rect">
            <a:avLst/>
          </a:prstGeom>
          <a:noFill/>
          <a:ln>
            <a:noFill/>
          </a:ln>
        </p:spPr>
      </p:pic>
      <p:sp>
        <p:nvSpPr>
          <p:cNvPr id="263" name="Google Shape;263;p30"/>
          <p:cNvSpPr txBox="1"/>
          <p:nvPr/>
        </p:nvSpPr>
        <p:spPr>
          <a:xfrm>
            <a:off x="793075" y="1494438"/>
            <a:ext cx="9986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This </a:t>
            </a:r>
            <a:r>
              <a:rPr lang="en-US" sz="2100"/>
              <a:t>project provides a thorough examination of retail data to reveal trends and insights that support improved business decisions. By leveraging Python and its libraries, the project delivers actionable insights to key stakeholders, driving growth and profitability for the retail business.</a:t>
            </a:r>
            <a:endParaRPr sz="2100"/>
          </a:p>
        </p:txBody>
      </p:sp>
      <p:sp>
        <p:nvSpPr>
          <p:cNvPr id="264" name="Google Shape;264;p30"/>
          <p:cNvSpPr txBox="1"/>
          <p:nvPr>
            <p:ph idx="7" type="body"/>
          </p:nvPr>
        </p:nvSpPr>
        <p:spPr>
          <a:xfrm>
            <a:off x="1526951" y="4774700"/>
            <a:ext cx="3813900" cy="3444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1600"/>
              <a:buNone/>
            </a:pPr>
            <a:r>
              <a:rPr lang="en-US" u="sng">
                <a:solidFill>
                  <a:srgbClr val="6AA94F"/>
                </a:solidFill>
                <a:hlinkClick r:id="rId4">
                  <a:extLst>
                    <a:ext uri="{A12FA001-AC4F-418D-AE19-62706E023703}">
                      <ahyp:hlinkClr val="tx"/>
                    </a:ext>
                  </a:extLst>
                </a:hlinkClick>
              </a:rPr>
              <a:t>Retail Store Analysis</a:t>
            </a:r>
            <a:endParaRPr>
              <a:solidFill>
                <a:srgbClr val="6AA94F"/>
              </a:solidFill>
            </a:endParaRPr>
          </a:p>
        </p:txBody>
      </p:sp>
      <p:sp>
        <p:nvSpPr>
          <p:cNvPr id="265" name="Google Shape;265;p30"/>
          <p:cNvSpPr txBox="1"/>
          <p:nvPr/>
        </p:nvSpPr>
        <p:spPr>
          <a:xfrm>
            <a:off x="552313" y="4192288"/>
            <a:ext cx="49845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100">
                <a:solidFill>
                  <a:srgbClr val="3F3F3F"/>
                </a:solidFill>
                <a:latin typeface="Trebuchet MS"/>
                <a:ea typeface="Trebuchet MS"/>
                <a:cs typeface="Trebuchet MS"/>
                <a:sym typeface="Trebuchet MS"/>
              </a:rPr>
              <a:t>PROJECT LINK AS COLAB NOTEBOOK</a:t>
            </a:r>
            <a:endParaRPr b="1" i="1" sz="2100">
              <a:solidFill>
                <a:srgbClr val="3F3F3F"/>
              </a:solidFill>
              <a:latin typeface="Trebuchet MS"/>
              <a:ea typeface="Trebuchet MS"/>
              <a:cs typeface="Trebuchet MS"/>
              <a:sym typeface="Trebuchet MS"/>
            </a:endParaRPr>
          </a:p>
        </p:txBody>
      </p:sp>
      <p:sp>
        <p:nvSpPr>
          <p:cNvPr id="266" name="Google Shape;266;p30"/>
          <p:cNvSpPr txBox="1"/>
          <p:nvPr/>
        </p:nvSpPr>
        <p:spPr>
          <a:xfrm>
            <a:off x="7185775" y="4122600"/>
            <a:ext cx="35940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100">
                <a:solidFill>
                  <a:srgbClr val="3F3F3F"/>
                </a:solidFill>
                <a:latin typeface="Trebuchet MS"/>
                <a:ea typeface="Trebuchet MS"/>
                <a:cs typeface="Trebuchet MS"/>
                <a:sym typeface="Trebuchet MS"/>
              </a:rPr>
              <a:t>PROJECT LINK AS VIDEO</a:t>
            </a:r>
            <a:endParaRPr b="1" i="1" sz="2100">
              <a:solidFill>
                <a:srgbClr val="3F3F3F"/>
              </a:solidFill>
              <a:latin typeface="Trebuchet MS"/>
              <a:ea typeface="Trebuchet MS"/>
              <a:cs typeface="Trebuchet MS"/>
              <a:sym typeface="Trebuchet MS"/>
            </a:endParaRPr>
          </a:p>
        </p:txBody>
      </p:sp>
      <p:sp>
        <p:nvSpPr>
          <p:cNvPr id="267" name="Google Shape;267;p30"/>
          <p:cNvSpPr txBox="1"/>
          <p:nvPr/>
        </p:nvSpPr>
        <p:spPr>
          <a:xfrm>
            <a:off x="1666862" y="5757030"/>
            <a:ext cx="2596500" cy="453900"/>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sp>
        <p:nvSpPr>
          <p:cNvPr id="268" name="Google Shape;268;p30"/>
          <p:cNvSpPr txBox="1"/>
          <p:nvPr/>
        </p:nvSpPr>
        <p:spPr>
          <a:xfrm>
            <a:off x="3824925" y="5265863"/>
            <a:ext cx="47145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100">
                <a:solidFill>
                  <a:srgbClr val="3F3F3F"/>
                </a:solidFill>
                <a:latin typeface="Trebuchet MS"/>
                <a:ea typeface="Trebuchet MS"/>
                <a:cs typeface="Trebuchet MS"/>
                <a:sym typeface="Trebuchet MS"/>
              </a:rPr>
              <a:t>DATASET USED FOR THE PROJECT</a:t>
            </a:r>
            <a:endParaRPr b="1" i="1" sz="2100">
              <a:solidFill>
                <a:srgbClr val="3F3F3F"/>
              </a:solidFill>
              <a:latin typeface="Trebuchet MS"/>
              <a:ea typeface="Trebuchet MS"/>
              <a:cs typeface="Trebuchet MS"/>
              <a:sym typeface="Trebuchet MS"/>
            </a:endParaRPr>
          </a:p>
        </p:txBody>
      </p:sp>
      <p:sp>
        <p:nvSpPr>
          <p:cNvPr id="269" name="Google Shape;269;p30"/>
          <p:cNvSpPr txBox="1"/>
          <p:nvPr>
            <p:ph idx="7" type="body"/>
          </p:nvPr>
        </p:nvSpPr>
        <p:spPr>
          <a:xfrm>
            <a:off x="7892724" y="4628250"/>
            <a:ext cx="1910700" cy="3444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1600"/>
              <a:buNone/>
            </a:pPr>
            <a:r>
              <a:rPr lang="en-US" u="sng">
                <a:solidFill>
                  <a:srgbClr val="6AA94F"/>
                </a:solidFill>
                <a:hlinkClick r:id="rId5">
                  <a:extLst>
                    <a:ext uri="{A12FA001-AC4F-418D-AE19-62706E023703}">
                      <ahyp:hlinkClr val="tx"/>
                    </a:ext>
                  </a:extLst>
                </a:hlinkClick>
              </a:rPr>
              <a:t>Project Demo</a:t>
            </a:r>
            <a:endParaRPr>
              <a:solidFill>
                <a:srgbClr val="6AA94F"/>
              </a:solidFill>
            </a:endParaRPr>
          </a:p>
        </p:txBody>
      </p:sp>
      <p:sp>
        <p:nvSpPr>
          <p:cNvPr id="270" name="Google Shape;270;p30"/>
          <p:cNvSpPr txBox="1"/>
          <p:nvPr>
            <p:ph idx="7" type="body"/>
          </p:nvPr>
        </p:nvSpPr>
        <p:spPr>
          <a:xfrm>
            <a:off x="4563175" y="5903500"/>
            <a:ext cx="3594000" cy="3444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1600"/>
              <a:buNone/>
            </a:pPr>
            <a:r>
              <a:rPr lang="en-US" u="sng">
                <a:solidFill>
                  <a:srgbClr val="6AA94F"/>
                </a:solidFill>
                <a:hlinkClick r:id="rId6">
                  <a:extLst>
                    <a:ext uri="{A12FA001-AC4F-418D-AE19-62706E023703}">
                      <ahyp:hlinkClr val="tx"/>
                    </a:ext>
                  </a:extLst>
                </a:hlinkClick>
              </a:rPr>
              <a:t>Sample Superstore Dataset</a:t>
            </a:r>
            <a:endParaRPr>
              <a:solidFill>
                <a:srgbClr val="6AA94F"/>
              </a:solidFill>
            </a:endParaRPr>
          </a:p>
        </p:txBody>
      </p:sp>
      <p:sp>
        <p:nvSpPr>
          <p:cNvPr id="271" name="Google Shape;271;p30"/>
          <p:cNvSpPr/>
          <p:nvPr/>
        </p:nvSpPr>
        <p:spPr>
          <a:xfrm>
            <a:off x="552325" y="6323125"/>
            <a:ext cx="2472900" cy="34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