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6" r:id="rId2"/>
    <p:sldId id="257" r:id="rId3"/>
    <p:sldId id="397" r:id="rId4"/>
    <p:sldId id="369" r:id="rId5"/>
    <p:sldId id="370" r:id="rId6"/>
    <p:sldId id="372" r:id="rId7"/>
    <p:sldId id="373" r:id="rId8"/>
    <p:sldId id="374" r:id="rId9"/>
    <p:sldId id="398" r:id="rId10"/>
    <p:sldId id="399" r:id="rId11"/>
    <p:sldId id="400" r:id="rId12"/>
    <p:sldId id="401" r:id="rId13"/>
    <p:sldId id="402" r:id="rId14"/>
    <p:sldId id="403" r:id="rId15"/>
    <p:sldId id="404" r:id="rId16"/>
    <p:sldId id="406" r:id="rId17"/>
    <p:sldId id="407" r:id="rId18"/>
    <p:sldId id="408" r:id="rId19"/>
    <p:sldId id="409" r:id="rId20"/>
    <p:sldId id="405" r:id="rId21"/>
    <p:sldId id="410" r:id="rId22"/>
    <p:sldId id="411" r:id="rId23"/>
    <p:sldId id="412" r:id="rId24"/>
    <p:sldId id="413" r:id="rId25"/>
    <p:sldId id="414" r:id="rId26"/>
    <p:sldId id="415" r:id="rId27"/>
    <p:sldId id="416" r:id="rId28"/>
    <p:sldId id="375" r:id="rId29"/>
    <p:sldId id="377" r:id="rId30"/>
    <p:sldId id="396" r:id="rId31"/>
    <p:sldId id="378" r:id="rId32"/>
    <p:sldId id="3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PREDICTION OF 8 STAGES OF KNEE OSTEOARTHIRITIS</a:t>
            </a:r>
          </a:p>
        </p:txBody>
      </p:sp>
      <p:sp>
        <p:nvSpPr>
          <p:cNvPr id="10" name="TextBox 1"/>
          <p:cNvSpPr txBox="1">
            <a:spLocks noChangeArrowheads="1"/>
          </p:cNvSpPr>
          <p:nvPr/>
        </p:nvSpPr>
        <p:spPr bwMode="auto">
          <a:xfrm>
            <a:off x="962660" y="5184140"/>
            <a:ext cx="4479639"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T. </a:t>
            </a:r>
            <a:r>
              <a:rPr lang="en-IN" altLang="en-US" sz="2400" b="1" dirty="0" err="1">
                <a:solidFill>
                  <a:srgbClr val="FF0000"/>
                </a:solidFill>
              </a:rPr>
              <a:t>Kumaragurubaran</a:t>
            </a:r>
            <a:endParaRPr lang="en-IN" altLang="en-US" sz="2400" b="1" dirty="0">
              <a:solidFill>
                <a:srgbClr val="FF0000"/>
              </a:solidFill>
            </a:endParaRPr>
          </a:p>
          <a:p>
            <a:pPr>
              <a:spcBef>
                <a:spcPct val="0"/>
              </a:spcBef>
              <a:buClrTx/>
              <a:buFontTx/>
              <a:buNone/>
            </a:pPr>
            <a:r>
              <a:rPr lang="en-IN" altLang="en-US" sz="2400" b="1" dirty="0">
                <a:solidFill>
                  <a:srgbClr val="FF0000"/>
                </a:solidFill>
              </a:rPr>
              <a:t>     </a:t>
            </a:r>
            <a:r>
              <a:rPr lang="en-IN" altLang="en-US" sz="2200" b="1" dirty="0">
                <a:solidFill>
                  <a:srgbClr val="FF0000"/>
                </a:solidFill>
              </a:rPr>
              <a:t>Dean(Academics)</a:t>
            </a:r>
          </a:p>
        </p:txBody>
      </p:sp>
      <p:sp>
        <p:nvSpPr>
          <p:cNvPr id="11" name="TextBox 1"/>
          <p:cNvSpPr txBox="1">
            <a:spLocks noChangeArrowheads="1"/>
          </p:cNvSpPr>
          <p:nvPr/>
        </p:nvSpPr>
        <p:spPr bwMode="auto">
          <a:xfrm>
            <a:off x="7398328" y="5228206"/>
            <a:ext cx="447963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B21A2425C11</a:t>
            </a:r>
          </a:p>
          <a:p>
            <a:pPr>
              <a:spcBef>
                <a:spcPct val="0"/>
              </a:spcBef>
              <a:buClrTx/>
              <a:buFontTx/>
              <a:buNone/>
            </a:pPr>
            <a:r>
              <a:rPr lang="en-IN" altLang="en-US" sz="2000" b="1" dirty="0">
                <a:solidFill>
                  <a:srgbClr val="FF0000"/>
                </a:solidFill>
              </a:rPr>
              <a:t>Madhumita P    (210701140)</a:t>
            </a:r>
          </a:p>
          <a:p>
            <a:pPr>
              <a:spcBef>
                <a:spcPct val="0"/>
              </a:spcBef>
              <a:buClrTx/>
              <a:buFontTx/>
              <a:buNone/>
            </a:pPr>
            <a:r>
              <a:rPr lang="en-IN" altLang="en-US" sz="2000" b="1" dirty="0" err="1">
                <a:solidFill>
                  <a:srgbClr val="FF0000"/>
                </a:solidFill>
              </a:rPr>
              <a:t>Kavyashree</a:t>
            </a:r>
            <a:r>
              <a:rPr lang="en-IN" altLang="en-US" sz="2000" b="1">
                <a:solidFill>
                  <a:srgbClr val="FF0000"/>
                </a:solidFill>
              </a:rPr>
              <a:t> BN (</a:t>
            </a:r>
            <a:r>
              <a:rPr lang="en-IN" altLang="en-US" sz="2000" b="1" dirty="0">
                <a:solidFill>
                  <a:srgbClr val="FF0000"/>
                </a:solidFill>
              </a:rPr>
              <a:t>210701702)</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93F0-851E-2945-D3FD-A363954EA418}"/>
              </a:ext>
            </a:extLst>
          </p:cNvPr>
          <p:cNvSpPr>
            <a:spLocks noGrp="1"/>
          </p:cNvSpPr>
          <p:nvPr>
            <p:ph type="title"/>
          </p:nvPr>
        </p:nvSpPr>
        <p:spPr/>
        <p:txBody>
          <a:bodyPr/>
          <a:lstStyle/>
          <a:p>
            <a:r>
              <a:rPr lang="en-US" b="1" dirty="0">
                <a:solidFill>
                  <a:srgbClr val="FF0000"/>
                </a:solidFill>
              </a:rPr>
              <a:t>DRAWBACKS</a:t>
            </a:r>
            <a:endParaRPr lang="en-IN" b="1" dirty="0">
              <a:solidFill>
                <a:srgbClr val="FF0000"/>
              </a:solidFill>
            </a:endParaRPr>
          </a:p>
        </p:txBody>
      </p:sp>
      <p:sp>
        <p:nvSpPr>
          <p:cNvPr id="3" name="Content Placeholder 2">
            <a:extLst>
              <a:ext uri="{FF2B5EF4-FFF2-40B4-BE49-F238E27FC236}">
                <a16:creationId xmlns:a16="http://schemas.microsoft.com/office/drawing/2014/main" id="{440EB661-DED3-9A19-C543-7FB71002A024}"/>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1. Limited generalizability in practical applications due to surface electromyography-based pattern recognition system (</a:t>
            </a:r>
            <a:r>
              <a:rPr lang="en-US" sz="2400" dirty="0" err="1">
                <a:latin typeface="Times New Roman" panose="02020603050405020304" pitchFamily="18" charset="0"/>
                <a:cs typeface="Times New Roman" panose="02020603050405020304" pitchFamily="18" charset="0"/>
              </a:rPr>
              <a:t>sEMG</a:t>
            </a:r>
            <a:r>
              <a:rPr lang="en-US" sz="2400" dirty="0">
                <a:latin typeface="Times New Roman" panose="02020603050405020304" pitchFamily="18" charset="0"/>
                <a:cs typeface="Times New Roman" panose="02020603050405020304" pitchFamily="18" charset="0"/>
              </a:rPr>
              <a:t>-PRS).</a:t>
            </a:r>
          </a:p>
          <a:p>
            <a:r>
              <a:rPr lang="en-US" sz="2400" dirty="0">
                <a:latin typeface="Times New Roman" panose="02020603050405020304" pitchFamily="18" charset="0"/>
                <a:cs typeface="Times New Roman" panose="02020603050405020304" pitchFamily="18" charset="0"/>
              </a:rPr>
              <a:t>2. Imbalanced performance in standard random forests (RF) caused by randomness in sampling and feature selection.</a:t>
            </a:r>
          </a:p>
          <a:p>
            <a:r>
              <a:rPr lang="en-US" sz="2400" dirty="0">
                <a:latin typeface="Times New Roman" panose="02020603050405020304" pitchFamily="18" charset="0"/>
                <a:cs typeface="Times New Roman" panose="02020603050405020304" pitchFamily="18" charset="0"/>
              </a:rPr>
              <a:t>3. Potential issues with long-term usability and user adaptability.</a:t>
            </a:r>
          </a:p>
          <a:p>
            <a:r>
              <a:rPr lang="en-US" sz="2400" dirty="0">
                <a:latin typeface="Times New Roman" panose="02020603050405020304" pitchFamily="18" charset="0"/>
                <a:cs typeface="Times New Roman" panose="02020603050405020304" pitchFamily="18" charset="0"/>
              </a:rPr>
              <a:t>4. May not achieve optimal classification accuracy compared to advanced algorithms.</a:t>
            </a:r>
          </a:p>
          <a:p>
            <a:endParaRPr lang="en-IN" dirty="0"/>
          </a:p>
        </p:txBody>
      </p:sp>
      <p:sp>
        <p:nvSpPr>
          <p:cNvPr id="4" name="Date Placeholder 3">
            <a:extLst>
              <a:ext uri="{FF2B5EF4-FFF2-40B4-BE49-F238E27FC236}">
                <a16:creationId xmlns:a16="http://schemas.microsoft.com/office/drawing/2014/main" id="{C2CC203D-0292-F006-ABCE-62E73B81C91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DD52EBDB-2E70-995B-F969-E341DAA02022}"/>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5F172624-816C-BFC4-C0D7-E5376E43ABF4}"/>
              </a:ext>
            </a:extLst>
          </p:cNvPr>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396719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A4E7-4400-9888-1F6C-CFF99E452193}"/>
              </a:ext>
            </a:extLst>
          </p:cNvPr>
          <p:cNvSpPr>
            <a:spLocks noGrp="1"/>
          </p:cNvSpPr>
          <p:nvPr>
            <p:ph type="title"/>
          </p:nvPr>
        </p:nvSpPr>
        <p:spPr/>
        <p:txBody>
          <a:bodyPr/>
          <a:lstStyle/>
          <a:p>
            <a:br>
              <a:rPr lang="en-IN" dirty="0"/>
            </a:br>
            <a:r>
              <a:rPr lang="en-IN" b="1" dirty="0">
                <a:solidFill>
                  <a:srgbClr val="FF0000"/>
                </a:solidFill>
              </a:rPr>
              <a:t>PROPOSED SYSTEM</a:t>
            </a:r>
            <a:endParaRPr lang="en-IN" dirty="0"/>
          </a:p>
        </p:txBody>
      </p:sp>
      <p:sp>
        <p:nvSpPr>
          <p:cNvPr id="3" name="Content Placeholder 2">
            <a:extLst>
              <a:ext uri="{FF2B5EF4-FFF2-40B4-BE49-F238E27FC236}">
                <a16:creationId xmlns:a16="http://schemas.microsoft.com/office/drawing/2014/main" id="{98A6005E-58C7-8615-DFA6-790F35EC67E4}"/>
              </a:ext>
            </a:extLst>
          </p:cNvPr>
          <p:cNvSpPr>
            <a:spLocks noGrp="1"/>
          </p:cNvSpPr>
          <p:nvPr>
            <p:ph idx="1"/>
          </p:nvPr>
        </p:nvSpPr>
        <p:spPr>
          <a:xfrm>
            <a:off x="711200" y="1804670"/>
            <a:ext cx="10668000" cy="4678680"/>
          </a:xfrm>
        </p:spPr>
        <p:txBody>
          <a:bodyPr/>
          <a:lstStyle/>
          <a:p>
            <a:r>
              <a:rPr lang="en-US" sz="1800" dirty="0"/>
              <a:t>The proposed system employs an ensemble of Convolutional Neural Networks (CNNs) for the classification of knee osteoarthritis, utilizing Tensor Flow for implementation. This ensemble approach combines multiple CNN models to enhance diagnostic accuracy and robustness.</a:t>
            </a:r>
          </a:p>
          <a:p>
            <a:r>
              <a:rPr lang="en-US" sz="1800" dirty="0"/>
              <a:t>Each CNN in the ensemble is designed with several convolutional layers for feature extraction from MRI and X-ray images, followed by pooling layers to reduce spatial dimensions, and fully connected layers for classification. By integrating outputs from diverse CNN architectures, the system leverages the strengths of each model, achieving superior performance compared to any single model. </a:t>
            </a:r>
          </a:p>
          <a:p>
            <a:r>
              <a:rPr lang="en-US" sz="1800" dirty="0"/>
              <a:t>especially when dealing with limited medical imaging data. Data augmentation techniques are applied to improve generalization, making the system resilient to variations in image quality and patient demographics. </a:t>
            </a:r>
          </a:p>
          <a:p>
            <a:r>
              <a:rPr lang="en-US" sz="1800" dirty="0"/>
              <a:t>Real-time processing capabilities enable timely diagnosis, which is crucial for effective treatment planning. Tensor Flow’s scalability ensures the system can handle large dataset and be deployed across various clinical settings</a:t>
            </a:r>
          </a:p>
          <a:p>
            <a:r>
              <a:rPr lang="en-US" sz="1800" dirty="0"/>
              <a:t> </a:t>
            </a:r>
            <a:r>
              <a:rPr lang="en-US" dirty="0"/>
              <a:t> </a:t>
            </a:r>
          </a:p>
          <a:p>
            <a:endParaRPr lang="en-IN" dirty="0"/>
          </a:p>
        </p:txBody>
      </p:sp>
      <p:sp>
        <p:nvSpPr>
          <p:cNvPr id="4" name="Date Placeholder 3">
            <a:extLst>
              <a:ext uri="{FF2B5EF4-FFF2-40B4-BE49-F238E27FC236}">
                <a16:creationId xmlns:a16="http://schemas.microsoft.com/office/drawing/2014/main" id="{0A226D34-8257-35DB-76A7-798EE6AD5331}"/>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EB673F1F-D556-67FE-55ED-B9D88877ABF0}"/>
              </a:ext>
            </a:extLst>
          </p:cNvPr>
          <p:cNvSpPr>
            <a:spLocks noGrp="1"/>
          </p:cNvSpPr>
          <p:nvPr>
            <p:ph type="ftr" sz="quarter" idx="11"/>
          </p:nvPr>
        </p:nvSpPr>
        <p:spPr/>
        <p:txBody>
          <a:bodyPr/>
          <a:lstStyle/>
          <a:p>
            <a:pPr>
              <a:defRPr/>
            </a:pPr>
            <a:r>
              <a:rPr lang="en-US" dirty="0"/>
              <a:t>Department of Computer Science and </a:t>
            </a:r>
            <a:r>
              <a:rPr lang="en-US" dirty="0" err="1"/>
              <a:t>Engineerin</a:t>
            </a:r>
            <a:endParaRPr lang="en-US" dirty="0"/>
          </a:p>
        </p:txBody>
      </p:sp>
      <p:sp>
        <p:nvSpPr>
          <p:cNvPr id="6" name="Slide Number Placeholder 5">
            <a:extLst>
              <a:ext uri="{FF2B5EF4-FFF2-40B4-BE49-F238E27FC236}">
                <a16:creationId xmlns:a16="http://schemas.microsoft.com/office/drawing/2014/main" id="{3BB1A435-F2FE-D1BD-8F51-AC9BF252CD64}"/>
              </a:ext>
            </a:extLst>
          </p:cNvPr>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extLst>
      <p:ext uri="{BB962C8B-B14F-4D97-AF65-F5344CB8AC3E}">
        <p14:creationId xmlns:p14="http://schemas.microsoft.com/office/powerpoint/2010/main" val="109477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1692-D1DD-E1D9-D209-727FE00B8F99}"/>
              </a:ext>
            </a:extLst>
          </p:cNvPr>
          <p:cNvSpPr>
            <a:spLocks noGrp="1"/>
          </p:cNvSpPr>
          <p:nvPr>
            <p:ph type="title"/>
          </p:nvPr>
        </p:nvSpPr>
        <p:spPr/>
        <p:txBody>
          <a:bodyPr/>
          <a:lstStyle/>
          <a:p>
            <a:r>
              <a:rPr lang="en-US" b="1" dirty="0">
                <a:solidFill>
                  <a:srgbClr val="FF0000"/>
                </a:solidFill>
              </a:rPr>
              <a:t>PROPOSED SYSTEM</a:t>
            </a:r>
            <a:endParaRPr lang="en-IN" b="1" dirty="0">
              <a:solidFill>
                <a:srgbClr val="FF0000"/>
              </a:solidFill>
            </a:endParaRPr>
          </a:p>
        </p:txBody>
      </p:sp>
      <p:sp>
        <p:nvSpPr>
          <p:cNvPr id="3" name="Content Placeholder 2">
            <a:extLst>
              <a:ext uri="{FF2B5EF4-FFF2-40B4-BE49-F238E27FC236}">
                <a16:creationId xmlns:a16="http://schemas.microsoft.com/office/drawing/2014/main" id="{29D2B434-C90D-D48F-0388-DC4EFE7665C2}"/>
              </a:ext>
            </a:extLst>
          </p:cNvPr>
          <p:cNvSpPr>
            <a:spLocks noGrp="1"/>
          </p:cNvSpPr>
          <p:nvPr>
            <p:ph idx="1"/>
          </p:nvPr>
        </p:nvSpPr>
        <p:spPr/>
        <p:txBody>
          <a:bodyPr/>
          <a:lstStyle/>
          <a:p>
            <a:r>
              <a:rPr lang="en-US" sz="2400" dirty="0"/>
              <a:t>This ensemble CNN approach aims to significantly improve the early detection and classification of knee osteoarthritis, leading to better patient outcomes and more efficient healthcare delivery.</a:t>
            </a:r>
          </a:p>
          <a:p>
            <a:endParaRPr lang="en-IN" dirty="0"/>
          </a:p>
        </p:txBody>
      </p:sp>
      <p:sp>
        <p:nvSpPr>
          <p:cNvPr id="4" name="Date Placeholder 3">
            <a:extLst>
              <a:ext uri="{FF2B5EF4-FFF2-40B4-BE49-F238E27FC236}">
                <a16:creationId xmlns:a16="http://schemas.microsoft.com/office/drawing/2014/main" id="{79EA77F2-44D2-F706-DA20-FEE5F56BBEF4}"/>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2B8B70B8-DDBC-3889-F000-910220431C0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9C1B7F5-91CE-C64A-AE65-5BBF71AF582D}"/>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extLst>
      <p:ext uri="{BB962C8B-B14F-4D97-AF65-F5344CB8AC3E}">
        <p14:creationId xmlns:p14="http://schemas.microsoft.com/office/powerpoint/2010/main" val="283479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4F3A-B588-62E9-E5D7-463CC49B8659}"/>
              </a:ext>
            </a:extLst>
          </p:cNvPr>
          <p:cNvSpPr>
            <a:spLocks noGrp="1"/>
          </p:cNvSpPr>
          <p:nvPr>
            <p:ph type="title"/>
          </p:nvPr>
        </p:nvSpPr>
        <p:spPr/>
        <p:txBody>
          <a:bodyPr/>
          <a:lstStyle/>
          <a:p>
            <a:r>
              <a:rPr lang="en-IN" b="1" dirty="0">
                <a:solidFill>
                  <a:srgbClr val="FF0000"/>
                </a:solidFill>
              </a:rPr>
              <a:t>Advantages:</a:t>
            </a:r>
            <a:endParaRPr lang="en-IN" dirty="0"/>
          </a:p>
        </p:txBody>
      </p:sp>
      <p:sp>
        <p:nvSpPr>
          <p:cNvPr id="3" name="Content Placeholder 2">
            <a:extLst>
              <a:ext uri="{FF2B5EF4-FFF2-40B4-BE49-F238E27FC236}">
                <a16:creationId xmlns:a16="http://schemas.microsoft.com/office/drawing/2014/main" id="{7B522F46-DB80-0850-E1C0-A79AAF3F732D}"/>
              </a:ext>
            </a:extLst>
          </p:cNvPr>
          <p:cNvSpPr>
            <a:spLocks noGrp="1"/>
          </p:cNvSpPr>
          <p:nvPr>
            <p:ph idx="1"/>
          </p:nvPr>
        </p:nvSpPr>
        <p:spPr/>
        <p:txBody>
          <a:bodyPr/>
          <a:lstStyle/>
          <a:p>
            <a:r>
              <a:rPr lang="en-US" sz="2000" dirty="0"/>
              <a:t>1. Enhanced diagnostic accuracy and robustness through an ensemble of Convolutional Neural Networks (CNNs).</a:t>
            </a:r>
          </a:p>
          <a:p>
            <a:r>
              <a:rPr lang="en-US" sz="2000" dirty="0"/>
              <a:t>2. Superior performance compared to any single model, especially with limited medical imaging data.</a:t>
            </a:r>
          </a:p>
          <a:p>
            <a:r>
              <a:rPr lang="en-US" sz="2000" dirty="0"/>
              <a:t>3. Integration of diverse CNN architectures to leverage the strengths of each model.</a:t>
            </a:r>
          </a:p>
          <a:p>
            <a:r>
              <a:rPr lang="en-US" sz="2000" dirty="0"/>
              <a:t>4. Improved generalization through data augmentation techniques, resilient to variations in image quality and patient demographics.</a:t>
            </a:r>
          </a:p>
          <a:p>
            <a:r>
              <a:rPr lang="en-US" sz="2000" dirty="0"/>
              <a:t>5. Improves accuracy level and Django web application implemented.</a:t>
            </a:r>
          </a:p>
          <a:p>
            <a:endParaRPr lang="en-IN" dirty="0"/>
          </a:p>
        </p:txBody>
      </p:sp>
      <p:sp>
        <p:nvSpPr>
          <p:cNvPr id="4" name="Date Placeholder 3">
            <a:extLst>
              <a:ext uri="{FF2B5EF4-FFF2-40B4-BE49-F238E27FC236}">
                <a16:creationId xmlns:a16="http://schemas.microsoft.com/office/drawing/2014/main" id="{549DAA18-1246-05DC-C203-8DE238733E27}"/>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8349CD91-A5C9-24B6-0D75-28F210B371F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62CC13A-D738-7D00-60ED-CBF227B19018}"/>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35637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F916-F72E-2B85-9558-B56253A28903}"/>
              </a:ext>
            </a:extLst>
          </p:cNvPr>
          <p:cNvSpPr>
            <a:spLocks noGrp="1"/>
          </p:cNvSpPr>
          <p:nvPr>
            <p:ph type="title"/>
          </p:nvPr>
        </p:nvSpPr>
        <p:spPr/>
        <p:txBody>
          <a:bodyPr/>
          <a:lstStyle/>
          <a:p>
            <a:r>
              <a:rPr lang="en-IN" b="1" dirty="0">
                <a:solidFill>
                  <a:srgbClr val="FF0000"/>
                </a:solidFill>
              </a:rPr>
              <a:t>PREPARING THE DATASET:</a:t>
            </a:r>
          </a:p>
        </p:txBody>
      </p:sp>
      <p:sp>
        <p:nvSpPr>
          <p:cNvPr id="3" name="Content Placeholder 2">
            <a:extLst>
              <a:ext uri="{FF2B5EF4-FFF2-40B4-BE49-F238E27FC236}">
                <a16:creationId xmlns:a16="http://schemas.microsoft.com/office/drawing/2014/main" id="{7A54AD7B-0594-2B65-E5A6-380C589DA04E}"/>
              </a:ext>
            </a:extLst>
          </p:cNvPr>
          <p:cNvSpPr>
            <a:spLocks noGrp="1"/>
          </p:cNvSpPr>
          <p:nvPr>
            <p:ph idx="1"/>
          </p:nvPr>
        </p:nvSpPr>
        <p:spPr/>
        <p:txBody>
          <a:bodyPr/>
          <a:lstStyle/>
          <a:p>
            <a:r>
              <a:rPr lang="en-US" dirty="0"/>
              <a:t>This dataset contains lot of train and test image records of features extracted from knee osteoarthritis, which were then classified into to 8 classes.</a:t>
            </a:r>
          </a:p>
          <a:p>
            <a:endParaRPr lang="en-IN" dirty="0"/>
          </a:p>
        </p:txBody>
      </p:sp>
      <p:sp>
        <p:nvSpPr>
          <p:cNvPr id="4" name="Date Placeholder 3">
            <a:extLst>
              <a:ext uri="{FF2B5EF4-FFF2-40B4-BE49-F238E27FC236}">
                <a16:creationId xmlns:a16="http://schemas.microsoft.com/office/drawing/2014/main" id="{4A74BF2D-CB5E-8D85-2DF7-F8DC371CE75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2776A443-F3CF-F0AD-A80C-D43720667CE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113B9FA-7EC6-E734-9158-3C64108DA2BB}"/>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extLst>
      <p:ext uri="{BB962C8B-B14F-4D97-AF65-F5344CB8AC3E}">
        <p14:creationId xmlns:p14="http://schemas.microsoft.com/office/powerpoint/2010/main" val="291669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0CD-89D7-46E6-BAC6-CDA5ACB7AA0A}"/>
              </a:ext>
            </a:extLst>
          </p:cNvPr>
          <p:cNvSpPr>
            <a:spLocks noGrp="1"/>
          </p:cNvSpPr>
          <p:nvPr>
            <p:ph type="title"/>
          </p:nvPr>
        </p:nvSpPr>
        <p:spPr/>
        <p:txBody>
          <a:bodyPr/>
          <a:lstStyle/>
          <a:p>
            <a:r>
              <a:rPr lang="en-IN" b="1" dirty="0">
                <a:solidFill>
                  <a:srgbClr val="FF0000"/>
                </a:solidFill>
              </a:rPr>
              <a:t>LITERATURE SURVEY:</a:t>
            </a:r>
          </a:p>
        </p:txBody>
      </p:sp>
      <p:sp>
        <p:nvSpPr>
          <p:cNvPr id="3" name="Content Placeholder 2">
            <a:extLst>
              <a:ext uri="{FF2B5EF4-FFF2-40B4-BE49-F238E27FC236}">
                <a16:creationId xmlns:a16="http://schemas.microsoft.com/office/drawing/2014/main" id="{0CE4AE68-D2EF-4DC7-D003-2B3F8A365187}"/>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Title	  : Medical Image Analysis of Knee Osteoarthritis using Modified Deep CNN </a:t>
            </a:r>
          </a:p>
          <a:p>
            <a:r>
              <a:rPr lang="en-US" sz="2000" dirty="0">
                <a:latin typeface="Times New Roman" panose="02020603050405020304" pitchFamily="18" charset="0"/>
                <a:cs typeface="Times New Roman" panose="02020603050405020304" pitchFamily="18" charset="0"/>
              </a:rPr>
              <a:t>Author: Mohammed Zakir Bellary, Deepthi</a:t>
            </a:r>
          </a:p>
          <a:p>
            <a:r>
              <a:rPr lang="en-US" sz="2000" dirty="0">
                <a:latin typeface="Times New Roman" panose="02020603050405020304" pitchFamily="18" charset="0"/>
                <a:cs typeface="Times New Roman" panose="02020603050405020304" pitchFamily="18" charset="0"/>
              </a:rPr>
              <a:t>Year	 : 2023</a:t>
            </a:r>
          </a:p>
          <a:p>
            <a:r>
              <a:rPr lang="en-US" sz="2000" dirty="0" err="1">
                <a:latin typeface="Times New Roman" panose="02020603050405020304" pitchFamily="18" charset="0"/>
                <a:cs typeface="Times New Roman" panose="02020603050405020304" pitchFamily="18" charset="0"/>
              </a:rPr>
              <a:t>Kellgren</a:t>
            </a:r>
            <a:r>
              <a:rPr lang="en-US" sz="2000" dirty="0">
                <a:latin typeface="Times New Roman" panose="02020603050405020304" pitchFamily="18" charset="0"/>
                <a:cs typeface="Times New Roman" panose="02020603050405020304" pitchFamily="18" charset="0"/>
              </a:rPr>
              <a:t> and Lawrence (KL) grading method is mainly used by the clinicians for grading the Xray images. However, grading individual images are prone to errors. This study proposes an approach for automated knee osteoarthritis classification based on deep neural networks. Diagnosis of Osteoarthritis involves splitting the knee X-ray into the healthy knee or unhealthy knee with KL grading. Here we use a 20-layer deep residual networks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20 for automated knee osteoarthritis classification.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20 has 19 convolutional layers and 1 fully-connected </a:t>
            </a:r>
            <a:r>
              <a:rPr lang="en-US" sz="2000" dirty="0" err="1">
                <a:latin typeface="Times New Roman" panose="02020603050405020304" pitchFamily="18" charset="0"/>
                <a:cs typeface="Times New Roman" panose="02020603050405020304" pitchFamily="18" charset="0"/>
              </a:rPr>
              <a:t>layer.We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the dataset with different CNN models. And got the different performance. </a:t>
            </a:r>
          </a:p>
          <a:p>
            <a:endParaRPr lang="en-IN" dirty="0"/>
          </a:p>
        </p:txBody>
      </p:sp>
      <p:sp>
        <p:nvSpPr>
          <p:cNvPr id="4" name="Date Placeholder 3">
            <a:extLst>
              <a:ext uri="{FF2B5EF4-FFF2-40B4-BE49-F238E27FC236}">
                <a16:creationId xmlns:a16="http://schemas.microsoft.com/office/drawing/2014/main" id="{300D46F5-4B2D-318C-CC4A-BD33638ED0BD}"/>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E8CED24-AAC1-E1C5-AAEE-A31CC394156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E51EC37-6A4E-B60C-9883-9F4654665CBD}"/>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2270717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8347-3277-95AC-F43F-1AC29BCC3DE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EC7426F-4598-CD83-8693-1370AD9A4E9A}"/>
              </a:ext>
            </a:extLst>
          </p:cNvPr>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Title	  : Enhanced deep neural networks for early diagnosis of knee osteoarthritis </a:t>
            </a:r>
          </a:p>
          <a:p>
            <a:r>
              <a:rPr lang="en-US" sz="1400" dirty="0">
                <a:latin typeface="Times New Roman" panose="02020603050405020304" pitchFamily="18" charset="0"/>
                <a:cs typeface="Times New Roman" panose="02020603050405020304" pitchFamily="18" charset="0"/>
              </a:rPr>
              <a:t>Author: Yassine Nasser</a:t>
            </a:r>
          </a:p>
          <a:p>
            <a:r>
              <a:rPr lang="en-US" sz="1400" dirty="0">
                <a:latin typeface="Times New Roman" panose="02020603050405020304" pitchFamily="18" charset="0"/>
                <a:cs typeface="Times New Roman" panose="02020603050405020304" pitchFamily="18" charset="0"/>
              </a:rPr>
              <a:t>Year	 : 2023</a:t>
            </a:r>
          </a:p>
          <a:p>
            <a:r>
              <a:rPr lang="en-US" sz="1400" dirty="0">
                <a:latin typeface="Times New Roman" panose="02020603050405020304" pitchFamily="18" charset="0"/>
                <a:cs typeface="Times New Roman" panose="02020603050405020304" pitchFamily="18" charset="0"/>
              </a:rPr>
              <a:t>K nee Osteoarthritis (OA) is one of the most frequent causes of physical disability worldwide and is associated with significant personal and socioeconomic burdens. There is a considerable need to develop automated methods for early diagnosis of knee OA. Over the last few years, Deep Learning (DL) models have gained remarkable attention from the computer vision research community and achieved great success in various medical imaging applications. This thesis aimed to develop DL-based models for fully automatic knee OA diagnosis using radiographic images. In this thesis, several methods for knee OA severity assessment and OA prediction are evaluated, and new methods are introduced. First, we focus on the feature-learning step as a crucial component of the classification system to learn and extract the most useful discriminative features from X-ray images. To do so, we introduce a novel autoencoder-based architecture called Discriminative Regularized Auto-encoder (DRAE). The goal is to maximize the distance between class features by minimizing the intraclass distance and maximizing the interclass distance. Then, we propose incorporating the proposed discriminative regularization in the standard Convolutional Neural Network (CNN) learning process to improve the early detection of knee OA. By doing so, we reduce the inability of CNNs to handle data with high inter-class similarities or high intra-class variations. While the proposed DRAE focuses on the texture information in the radiography under the tibial plateau, the second proposed learning model, called Discriminative Convolutional Neural Network (DCNN), uses the overall distal area of the knee and exploits both texture and shape representations. To further learn discriminative features and exploit shape and texture, we propose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enhancing texture analysis by adding a new block to the DCNN architecture and (ii) improving the proposed discriminative loss to fit with multi-class classification tasks. The resulting model, called Discriminative Shape-Texture Convolutional Neural Network (DST-CNN), enables better and well-balanced classification performance than existing State-of-the-Art (</a:t>
            </a:r>
            <a:r>
              <a:rPr lang="en-US" sz="1400" dirty="0" err="1">
                <a:latin typeface="Times New Roman" panose="02020603050405020304" pitchFamily="18" charset="0"/>
                <a:cs typeface="Times New Roman" panose="02020603050405020304" pitchFamily="18" charset="0"/>
              </a:rPr>
              <a:t>SoA</a:t>
            </a:r>
            <a:r>
              <a:rPr lang="en-US" sz="1400" dirty="0">
                <a:latin typeface="Times New Roman" panose="02020603050405020304" pitchFamily="18" charset="0"/>
                <a:cs typeface="Times New Roman" panose="02020603050405020304" pitchFamily="18" charset="0"/>
              </a:rPr>
              <a:t>) model </a:t>
            </a:r>
          </a:p>
          <a:p>
            <a:endParaRPr lang="en-IN" dirty="0"/>
          </a:p>
        </p:txBody>
      </p:sp>
      <p:sp>
        <p:nvSpPr>
          <p:cNvPr id="4" name="Date Placeholder 3">
            <a:extLst>
              <a:ext uri="{FF2B5EF4-FFF2-40B4-BE49-F238E27FC236}">
                <a16:creationId xmlns:a16="http://schemas.microsoft.com/office/drawing/2014/main" id="{6435FEDC-81DA-9294-4530-125055307197}"/>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4E41BC0-91C0-1A94-3E1D-CF09442F8C7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18B72BB-0A44-EA8A-AACF-A019B93D2E7B}"/>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3097315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2E98-EB22-CADA-9DC6-267C98E179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231AE5B-E95B-8BD6-46EE-4B5EDFD4FABE}"/>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Title	  : automatic detections of knee joints and classification of knee osteoarthritis severity form plain radiographs using </a:t>
            </a:r>
            <a:r>
              <a:rPr lang="en-US" sz="1600" dirty="0" err="1">
                <a:latin typeface="Times New Roman" panose="02020603050405020304" pitchFamily="18" charset="0"/>
                <a:cs typeface="Times New Roman" panose="02020603050405020304" pitchFamily="18" charset="0"/>
              </a:rPr>
              <a:t>cnns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Author: David </a:t>
            </a:r>
            <a:r>
              <a:rPr lang="en-US" sz="1600" dirty="0" err="1">
                <a:latin typeface="Times New Roman" panose="02020603050405020304" pitchFamily="18" charset="0"/>
                <a:cs typeface="Times New Roman" panose="02020603050405020304" pitchFamily="18" charset="0"/>
              </a:rPr>
              <a:t>duran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olivar</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Year	 : 2023</a:t>
            </a:r>
          </a:p>
          <a:p>
            <a:r>
              <a:rPr lang="en-US" sz="1600" dirty="0">
                <a:latin typeface="Times New Roman" panose="02020603050405020304" pitchFamily="18" charset="0"/>
                <a:cs typeface="Times New Roman" panose="02020603050405020304" pitchFamily="18" charset="0"/>
              </a:rPr>
              <a:t>K nee Osteoarthritis (OA) is one of the most frequent causes of physical disability worldwide and is associated with significant personal and socioeconomic burdens. There is a considerable need to develop automated methods for early diagnosis of knee OA. Over the last few years, Deep Learning (DL) models have gained remarkable attention from the computer vision research community and achieved great success in various medical imaging applications. This thesis aimed to develop DL-based models for fully automatic knee OA diagnosis using radiographic images. In this thesis, several methods for knee OA severity assessment and OA prediction are evaluated, and new methods are introduced. First, we focus on the feature-learning step as a crucial component of the classification system to learn and extract the most useful discriminative features from X-ray images. To do so, we introduce a novel autoencoder-based architecture called Discriminative Regularized Auto-encoder (DRAE). The goal is to maximize the distance between class features by minimizing the intraclass distance and maximizing the interclass distance. Then, we propose incorporating the proposed discriminative regularization in the standard Convolutional Neural Network (CNN) learning process to improve the early detection of knee OA. </a:t>
            </a:r>
          </a:p>
          <a:p>
            <a:endParaRPr lang="en-IN" dirty="0"/>
          </a:p>
        </p:txBody>
      </p:sp>
      <p:sp>
        <p:nvSpPr>
          <p:cNvPr id="4" name="Date Placeholder 3">
            <a:extLst>
              <a:ext uri="{FF2B5EF4-FFF2-40B4-BE49-F238E27FC236}">
                <a16:creationId xmlns:a16="http://schemas.microsoft.com/office/drawing/2014/main" id="{91B3B8FD-3E4F-912A-D607-11495906900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ADD1577A-70E7-F8A1-4AF6-F7ED18D730B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2779D62-D465-34FB-0EBC-523E0F28E0B0}"/>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extLst>
      <p:ext uri="{BB962C8B-B14F-4D97-AF65-F5344CB8AC3E}">
        <p14:creationId xmlns:p14="http://schemas.microsoft.com/office/powerpoint/2010/main" val="377749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42DE-0D38-7959-F2E1-6665F8B712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E60EE93-46DF-2320-1686-3645C94278A6}"/>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Title	  : Applying Densely Connected Convolutional Neural Networks for Staging Osteoarthritis Severity from Plain Radiographs </a:t>
            </a:r>
          </a:p>
          <a:p>
            <a:r>
              <a:rPr lang="en-US" sz="1600" dirty="0">
                <a:latin typeface="Times New Roman" panose="02020603050405020304" pitchFamily="18" charset="0"/>
                <a:cs typeface="Times New Roman" panose="02020603050405020304" pitchFamily="18" charset="0"/>
              </a:rPr>
              <a:t>Author: Norman, Berk </a:t>
            </a:r>
            <a:r>
              <a:rPr lang="en-US" sz="1600" dirty="0" err="1">
                <a:latin typeface="Times New Roman" panose="02020603050405020304" pitchFamily="18" charset="0"/>
                <a:cs typeface="Times New Roman" panose="02020603050405020304" pitchFamily="18" charset="0"/>
              </a:rPr>
              <a:t>Pedoia</a:t>
            </a:r>
            <a:r>
              <a:rPr lang="en-US" sz="1600" dirty="0">
                <a:latin typeface="Times New Roman" panose="02020603050405020304" pitchFamily="18" charset="0"/>
                <a:cs typeface="Times New Roman" panose="02020603050405020304" pitchFamily="18" charset="0"/>
              </a:rPr>
              <a:t>, Valentina </a:t>
            </a:r>
            <a:r>
              <a:rPr lang="en-US" sz="1600" dirty="0" err="1">
                <a:latin typeface="Times New Roman" panose="02020603050405020304" pitchFamily="18" charset="0"/>
                <a:cs typeface="Times New Roman" panose="02020603050405020304" pitchFamily="18" charset="0"/>
              </a:rPr>
              <a:t>Noworolski</a:t>
            </a:r>
            <a:r>
              <a:rPr lang="en-US" sz="1600" dirty="0">
                <a:latin typeface="Times New Roman" panose="02020603050405020304" pitchFamily="18" charset="0"/>
                <a:cs typeface="Times New Roman" panose="02020603050405020304" pitchFamily="18" charset="0"/>
              </a:rPr>
              <a:t>, Adam</a:t>
            </a:r>
          </a:p>
          <a:p>
            <a:r>
              <a:rPr lang="en-US" sz="1600" dirty="0">
                <a:latin typeface="Times New Roman" panose="02020603050405020304" pitchFamily="18" charset="0"/>
                <a:cs typeface="Times New Roman" panose="02020603050405020304" pitchFamily="18" charset="0"/>
              </a:rPr>
              <a:t>Year	 : 2019</a:t>
            </a:r>
          </a:p>
          <a:p>
            <a:r>
              <a:rPr lang="en-US" sz="1600" dirty="0">
                <a:latin typeface="Times New Roman" panose="02020603050405020304" pitchFamily="18" charset="0"/>
                <a:cs typeface="Times New Roman" panose="02020603050405020304" pitchFamily="18" charset="0"/>
              </a:rPr>
              <a:t>Osteoarthritis (OA) classification in the knee is most commonly done with radiographs using the 0–4 </a:t>
            </a:r>
            <a:r>
              <a:rPr lang="en-US" sz="1600" dirty="0" err="1">
                <a:latin typeface="Times New Roman" panose="02020603050405020304" pitchFamily="18" charset="0"/>
                <a:cs typeface="Times New Roman" panose="02020603050405020304" pitchFamily="18" charset="0"/>
              </a:rPr>
              <a:t>Kellgren</a:t>
            </a:r>
            <a:r>
              <a:rPr lang="en-US" sz="1600" dirty="0">
                <a:latin typeface="Times New Roman" panose="02020603050405020304" pitchFamily="18" charset="0"/>
                <a:cs typeface="Times New Roman" panose="02020603050405020304" pitchFamily="18" charset="0"/>
              </a:rPr>
              <a:t> Lawrence (KL) grading system where 0 is normal, 1 shows doubtful signs of OA, 2 is mild OA, 3 is moderate OA, and 4 is severe OA. KL grading is widely used for clinical assessment and diagnosis of OA, usually on a high volume of radiographs, making its automation highly relevant. We propose a fully automated algorithm for the detection of OA using KL gradings with a </a:t>
            </a:r>
            <a:r>
              <a:rPr lang="en-US" sz="1600" dirty="0" err="1">
                <a:latin typeface="Times New Roman" panose="02020603050405020304" pitchFamily="18" charset="0"/>
                <a:cs typeface="Times New Roman" panose="02020603050405020304" pitchFamily="18" charset="0"/>
              </a:rPr>
              <a:t>stateof</a:t>
            </a:r>
            <a:r>
              <a:rPr lang="en-US" sz="1600" dirty="0">
                <a:latin typeface="Times New Roman" panose="02020603050405020304" pitchFamily="18" charset="0"/>
                <a:cs typeface="Times New Roman" panose="02020603050405020304" pitchFamily="18" charset="0"/>
              </a:rPr>
              <a:t>-the-art neural network. Four thousand four hundred ninety bilateral PA fixed-flexion knee radiographs were collected from the Osteoarthritis Initiative dataset (age = 61.2 ± 9.2 years, BMI = 32.8 ± 15.9 kg/m2 , 42/58 male/female split) for six different time points. The left and right knee joints were localized using a U-net model. These localized images were used to train an ensemble of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neural network architectures for the prediction of OA severity. This ensemble of </a:t>
            </a:r>
            <a:r>
              <a:rPr lang="en-US" sz="1600" dirty="0" err="1">
                <a:latin typeface="Times New Roman" panose="02020603050405020304" pitchFamily="18" charset="0"/>
                <a:cs typeface="Times New Roman" panose="02020603050405020304" pitchFamily="18" charset="0"/>
              </a:rPr>
              <a:t>DenseNets</a:t>
            </a:r>
            <a:r>
              <a:rPr lang="en-US" sz="1600" dirty="0">
                <a:latin typeface="Times New Roman" panose="02020603050405020304" pitchFamily="18" charset="0"/>
                <a:cs typeface="Times New Roman" panose="02020603050405020304" pitchFamily="18" charset="0"/>
              </a:rPr>
              <a:t>’ testing sensitivity rates of no OA, mild, moderate, and severe </a:t>
            </a:r>
            <a:r>
              <a:rPr lang="en-US" sz="1600" dirty="0" err="1">
                <a:latin typeface="Times New Roman" panose="02020603050405020304" pitchFamily="18" charset="0"/>
                <a:cs typeface="Times New Roman" panose="02020603050405020304" pitchFamily="18" charset="0"/>
              </a:rPr>
              <a:t>OAwere</a:t>
            </a:r>
            <a:r>
              <a:rPr lang="en-US" sz="1600" dirty="0">
                <a:latin typeface="Times New Roman" panose="02020603050405020304" pitchFamily="18" charset="0"/>
                <a:cs typeface="Times New Roman" panose="02020603050405020304" pitchFamily="18" charset="0"/>
              </a:rPr>
              <a:t> 83.7, 70.2, 68.9, and 86.0% respectively. The corresponding specificity rates were 86.1, 83.8, 97.1, and 99.1%. Using saliency maps, we confirmed that the neural networks producing these results were in fact selecting the correct osteoarthritic features used in detection. These results suggest the use of our automatic classifier to assist radiologists in making more accurate and precise diagnosis with the increasing volume of radiographic image being taken in clinic </a:t>
            </a:r>
          </a:p>
          <a:p>
            <a:endParaRPr lang="en-IN" dirty="0"/>
          </a:p>
        </p:txBody>
      </p:sp>
      <p:sp>
        <p:nvSpPr>
          <p:cNvPr id="4" name="Date Placeholder 3">
            <a:extLst>
              <a:ext uri="{FF2B5EF4-FFF2-40B4-BE49-F238E27FC236}">
                <a16:creationId xmlns:a16="http://schemas.microsoft.com/office/drawing/2014/main" id="{85A880A7-5782-7B8D-5B41-212C70D6D06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E2D1F134-E314-FD45-22FB-CE6E144F09D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37A492F-5F5D-033C-8E5A-3B7B87E3936F}"/>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Tree>
    <p:extLst>
      <p:ext uri="{BB962C8B-B14F-4D97-AF65-F5344CB8AC3E}">
        <p14:creationId xmlns:p14="http://schemas.microsoft.com/office/powerpoint/2010/main" val="305504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CCB-EB96-3198-A1C1-C7AF2701339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C516FF4-881A-2DA6-5F0D-8B09322B5D15}"/>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Title	  : Automated Classification of Radiographic Knee Osteoarthritis Severity Using Deep Neural Networks </a:t>
            </a:r>
          </a:p>
          <a:p>
            <a:r>
              <a:rPr lang="en-IN" sz="2000" dirty="0">
                <a:latin typeface="Times New Roman" panose="02020603050405020304" pitchFamily="18" charset="0"/>
                <a:cs typeface="Times New Roman" panose="02020603050405020304" pitchFamily="18" charset="0"/>
              </a:rPr>
              <a:t>Author: Kevin A. Thomas, BSE • </a:t>
            </a:r>
            <a:r>
              <a:rPr lang="en-IN" sz="2000" dirty="0" err="1">
                <a:latin typeface="Times New Roman" panose="02020603050405020304" pitchFamily="18" charset="0"/>
                <a:cs typeface="Times New Roman" panose="02020603050405020304" pitchFamily="18" charset="0"/>
              </a:rPr>
              <a:t>Łukasz</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Kidziński</a:t>
            </a:r>
            <a:r>
              <a:rPr lang="en-IN" sz="2000" dirty="0">
                <a:latin typeface="Times New Roman" panose="02020603050405020304" pitchFamily="18" charset="0"/>
                <a:cs typeface="Times New Roman" panose="02020603050405020304" pitchFamily="18" charset="0"/>
              </a:rPr>
              <a:t>, PhD • Eni </a:t>
            </a:r>
            <a:r>
              <a:rPr lang="en-IN" sz="2000" dirty="0" err="1">
                <a:latin typeface="Times New Roman" panose="02020603050405020304" pitchFamily="18" charset="0"/>
                <a:cs typeface="Times New Roman" panose="02020603050405020304" pitchFamily="18" charset="0"/>
              </a:rPr>
              <a:t>Halilaj</a:t>
            </a:r>
            <a:r>
              <a:rPr lang="en-IN" sz="2000" dirty="0">
                <a:latin typeface="Times New Roman" panose="02020603050405020304" pitchFamily="18" charset="0"/>
                <a:cs typeface="Times New Roman" panose="02020603050405020304" pitchFamily="18" charset="0"/>
              </a:rPr>
              <a:t>, PhD • Scott L. Fleming, MS • </a:t>
            </a:r>
            <a:r>
              <a:rPr lang="en-IN" sz="2000" dirty="0" err="1">
                <a:latin typeface="Times New Roman" panose="02020603050405020304" pitchFamily="18" charset="0"/>
                <a:cs typeface="Times New Roman" panose="02020603050405020304" pitchFamily="18" charset="0"/>
              </a:rPr>
              <a:t>Guhan</a:t>
            </a:r>
            <a:r>
              <a:rPr lang="en-IN" sz="2000" dirty="0">
                <a:latin typeface="Times New Roman" panose="02020603050405020304" pitchFamily="18" charset="0"/>
                <a:cs typeface="Times New Roman" panose="02020603050405020304" pitchFamily="18" charset="0"/>
              </a:rPr>
              <a:t> R. Venkataraman, BS • Edwin H. G. </a:t>
            </a:r>
            <a:r>
              <a:rPr lang="en-IN" sz="2000" dirty="0" err="1">
                <a:latin typeface="Times New Roman" panose="02020603050405020304" pitchFamily="18" charset="0"/>
                <a:cs typeface="Times New Roman" panose="02020603050405020304" pitchFamily="18" charset="0"/>
              </a:rPr>
              <a:t>Oei</a:t>
            </a:r>
            <a:r>
              <a:rPr lang="en-IN" sz="2000" dirty="0">
                <a:latin typeface="Times New Roman" panose="02020603050405020304" pitchFamily="18" charset="0"/>
                <a:cs typeface="Times New Roman" panose="02020603050405020304" pitchFamily="18" charset="0"/>
              </a:rPr>
              <a:t>, MD, PhD • Garry E. Gold, MD, MS • Scott L. Delp, PhD </a:t>
            </a:r>
          </a:p>
          <a:p>
            <a:r>
              <a:rPr lang="en-IN" sz="2000" dirty="0">
                <a:latin typeface="Times New Roman" panose="02020603050405020304" pitchFamily="18" charset="0"/>
                <a:cs typeface="Times New Roman" panose="02020603050405020304" pitchFamily="18" charset="0"/>
              </a:rPr>
              <a:t>Year	 : 2020</a:t>
            </a:r>
          </a:p>
          <a:p>
            <a:r>
              <a:rPr lang="en-IN" sz="2000" dirty="0">
                <a:latin typeface="Times New Roman" panose="02020603050405020304" pitchFamily="18" charset="0"/>
                <a:cs typeface="Times New Roman" panose="02020603050405020304" pitchFamily="18" charset="0"/>
              </a:rPr>
              <a:t>Radiographs from the Osteoarthritis Initiative staged by a radiologist committee using the </a:t>
            </a:r>
            <a:r>
              <a:rPr lang="en-IN" sz="2000" dirty="0" err="1">
                <a:latin typeface="Times New Roman" panose="02020603050405020304" pitchFamily="18" charset="0"/>
                <a:cs typeface="Times New Roman" panose="02020603050405020304" pitchFamily="18" charset="0"/>
              </a:rPr>
              <a:t>Kellgren</a:t>
            </a:r>
            <a:r>
              <a:rPr lang="en-IN" sz="2000" dirty="0">
                <a:latin typeface="Times New Roman" panose="02020603050405020304" pitchFamily="18" charset="0"/>
                <a:cs typeface="Times New Roman" panose="02020603050405020304" pitchFamily="18" charset="0"/>
              </a:rPr>
              <a:t>-Lawrence (KL) system were used. Before using the images as input to a convolutional neural network model, they were standardized and augmented automatically. The model was trained with 32116 images, tuned with 4074 images, evaluated with a 4090-image test set, and compared to two individual radiologists using a 50-image test subset. Saliency maps were generated to reveal features used by the model to determine KL grades</a:t>
            </a:r>
          </a:p>
          <a:p>
            <a:endParaRPr lang="en-IN" dirty="0"/>
          </a:p>
        </p:txBody>
      </p:sp>
      <p:sp>
        <p:nvSpPr>
          <p:cNvPr id="4" name="Date Placeholder 3">
            <a:extLst>
              <a:ext uri="{FF2B5EF4-FFF2-40B4-BE49-F238E27FC236}">
                <a16:creationId xmlns:a16="http://schemas.microsoft.com/office/drawing/2014/main" id="{DE78F0CA-EF8D-83D7-EA34-8B898E44B527}"/>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E2A6391-9067-3B5F-477D-5A5746716F5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2A80774-6CC1-8AF6-0AD0-4513A809C260}"/>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Tree>
    <p:extLst>
      <p:ext uri="{BB962C8B-B14F-4D97-AF65-F5344CB8AC3E}">
        <p14:creationId xmlns:p14="http://schemas.microsoft.com/office/powerpoint/2010/main" val="177995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Osteoarthritis (OA) is a degenerative joint disease affecting millions worldwide, often leading to pain, reduced mobility, and diminished quality of life. Accurate and early diagnosis of OA is crucial for timely intervention and effective management.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Traditional diagnostic methods, including manual assessment of knee radiographs by radiologists, are time-consuming, subjective, and prone to variability. This highlights the need for an automated, reliable, and precise classification system to detect and classify the stages of </a:t>
            </a:r>
            <a:r>
              <a:rPr lang="en-US" altLang="en-US" sz="2400" dirty="0" err="1">
                <a:latin typeface="Times New Roman" panose="02020603050405020304" pitchFamily="18" charset="0"/>
                <a:cs typeface="Times New Roman" panose="02020603050405020304" pitchFamily="18" charset="0"/>
              </a:rPr>
              <a:t>OA.Real</a:t>
            </a:r>
            <a:r>
              <a:rPr lang="en-US" altLang="en-US" sz="2400" dirty="0">
                <a:latin typeface="Times New Roman" panose="02020603050405020304" pitchFamily="18" charset="0"/>
                <a:cs typeface="Times New Roman" panose="02020603050405020304" pitchFamily="18" charset="0"/>
              </a:rPr>
              <a:t>-time translation capabilities, scalability, and smooth integration are frequently absent from current options</a:t>
            </a:r>
            <a:r>
              <a:rPr lang="en-US" altLang="en-US" dirty="0"/>
              <a:t>.</a:t>
            </a: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C29D-9665-3AF5-8473-C23BD04FBE40}"/>
              </a:ext>
            </a:extLst>
          </p:cNvPr>
          <p:cNvSpPr>
            <a:spLocks noGrp="1"/>
          </p:cNvSpPr>
          <p:nvPr>
            <p:ph type="title"/>
          </p:nvPr>
        </p:nvSpPr>
        <p:spPr/>
        <p:txBody>
          <a:bodyPr/>
          <a:lstStyle/>
          <a:p>
            <a:r>
              <a:rPr lang="en-US" b="1" dirty="0">
                <a:solidFill>
                  <a:srgbClr val="FF0000"/>
                </a:solidFill>
              </a:rPr>
              <a:t>SYSTEM STUDY</a:t>
            </a:r>
            <a:endParaRPr lang="en-IN" b="1" dirty="0">
              <a:solidFill>
                <a:srgbClr val="FF0000"/>
              </a:solidFill>
            </a:endParaRPr>
          </a:p>
        </p:txBody>
      </p:sp>
      <p:sp>
        <p:nvSpPr>
          <p:cNvPr id="3" name="Content Placeholder 2">
            <a:extLst>
              <a:ext uri="{FF2B5EF4-FFF2-40B4-BE49-F238E27FC236}">
                <a16:creationId xmlns:a16="http://schemas.microsoft.com/office/drawing/2014/main" id="{BC0E1FE7-EBE4-A6F4-389A-A857B61BAA2C}"/>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Project Goals</a:t>
            </a:r>
          </a:p>
          <a:p>
            <a:r>
              <a:rPr lang="en-US" sz="1600" dirty="0">
                <a:latin typeface="Times New Roman" panose="02020603050405020304" pitchFamily="18" charset="0"/>
                <a:cs typeface="Times New Roman" panose="02020603050405020304" pitchFamily="18" charset="0"/>
              </a:rPr>
              <a:t>Load the data</a:t>
            </a:r>
          </a:p>
          <a:p>
            <a:r>
              <a:rPr lang="en-US" sz="1600" dirty="0">
                <a:latin typeface="Times New Roman" panose="02020603050405020304" pitchFamily="18" charset="0"/>
                <a:cs typeface="Times New Roman" panose="02020603050405020304" pitchFamily="18" charset="0"/>
              </a:rPr>
              <a:t>Loading the given dataset</a:t>
            </a:r>
          </a:p>
          <a:p>
            <a:r>
              <a:rPr lang="en-US" sz="1600" dirty="0">
                <a:latin typeface="Times New Roman" panose="02020603050405020304" pitchFamily="18" charset="0"/>
                <a:cs typeface="Times New Roman" panose="02020603050405020304" pitchFamily="18" charset="0"/>
              </a:rPr>
              <a:t>Import required libraries packages</a:t>
            </a:r>
          </a:p>
          <a:p>
            <a:r>
              <a:rPr lang="en-US" sz="1600" dirty="0">
                <a:latin typeface="Times New Roman" panose="02020603050405020304" pitchFamily="18" charset="0"/>
                <a:cs typeface="Times New Roman" panose="02020603050405020304" pitchFamily="18" charset="0"/>
              </a:rPr>
              <a:t>Pre-process the data</a:t>
            </a:r>
          </a:p>
          <a:p>
            <a:r>
              <a:rPr lang="en-US" sz="1600" dirty="0">
                <a:latin typeface="Times New Roman" panose="02020603050405020304" pitchFamily="18" charset="0"/>
                <a:cs typeface="Times New Roman" panose="02020603050405020304" pitchFamily="18" charset="0"/>
              </a:rPr>
              <a:t>Reshape, data augmentations</a:t>
            </a:r>
          </a:p>
          <a:p>
            <a:r>
              <a:rPr lang="en-US" sz="1600" dirty="0">
                <a:latin typeface="Times New Roman" panose="02020603050405020304" pitchFamily="18" charset="0"/>
                <a:cs typeface="Times New Roman" panose="02020603050405020304" pitchFamily="18" charset="0"/>
              </a:rPr>
              <a:t>Define model</a:t>
            </a:r>
          </a:p>
          <a:p>
            <a:r>
              <a:rPr lang="en-US" sz="1600" dirty="0">
                <a:latin typeface="Times New Roman" panose="02020603050405020304" pitchFamily="18" charset="0"/>
                <a:cs typeface="Times New Roman" panose="02020603050405020304" pitchFamily="18" charset="0"/>
              </a:rPr>
              <a:t>Sequential or Functional</a:t>
            </a:r>
          </a:p>
          <a:p>
            <a:r>
              <a:rPr lang="en-US" sz="1600" dirty="0">
                <a:latin typeface="Times New Roman" panose="02020603050405020304" pitchFamily="18" charset="0"/>
                <a:cs typeface="Times New Roman" panose="02020603050405020304" pitchFamily="18" charset="0"/>
              </a:rPr>
              <a:t>Number of layers to be used, Number of nodes to be used in the model, Evaluation metrics</a:t>
            </a:r>
          </a:p>
          <a:p>
            <a:r>
              <a:rPr lang="en-US" sz="1600" dirty="0">
                <a:latin typeface="Times New Roman" panose="02020603050405020304" pitchFamily="18" charset="0"/>
                <a:cs typeface="Times New Roman" panose="02020603050405020304" pitchFamily="18" charset="0"/>
              </a:rPr>
              <a:t>Compile the model</a:t>
            </a:r>
          </a:p>
          <a:p>
            <a:r>
              <a:rPr lang="en-US" sz="1600" dirty="0">
                <a:latin typeface="Times New Roman" panose="02020603050405020304" pitchFamily="18" charset="0"/>
                <a:cs typeface="Times New Roman" panose="02020603050405020304" pitchFamily="18" charset="0"/>
              </a:rPr>
              <a:t>Define loss function, optimizer, weights and bias</a:t>
            </a:r>
          </a:p>
          <a:p>
            <a:r>
              <a:rPr lang="en-US" sz="1600" dirty="0">
                <a:latin typeface="Times New Roman" panose="02020603050405020304" pitchFamily="18" charset="0"/>
                <a:cs typeface="Times New Roman" panose="02020603050405020304" pitchFamily="18" charset="0"/>
              </a:rPr>
              <a:t>Fit the model</a:t>
            </a:r>
          </a:p>
          <a:p>
            <a:r>
              <a:rPr lang="en-US" sz="1600" dirty="0">
                <a:latin typeface="Times New Roman" panose="02020603050405020304" pitchFamily="18" charset="0"/>
                <a:cs typeface="Times New Roman" panose="02020603050405020304" pitchFamily="18" charset="0"/>
              </a:rPr>
              <a:t>Train data, Test data, epoch, </a:t>
            </a:r>
            <a:r>
              <a:rPr lang="en-US" sz="1600" dirty="0" err="1">
                <a:latin typeface="Times New Roman" panose="02020603050405020304" pitchFamily="18" charset="0"/>
                <a:cs typeface="Times New Roman" panose="02020603050405020304" pitchFamily="18" charset="0"/>
              </a:rPr>
              <a:t>Batchsize</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25035C-A4B8-B0B4-1933-F9F26918B82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A391D27E-4BD4-9F59-A59E-B6ECD0C521F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68E9086-356A-7260-59BE-8B490073C1C7}"/>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Tree>
    <p:extLst>
      <p:ext uri="{BB962C8B-B14F-4D97-AF65-F5344CB8AC3E}">
        <p14:creationId xmlns:p14="http://schemas.microsoft.com/office/powerpoint/2010/main" val="22799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CE8B-3B31-72E0-54B1-EAFB32105515}"/>
              </a:ext>
            </a:extLst>
          </p:cNvPr>
          <p:cNvSpPr>
            <a:spLocks noGrp="1"/>
          </p:cNvSpPr>
          <p:nvPr>
            <p:ph type="title"/>
          </p:nvPr>
        </p:nvSpPr>
        <p:spPr/>
        <p:txBody>
          <a:bodyPr/>
          <a:lstStyle/>
          <a:p>
            <a:r>
              <a:rPr lang="en-IN" b="1" dirty="0">
                <a:solidFill>
                  <a:srgbClr val="FF0000"/>
                </a:solidFill>
              </a:rPr>
              <a:t>Non-Functional Requirements:</a:t>
            </a:r>
          </a:p>
        </p:txBody>
      </p:sp>
      <p:sp>
        <p:nvSpPr>
          <p:cNvPr id="3" name="Content Placeholder 2">
            <a:extLst>
              <a:ext uri="{FF2B5EF4-FFF2-40B4-BE49-F238E27FC236}">
                <a16:creationId xmlns:a16="http://schemas.microsoft.com/office/drawing/2014/main" id="{7739BFC8-6D3E-E2F5-2CAD-249FF88638B1}"/>
              </a:ext>
            </a:extLst>
          </p:cNvPr>
          <p:cNvSpPr>
            <a:spLocks noGrp="1"/>
          </p:cNvSpPr>
          <p:nvPr>
            <p:ph idx="1"/>
          </p:nvPr>
        </p:nvSpPr>
        <p:spPr/>
        <p:txBody>
          <a:bodyPr/>
          <a:lstStyle/>
          <a:p>
            <a:r>
              <a:rPr lang="en-US" sz="2800" dirty="0"/>
              <a:t>Process of functional steps,</a:t>
            </a:r>
          </a:p>
          <a:p>
            <a:r>
              <a:rPr lang="en-US" sz="2800" dirty="0"/>
              <a:t>Problem define</a:t>
            </a:r>
          </a:p>
          <a:p>
            <a:r>
              <a:rPr lang="en-US" sz="2800" dirty="0"/>
              <a:t>Preparing data</a:t>
            </a:r>
          </a:p>
          <a:p>
            <a:r>
              <a:rPr lang="en-US" sz="2800" dirty="0"/>
              <a:t>Evaluating algorithm</a:t>
            </a:r>
          </a:p>
          <a:p>
            <a:r>
              <a:rPr lang="en-US" sz="2800" dirty="0"/>
              <a:t>Improving results</a:t>
            </a:r>
          </a:p>
          <a:p>
            <a:r>
              <a:rPr lang="en-US" sz="2800" dirty="0"/>
              <a:t>Prediction the result</a:t>
            </a:r>
          </a:p>
          <a:p>
            <a:pPr marL="0" indent="0">
              <a:buNone/>
            </a:pPr>
            <a:endParaRPr lang="en-IN" dirty="0"/>
          </a:p>
        </p:txBody>
      </p:sp>
      <p:sp>
        <p:nvSpPr>
          <p:cNvPr id="4" name="Date Placeholder 3">
            <a:extLst>
              <a:ext uri="{FF2B5EF4-FFF2-40B4-BE49-F238E27FC236}">
                <a16:creationId xmlns:a16="http://schemas.microsoft.com/office/drawing/2014/main" id="{2E7960C9-B455-B32B-0170-75744ACBEF5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902B6D87-2DD6-49FC-656D-CE8C584D91A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68EDD26-930E-1DEA-3397-E514773C6771}"/>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spTree>
    <p:extLst>
      <p:ext uri="{BB962C8B-B14F-4D97-AF65-F5344CB8AC3E}">
        <p14:creationId xmlns:p14="http://schemas.microsoft.com/office/powerpoint/2010/main" val="169186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90F9-C3E9-C6C6-930B-8BFD5A6FAC45}"/>
              </a:ext>
            </a:extLst>
          </p:cNvPr>
          <p:cNvSpPr>
            <a:spLocks noGrp="1"/>
          </p:cNvSpPr>
          <p:nvPr>
            <p:ph type="title"/>
          </p:nvPr>
        </p:nvSpPr>
        <p:spPr/>
        <p:txBody>
          <a:bodyPr/>
          <a:lstStyle/>
          <a:p>
            <a:r>
              <a:rPr lang="en-US" b="1" dirty="0">
                <a:solidFill>
                  <a:srgbClr val="FF0000"/>
                </a:solidFill>
              </a:rPr>
              <a:t>USE CASE DIAGRAM</a:t>
            </a:r>
            <a:endParaRPr lang="en-IN" b="1" dirty="0">
              <a:solidFill>
                <a:srgbClr val="FF0000"/>
              </a:solidFill>
            </a:endParaRPr>
          </a:p>
        </p:txBody>
      </p:sp>
      <p:pic>
        <p:nvPicPr>
          <p:cNvPr id="7" name="Content Placeholder 6">
            <a:extLst>
              <a:ext uri="{FF2B5EF4-FFF2-40B4-BE49-F238E27FC236}">
                <a16:creationId xmlns:a16="http://schemas.microsoft.com/office/drawing/2014/main" id="{ABB70BBD-AF05-3D0D-FB27-D777E3576283}"/>
              </a:ext>
            </a:extLst>
          </p:cNvPr>
          <p:cNvPicPr>
            <a:picLocks noGrp="1" noChangeAspect="1"/>
          </p:cNvPicPr>
          <p:nvPr>
            <p:ph idx="1"/>
          </p:nvPr>
        </p:nvPicPr>
        <p:blipFill>
          <a:blip r:embed="rId2"/>
          <a:stretch>
            <a:fillRect/>
          </a:stretch>
        </p:blipFill>
        <p:spPr>
          <a:xfrm>
            <a:off x="3833934" y="1874345"/>
            <a:ext cx="4511431" cy="4023709"/>
          </a:xfrm>
          <a:prstGeom prst="rect">
            <a:avLst/>
          </a:prstGeom>
        </p:spPr>
      </p:pic>
      <p:sp>
        <p:nvSpPr>
          <p:cNvPr id="4" name="Date Placeholder 3">
            <a:extLst>
              <a:ext uri="{FF2B5EF4-FFF2-40B4-BE49-F238E27FC236}">
                <a16:creationId xmlns:a16="http://schemas.microsoft.com/office/drawing/2014/main" id="{D41D315C-D353-CEC6-BDFB-9AE83059B91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7876CE65-6C71-7F49-B93A-29B475AA874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EC236DE-2830-1A29-BFD2-5110965B3309}"/>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Tree>
    <p:extLst>
      <p:ext uri="{BB962C8B-B14F-4D97-AF65-F5344CB8AC3E}">
        <p14:creationId xmlns:p14="http://schemas.microsoft.com/office/powerpoint/2010/main" val="4179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B94-0788-F9EC-B96B-6B71270011F2}"/>
              </a:ext>
            </a:extLst>
          </p:cNvPr>
          <p:cNvSpPr>
            <a:spLocks noGrp="1"/>
          </p:cNvSpPr>
          <p:nvPr>
            <p:ph type="title"/>
          </p:nvPr>
        </p:nvSpPr>
        <p:spPr/>
        <p:txBody>
          <a:bodyPr/>
          <a:lstStyle/>
          <a:p>
            <a:r>
              <a:rPr lang="en-IN" b="1" dirty="0">
                <a:solidFill>
                  <a:srgbClr val="FF0000"/>
                </a:solidFill>
              </a:rPr>
              <a:t>CLASS DIAGRAM:</a:t>
            </a:r>
          </a:p>
        </p:txBody>
      </p:sp>
      <p:pic>
        <p:nvPicPr>
          <p:cNvPr id="7" name="Content Placeholder 6">
            <a:extLst>
              <a:ext uri="{FF2B5EF4-FFF2-40B4-BE49-F238E27FC236}">
                <a16:creationId xmlns:a16="http://schemas.microsoft.com/office/drawing/2014/main" id="{3039F921-25A1-B547-BA7B-9597DA96A6E2}"/>
              </a:ext>
            </a:extLst>
          </p:cNvPr>
          <p:cNvPicPr>
            <a:picLocks noGrp="1" noChangeAspect="1"/>
          </p:cNvPicPr>
          <p:nvPr>
            <p:ph idx="1"/>
          </p:nvPr>
        </p:nvPicPr>
        <p:blipFill>
          <a:blip r:embed="rId2"/>
          <a:stretch>
            <a:fillRect/>
          </a:stretch>
        </p:blipFill>
        <p:spPr>
          <a:xfrm>
            <a:off x="2968227" y="1874345"/>
            <a:ext cx="6242845" cy="4023709"/>
          </a:xfrm>
          <a:prstGeom prst="rect">
            <a:avLst/>
          </a:prstGeom>
        </p:spPr>
      </p:pic>
      <p:sp>
        <p:nvSpPr>
          <p:cNvPr id="4" name="Date Placeholder 3">
            <a:extLst>
              <a:ext uri="{FF2B5EF4-FFF2-40B4-BE49-F238E27FC236}">
                <a16:creationId xmlns:a16="http://schemas.microsoft.com/office/drawing/2014/main" id="{03A87768-7DBD-F1FA-AC97-F4256760094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0567C80-BE0D-4C40-F178-11139767976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CC7752D-79DB-CC75-DC31-7C01D49C8292}"/>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extLst>
      <p:ext uri="{BB962C8B-B14F-4D97-AF65-F5344CB8AC3E}">
        <p14:creationId xmlns:p14="http://schemas.microsoft.com/office/powerpoint/2010/main" val="2945422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F5EDC-C3D8-5096-57CA-FBD1738C7FE1}"/>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F96A4EB-18B3-4B1C-1DE6-12E93C6AB54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D62C98C-1170-7B2C-9DEC-C6C042DF75F9}"/>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7" name="Content Placeholder 3">
            <a:extLst>
              <a:ext uri="{FF2B5EF4-FFF2-40B4-BE49-F238E27FC236}">
                <a16:creationId xmlns:a16="http://schemas.microsoft.com/office/drawing/2014/main" id="{0F97EFF7-9B08-260D-F8DC-05D42F8A4FB9}"/>
              </a:ext>
            </a:extLst>
          </p:cNvPr>
          <p:cNvPicPr>
            <a:picLocks/>
          </p:cNvPicPr>
          <p:nvPr/>
        </p:nvPicPr>
        <p:blipFill>
          <a:blip r:embed="rId2"/>
          <a:stretch>
            <a:fillRect/>
          </a:stretch>
        </p:blipFill>
        <p:spPr>
          <a:xfrm>
            <a:off x="3078957" y="1746251"/>
            <a:ext cx="6034087" cy="4022725"/>
          </a:xfrm>
          <a:prstGeom prst="rect">
            <a:avLst/>
          </a:prstGeom>
        </p:spPr>
      </p:pic>
    </p:spTree>
    <p:extLst>
      <p:ext uri="{BB962C8B-B14F-4D97-AF65-F5344CB8AC3E}">
        <p14:creationId xmlns:p14="http://schemas.microsoft.com/office/powerpoint/2010/main" val="3451127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AE93-92F9-54DB-95B7-A3B2F20DDF2A}"/>
              </a:ext>
            </a:extLst>
          </p:cNvPr>
          <p:cNvSpPr>
            <a:spLocks noGrp="1"/>
          </p:cNvSpPr>
          <p:nvPr>
            <p:ph type="title"/>
          </p:nvPr>
        </p:nvSpPr>
        <p:spPr/>
        <p:txBody>
          <a:bodyPr/>
          <a:lstStyle/>
          <a:p>
            <a:r>
              <a:rPr lang="en-US" b="1" dirty="0">
                <a:solidFill>
                  <a:srgbClr val="FF0000"/>
                </a:solidFill>
              </a:rPr>
              <a:t>PROJECT REQUIREMENTS</a:t>
            </a:r>
            <a:endParaRPr lang="en-IN" b="1" dirty="0">
              <a:solidFill>
                <a:srgbClr val="FF0000"/>
              </a:solidFill>
            </a:endParaRPr>
          </a:p>
        </p:txBody>
      </p:sp>
      <p:sp>
        <p:nvSpPr>
          <p:cNvPr id="3" name="Content Placeholder 2">
            <a:extLst>
              <a:ext uri="{FF2B5EF4-FFF2-40B4-BE49-F238E27FC236}">
                <a16:creationId xmlns:a16="http://schemas.microsoft.com/office/drawing/2014/main" id="{5A5C69CA-B1D8-F319-BC84-1405C97B64F0}"/>
              </a:ext>
            </a:extLst>
          </p:cNvPr>
          <p:cNvSpPr>
            <a:spLocks noGrp="1"/>
          </p:cNvSpPr>
          <p:nvPr>
            <p:ph idx="1"/>
          </p:nvPr>
        </p:nvSpPr>
        <p:spPr/>
        <p:txBody>
          <a:bodyPr/>
          <a:lstStyle/>
          <a:p>
            <a:pPr marL="0" indent="0">
              <a:buNone/>
            </a:pPr>
            <a:r>
              <a:rPr lang="en-IN" dirty="0"/>
              <a:t>Framework: </a:t>
            </a:r>
            <a:r>
              <a:rPr lang="en-IN" dirty="0" err="1"/>
              <a:t>Keras</a:t>
            </a:r>
            <a:endParaRPr lang="en-IN" dirty="0"/>
          </a:p>
          <a:p>
            <a:r>
              <a:rPr lang="en-IN" sz="2000" dirty="0"/>
              <a:t>1. Software Requirements:</a:t>
            </a:r>
          </a:p>
          <a:p>
            <a:r>
              <a:rPr lang="en-IN" sz="2000" dirty="0"/>
              <a:t>Operating System 	: Windows </a:t>
            </a:r>
          </a:p>
          <a:p>
            <a:r>
              <a:rPr lang="en-IN" sz="2000" dirty="0"/>
              <a:t>Tool   		: Anaconda with </a:t>
            </a:r>
            <a:r>
              <a:rPr lang="en-IN" sz="2000" dirty="0" err="1"/>
              <a:t>Jupyter</a:t>
            </a:r>
            <a:r>
              <a:rPr lang="en-IN" sz="2000" dirty="0"/>
              <a:t> Notebook</a:t>
            </a:r>
          </a:p>
          <a:p>
            <a:r>
              <a:rPr lang="en-IN" sz="2000" dirty="0"/>
              <a:t>Language		: Python</a:t>
            </a:r>
          </a:p>
          <a:p>
            <a:endParaRPr lang="en-IN" sz="2000" dirty="0"/>
          </a:p>
          <a:p>
            <a:r>
              <a:rPr lang="en-IN" sz="2000" dirty="0"/>
              <a:t>2. Hardware requirements:</a:t>
            </a:r>
          </a:p>
          <a:p>
            <a:r>
              <a:rPr lang="en-IN" sz="2000" dirty="0"/>
              <a:t>Processor   		: minimum i3 and above</a:t>
            </a:r>
          </a:p>
          <a:p>
            <a:r>
              <a:rPr lang="en-IN" sz="2000" dirty="0"/>
              <a:t>Hard disk   		: minimum 300 GB</a:t>
            </a:r>
          </a:p>
          <a:p>
            <a:r>
              <a:rPr lang="en-IN" sz="2000" dirty="0"/>
              <a:t>RAM        		: minimum 4 GB</a:t>
            </a:r>
          </a:p>
          <a:p>
            <a:endParaRPr lang="en-IN" dirty="0"/>
          </a:p>
        </p:txBody>
      </p:sp>
      <p:sp>
        <p:nvSpPr>
          <p:cNvPr id="4" name="Date Placeholder 3">
            <a:extLst>
              <a:ext uri="{FF2B5EF4-FFF2-40B4-BE49-F238E27FC236}">
                <a16:creationId xmlns:a16="http://schemas.microsoft.com/office/drawing/2014/main" id="{2C90D4C2-C432-D94E-4D4B-4E6E7A7D4AE8}"/>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70BFC8F-8C1A-A63A-6FCC-1A9EC2162B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BEAFDA5-B6A3-3634-4869-4B4689B93043}"/>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spTree>
    <p:extLst>
      <p:ext uri="{BB962C8B-B14F-4D97-AF65-F5344CB8AC3E}">
        <p14:creationId xmlns:p14="http://schemas.microsoft.com/office/powerpoint/2010/main" val="274564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778B-E03A-A27C-EA86-63996A043E53}"/>
              </a:ext>
            </a:extLst>
          </p:cNvPr>
          <p:cNvSpPr>
            <a:spLocks noGrp="1"/>
          </p:cNvSpPr>
          <p:nvPr>
            <p:ph type="title"/>
          </p:nvPr>
        </p:nvSpPr>
        <p:spPr/>
        <p:txBody>
          <a:bodyPr/>
          <a:lstStyle/>
          <a:p>
            <a:r>
              <a:rPr lang="en-IN" b="1" dirty="0">
                <a:solidFill>
                  <a:srgbClr val="FF0000"/>
                </a:solidFill>
              </a:rPr>
              <a:t>XCEPTION NET:</a:t>
            </a:r>
          </a:p>
        </p:txBody>
      </p:sp>
      <p:sp>
        <p:nvSpPr>
          <p:cNvPr id="3" name="Content Placeholder 2">
            <a:extLst>
              <a:ext uri="{FF2B5EF4-FFF2-40B4-BE49-F238E27FC236}">
                <a16:creationId xmlns:a16="http://schemas.microsoft.com/office/drawing/2014/main" id="{DEFB3167-AE25-88DD-F4FA-23105D0663B9}"/>
              </a:ext>
            </a:extLst>
          </p:cNvPr>
          <p:cNvSpPr>
            <a:spLocks noGrp="1"/>
          </p:cNvSpPr>
          <p:nvPr>
            <p:ph idx="1"/>
          </p:nvPr>
        </p:nvSpPr>
        <p:spPr/>
        <p:txBody>
          <a:bodyPr/>
          <a:lstStyle/>
          <a:p>
            <a:r>
              <a:rPr lang="en-US" dirty="0"/>
              <a:t>"</a:t>
            </a:r>
            <a:r>
              <a:rPr lang="en-US" sz="1600" dirty="0" err="1"/>
              <a:t>Xception</a:t>
            </a:r>
            <a:r>
              <a:rPr lang="en-US" sz="1600" dirty="0"/>
              <a:t>" is another deep learning architecture designed for image classification tasks. It was proposed by François Chollet in the research paper titled "</a:t>
            </a:r>
            <a:r>
              <a:rPr lang="en-US" sz="1600" dirty="0" err="1"/>
              <a:t>Xception</a:t>
            </a:r>
            <a:r>
              <a:rPr lang="en-US" sz="1600" dirty="0"/>
              <a:t>: Deep Learning with </a:t>
            </a:r>
            <a:r>
              <a:rPr lang="en-US" sz="1600" dirty="0" err="1"/>
              <a:t>Depthwise</a:t>
            </a:r>
            <a:r>
              <a:rPr lang="en-US" sz="1600" dirty="0"/>
              <a:t> Separable Convolutions," published in 2017. The term "</a:t>
            </a:r>
            <a:r>
              <a:rPr lang="en-US" sz="1600" dirty="0" err="1"/>
              <a:t>Xception</a:t>
            </a:r>
            <a:r>
              <a:rPr lang="en-US" sz="1600" dirty="0"/>
              <a:t>" is derived from the words "Extreme Inception," as it builds upon the ideas introduced in the Inception architecture.</a:t>
            </a:r>
          </a:p>
          <a:p>
            <a:r>
              <a:rPr lang="en-US" sz="1600" dirty="0"/>
              <a:t>The </a:t>
            </a:r>
            <a:r>
              <a:rPr lang="en-US" sz="1600" dirty="0" err="1"/>
              <a:t>Xception</a:t>
            </a:r>
            <a:r>
              <a:rPr lang="en-US" sz="1600" dirty="0"/>
              <a:t> network is inspired by the Inception architecture, which uses multiple convolutional filters of different sizes to capture features at various scales. However, instead of using traditional convolutions, </a:t>
            </a:r>
            <a:r>
              <a:rPr lang="en-US" sz="1600" dirty="0" err="1"/>
              <a:t>Xception</a:t>
            </a:r>
            <a:r>
              <a:rPr lang="en-US" sz="1600" dirty="0"/>
              <a:t> employs </a:t>
            </a:r>
            <a:r>
              <a:rPr lang="en-US" sz="1600" dirty="0" err="1"/>
              <a:t>depthwise</a:t>
            </a:r>
            <a:r>
              <a:rPr lang="en-US" sz="1600" dirty="0"/>
              <a:t> separable convolutions, which are more computationally efficient.</a:t>
            </a:r>
          </a:p>
          <a:p>
            <a:r>
              <a:rPr lang="en-US" sz="1600" dirty="0"/>
              <a:t>Here are the main features of the </a:t>
            </a:r>
            <a:r>
              <a:rPr lang="en-US" sz="1600" dirty="0" err="1"/>
              <a:t>Xception</a:t>
            </a:r>
            <a:r>
              <a:rPr lang="en-US" sz="1600" dirty="0"/>
              <a:t> architecture:</a:t>
            </a:r>
          </a:p>
          <a:p>
            <a:r>
              <a:rPr lang="en-US" sz="1600" dirty="0" err="1"/>
              <a:t>Depthwise</a:t>
            </a:r>
            <a:r>
              <a:rPr lang="en-US" sz="1600" dirty="0"/>
              <a:t> Separable Convolutions: Traditional convolutions involve applying a large number of filters to input feature maps, resulting in a high computational cost. </a:t>
            </a:r>
            <a:r>
              <a:rPr lang="en-US" sz="1600" dirty="0" err="1"/>
              <a:t>Depthwise</a:t>
            </a:r>
            <a:r>
              <a:rPr lang="en-US" sz="1600" dirty="0"/>
              <a:t> separable convolutions break down the standard convolution operation into two separate steps: </a:t>
            </a:r>
            <a:r>
              <a:rPr lang="en-US" sz="1600" dirty="0" err="1"/>
              <a:t>depthwise</a:t>
            </a:r>
            <a:r>
              <a:rPr lang="en-US" sz="1600" dirty="0"/>
              <a:t> convolution and pointwise convolution.</a:t>
            </a:r>
          </a:p>
          <a:p>
            <a:endParaRPr lang="en-IN" dirty="0"/>
          </a:p>
        </p:txBody>
      </p:sp>
      <p:sp>
        <p:nvSpPr>
          <p:cNvPr id="4" name="Date Placeholder 3">
            <a:extLst>
              <a:ext uri="{FF2B5EF4-FFF2-40B4-BE49-F238E27FC236}">
                <a16:creationId xmlns:a16="http://schemas.microsoft.com/office/drawing/2014/main" id="{745FB6DE-5E62-D58E-595B-2F28C5BE9ED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E533DAC-58C1-8D32-15EF-79DC3291E09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523BA3A-5967-8AD4-6547-D2D7D04A7211}"/>
              </a:ext>
            </a:extLst>
          </p:cNvPr>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Tree>
    <p:extLst>
      <p:ext uri="{BB962C8B-B14F-4D97-AF65-F5344CB8AC3E}">
        <p14:creationId xmlns:p14="http://schemas.microsoft.com/office/powerpoint/2010/main" val="3342272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DCF3-6E69-2116-580B-664C78315B35}"/>
              </a:ext>
            </a:extLst>
          </p:cNvPr>
          <p:cNvSpPr>
            <a:spLocks noGrp="1"/>
          </p:cNvSpPr>
          <p:nvPr>
            <p:ph type="title"/>
          </p:nvPr>
        </p:nvSpPr>
        <p:spPr/>
        <p:txBody>
          <a:bodyPr/>
          <a:lstStyle/>
          <a:p>
            <a:r>
              <a:rPr lang="en-IN" b="1" dirty="0">
                <a:solidFill>
                  <a:srgbClr val="FF0000"/>
                </a:solidFill>
              </a:rPr>
              <a:t>Shuffle Net Architecture</a:t>
            </a:r>
          </a:p>
        </p:txBody>
      </p:sp>
      <p:sp>
        <p:nvSpPr>
          <p:cNvPr id="3" name="Content Placeholder 2">
            <a:extLst>
              <a:ext uri="{FF2B5EF4-FFF2-40B4-BE49-F238E27FC236}">
                <a16:creationId xmlns:a16="http://schemas.microsoft.com/office/drawing/2014/main" id="{2FE337FA-742D-7E15-0A5E-5AC9508106B4}"/>
              </a:ext>
            </a:extLst>
          </p:cNvPr>
          <p:cNvSpPr>
            <a:spLocks noGrp="1"/>
          </p:cNvSpPr>
          <p:nvPr>
            <p:ph idx="1"/>
          </p:nvPr>
        </p:nvSpPr>
        <p:spPr/>
        <p:txBody>
          <a:bodyPr/>
          <a:lstStyle/>
          <a:p>
            <a:pPr marL="0" indent="0">
              <a:buNone/>
            </a:pPr>
            <a:r>
              <a:rPr lang="en-US" sz="1200" dirty="0" err="1"/>
              <a:t>ShuffleNet</a:t>
            </a:r>
            <a:r>
              <a:rPr lang="en-US" sz="1200" dirty="0"/>
              <a:t> is developed to address the limitations of existing deep learning models on resource-constrained devices.</a:t>
            </a:r>
          </a:p>
          <a:p>
            <a:r>
              <a:rPr lang="en-US" sz="1200" dirty="0"/>
              <a:t>   - It focuses on reducing the number of parameters and computation, allowing for faster inference times.</a:t>
            </a:r>
          </a:p>
          <a:p>
            <a:r>
              <a:rPr lang="en-US" sz="1200" dirty="0"/>
              <a:t> </a:t>
            </a:r>
          </a:p>
          <a:p>
            <a:pPr marL="0" indent="0">
              <a:buNone/>
            </a:pPr>
            <a:r>
              <a:rPr lang="en-US" sz="1200" dirty="0"/>
              <a:t>2. Key Features:</a:t>
            </a:r>
          </a:p>
          <a:p>
            <a:r>
              <a:rPr lang="en-US" sz="1200" dirty="0"/>
              <a:t>   - Group Convolutions: The architecture employs group convolutions to limit the number of connections between layers. This reduces computational complexity significantly while maintaining feature representation.</a:t>
            </a:r>
          </a:p>
          <a:p>
            <a:r>
              <a:rPr lang="en-US" sz="1200" dirty="0"/>
              <a:t>   - Channel Shuffle: To improve the information flow between the grouped convolutions, </a:t>
            </a:r>
            <a:r>
              <a:rPr lang="en-US" sz="1200" dirty="0" err="1"/>
              <a:t>ShuffleNet</a:t>
            </a:r>
            <a:r>
              <a:rPr lang="en-US" sz="1200" dirty="0"/>
              <a:t> introduces a channel shuffle operation. This operation rearranges the output of grouped convolutions, allowing for better feature reuse.</a:t>
            </a:r>
          </a:p>
          <a:p>
            <a:r>
              <a:rPr lang="en-US" sz="1200" dirty="0"/>
              <a:t>   - Lightweight Design: The architecture is designed to be lightweight, making it suitable for applications on mobile devices.</a:t>
            </a:r>
          </a:p>
          <a:p>
            <a:r>
              <a:rPr lang="en-US" sz="1200" dirty="0"/>
              <a:t> </a:t>
            </a:r>
          </a:p>
          <a:p>
            <a:pPr marL="0" indent="0">
              <a:buNone/>
            </a:pPr>
            <a:r>
              <a:rPr lang="en-US" sz="1200" dirty="0"/>
              <a:t>3. Architecture Components:</a:t>
            </a:r>
          </a:p>
          <a:p>
            <a:r>
              <a:rPr lang="en-US" sz="1200" dirty="0"/>
              <a:t>   - Input Layer: The network typically takes RGB images as input.</a:t>
            </a:r>
          </a:p>
          <a:p>
            <a:r>
              <a:rPr lang="en-US" sz="1200" dirty="0"/>
              <a:t>   - Initial Convolution Layer: A standard convolution layer with a stride of 2, followed by batch normalization and a </a:t>
            </a:r>
            <a:r>
              <a:rPr lang="en-US" sz="1200" dirty="0" err="1"/>
              <a:t>ReLU</a:t>
            </a:r>
            <a:r>
              <a:rPr lang="en-US" sz="1200" dirty="0"/>
              <a:t> activation function.</a:t>
            </a:r>
          </a:p>
          <a:p>
            <a:r>
              <a:rPr lang="en-US" sz="1200" dirty="0"/>
              <a:t>   - </a:t>
            </a:r>
            <a:r>
              <a:rPr lang="en-US" sz="1200" dirty="0" err="1"/>
              <a:t>ShuffleNet</a:t>
            </a:r>
            <a:r>
              <a:rPr lang="en-US" sz="1200" dirty="0"/>
              <a:t> Units: The core building block of the architecture is the </a:t>
            </a:r>
            <a:r>
              <a:rPr lang="en-US" sz="1200" dirty="0" err="1"/>
              <a:t>ShuffleNet</a:t>
            </a:r>
            <a:r>
              <a:rPr lang="en-US" sz="1200" dirty="0"/>
              <a:t> unit, which consists of:</a:t>
            </a:r>
          </a:p>
          <a:p>
            <a:r>
              <a:rPr lang="en-US" sz="1200" dirty="0"/>
              <a:t>     - Pointwise Convolution: A 1x1 convolution that reduces the number of channels.</a:t>
            </a:r>
          </a:p>
          <a:p>
            <a:r>
              <a:rPr lang="en-US" sz="1200" dirty="0"/>
              <a:t>     - Group Convolution: A 3x3 group convolution that performs convolutions on the reduced channel set</a:t>
            </a:r>
            <a:endParaRPr lang="en-IN" sz="1200" dirty="0"/>
          </a:p>
        </p:txBody>
      </p:sp>
      <p:sp>
        <p:nvSpPr>
          <p:cNvPr id="4" name="Date Placeholder 3">
            <a:extLst>
              <a:ext uri="{FF2B5EF4-FFF2-40B4-BE49-F238E27FC236}">
                <a16:creationId xmlns:a16="http://schemas.microsoft.com/office/drawing/2014/main" id="{E64E986F-7BFE-1A7D-3361-97166C66A7ED}"/>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0F160C9-4C46-8140-05B0-5F1F7BA154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79627D3-E7D5-D0D6-F322-D11917F9075A}"/>
              </a:ext>
            </a:extLst>
          </p:cNvPr>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spTree>
    <p:extLst>
      <p:ext uri="{BB962C8B-B14F-4D97-AF65-F5344CB8AC3E}">
        <p14:creationId xmlns:p14="http://schemas.microsoft.com/office/powerpoint/2010/main" val="428369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The first phase of the serverless real-time chat application was successfully implemented, establishing a secure and scalable platform. Key features, such as User Authentication and Profile Management, were integrated using Firebase and DynamoDB, ensuring a smooth onboarding process and personalized user experiences. The Real-Time Messaging module was developed with AWS API Gateway and WebSocket, enabling seamless communication. Additionally, the initial setup of the Transcription and Translation module highlighted the application’s potential to break language barriers. Overall, the first phase demonstrated the feasibility of the project in facilitating global and inclusive communication.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P. Kumar and Sheila Anand,”An Approach To Optimize Workflow Scheduling For Cloud Computing Environment”,Journal of Theoretical and Applied Information Technology,Vol.57,No 3,pp-617-623, 2013</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Kumar P , Vinodh Kumar S , Priya L(2022), QoS based Classical Trust Management System for the Evaluation of the Trustworthiness of a Cloud Resource, Inventive Systems and Control, Lecture Notes in Networks and </a:t>
            </a:r>
            <a:r>
              <a:rPr lang="en-US" altLang="en-US" sz="2400">
                <a:latin typeface="Times New Roman" panose="02020603050405020304" pitchFamily="18" charset="0"/>
                <a:cs typeface="Times New Roman" panose="02020603050405020304" pitchFamily="18" charset="0"/>
                <a:sym typeface="+mn-ea"/>
              </a:rPr>
              <a:t>Systems, Springer, vol. 436, pp 323-344, ISSN 2367-3370, August 2022.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M. Roberts and M. Ward, "Building real-time applications on AWS: Leveraging Lambda and API Gateway for scalable messaging," IEEE Trans. Cloud Comput., vol. 10, no. 4, pp. 1156-1165, Nov. 2022.</a:t>
            </a:r>
            <a:b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F990-E67B-CFAF-9161-5AF21DFF45AE}"/>
              </a:ext>
            </a:extLst>
          </p:cNvPr>
          <p:cNvSpPr>
            <a:spLocks noGrp="1"/>
          </p:cNvSpPr>
          <p:nvPr>
            <p:ph type="title"/>
          </p:nvPr>
        </p:nvSpPr>
        <p:spPr/>
        <p:txBody>
          <a:bodyPr/>
          <a:lstStyle/>
          <a:p>
            <a:r>
              <a:rPr lang="en-IN" sz="3200" b="1" dirty="0">
                <a:solidFill>
                  <a:srgbClr val="FF0000"/>
                </a:solidFill>
              </a:rPr>
              <a:t>Problem Statement and Motivation</a:t>
            </a:r>
          </a:p>
        </p:txBody>
      </p:sp>
      <p:sp>
        <p:nvSpPr>
          <p:cNvPr id="3" name="Content Placeholder 2">
            <a:extLst>
              <a:ext uri="{FF2B5EF4-FFF2-40B4-BE49-F238E27FC236}">
                <a16:creationId xmlns:a16="http://schemas.microsoft.com/office/drawing/2014/main" id="{6BD0FE9D-C65E-32CF-9850-40015B7A391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Developing a robust method leveraging advanced machine learning techniques, such as Convolutional Neural Networks (CNNs), poses challenges in achieving high classification accuracy and aligning with radiologist evaluations.</a:t>
            </a:r>
          </a:p>
          <a:p>
            <a:r>
              <a:rPr lang="en-US" sz="2400" dirty="0">
                <a:latin typeface="Times New Roman" panose="02020603050405020304" pitchFamily="18" charset="0"/>
                <a:cs typeface="Times New Roman" panose="02020603050405020304" pitchFamily="18" charset="0"/>
              </a:rPr>
              <a:t> Additionally, the need for effective feature representation, model generalization, and overcoming data limitations necessitates innovative ensemble approaches. Addressing these issues is critical for enhancing OA diagnosis and supporting clinical decision-making.</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FFFB6D-9E28-A549-E551-EDA2C7BAD75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33C7E8D-F803-D4E0-BDB6-02A33162758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E852F83-9819-828C-FE6F-60FA0A15B9EC}"/>
              </a:ext>
            </a:extLst>
          </p:cNvPr>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extLst>
      <p:ext uri="{BB962C8B-B14F-4D97-AF65-F5344CB8AC3E}">
        <p14:creationId xmlns:p14="http://schemas.microsoft.com/office/powerpoint/2010/main" val="2544885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sym typeface="+mn-ea"/>
              </a:rPr>
              <a:t>References</a:t>
            </a:r>
            <a:endParaRPr lang="en-US"/>
          </a:p>
        </p:txBody>
      </p:sp>
      <p:sp>
        <p:nvSpPr>
          <p:cNvPr id="3" name="Content Placeholder 2"/>
          <p:cNvSpPr>
            <a:spLocks noGrp="1"/>
          </p:cNvSpPr>
          <p:nvPr>
            <p:ph idx="1"/>
          </p:nvPr>
        </p:nvSpPr>
        <p:spPr/>
        <p:txBody>
          <a:bodyPr/>
          <a:lstStyle/>
          <a:p>
            <a:r>
              <a:rPr lang="en-IN" sz="2200" dirty="0">
                <a:latin typeface="Times New Roman" panose="02020603050405020304" pitchFamily="18" charset="0"/>
                <a:cs typeface="Times New Roman" panose="02020603050405020304" pitchFamily="18" charset="0"/>
              </a:rPr>
              <a:t>P. Kumar, S. Senthil </a:t>
            </a:r>
            <a:r>
              <a:rPr lang="en-IN" sz="2200" dirty="0" err="1">
                <a:latin typeface="Times New Roman" panose="02020603050405020304" pitchFamily="18" charset="0"/>
                <a:cs typeface="Times New Roman" panose="02020603050405020304" pitchFamily="18" charset="0"/>
              </a:rPr>
              <a:t>Pandi</a:t>
            </a:r>
            <a:r>
              <a:rPr lang="en-IN" sz="2200" dirty="0">
                <a:latin typeface="Times New Roman" panose="02020603050405020304" pitchFamily="18" charset="0"/>
                <a:cs typeface="Times New Roman" panose="02020603050405020304" pitchFamily="18" charset="0"/>
              </a:rPr>
              <a:t>, T. </a:t>
            </a:r>
            <a:r>
              <a:rPr lang="en-IN" sz="2200" dirty="0" err="1">
                <a:latin typeface="Times New Roman" panose="02020603050405020304" pitchFamily="18" charset="0"/>
                <a:cs typeface="Times New Roman" panose="02020603050405020304" pitchFamily="18" charset="0"/>
              </a:rPr>
              <a:t>Kumaragurubaran</a:t>
            </a:r>
            <a:r>
              <a:rPr lang="en-IN" sz="2200" dirty="0">
                <a:latin typeface="Times New Roman" panose="02020603050405020304" pitchFamily="18" charset="0"/>
                <a:cs typeface="Times New Roman" panose="02020603050405020304" pitchFamily="18" charset="0"/>
              </a:rPr>
              <a:t> and V. Rahul Chiranjeevi, "Human Activity Recognitions in Handheld Devices Using Random Forest Algorithm," 2024 International Conference on Automation and Computation (AUTOCOM), Dehradun, India, </a:t>
            </a:r>
          </a:p>
          <a:p>
            <a:r>
              <a:rPr lang="en-IN" sz="2200" dirty="0">
                <a:latin typeface="Times New Roman" panose="02020603050405020304" pitchFamily="18" charset="0"/>
                <a:cs typeface="Times New Roman" panose="02020603050405020304" pitchFamily="18" charset="0"/>
              </a:rPr>
              <a:t>Keerthana, M., Meghana, K. J. M., Pravallika, S., &amp;Kavitha, M. (2021, February). An ensemble algorithm for </a:t>
            </a:r>
            <a:r>
              <a:rPr lang="en-IN" sz="2200" dirty="0" err="1">
                <a:latin typeface="Times New Roman" panose="02020603050405020304" pitchFamily="18" charset="0"/>
                <a:cs typeface="Times New Roman" panose="02020603050405020304" pitchFamily="18" charset="0"/>
              </a:rPr>
              <a:t>kneeostheo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arthiritis</a:t>
            </a:r>
            <a:r>
              <a:rPr lang="en-IN" sz="2200" dirty="0">
                <a:latin typeface="Times New Roman" panose="02020603050405020304" pitchFamily="18" charset="0"/>
                <a:cs typeface="Times New Roman" panose="02020603050405020304" pitchFamily="18" charset="0"/>
              </a:rPr>
              <a:t> prediction. In 2021 Third International Conference on Intelligent Communication Technologies </a:t>
            </a:r>
            <a:r>
              <a:rPr lang="en-IN" sz="2200" dirty="0" err="1">
                <a:latin typeface="Times New Roman" panose="02020603050405020304" pitchFamily="18" charset="0"/>
                <a:cs typeface="Times New Roman" panose="02020603050405020304" pitchFamily="18" charset="0"/>
              </a:rPr>
              <a:t>andVirtual</a:t>
            </a:r>
            <a:r>
              <a:rPr lang="en-IN" sz="2200" dirty="0">
                <a:latin typeface="Times New Roman" panose="02020603050405020304" pitchFamily="18" charset="0"/>
                <a:cs typeface="Times New Roman" panose="02020603050405020304" pitchFamily="18" charset="0"/>
              </a:rPr>
              <a:t> Mobile Networks (ICICV) (pp. 963-970). IEEE.</a:t>
            </a:r>
            <a:r>
              <a:rPr lang="en-US" altLang="en-US" sz="2200" dirty="0">
                <a:latin typeface="Times New Roman" panose="02020603050405020304" pitchFamily="18" charset="0"/>
                <a:cs typeface="Times New Roman" panose="02020603050405020304" pitchFamily="18" charset="0"/>
              </a:rPr>
              <a:t>Y. Zhang, K. Lee, and H.</a:t>
            </a:r>
          </a:p>
          <a:p>
            <a:r>
              <a:rPr lang="en-US"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Adler-Milstein J, DesRoches CM, Jha AK. Health information exchange among US hospitals. American Journal of Managed Care. 2011;17(11):761–768</a:t>
            </a: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Second Review</a:t>
            </a: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TITLE:</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of the 8 stages of </a:t>
            </a:r>
            <a:r>
              <a:rPr kumimoji="0" lang="en-US"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osetoarthiritis</a:t>
            </a:r>
            <a:r>
              <a:rPr kumimoji="0" lang="en-US"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using deep learning</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	</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Kumaragurubaran</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M.E., Ph.D.,</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K.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Ananthajothi</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B.C.A M.E M.C.A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Ph.D</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1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 Kumar, M.E., Ph.D.,</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Madhumita P</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Kavya Shree BN</a:t>
            </a: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STATUS: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Yet to Publish</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31</a:t>
            </a:fld>
            <a:endParaRPr lang="en-IN"/>
          </a:p>
        </p:txBody>
      </p:sp>
      <p:sp>
        <p:nvSpPr>
          <p:cNvPr id="7" name="Text Box 6"/>
          <p:cNvSpPr txBox="1"/>
          <p:nvPr/>
        </p:nvSpPr>
        <p:spPr>
          <a:xfrm>
            <a:off x="4334510" y="1981200"/>
            <a:ext cx="4064000" cy="368300"/>
          </a:xfrm>
          <a:prstGeom prst="rect">
            <a:avLst/>
          </a:prstGeom>
          <a:noFill/>
        </p:spPr>
        <p:txBody>
          <a:bodyPr wrap="square" rtlCol="0">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32</a:t>
            </a:fld>
            <a:endParaRPr lang="en-US" altLang="en-US" dirty="0"/>
          </a:p>
        </p:txBody>
      </p:sp>
      <p:sp>
        <p:nvSpPr>
          <p:cNvPr id="5" name="Date Placeholder 4"/>
          <p:cNvSpPr>
            <a:spLocks noGrp="1"/>
          </p:cNvSpPr>
          <p:nvPr>
            <p:ph type="dt" sz="half" idx="10"/>
          </p:nvPr>
        </p:nvSpPr>
        <p:spPr/>
        <p:txBody>
          <a:bodyPr/>
          <a:lstStyle/>
          <a:p>
            <a:pPr>
              <a:defRPr/>
            </a:pPr>
            <a:r>
              <a:rPr lang="en-US"/>
              <a:t>Second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(1) to collect and preprocess a comprehensive dataset of knee images.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(2) to design and implement various CNN architectures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(3) to evaluate the performance of individual models and the ensemble method.</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(4) to compare the results against traditional diagnostic methods to ascertain the improvements in classification accuracy. </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711201" y="80645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lang="en-US" altLang="en-US" dirty="0"/>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lang="en-US" altLang="en-US" dirty="0"/>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US" altLang="en-US" sz="2300" dirty="0">
                <a:latin typeface="Times New Roman" panose="02020603050405020304" pitchFamily="18" charset="0"/>
                <a:cs typeface="Times New Roman" panose="02020603050405020304" pitchFamily="18" charset="0"/>
              </a:rPr>
              <a:t>This study proposes a novel method for classifying the eight stages of knee osteoarthritis (OA) using Convolutional Neural Network (CNN) ensembles within the TensorFlow framework. </a:t>
            </a:r>
            <a:br>
              <a:rPr lang="en-US" altLang="en-US" sz="2300" dirty="0">
                <a:latin typeface="Times New Roman" panose="02020603050405020304" pitchFamily="18" charset="0"/>
                <a:cs typeface="Times New Roman" panose="02020603050405020304" pitchFamily="18" charset="0"/>
              </a:rPr>
            </a:br>
            <a:endParaRPr lang="en-US" altLang="en-US" sz="23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US" altLang="en-US" sz="2300" dirty="0">
                <a:latin typeface="Times New Roman" panose="02020603050405020304" pitchFamily="18" charset="0"/>
                <a:cs typeface="Times New Roman" panose="02020603050405020304" pitchFamily="18" charset="0"/>
              </a:rPr>
              <a:t>By leveraging diverse feature representations through multiple CNN architectures and ensemble techniques like bagging and boosting, the approach enhances classification accuracy and robustness. </a:t>
            </a:r>
            <a:br>
              <a:rPr lang="en-US" altLang="en-US" sz="2300" dirty="0">
                <a:latin typeface="Times New Roman" panose="02020603050405020304" pitchFamily="18" charset="0"/>
                <a:cs typeface="Times New Roman" panose="02020603050405020304" pitchFamily="18" charset="0"/>
              </a:rPr>
            </a:br>
            <a:endParaRPr lang="en-US" altLang="en-US" sz="23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US" altLang="en-US" sz="2300" dirty="0">
                <a:latin typeface="Times New Roman" panose="02020603050405020304" pitchFamily="18" charset="0"/>
                <a:cs typeface="Times New Roman" panose="02020603050405020304" pitchFamily="18" charset="0"/>
              </a:rPr>
              <a:t>Tested on a comprehensive dataset of knee radiographs, the model achieves state-of-the-art performance comparable to expert radiologists, demonstrating its potential for early diagnosis and clinical application.</a:t>
            </a: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pic>
        <p:nvPicPr>
          <p:cNvPr id="10" name="Content Placeholder 9">
            <a:extLst>
              <a:ext uri="{FF2B5EF4-FFF2-40B4-BE49-F238E27FC236}">
                <a16:creationId xmlns:a16="http://schemas.microsoft.com/office/drawing/2014/main" id="{F260AD4A-79E7-B3EF-F090-920160D5FE9D}"/>
              </a:ext>
            </a:extLst>
          </p:cNvPr>
          <p:cNvPicPr>
            <a:picLocks noGrp="1" noChangeAspect="1"/>
          </p:cNvPicPr>
          <p:nvPr>
            <p:ph idx="1"/>
          </p:nvPr>
        </p:nvPicPr>
        <p:blipFill>
          <a:blip r:embed="rId2"/>
          <a:stretch>
            <a:fillRect/>
          </a:stretch>
        </p:blipFill>
        <p:spPr>
          <a:xfrm>
            <a:off x="3814736" y="1752600"/>
            <a:ext cx="4549827" cy="4267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nl-NL"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Manual Net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nl-NL"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Xception Net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nl-NL"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Shuffle Net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nl-NL"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Deploy</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ltLang="en-US" sz="3200" b="1" noProof="0" dirty="0">
                <a:ln>
                  <a:noFill/>
                </a:ln>
                <a:solidFill>
                  <a:srgbClr val="FF0000"/>
                </a:solidFill>
                <a:effectLst/>
                <a:uLnTx/>
                <a:uFillTx/>
                <a:ea typeface="+mn-ea"/>
                <a:cs typeface="+mj-lt"/>
                <a:sym typeface="+mn-ea"/>
              </a:rPr>
            </a:br>
            <a:br>
              <a:rPr lang="en-IN" altLang="en-US" sz="3200" b="1" noProof="0" dirty="0">
                <a:ln>
                  <a:noFill/>
                </a:ln>
                <a:solidFill>
                  <a:srgbClr val="FF0000"/>
                </a:solidFill>
                <a:effectLst/>
                <a:uLnTx/>
                <a:uFillTx/>
                <a:ea typeface="+mn-ea"/>
                <a:cs typeface="+mj-lt"/>
                <a:sym typeface="+mn-ea"/>
              </a:rPr>
            </a:br>
            <a:r>
              <a:rPr lang="en-IN" altLang="en-US" sz="3200" b="1" noProof="0" dirty="0">
                <a:ln>
                  <a:noFill/>
                </a:ln>
                <a:solidFill>
                  <a:srgbClr val="FF0000"/>
                </a:solidFill>
                <a:effectLst/>
                <a:uLnTx/>
                <a:uFillTx/>
                <a:ea typeface="+mn-ea"/>
                <a:cs typeface="+mj-lt"/>
                <a:sym typeface="+mn-ea"/>
              </a:rPr>
              <a:t>EXISTING SYSTEM</a:t>
            </a:r>
          </a:p>
        </p:txBody>
      </p:sp>
      <p:sp>
        <p:nvSpPr>
          <p:cNvPr id="3" name="Content Placeholder 2"/>
          <p:cNvSpPr>
            <a:spLocks noGrp="1"/>
          </p:cNvSpPr>
          <p:nvPr>
            <p:ph idx="1"/>
          </p:nvPr>
        </p:nvSpPr>
        <p:spPr>
          <a:xfrm>
            <a:off x="766446" y="1894840"/>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The existing surface electromyography-based pattern recognition system (</a:t>
            </a:r>
            <a:r>
              <a:rPr lang="en-US" altLang="en-US" sz="2400" dirty="0" err="1">
                <a:latin typeface="Times New Roman" panose="02020603050405020304" pitchFamily="18" charset="0"/>
                <a:cs typeface="Times New Roman" panose="02020603050405020304" pitchFamily="18" charset="0"/>
              </a:rPr>
              <a:t>sEMG</a:t>
            </a:r>
            <a:r>
              <a:rPr lang="en-US" altLang="en-US" sz="2400" dirty="0">
                <a:latin typeface="Times New Roman" panose="02020603050405020304" pitchFamily="18" charset="0"/>
                <a:cs typeface="Times New Roman" panose="02020603050405020304" pitchFamily="18" charset="0"/>
              </a:rPr>
              <a:t>-PRS) exhibits limited generalizability in practical applications. In this paper, we propose a stacked weighted random forest (SWRF) algorithm to enhance the long-term usability and user adaptability of </a:t>
            </a:r>
            <a:r>
              <a:rPr lang="en-US" altLang="en-US" sz="2400" dirty="0" err="1">
                <a:latin typeface="Times New Roman" panose="02020603050405020304" pitchFamily="18" charset="0"/>
                <a:cs typeface="Times New Roman" panose="02020603050405020304" pitchFamily="18" charset="0"/>
              </a:rPr>
              <a:t>sEMG</a:t>
            </a:r>
            <a:r>
              <a:rPr lang="en-US" altLang="en-US" sz="2400" dirty="0">
                <a:latin typeface="Times New Roman" panose="02020603050405020304" pitchFamily="18" charset="0"/>
                <a:cs typeface="Times New Roman" panose="02020603050405020304" pitchFamily="18" charset="0"/>
              </a:rPr>
              <a:t>-PRS.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First, the weighted random forest (WRF) is proposed to address the issue of imbalanced performance in standard random forests (RF) caused by randomness in sampling and feature selection. Then, the stacking is employed to further enhance the generalizability of WRF. </a:t>
            </a: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0FC9-0D96-7A6F-C52F-E2AFDBD95620}"/>
              </a:ext>
            </a:extLst>
          </p:cNvPr>
          <p:cNvSpPr>
            <a:spLocks noGrp="1"/>
          </p:cNvSpPr>
          <p:nvPr>
            <p:ph type="title"/>
          </p:nvPr>
        </p:nvSpPr>
        <p:spPr/>
        <p:txBody>
          <a:bodyPr/>
          <a:lstStyle/>
          <a:p>
            <a:br>
              <a:rPr lang="en-IN" dirty="0"/>
            </a:br>
            <a:br>
              <a:rPr lang="en-IN" dirty="0"/>
            </a:br>
            <a:r>
              <a:rPr lang="en-IN" b="1" dirty="0">
                <a:solidFill>
                  <a:srgbClr val="FF0000"/>
                </a:solidFill>
              </a:rPr>
              <a:t>EXISTING SYSTEM</a:t>
            </a:r>
          </a:p>
        </p:txBody>
      </p:sp>
      <p:sp>
        <p:nvSpPr>
          <p:cNvPr id="3" name="Content Placeholder 2">
            <a:extLst>
              <a:ext uri="{FF2B5EF4-FFF2-40B4-BE49-F238E27FC236}">
                <a16:creationId xmlns:a16="http://schemas.microsoft.com/office/drawing/2014/main" id="{9FAB0B06-99D8-6209-7FFA-C9D6CE46402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Specifically, RF is utilized as the base learner, while WRF serves as the meta-leaning layer algorithm. The SWRF is evaluated against classical classification algorithms in both online experiments and offline datasets. </a:t>
            </a:r>
          </a:p>
          <a:p>
            <a:r>
              <a:rPr lang="en-US" sz="2400" dirty="0">
                <a:latin typeface="Times New Roman" panose="02020603050405020304" pitchFamily="18" charset="0"/>
                <a:cs typeface="Times New Roman" panose="02020603050405020304" pitchFamily="18" charset="0"/>
              </a:rPr>
              <a:t>The offline experiments indicate that the SWRF achieves an average classification accuracy of 89.06%, outperforming RF, WRF, long short-term memory (LSTM), and support vector machine (SVM). </a:t>
            </a:r>
          </a:p>
          <a:p>
            <a:r>
              <a:rPr lang="en-US" sz="2400" dirty="0">
                <a:latin typeface="Times New Roman" panose="02020603050405020304" pitchFamily="18" charset="0"/>
                <a:cs typeface="Times New Roman" panose="02020603050405020304" pitchFamily="18" charset="0"/>
              </a:rPr>
              <a:t>The online experiments indicate that SWRF outperforms the aforementioned algorithms regarding long-term usability and user adaptability. We believe that our method has significant potential for practical application in </a:t>
            </a:r>
            <a:r>
              <a:rPr lang="en-US" sz="2400" dirty="0" err="1">
                <a:latin typeface="Times New Roman" panose="02020603050405020304" pitchFamily="18" charset="0"/>
                <a:cs typeface="Times New Roman" panose="02020603050405020304" pitchFamily="18" charset="0"/>
              </a:rPr>
              <a:t>sEMG</a:t>
            </a:r>
            <a:r>
              <a:rPr lang="en-US" sz="2400" dirty="0">
                <a:latin typeface="Times New Roman" panose="02020603050405020304" pitchFamily="18" charset="0"/>
                <a:cs typeface="Times New Roman" panose="02020603050405020304" pitchFamily="18" charset="0"/>
              </a:rPr>
              <a:t>-PRS.</a:t>
            </a:r>
          </a:p>
          <a:p>
            <a:endParaRPr lang="en-IN" dirty="0"/>
          </a:p>
        </p:txBody>
      </p:sp>
      <p:sp>
        <p:nvSpPr>
          <p:cNvPr id="4" name="Date Placeholder 3">
            <a:extLst>
              <a:ext uri="{FF2B5EF4-FFF2-40B4-BE49-F238E27FC236}">
                <a16:creationId xmlns:a16="http://schemas.microsoft.com/office/drawing/2014/main" id="{9E08D1C3-A75F-4B06-908D-DAAA1E15F71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3446683-D8DE-D035-6E8E-03AC6DDB7C4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7BCFF2D-DA63-C0CC-7AA1-272022F70080}"/>
              </a:ext>
            </a:extLst>
          </p:cNvPr>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extLst>
      <p:ext uri="{BB962C8B-B14F-4D97-AF65-F5344CB8AC3E}">
        <p14:creationId xmlns:p14="http://schemas.microsoft.com/office/powerpoint/2010/main" val="167816113"/>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55</TotalTime>
  <Words>3479</Words>
  <Application>Microsoft Office PowerPoint</Application>
  <PresentationFormat>Widescreen</PresentationFormat>
  <Paragraphs>246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Times New Roman</vt:lpstr>
      <vt:lpstr>Verdana</vt:lpstr>
      <vt:lpstr>Wingdings</vt:lpstr>
      <vt:lpstr>Profile</vt:lpstr>
      <vt:lpstr>PowerPoint Presentation</vt:lpstr>
      <vt:lpstr>Problem Statement and Motivation</vt:lpstr>
      <vt:lpstr>Problem Statement and Motivation</vt:lpstr>
      <vt:lpstr>Objectives</vt:lpstr>
      <vt:lpstr>Abstract</vt:lpstr>
      <vt:lpstr>System Architecture</vt:lpstr>
      <vt:lpstr>List of Modules</vt:lpstr>
      <vt:lpstr>  EXISTING SYSTEM</vt:lpstr>
      <vt:lpstr>  EXISTING SYSTEM</vt:lpstr>
      <vt:lpstr>DRAWBACKS</vt:lpstr>
      <vt:lpstr> PROPOSED SYSTEM</vt:lpstr>
      <vt:lpstr>PROPOSED SYSTEM</vt:lpstr>
      <vt:lpstr>Advantages:</vt:lpstr>
      <vt:lpstr>PREPARING THE DATASET:</vt:lpstr>
      <vt:lpstr>LITERATURE SURVEY:</vt:lpstr>
      <vt:lpstr>PowerPoint Presentation</vt:lpstr>
      <vt:lpstr>PowerPoint Presentation</vt:lpstr>
      <vt:lpstr>PowerPoint Presentation</vt:lpstr>
      <vt:lpstr>PowerPoint Presentation</vt:lpstr>
      <vt:lpstr>SYSTEM STUDY</vt:lpstr>
      <vt:lpstr>Non-Functional Requirements:</vt:lpstr>
      <vt:lpstr>USE CASE DIAGRAM</vt:lpstr>
      <vt:lpstr>CLASS DIAGRAM:</vt:lpstr>
      <vt:lpstr>PowerPoint Presentation</vt:lpstr>
      <vt:lpstr>PROJECT REQUIREMENTS</vt:lpstr>
      <vt:lpstr>XCEPTION NET:</vt:lpstr>
      <vt:lpstr>Shuffle Net Architecture</vt:lpstr>
      <vt:lpstr>Conclusion </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madhumitapofficial@outlook.com</cp:lastModifiedBy>
  <cp:revision>13</cp:revision>
  <dcterms:created xsi:type="dcterms:W3CDTF">2023-08-03T04:32:00Z</dcterms:created>
  <dcterms:modified xsi:type="dcterms:W3CDTF">2024-11-26T16:00:20Z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F100BEAA0DC44A46A04683FA26E9E6E1_12</vt:lpwstr>
  </property>
  <property fmtid="{D5CDD505-2E9C-101B-9397-08002B2CF9AE}" pid="3" name="KSOProductBuildVer">
    <vt:lpwstr>1033-12.2.0.18911</vt:lpwstr>
  </property>
</Properties>
</file>