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DM Sans Bold" charset="1" panose="00000000000000000000"/>
      <p:regular r:id="rId27"/>
    </p:embeddedFont>
    <p:embeddedFont>
      <p:font typeface="DM Sans" charset="1" panose="00000000000000000000"/>
      <p:regular r:id="rId28"/>
    </p:embeddedFont>
    <p:embeddedFont>
      <p:font typeface="Canva Sans 1" charset="1" panose="020B0503030501040103"/>
      <p:regular r:id="rId29"/>
    </p:embeddedFont>
    <p:embeddedFont>
      <p:font typeface="Canva Sans 2" charset="1" panose="020B0503030501040103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81200" y="-94024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14372" y="3904177"/>
            <a:ext cx="11259255" cy="2120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2"/>
              </a:lnSpc>
            </a:pPr>
            <a:r>
              <a:rPr lang="en-US" b="true" sz="5512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INTELLIGENT SYSTEM FOR INVENTORY DEMAND FORECASTING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981200" y="6267450"/>
            <a:ext cx="2880360" cy="4114800"/>
          </a:xfrm>
          <a:custGeom>
            <a:avLst/>
            <a:gdLst/>
            <a:ahLst/>
            <a:cxnLst/>
            <a:rect r="r" b="b" t="t" l="l"/>
            <a:pathLst>
              <a:path h="4114800" w="288036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5623560" y="7673106"/>
            <a:ext cx="3422956" cy="2613894"/>
          </a:xfrm>
          <a:custGeom>
            <a:avLst/>
            <a:gdLst/>
            <a:ahLst/>
            <a:cxnLst/>
            <a:rect r="r" b="b" t="t" l="l"/>
            <a:pathLst>
              <a:path h="2613894" w="3422956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041965" y="7451712"/>
            <a:ext cx="4363952" cy="1355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45"/>
              </a:lnSpc>
            </a:pPr>
            <a:r>
              <a:rPr lang="en-US" b="true" sz="240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SREEJA PASUPULETI</a:t>
            </a:r>
          </a:p>
          <a:p>
            <a:pPr algn="r">
              <a:lnSpc>
                <a:spcPts val="2645"/>
              </a:lnSpc>
            </a:pPr>
            <a:r>
              <a:rPr lang="en-US" b="true" sz="240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MADHUMITHA GANNAVARAM</a:t>
            </a:r>
          </a:p>
          <a:p>
            <a:pPr algn="r">
              <a:lnSpc>
                <a:spcPts val="2645"/>
              </a:lnSpc>
            </a:pPr>
            <a:r>
              <a:rPr lang="en-US" b="true" sz="240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SRI SAI LAHARI GANDRAPU </a:t>
            </a:r>
          </a:p>
          <a:p>
            <a:pPr algn="ctr">
              <a:lnSpc>
                <a:spcPts val="264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3557194"/>
            <a:ext cx="8252929" cy="4508162"/>
          </a:xfrm>
          <a:custGeom>
            <a:avLst/>
            <a:gdLst/>
            <a:ahLst/>
            <a:cxnLst/>
            <a:rect r="r" b="b" t="t" l="l"/>
            <a:pathLst>
              <a:path h="4508162" w="8252929">
                <a:moveTo>
                  <a:pt x="0" y="0"/>
                </a:moveTo>
                <a:lnTo>
                  <a:pt x="8252929" y="0"/>
                </a:lnTo>
                <a:lnTo>
                  <a:pt x="8252929" y="4508162"/>
                </a:lnTo>
                <a:lnTo>
                  <a:pt x="0" y="45081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6787" y="3504285"/>
            <a:ext cx="8236698" cy="4561071"/>
          </a:xfrm>
          <a:custGeom>
            <a:avLst/>
            <a:gdLst/>
            <a:ahLst/>
            <a:cxnLst/>
            <a:rect r="r" b="b" t="t" l="l"/>
            <a:pathLst>
              <a:path h="4561071" w="8236698">
                <a:moveTo>
                  <a:pt x="0" y="0"/>
                </a:moveTo>
                <a:lnTo>
                  <a:pt x="8236698" y="0"/>
                </a:lnTo>
                <a:lnTo>
                  <a:pt x="8236698" y="4561071"/>
                </a:lnTo>
                <a:lnTo>
                  <a:pt x="0" y="45610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66800"/>
            <a:ext cx="10650834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b="true" sz="45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DATA CLEANING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893678" y="4076700"/>
            <a:ext cx="757199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b="true" sz="75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MODELING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5893678" y="81355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8135576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3543121" y="-308824"/>
            <a:ext cx="7549097" cy="8444400"/>
            <a:chOff x="0" y="0"/>
            <a:chExt cx="10065462" cy="11259200"/>
          </a:xfrm>
        </p:grpSpPr>
        <p:sp>
          <p:nvSpPr>
            <p:cNvPr name="AutoShape 9" id="9"/>
            <p:cNvSpPr/>
            <p:nvPr/>
          </p:nvSpPr>
          <p:spPr>
            <a:xfrm flipV="true">
              <a:off x="23020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 flipV="true">
              <a:off x="554040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flipV="true">
              <a:off x="108506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V="true">
              <a:off x="161608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 flipV="true">
              <a:off x="214710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flipV="true">
              <a:off x="267812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flipV="true">
              <a:off x="320914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flipV="true">
              <a:off x="374016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flipV="true">
              <a:off x="427118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 flipV="true">
              <a:off x="480220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94557" y="4141858"/>
            <a:ext cx="3741646" cy="881318"/>
            <a:chOff x="0" y="0"/>
            <a:chExt cx="985454" cy="2321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85454" cy="232117"/>
            </a:xfrm>
            <a:custGeom>
              <a:avLst/>
              <a:gdLst/>
              <a:ahLst/>
              <a:cxnLst/>
              <a:rect r="r" b="b" t="t" l="l"/>
              <a:pathLst>
                <a:path h="232117" w="985454">
                  <a:moveTo>
                    <a:pt x="105525" y="0"/>
                  </a:moveTo>
                  <a:lnTo>
                    <a:pt x="879929" y="0"/>
                  </a:lnTo>
                  <a:cubicBezTo>
                    <a:pt x="907916" y="0"/>
                    <a:pt x="934757" y="11118"/>
                    <a:pt x="954547" y="30908"/>
                  </a:cubicBezTo>
                  <a:cubicBezTo>
                    <a:pt x="974336" y="50697"/>
                    <a:pt x="985454" y="77538"/>
                    <a:pt x="985454" y="105525"/>
                  </a:cubicBezTo>
                  <a:lnTo>
                    <a:pt x="985454" y="126592"/>
                  </a:lnTo>
                  <a:cubicBezTo>
                    <a:pt x="985454" y="154579"/>
                    <a:pt x="974336" y="181419"/>
                    <a:pt x="954547" y="201209"/>
                  </a:cubicBezTo>
                  <a:cubicBezTo>
                    <a:pt x="934757" y="220999"/>
                    <a:pt x="907916" y="232117"/>
                    <a:pt x="879929" y="232117"/>
                  </a:cubicBezTo>
                  <a:lnTo>
                    <a:pt x="105525" y="232117"/>
                  </a:lnTo>
                  <a:cubicBezTo>
                    <a:pt x="77538" y="232117"/>
                    <a:pt x="50697" y="220999"/>
                    <a:pt x="30908" y="201209"/>
                  </a:cubicBezTo>
                  <a:cubicBezTo>
                    <a:pt x="11118" y="181419"/>
                    <a:pt x="0" y="154579"/>
                    <a:pt x="0" y="126592"/>
                  </a:cubicBezTo>
                  <a:lnTo>
                    <a:pt x="0" y="105525"/>
                  </a:lnTo>
                  <a:cubicBezTo>
                    <a:pt x="0" y="77538"/>
                    <a:pt x="11118" y="50697"/>
                    <a:pt x="30908" y="30908"/>
                  </a:cubicBezTo>
                  <a:cubicBezTo>
                    <a:pt x="50697" y="11118"/>
                    <a:pt x="77538" y="0"/>
                    <a:pt x="10552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85454" cy="2702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273177" y="4141858"/>
            <a:ext cx="3741646" cy="881318"/>
            <a:chOff x="0" y="0"/>
            <a:chExt cx="985454" cy="2321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85454" cy="232117"/>
            </a:xfrm>
            <a:custGeom>
              <a:avLst/>
              <a:gdLst/>
              <a:ahLst/>
              <a:cxnLst/>
              <a:rect r="r" b="b" t="t" l="l"/>
              <a:pathLst>
                <a:path h="232117" w="985454">
                  <a:moveTo>
                    <a:pt x="105525" y="0"/>
                  </a:moveTo>
                  <a:lnTo>
                    <a:pt x="879929" y="0"/>
                  </a:lnTo>
                  <a:cubicBezTo>
                    <a:pt x="907916" y="0"/>
                    <a:pt x="934757" y="11118"/>
                    <a:pt x="954547" y="30908"/>
                  </a:cubicBezTo>
                  <a:cubicBezTo>
                    <a:pt x="974336" y="50697"/>
                    <a:pt x="985454" y="77538"/>
                    <a:pt x="985454" y="105525"/>
                  </a:cubicBezTo>
                  <a:lnTo>
                    <a:pt x="985454" y="126592"/>
                  </a:lnTo>
                  <a:cubicBezTo>
                    <a:pt x="985454" y="154579"/>
                    <a:pt x="974336" y="181419"/>
                    <a:pt x="954547" y="201209"/>
                  </a:cubicBezTo>
                  <a:cubicBezTo>
                    <a:pt x="934757" y="220999"/>
                    <a:pt x="907916" y="232117"/>
                    <a:pt x="879929" y="232117"/>
                  </a:cubicBezTo>
                  <a:lnTo>
                    <a:pt x="105525" y="232117"/>
                  </a:lnTo>
                  <a:cubicBezTo>
                    <a:pt x="77538" y="232117"/>
                    <a:pt x="50697" y="220999"/>
                    <a:pt x="30908" y="201209"/>
                  </a:cubicBezTo>
                  <a:cubicBezTo>
                    <a:pt x="11118" y="181419"/>
                    <a:pt x="0" y="154579"/>
                    <a:pt x="0" y="126592"/>
                  </a:cubicBezTo>
                  <a:lnTo>
                    <a:pt x="0" y="105525"/>
                  </a:lnTo>
                  <a:cubicBezTo>
                    <a:pt x="0" y="77538"/>
                    <a:pt x="11118" y="50697"/>
                    <a:pt x="30908" y="30908"/>
                  </a:cubicBezTo>
                  <a:cubicBezTo>
                    <a:pt x="50697" y="11118"/>
                    <a:pt x="77538" y="0"/>
                    <a:pt x="10552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85454" cy="2702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51796" y="4141858"/>
            <a:ext cx="3741646" cy="881318"/>
            <a:chOff x="0" y="0"/>
            <a:chExt cx="985454" cy="2321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85454" cy="232117"/>
            </a:xfrm>
            <a:custGeom>
              <a:avLst/>
              <a:gdLst/>
              <a:ahLst/>
              <a:cxnLst/>
              <a:rect r="r" b="b" t="t" l="l"/>
              <a:pathLst>
                <a:path h="232117" w="985454">
                  <a:moveTo>
                    <a:pt x="105525" y="0"/>
                  </a:moveTo>
                  <a:lnTo>
                    <a:pt x="879929" y="0"/>
                  </a:lnTo>
                  <a:cubicBezTo>
                    <a:pt x="907916" y="0"/>
                    <a:pt x="934757" y="11118"/>
                    <a:pt x="954547" y="30908"/>
                  </a:cubicBezTo>
                  <a:cubicBezTo>
                    <a:pt x="974336" y="50697"/>
                    <a:pt x="985454" y="77538"/>
                    <a:pt x="985454" y="105525"/>
                  </a:cubicBezTo>
                  <a:lnTo>
                    <a:pt x="985454" y="126592"/>
                  </a:lnTo>
                  <a:cubicBezTo>
                    <a:pt x="985454" y="154579"/>
                    <a:pt x="974336" y="181419"/>
                    <a:pt x="954547" y="201209"/>
                  </a:cubicBezTo>
                  <a:cubicBezTo>
                    <a:pt x="934757" y="220999"/>
                    <a:pt x="907916" y="232117"/>
                    <a:pt x="879929" y="232117"/>
                  </a:cubicBezTo>
                  <a:lnTo>
                    <a:pt x="105525" y="232117"/>
                  </a:lnTo>
                  <a:cubicBezTo>
                    <a:pt x="77538" y="232117"/>
                    <a:pt x="50697" y="220999"/>
                    <a:pt x="30908" y="201209"/>
                  </a:cubicBezTo>
                  <a:cubicBezTo>
                    <a:pt x="11118" y="181419"/>
                    <a:pt x="0" y="154579"/>
                    <a:pt x="0" y="126592"/>
                  </a:cubicBezTo>
                  <a:lnTo>
                    <a:pt x="0" y="105525"/>
                  </a:lnTo>
                  <a:cubicBezTo>
                    <a:pt x="0" y="77538"/>
                    <a:pt x="11118" y="50697"/>
                    <a:pt x="30908" y="30908"/>
                  </a:cubicBezTo>
                  <a:cubicBezTo>
                    <a:pt x="50697" y="11118"/>
                    <a:pt x="77538" y="0"/>
                    <a:pt x="10552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985454" cy="2702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0" y="0"/>
          <a:ext cx="18288000" cy="11300460"/>
        </p:xfrm>
        <a:graphic>
          <a:graphicData uri="http://schemas.openxmlformats.org/drawingml/2006/table">
            <a:tbl>
              <a:tblPr/>
              <a:tblGrid>
                <a:gridCol w="6271612"/>
                <a:gridCol w="5920388"/>
                <a:gridCol w="6096000"/>
              </a:tblGrid>
              <a:tr h="281909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Holt-Winters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A9A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Autoregressive Integrated Moving Average (ARIMA) Prediction Model</a:t>
                      </a:r>
                      <a:endParaRPr lang="en-US" sz="1100"/>
                    </a:p>
                    <a:p>
                      <a:pPr algn="ctr">
                        <a:lnSpc>
                          <a:spcPts val="4480"/>
                        </a:lnSpc>
                      </a:pP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A9A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Multilayer Perceptron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CA9AD"/>
                    </a:solidFill>
                  </a:tcPr>
                </a:tc>
              </a:tr>
              <a:tr h="274984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Holt-Winters Exponential Smoothing is a time series forecasting method that models trend, seasonality,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and noise reduction through exponential weighting of past observations.</a:t>
                      </a:r>
                    </a:p>
                    <a:p>
                      <a:pPr algn="ctr">
                        <a:lnSpc>
                          <a:spcPts val="28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Time series forecasting model that combines autoregression, differencing, and moving average components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Artificial neural network with multiple layers for learning complex patterns in 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EF"/>
                    </a:solidFill>
                  </a:tcPr>
                </a:tc>
              </a:tr>
              <a:tr h="22507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Suitable when data exhibits both upward/downward trends and seasonal patterns (e.g., monthly sales, demand)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ARIMA is used to forecast time series data with trends when there are no strong seasonal patterns.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It can learn complex patterns and use multiple factors to make accurate predictions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EF"/>
                    </a:solidFill>
                  </a:tcPr>
                </a:tc>
              </a:tr>
              <a:tr h="34807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EF"/>
                    </a:solidFill>
                  </a:tcPr>
                </a:tc>
              </a:tr>
            </a:tbl>
          </a:graphicData>
        </a:graphic>
      </p:graphicFrame>
      <p:sp>
        <p:nvSpPr>
          <p:cNvPr name="TextBox 12" id="12"/>
          <p:cNvSpPr txBox="true"/>
          <p:nvPr/>
        </p:nvSpPr>
        <p:spPr>
          <a:xfrm rot="0">
            <a:off x="1532312" y="8564690"/>
            <a:ext cx="2514823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Canva Sans 1"/>
                <a:ea typeface="Canva Sans 1"/>
                <a:cs typeface="Canva Sans 1"/>
                <a:sym typeface="Canva Sans 1"/>
              </a:rPr>
              <a:t>trend = add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Canva Sans 1"/>
                <a:ea typeface="Canva Sans 1"/>
                <a:cs typeface="Canva Sans 1"/>
                <a:sym typeface="Canva Sans 1"/>
              </a:rPr>
              <a:t>seasonal = add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Canva Sans 1"/>
                <a:ea typeface="Canva Sans 1"/>
                <a:cs typeface="Canva Sans 1"/>
                <a:sym typeface="Canva Sans 1"/>
              </a:rPr>
              <a:t>seasonal_periods = 12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273177" y="8149506"/>
            <a:ext cx="4168910" cy="2117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78539" indent="-189269" lvl="1">
              <a:lnSpc>
                <a:spcPts val="2454"/>
              </a:lnSpc>
              <a:buFont typeface="Arial"/>
              <a:buChar char="•"/>
            </a:pPr>
            <a:r>
              <a:rPr lang="en-US" sz="1753">
                <a:solidFill>
                  <a:srgbClr val="000000"/>
                </a:solidFill>
                <a:latin typeface="Canva Sans 1"/>
                <a:ea typeface="Canva Sans 1"/>
                <a:cs typeface="Canva Sans 1"/>
                <a:sym typeface="Canva Sans 1"/>
              </a:rPr>
              <a:t>Performs ADF test to check for seasonality</a:t>
            </a:r>
          </a:p>
          <a:p>
            <a:pPr algn="ctr" marL="378539" indent="-189269" lvl="1">
              <a:lnSpc>
                <a:spcPts val="2454"/>
              </a:lnSpc>
              <a:buFont typeface="Arial"/>
              <a:buChar char="•"/>
            </a:pPr>
            <a:r>
              <a:rPr lang="en-US" sz="1753">
                <a:solidFill>
                  <a:srgbClr val="000000"/>
                </a:solidFill>
                <a:latin typeface="Canva Sans 1"/>
                <a:ea typeface="Canva Sans 1"/>
                <a:cs typeface="Canva Sans 1"/>
                <a:sym typeface="Canva Sans 1"/>
              </a:rPr>
              <a:t>Uses auto_arima to find the best suited parameters and predicts the order demand for the next 12 months</a:t>
            </a:r>
          </a:p>
          <a:p>
            <a:pPr algn="ctr">
              <a:lnSpc>
                <a:spcPts val="2454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2876843" y="8574215"/>
            <a:ext cx="5049130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77824" indent="-188912" lvl="1">
              <a:lnSpc>
                <a:spcPts val="2449"/>
              </a:lnSpc>
              <a:spcBef>
                <a:spcPct val="0"/>
              </a:spcBef>
              <a:buFont typeface="Arial"/>
              <a:buChar char="•"/>
            </a:pPr>
            <a:r>
              <a:rPr lang="en-US" sz="1749">
                <a:solidFill>
                  <a:srgbClr val="000000"/>
                </a:solidFill>
                <a:latin typeface="Canva Sans 1"/>
                <a:ea typeface="Canva Sans 1"/>
                <a:cs typeface="Canva Sans 1"/>
                <a:sym typeface="Canva Sans 1"/>
              </a:rPr>
              <a:t>Creates lagged features </a:t>
            </a:r>
            <a:r>
              <a:rPr lang="en-US" sz="1749">
                <a:solidFill>
                  <a:srgbClr val="000000"/>
                </a:solidFill>
                <a:latin typeface="Canva Sans 1"/>
                <a:ea typeface="Canva Sans 1"/>
                <a:cs typeface="Canva Sans 1"/>
                <a:sym typeface="Canva Sans 1"/>
              </a:rPr>
              <a:t>to capture patterns and prepare the data for training.</a:t>
            </a:r>
          </a:p>
          <a:p>
            <a:pPr algn="ctr" marL="377824" indent="-188912" lvl="1">
              <a:lnSpc>
                <a:spcPts val="2449"/>
              </a:lnSpc>
              <a:spcBef>
                <a:spcPct val="0"/>
              </a:spcBef>
              <a:buFont typeface="Arial"/>
              <a:buChar char="•"/>
            </a:pPr>
            <a:r>
              <a:rPr lang="en-US" sz="1749">
                <a:solidFill>
                  <a:srgbClr val="000000"/>
                </a:solidFill>
                <a:latin typeface="Canva Sans 1"/>
                <a:ea typeface="Canva Sans 1"/>
                <a:cs typeface="Canva Sans 1"/>
                <a:sym typeface="Canva Sans 1"/>
              </a:rPr>
              <a:t>It i</a:t>
            </a:r>
            <a:r>
              <a:rPr lang="en-US" sz="1749">
                <a:solidFill>
                  <a:srgbClr val="000000"/>
                </a:solidFill>
                <a:latin typeface="Canva Sans 1"/>
                <a:ea typeface="Canva Sans 1"/>
                <a:cs typeface="Canva Sans 1"/>
                <a:sym typeface="Canva Sans 1"/>
              </a:rPr>
              <a:t>s trained with a time-series-aware split to predict future demand.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3482016" y="-2080942"/>
            <a:ext cx="5450085" cy="4161883"/>
          </a:xfrm>
          <a:custGeom>
            <a:avLst/>
            <a:gdLst/>
            <a:ahLst/>
            <a:cxnLst/>
            <a:rect r="r" b="b" t="t" l="l"/>
            <a:pathLst>
              <a:path h="4161883" w="5450085">
                <a:moveTo>
                  <a:pt x="0" y="0"/>
                </a:moveTo>
                <a:lnTo>
                  <a:pt x="5450085" y="0"/>
                </a:lnTo>
                <a:lnTo>
                  <a:pt x="5450085" y="4161884"/>
                </a:lnTo>
                <a:lnTo>
                  <a:pt x="0" y="41618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24813" y="2402744"/>
            <a:ext cx="12238374" cy="6073293"/>
          </a:xfrm>
          <a:custGeom>
            <a:avLst/>
            <a:gdLst/>
            <a:ahLst/>
            <a:cxnLst/>
            <a:rect r="r" b="b" t="t" l="l"/>
            <a:pathLst>
              <a:path h="6073293" w="12238374">
                <a:moveTo>
                  <a:pt x="0" y="0"/>
                </a:moveTo>
                <a:lnTo>
                  <a:pt x="12238374" y="0"/>
                </a:lnTo>
                <a:lnTo>
                  <a:pt x="12238374" y="6073293"/>
                </a:lnTo>
                <a:lnTo>
                  <a:pt x="0" y="60732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66800"/>
            <a:ext cx="10406363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b="true" sz="45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HOLT-WINTERS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3482016" y="-2080942"/>
            <a:ext cx="5450085" cy="4161883"/>
          </a:xfrm>
          <a:custGeom>
            <a:avLst/>
            <a:gdLst/>
            <a:ahLst/>
            <a:cxnLst/>
            <a:rect r="r" b="b" t="t" l="l"/>
            <a:pathLst>
              <a:path h="4161883" w="5450085">
                <a:moveTo>
                  <a:pt x="0" y="0"/>
                </a:moveTo>
                <a:lnTo>
                  <a:pt x="5450085" y="0"/>
                </a:lnTo>
                <a:lnTo>
                  <a:pt x="5450085" y="4161884"/>
                </a:lnTo>
                <a:lnTo>
                  <a:pt x="0" y="41618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12415" y="2100701"/>
            <a:ext cx="12263171" cy="6085598"/>
          </a:xfrm>
          <a:custGeom>
            <a:avLst/>
            <a:gdLst/>
            <a:ahLst/>
            <a:cxnLst/>
            <a:rect r="r" b="b" t="t" l="l"/>
            <a:pathLst>
              <a:path h="6085598" w="12263171">
                <a:moveTo>
                  <a:pt x="0" y="0"/>
                </a:moveTo>
                <a:lnTo>
                  <a:pt x="12263170" y="0"/>
                </a:lnTo>
                <a:lnTo>
                  <a:pt x="12263170" y="6085598"/>
                </a:lnTo>
                <a:lnTo>
                  <a:pt x="0" y="60855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66800"/>
            <a:ext cx="10406363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b="true" sz="45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ARIMA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3482016" y="-2080942"/>
            <a:ext cx="5450085" cy="4161883"/>
          </a:xfrm>
          <a:custGeom>
            <a:avLst/>
            <a:gdLst/>
            <a:ahLst/>
            <a:cxnLst/>
            <a:rect r="r" b="b" t="t" l="l"/>
            <a:pathLst>
              <a:path h="4161883" w="5450085">
                <a:moveTo>
                  <a:pt x="0" y="0"/>
                </a:moveTo>
                <a:lnTo>
                  <a:pt x="5450085" y="0"/>
                </a:lnTo>
                <a:lnTo>
                  <a:pt x="5450085" y="4161884"/>
                </a:lnTo>
                <a:lnTo>
                  <a:pt x="0" y="41618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131048" y="2159573"/>
            <a:ext cx="12025904" cy="5967855"/>
          </a:xfrm>
          <a:custGeom>
            <a:avLst/>
            <a:gdLst/>
            <a:ahLst/>
            <a:cxnLst/>
            <a:rect r="r" b="b" t="t" l="l"/>
            <a:pathLst>
              <a:path h="5967855" w="12025904">
                <a:moveTo>
                  <a:pt x="0" y="0"/>
                </a:moveTo>
                <a:lnTo>
                  <a:pt x="12025904" y="0"/>
                </a:lnTo>
                <a:lnTo>
                  <a:pt x="12025904" y="5967854"/>
                </a:lnTo>
                <a:lnTo>
                  <a:pt x="0" y="59678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66800"/>
            <a:ext cx="10406363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b="true" sz="45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MLP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2148387"/>
                  </a:lnTo>
                  <a:cubicBezTo>
                    <a:pt x="4274726" y="2158924"/>
                    <a:pt x="4266183" y="2167467"/>
                    <a:pt x="4255646" y="2167467"/>
                  </a:cubicBezTo>
                  <a:lnTo>
                    <a:pt x="19080" y="2167467"/>
                  </a:lnTo>
                  <a:cubicBezTo>
                    <a:pt x="8542" y="2167467"/>
                    <a:pt x="0" y="2158924"/>
                    <a:pt x="0" y="2148387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8CA9A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837673" y="3086694"/>
            <a:ext cx="3058575" cy="1841595"/>
            <a:chOff x="0" y="0"/>
            <a:chExt cx="1302599" cy="7843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02599" cy="784306"/>
            </a:xfrm>
            <a:custGeom>
              <a:avLst/>
              <a:gdLst/>
              <a:ahLst/>
              <a:cxnLst/>
              <a:rect r="r" b="b" t="t" l="l"/>
              <a:pathLst>
                <a:path h="784306" w="1302599">
                  <a:moveTo>
                    <a:pt x="129092" y="0"/>
                  </a:moveTo>
                  <a:lnTo>
                    <a:pt x="1173507" y="0"/>
                  </a:lnTo>
                  <a:cubicBezTo>
                    <a:pt x="1244803" y="0"/>
                    <a:pt x="1302599" y="57797"/>
                    <a:pt x="1302599" y="129092"/>
                  </a:cubicBezTo>
                  <a:lnTo>
                    <a:pt x="1302599" y="655214"/>
                  </a:lnTo>
                  <a:cubicBezTo>
                    <a:pt x="1302599" y="726510"/>
                    <a:pt x="1244803" y="784306"/>
                    <a:pt x="1173507" y="784306"/>
                  </a:cubicBezTo>
                  <a:lnTo>
                    <a:pt x="129092" y="784306"/>
                  </a:lnTo>
                  <a:cubicBezTo>
                    <a:pt x="57797" y="784306"/>
                    <a:pt x="0" y="726510"/>
                    <a:pt x="0" y="655214"/>
                  </a:cubicBezTo>
                  <a:lnTo>
                    <a:pt x="0" y="129092"/>
                  </a:lnTo>
                  <a:cubicBezTo>
                    <a:pt x="0" y="57797"/>
                    <a:pt x="57797" y="0"/>
                    <a:pt x="129092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02599" cy="8224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 1"/>
                  <a:ea typeface="Canva Sans 1"/>
                  <a:cs typeface="Canva Sans 1"/>
                  <a:sym typeface="Canva Sans 1"/>
                </a:rPr>
                <a:t>Error evaluaion is done using RMSE and MAE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837673" y="5099739"/>
            <a:ext cx="3058575" cy="1827636"/>
            <a:chOff x="0" y="0"/>
            <a:chExt cx="1302599" cy="7783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02599" cy="778362"/>
            </a:xfrm>
            <a:custGeom>
              <a:avLst/>
              <a:gdLst/>
              <a:ahLst/>
              <a:cxnLst/>
              <a:rect r="r" b="b" t="t" l="l"/>
              <a:pathLst>
                <a:path h="778362" w="1302599">
                  <a:moveTo>
                    <a:pt x="129092" y="0"/>
                  </a:moveTo>
                  <a:lnTo>
                    <a:pt x="1173507" y="0"/>
                  </a:lnTo>
                  <a:cubicBezTo>
                    <a:pt x="1244803" y="0"/>
                    <a:pt x="1302599" y="57797"/>
                    <a:pt x="1302599" y="129092"/>
                  </a:cubicBezTo>
                  <a:lnTo>
                    <a:pt x="1302599" y="649270"/>
                  </a:lnTo>
                  <a:cubicBezTo>
                    <a:pt x="1302599" y="720565"/>
                    <a:pt x="1244803" y="778362"/>
                    <a:pt x="1173507" y="778362"/>
                  </a:cubicBezTo>
                  <a:lnTo>
                    <a:pt x="129092" y="778362"/>
                  </a:lnTo>
                  <a:cubicBezTo>
                    <a:pt x="57797" y="778362"/>
                    <a:pt x="0" y="720565"/>
                    <a:pt x="0" y="649270"/>
                  </a:cubicBezTo>
                  <a:lnTo>
                    <a:pt x="0" y="129092"/>
                  </a:lnTo>
                  <a:cubicBezTo>
                    <a:pt x="0" y="57797"/>
                    <a:pt x="57797" y="0"/>
                    <a:pt x="129092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302599" cy="81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 1"/>
                  <a:ea typeface="Canva Sans 1"/>
                  <a:cs typeface="Canva Sans 1"/>
                  <a:sym typeface="Canva Sans 1"/>
                </a:rPr>
                <a:t>Less the error, better the model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837673" y="7102969"/>
            <a:ext cx="3058575" cy="1734778"/>
            <a:chOff x="0" y="0"/>
            <a:chExt cx="1302599" cy="7388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02599" cy="738815"/>
            </a:xfrm>
            <a:custGeom>
              <a:avLst/>
              <a:gdLst/>
              <a:ahLst/>
              <a:cxnLst/>
              <a:rect r="r" b="b" t="t" l="l"/>
              <a:pathLst>
                <a:path h="738815" w="1302599">
                  <a:moveTo>
                    <a:pt x="129092" y="0"/>
                  </a:moveTo>
                  <a:lnTo>
                    <a:pt x="1173507" y="0"/>
                  </a:lnTo>
                  <a:cubicBezTo>
                    <a:pt x="1244803" y="0"/>
                    <a:pt x="1302599" y="57797"/>
                    <a:pt x="1302599" y="129092"/>
                  </a:cubicBezTo>
                  <a:lnTo>
                    <a:pt x="1302599" y="609723"/>
                  </a:lnTo>
                  <a:cubicBezTo>
                    <a:pt x="1302599" y="681018"/>
                    <a:pt x="1244803" y="738815"/>
                    <a:pt x="1173507" y="738815"/>
                  </a:cubicBezTo>
                  <a:lnTo>
                    <a:pt x="129092" y="738815"/>
                  </a:lnTo>
                  <a:cubicBezTo>
                    <a:pt x="57797" y="738815"/>
                    <a:pt x="0" y="681018"/>
                    <a:pt x="0" y="609723"/>
                  </a:cubicBezTo>
                  <a:lnTo>
                    <a:pt x="0" y="129092"/>
                  </a:lnTo>
                  <a:cubicBezTo>
                    <a:pt x="0" y="57797"/>
                    <a:pt x="57797" y="0"/>
                    <a:pt x="129092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302599" cy="776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 1"/>
                  <a:ea typeface="Canva Sans 1"/>
                  <a:cs typeface="Canva Sans 1"/>
                  <a:sym typeface="Canva Sans 1"/>
                </a:rPr>
                <a:t>MLP performs better of all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894251" y="2156979"/>
            <a:ext cx="2147524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b="true" sz="29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458K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894251" y="4589463"/>
            <a:ext cx="2147524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b="true" sz="29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$752,000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83095" y="4324250"/>
            <a:ext cx="3061073" cy="377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0"/>
              </a:lnSpc>
            </a:pPr>
            <a:r>
              <a:rPr lang="en-US" b="true" sz="27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SALES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83095" y="6612014"/>
            <a:ext cx="3061073" cy="377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0"/>
              </a:lnSpc>
            </a:pPr>
            <a:r>
              <a:rPr lang="en-US" b="true" sz="27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MARKET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789753" y="2595129"/>
            <a:ext cx="2356520" cy="69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People use our product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789753" y="5027612"/>
            <a:ext cx="2356520" cy="69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Total revenue in 2022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789753" y="7477759"/>
            <a:ext cx="2356520" cy="69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9"/>
              </a:lnSpc>
            </a:pPr>
            <a:r>
              <a:rPr lang="en-US" sz="24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Market share in global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738307" y="1771994"/>
            <a:ext cx="7257307" cy="982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90"/>
              </a:lnSpc>
            </a:pPr>
            <a:r>
              <a:rPr lang="en-US" b="true" sz="69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METRICS</a:t>
            </a: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1061327" y="2648458"/>
            <a:ext cx="6744506" cy="657629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10769972" y="2600802"/>
            <a:ext cx="6744506" cy="6671601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2974357" y="2537979"/>
            <a:ext cx="291844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 1"/>
                <a:ea typeface="Canva Sans 1"/>
                <a:cs typeface="Canva Sans 1"/>
                <a:sym typeface="Canva Sans 1"/>
              </a:rPr>
              <a:t>Root mean squared error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315948" y="2574322"/>
            <a:ext cx="249703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 1"/>
                <a:ea typeface="Canva Sans 1"/>
                <a:cs typeface="Canva Sans 1"/>
                <a:sym typeface="Canva Sans 1"/>
              </a:rPr>
              <a:t>Mean Absolute Errorr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430346" y="964688"/>
            <a:ext cx="865432" cy="920204"/>
          </a:xfrm>
          <a:custGeom>
            <a:avLst/>
            <a:gdLst/>
            <a:ahLst/>
            <a:cxnLst/>
            <a:rect r="r" b="b" t="t" l="l"/>
            <a:pathLst>
              <a:path h="920204" w="865432">
                <a:moveTo>
                  <a:pt x="0" y="0"/>
                </a:moveTo>
                <a:lnTo>
                  <a:pt x="865432" y="0"/>
                </a:lnTo>
                <a:lnTo>
                  <a:pt x="865432" y="920204"/>
                </a:lnTo>
                <a:lnTo>
                  <a:pt x="0" y="9202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168" r="0" b="-4513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10648" y="3746683"/>
            <a:ext cx="8861810" cy="3555801"/>
          </a:xfrm>
          <a:custGeom>
            <a:avLst/>
            <a:gdLst/>
            <a:ahLst/>
            <a:cxnLst/>
            <a:rect r="r" b="b" t="t" l="l"/>
            <a:pathLst>
              <a:path h="3555801" w="8861810">
                <a:moveTo>
                  <a:pt x="0" y="0"/>
                </a:moveTo>
                <a:lnTo>
                  <a:pt x="8861810" y="0"/>
                </a:lnTo>
                <a:lnTo>
                  <a:pt x="8861810" y="3555802"/>
                </a:lnTo>
                <a:lnTo>
                  <a:pt x="0" y="35558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97859" y="1119987"/>
            <a:ext cx="6726444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b="true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LLM for Data Retreival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92305" y="3557392"/>
            <a:ext cx="6666995" cy="4990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640"/>
              </a:lnSpc>
              <a:buFont typeface="Arial"/>
              <a:buChar char="•"/>
            </a:pPr>
            <a:r>
              <a:rPr lang="en-US" sz="2400">
                <a:solidFill>
                  <a:srgbClr val="040303"/>
                </a:solidFill>
                <a:latin typeface="DM Sans"/>
                <a:ea typeface="DM Sans"/>
                <a:cs typeface="DM Sans"/>
                <a:sym typeface="DM Sans"/>
              </a:rPr>
              <a:t>Utilized Ollama, interface to run LLaMA model locally.</a:t>
            </a:r>
          </a:p>
          <a:p>
            <a:pPr algn="l">
              <a:lnSpc>
                <a:spcPts val="2640"/>
              </a:lnSpc>
            </a:pPr>
          </a:p>
          <a:p>
            <a:pPr algn="l" marL="518160" indent="-259080" lvl="1">
              <a:lnSpc>
                <a:spcPts val="2640"/>
              </a:lnSpc>
              <a:buFont typeface="Arial"/>
              <a:buChar char="•"/>
            </a:pPr>
            <a:r>
              <a:rPr lang="en-US" sz="2400">
                <a:solidFill>
                  <a:srgbClr val="040303"/>
                </a:solidFill>
                <a:latin typeface="DM Sans"/>
                <a:ea typeface="DM Sans"/>
                <a:cs typeface="DM Sans"/>
                <a:sym typeface="DM Sans"/>
              </a:rPr>
              <a:t>LLM e</a:t>
            </a:r>
            <a:r>
              <a:rPr lang="en-US" sz="2400">
                <a:solidFill>
                  <a:srgbClr val="040303"/>
                </a:solidFill>
                <a:latin typeface="DM Sans"/>
                <a:ea typeface="DM Sans"/>
                <a:cs typeface="DM Sans"/>
                <a:sym typeface="DM Sans"/>
              </a:rPr>
              <a:t>nables intelligent insights and conversational responses for inventory management.</a:t>
            </a:r>
          </a:p>
          <a:p>
            <a:pPr algn="l">
              <a:lnSpc>
                <a:spcPts val="2640"/>
              </a:lnSpc>
            </a:pPr>
          </a:p>
          <a:p>
            <a:pPr algn="l" marL="518160" indent="-259080" lvl="1">
              <a:lnSpc>
                <a:spcPts val="2640"/>
              </a:lnSpc>
              <a:buFont typeface="Arial"/>
              <a:buChar char="•"/>
            </a:pPr>
            <a:r>
              <a:rPr lang="en-US" sz="2400">
                <a:solidFill>
                  <a:srgbClr val="040303"/>
                </a:solidFill>
                <a:latin typeface="DM Sans"/>
                <a:ea typeface="DM Sans"/>
                <a:cs typeface="DM Sans"/>
                <a:sym typeface="DM Sans"/>
              </a:rPr>
              <a:t>Helps users (staff and managers) to retrieve information about items that are on demand using simple prompts.</a:t>
            </a:r>
          </a:p>
          <a:p>
            <a:pPr algn="l">
              <a:lnSpc>
                <a:spcPts val="2640"/>
              </a:lnSpc>
            </a:pPr>
          </a:p>
          <a:p>
            <a:pPr algn="l">
              <a:lnSpc>
                <a:spcPts val="2640"/>
              </a:lnSpc>
            </a:pPr>
          </a:p>
          <a:p>
            <a:pPr algn="l">
              <a:lnSpc>
                <a:spcPts val="3850"/>
              </a:lnSpc>
            </a:pPr>
          </a:p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72928" y="1028700"/>
            <a:ext cx="8380412" cy="8380412"/>
          </a:xfrm>
          <a:custGeom>
            <a:avLst/>
            <a:gdLst/>
            <a:ahLst/>
            <a:cxnLst/>
            <a:rect r="r" b="b" t="t" l="l"/>
            <a:pathLst>
              <a:path h="8380412" w="8380412">
                <a:moveTo>
                  <a:pt x="0" y="0"/>
                </a:moveTo>
                <a:lnTo>
                  <a:pt x="8380412" y="0"/>
                </a:lnTo>
                <a:lnTo>
                  <a:pt x="8380412" y="8380412"/>
                </a:lnTo>
                <a:lnTo>
                  <a:pt x="0" y="83804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0117" y="2468266"/>
            <a:ext cx="6114981" cy="3646058"/>
          </a:xfrm>
          <a:custGeom>
            <a:avLst/>
            <a:gdLst/>
            <a:ahLst/>
            <a:cxnLst/>
            <a:rect r="r" b="b" t="t" l="l"/>
            <a:pathLst>
              <a:path h="3646058" w="6114981">
                <a:moveTo>
                  <a:pt x="0" y="0"/>
                </a:moveTo>
                <a:lnTo>
                  <a:pt x="6114981" y="0"/>
                </a:lnTo>
                <a:lnTo>
                  <a:pt x="6114981" y="3646058"/>
                </a:lnTo>
                <a:lnTo>
                  <a:pt x="0" y="36460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76527" y="7166522"/>
            <a:ext cx="6208571" cy="945158"/>
          </a:xfrm>
          <a:custGeom>
            <a:avLst/>
            <a:gdLst/>
            <a:ahLst/>
            <a:cxnLst/>
            <a:rect r="r" b="b" t="t" l="l"/>
            <a:pathLst>
              <a:path h="945158" w="6208571">
                <a:moveTo>
                  <a:pt x="0" y="0"/>
                </a:moveTo>
                <a:lnTo>
                  <a:pt x="6208571" y="0"/>
                </a:lnTo>
                <a:lnTo>
                  <a:pt x="6208571" y="945158"/>
                </a:lnTo>
                <a:lnTo>
                  <a:pt x="0" y="9451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9527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42975"/>
            <a:ext cx="2410644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RESULTS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33174" y="8398678"/>
            <a:ext cx="1347639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 1"/>
                <a:ea typeface="Canva Sans 1"/>
                <a:cs typeface="Canva Sans 1"/>
                <a:sym typeface="Canva Sans 1"/>
              </a:rPr>
              <a:t>LLM output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03943" y="2768729"/>
            <a:ext cx="12880114" cy="4749542"/>
          </a:xfrm>
          <a:custGeom>
            <a:avLst/>
            <a:gdLst/>
            <a:ahLst/>
            <a:cxnLst/>
            <a:rect r="r" b="b" t="t" l="l"/>
            <a:pathLst>
              <a:path h="4749542" w="12880114">
                <a:moveTo>
                  <a:pt x="0" y="0"/>
                </a:moveTo>
                <a:lnTo>
                  <a:pt x="12880114" y="0"/>
                </a:lnTo>
                <a:lnTo>
                  <a:pt x="12880114" y="4749542"/>
                </a:lnTo>
                <a:lnTo>
                  <a:pt x="0" y="47495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 2"/>
                <a:ea typeface="Canva Sans 2"/>
                <a:cs typeface="Canva Sans 2"/>
                <a:sym typeface="Canva Sans 2"/>
              </a:rPr>
              <a:t>19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942975"/>
            <a:ext cx="2410644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RESULTS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0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759210" y="7143750"/>
            <a:ext cx="5500090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b="true" sz="75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TABLE OF</a:t>
            </a:r>
          </a:p>
          <a:p>
            <a:pPr algn="r">
              <a:lnSpc>
                <a:spcPts val="8250"/>
              </a:lnSpc>
            </a:pPr>
            <a:r>
              <a:rPr lang="en-US" b="true" sz="75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CONTENT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7556" y="1176223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b="true" sz="70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01.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17556" y="2698210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b="true" sz="70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02.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55969" y="1412761"/>
            <a:ext cx="6726444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b="true" sz="3500">
                <a:solidFill>
                  <a:srgbClr val="737373"/>
                </a:solidFill>
                <a:latin typeface="DM Sans Bold"/>
                <a:ea typeface="DM Sans Bold"/>
                <a:cs typeface="DM Sans Bold"/>
                <a:sym typeface="DM Sans Bold"/>
              </a:rPr>
              <a:t>PROBLEM AND SOLUTION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55969" y="4376731"/>
            <a:ext cx="6726444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b="true" sz="3500">
                <a:solidFill>
                  <a:srgbClr val="737373"/>
                </a:solidFill>
                <a:latin typeface="DM Sans Bold"/>
                <a:ea typeface="DM Sans Bold"/>
                <a:cs typeface="DM Sans Bold"/>
                <a:sym typeface="DM Sans Bold"/>
              </a:rPr>
              <a:t>DATA PREPROCESSING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17556" y="4140192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b="true" sz="70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03.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17556" y="5657850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b="true" sz="70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04.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55969" y="7335846"/>
            <a:ext cx="6726444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b="true" sz="3500">
                <a:solidFill>
                  <a:srgbClr val="737373"/>
                </a:solidFill>
                <a:latin typeface="DM Sans Bold"/>
                <a:ea typeface="DM Sans Bold"/>
                <a:cs typeface="DM Sans Bold"/>
                <a:sym typeface="DM Sans Bold"/>
              </a:rPr>
              <a:t>EVALUATION AND RESULTS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417556" y="7099308"/>
            <a:ext cx="1938412" cy="100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b="true" sz="70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05.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355969" y="5894388"/>
            <a:ext cx="6726444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b="true" sz="3500">
                <a:solidFill>
                  <a:srgbClr val="737373"/>
                </a:solidFill>
                <a:latin typeface="DM Sans Bold"/>
                <a:ea typeface="DM Sans Bold"/>
                <a:cs typeface="DM Sans Bold"/>
                <a:sym typeface="DM Sans Bold"/>
              </a:rPr>
              <a:t>MODELING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55969" y="2934748"/>
            <a:ext cx="6726444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b="true" sz="3500">
                <a:solidFill>
                  <a:srgbClr val="737373"/>
                </a:solidFill>
                <a:latin typeface="DM Sans Bold"/>
                <a:ea typeface="DM Sans Bold"/>
                <a:cs typeface="DM Sans Bold"/>
                <a:sym typeface="DM Sans Bold"/>
              </a:rPr>
              <a:t>EXPLORATORY DATA ANALYSIS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2975"/>
            <a:ext cx="329014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NEXT STEPS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38225" y="3210463"/>
            <a:ext cx="16309791" cy="3250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Building interactive and adaptive UI for the present use case</a:t>
            </a:r>
          </a:p>
          <a:p>
            <a:pPr algn="l">
              <a:lnSpc>
                <a:spcPts val="3359"/>
              </a:lnSpc>
            </a:pP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Training and fine tuning LLM with the inventory data of IU Dining Halls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Integrating sales data into this model for prediction of sales and seasonal trends</a:t>
            </a:r>
          </a:p>
          <a:p>
            <a:pPr algn="just">
              <a:lnSpc>
                <a:spcPts val="4721"/>
              </a:lnSpc>
            </a:pPr>
          </a:p>
          <a:p>
            <a:pPr algn="just">
              <a:lnSpc>
                <a:spcPts val="472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81200" y="-94024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81200" y="6267450"/>
            <a:ext cx="2880360" cy="4114800"/>
          </a:xfrm>
          <a:custGeom>
            <a:avLst/>
            <a:gdLst/>
            <a:ahLst/>
            <a:cxnLst/>
            <a:rect r="r" b="b" t="t" l="l"/>
            <a:pathLst>
              <a:path h="4114800" w="288036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45946" y="3130544"/>
            <a:ext cx="10620170" cy="1660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500"/>
              </a:lnSpc>
            </a:pPr>
            <a:r>
              <a:rPr lang="en-US" b="true" sz="125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50916" y="4819644"/>
            <a:ext cx="7315200" cy="5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50"/>
              </a:lnSpc>
            </a:pPr>
            <a:r>
              <a:rPr lang="en-US" b="true" sz="35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Do you have any questions?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10800000">
            <a:off x="5623560" y="7673106"/>
            <a:ext cx="3422956" cy="2613894"/>
          </a:xfrm>
          <a:custGeom>
            <a:avLst/>
            <a:gdLst/>
            <a:ahLst/>
            <a:cxnLst/>
            <a:rect r="r" b="b" t="t" l="l"/>
            <a:pathLst>
              <a:path h="2613894" w="3422956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8041552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-160719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17556" y="4924422"/>
            <a:ext cx="6726444" cy="866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b="true" sz="60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PROBLEM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606526" y="1941496"/>
            <a:ext cx="6726444" cy="866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600"/>
              </a:lnSpc>
            </a:pPr>
            <a:r>
              <a:rPr lang="en-US" b="true" sz="60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SOLUTION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17556" y="6010278"/>
            <a:ext cx="5953371" cy="1958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"/>
                <a:ea typeface="DM Sans"/>
                <a:cs typeface="DM Sans"/>
                <a:sym typeface="DM Sans"/>
              </a:rPr>
              <a:t>Challenges in Inventory management, wastage of perishable goods and cost savings at IU Dining.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17073" y="2889244"/>
            <a:ext cx="7415897" cy="2444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DM Sans"/>
                <a:ea typeface="DM Sans"/>
                <a:cs typeface="DM Sans"/>
                <a:sym typeface="DM Sans"/>
              </a:rPr>
              <a:t>Building an AI powered system, that  helps in stock optimization, forecasting demand that aligns with customer needs, and retrieval of information about goods.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12005" y="2850555"/>
            <a:ext cx="3741646" cy="2171386"/>
            <a:chOff x="0" y="0"/>
            <a:chExt cx="985454" cy="5718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85454" cy="571888"/>
            </a:xfrm>
            <a:custGeom>
              <a:avLst/>
              <a:gdLst/>
              <a:ahLst/>
              <a:cxnLst/>
              <a:rect r="r" b="b" t="t" l="l"/>
              <a:pathLst>
                <a:path h="571888" w="985454">
                  <a:moveTo>
                    <a:pt x="105525" y="0"/>
                  </a:moveTo>
                  <a:lnTo>
                    <a:pt x="879929" y="0"/>
                  </a:lnTo>
                  <a:cubicBezTo>
                    <a:pt x="907916" y="0"/>
                    <a:pt x="934757" y="11118"/>
                    <a:pt x="954547" y="30908"/>
                  </a:cubicBezTo>
                  <a:cubicBezTo>
                    <a:pt x="974336" y="50697"/>
                    <a:pt x="985454" y="77538"/>
                    <a:pt x="985454" y="105525"/>
                  </a:cubicBezTo>
                  <a:lnTo>
                    <a:pt x="985454" y="466362"/>
                  </a:lnTo>
                  <a:cubicBezTo>
                    <a:pt x="985454" y="494349"/>
                    <a:pt x="974336" y="521190"/>
                    <a:pt x="954547" y="540980"/>
                  </a:cubicBezTo>
                  <a:cubicBezTo>
                    <a:pt x="934757" y="560770"/>
                    <a:pt x="907916" y="571888"/>
                    <a:pt x="879929" y="571888"/>
                  </a:cubicBezTo>
                  <a:lnTo>
                    <a:pt x="105525" y="571888"/>
                  </a:lnTo>
                  <a:cubicBezTo>
                    <a:pt x="77538" y="571888"/>
                    <a:pt x="50697" y="560770"/>
                    <a:pt x="30908" y="540980"/>
                  </a:cubicBezTo>
                  <a:cubicBezTo>
                    <a:pt x="11118" y="521190"/>
                    <a:pt x="0" y="494349"/>
                    <a:pt x="0" y="466362"/>
                  </a:cubicBezTo>
                  <a:lnTo>
                    <a:pt x="0" y="105525"/>
                  </a:lnTo>
                  <a:cubicBezTo>
                    <a:pt x="0" y="77538"/>
                    <a:pt x="11118" y="50697"/>
                    <a:pt x="30908" y="30908"/>
                  </a:cubicBezTo>
                  <a:cubicBezTo>
                    <a:pt x="50697" y="11118"/>
                    <a:pt x="77538" y="0"/>
                    <a:pt x="105525" y="0"/>
                  </a:cubicBezTo>
                  <a:close/>
                </a:path>
              </a:pathLst>
            </a:custGeom>
            <a:solidFill>
              <a:srgbClr val="BBCBC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985454" cy="6099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439397" y="2856385"/>
            <a:ext cx="3510408" cy="2183045"/>
            <a:chOff x="0" y="0"/>
            <a:chExt cx="924552" cy="5749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24552" cy="574958"/>
            </a:xfrm>
            <a:custGeom>
              <a:avLst/>
              <a:gdLst/>
              <a:ahLst/>
              <a:cxnLst/>
              <a:rect r="r" b="b" t="t" l="l"/>
              <a:pathLst>
                <a:path h="574958" w="924552">
                  <a:moveTo>
                    <a:pt x="112476" y="0"/>
                  </a:moveTo>
                  <a:lnTo>
                    <a:pt x="812076" y="0"/>
                  </a:lnTo>
                  <a:cubicBezTo>
                    <a:pt x="874195" y="0"/>
                    <a:pt x="924552" y="50357"/>
                    <a:pt x="924552" y="112476"/>
                  </a:cubicBezTo>
                  <a:lnTo>
                    <a:pt x="924552" y="462482"/>
                  </a:lnTo>
                  <a:cubicBezTo>
                    <a:pt x="924552" y="524601"/>
                    <a:pt x="874195" y="574958"/>
                    <a:pt x="812076" y="574958"/>
                  </a:cubicBezTo>
                  <a:lnTo>
                    <a:pt x="112476" y="574958"/>
                  </a:lnTo>
                  <a:cubicBezTo>
                    <a:pt x="82646" y="574958"/>
                    <a:pt x="54037" y="563108"/>
                    <a:pt x="32944" y="542015"/>
                  </a:cubicBezTo>
                  <a:cubicBezTo>
                    <a:pt x="11850" y="520921"/>
                    <a:pt x="0" y="492312"/>
                    <a:pt x="0" y="462482"/>
                  </a:cubicBezTo>
                  <a:lnTo>
                    <a:pt x="0" y="112476"/>
                  </a:lnTo>
                  <a:cubicBezTo>
                    <a:pt x="0" y="82646"/>
                    <a:pt x="11850" y="54037"/>
                    <a:pt x="32944" y="32944"/>
                  </a:cubicBezTo>
                  <a:cubicBezTo>
                    <a:pt x="54037" y="11850"/>
                    <a:pt x="82646" y="0"/>
                    <a:pt x="112476" y="0"/>
                  </a:cubicBezTo>
                  <a:close/>
                </a:path>
              </a:pathLst>
            </a:custGeom>
            <a:solidFill>
              <a:srgbClr val="BBCBC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924552" cy="622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1"/>
                  <a:ea typeface="Canva Sans 1"/>
                  <a:cs typeface="Canva Sans 1"/>
                  <a:sym typeface="Canva Sans 1"/>
                </a:rPr>
                <a:t>EDA &amp; DATA PREPROCESSING</a:t>
              </a:r>
            </a:p>
            <a:p>
              <a:pPr algn="ctr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014983" y="2856385"/>
            <a:ext cx="3741646" cy="2171386"/>
            <a:chOff x="0" y="0"/>
            <a:chExt cx="985454" cy="5718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85454" cy="571888"/>
            </a:xfrm>
            <a:custGeom>
              <a:avLst/>
              <a:gdLst/>
              <a:ahLst/>
              <a:cxnLst/>
              <a:rect r="r" b="b" t="t" l="l"/>
              <a:pathLst>
                <a:path h="571888" w="985454">
                  <a:moveTo>
                    <a:pt x="105525" y="0"/>
                  </a:moveTo>
                  <a:lnTo>
                    <a:pt x="879929" y="0"/>
                  </a:lnTo>
                  <a:cubicBezTo>
                    <a:pt x="907916" y="0"/>
                    <a:pt x="934757" y="11118"/>
                    <a:pt x="954547" y="30908"/>
                  </a:cubicBezTo>
                  <a:cubicBezTo>
                    <a:pt x="974336" y="50697"/>
                    <a:pt x="985454" y="77538"/>
                    <a:pt x="985454" y="105525"/>
                  </a:cubicBezTo>
                  <a:lnTo>
                    <a:pt x="985454" y="466362"/>
                  </a:lnTo>
                  <a:cubicBezTo>
                    <a:pt x="985454" y="494349"/>
                    <a:pt x="974336" y="521190"/>
                    <a:pt x="954547" y="540980"/>
                  </a:cubicBezTo>
                  <a:cubicBezTo>
                    <a:pt x="934757" y="560770"/>
                    <a:pt x="907916" y="571888"/>
                    <a:pt x="879929" y="571888"/>
                  </a:cubicBezTo>
                  <a:lnTo>
                    <a:pt x="105525" y="571888"/>
                  </a:lnTo>
                  <a:cubicBezTo>
                    <a:pt x="77538" y="571888"/>
                    <a:pt x="50697" y="560770"/>
                    <a:pt x="30908" y="540980"/>
                  </a:cubicBezTo>
                  <a:cubicBezTo>
                    <a:pt x="11118" y="521190"/>
                    <a:pt x="0" y="494349"/>
                    <a:pt x="0" y="466362"/>
                  </a:cubicBezTo>
                  <a:lnTo>
                    <a:pt x="0" y="105525"/>
                  </a:lnTo>
                  <a:cubicBezTo>
                    <a:pt x="0" y="77538"/>
                    <a:pt x="11118" y="50697"/>
                    <a:pt x="30908" y="30908"/>
                  </a:cubicBezTo>
                  <a:cubicBezTo>
                    <a:pt x="50697" y="11118"/>
                    <a:pt x="77538" y="0"/>
                    <a:pt x="105525" y="0"/>
                  </a:cubicBezTo>
                  <a:close/>
                </a:path>
              </a:pathLst>
            </a:custGeom>
            <a:solidFill>
              <a:srgbClr val="BBCBC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985454" cy="6099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V="true">
            <a:off x="10949805" y="3942078"/>
            <a:ext cx="2065179" cy="582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3" id="13"/>
          <p:cNvGrpSpPr/>
          <p:nvPr/>
        </p:nvGrpSpPr>
        <p:grpSpPr>
          <a:xfrm rot="0">
            <a:off x="13014983" y="6394663"/>
            <a:ext cx="3741646" cy="2171386"/>
            <a:chOff x="0" y="0"/>
            <a:chExt cx="985454" cy="57188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85454" cy="571888"/>
            </a:xfrm>
            <a:custGeom>
              <a:avLst/>
              <a:gdLst/>
              <a:ahLst/>
              <a:cxnLst/>
              <a:rect r="r" b="b" t="t" l="l"/>
              <a:pathLst>
                <a:path h="571888" w="985454">
                  <a:moveTo>
                    <a:pt x="105525" y="0"/>
                  </a:moveTo>
                  <a:lnTo>
                    <a:pt x="879929" y="0"/>
                  </a:lnTo>
                  <a:cubicBezTo>
                    <a:pt x="907916" y="0"/>
                    <a:pt x="934757" y="11118"/>
                    <a:pt x="954547" y="30908"/>
                  </a:cubicBezTo>
                  <a:cubicBezTo>
                    <a:pt x="974336" y="50697"/>
                    <a:pt x="985454" y="77538"/>
                    <a:pt x="985454" y="105525"/>
                  </a:cubicBezTo>
                  <a:lnTo>
                    <a:pt x="985454" y="466362"/>
                  </a:lnTo>
                  <a:cubicBezTo>
                    <a:pt x="985454" y="494349"/>
                    <a:pt x="974336" y="521190"/>
                    <a:pt x="954547" y="540980"/>
                  </a:cubicBezTo>
                  <a:cubicBezTo>
                    <a:pt x="934757" y="560770"/>
                    <a:pt x="907916" y="571888"/>
                    <a:pt x="879929" y="571888"/>
                  </a:cubicBezTo>
                  <a:lnTo>
                    <a:pt x="105525" y="571888"/>
                  </a:lnTo>
                  <a:cubicBezTo>
                    <a:pt x="77538" y="571888"/>
                    <a:pt x="50697" y="560770"/>
                    <a:pt x="30908" y="540980"/>
                  </a:cubicBezTo>
                  <a:cubicBezTo>
                    <a:pt x="11118" y="521190"/>
                    <a:pt x="0" y="494349"/>
                    <a:pt x="0" y="466362"/>
                  </a:cubicBezTo>
                  <a:lnTo>
                    <a:pt x="0" y="105525"/>
                  </a:lnTo>
                  <a:cubicBezTo>
                    <a:pt x="0" y="77538"/>
                    <a:pt x="11118" y="50697"/>
                    <a:pt x="30908" y="30908"/>
                  </a:cubicBezTo>
                  <a:cubicBezTo>
                    <a:pt x="50697" y="11118"/>
                    <a:pt x="77538" y="0"/>
                    <a:pt x="105525" y="0"/>
                  </a:cubicBezTo>
                  <a:close/>
                </a:path>
              </a:pathLst>
            </a:custGeom>
            <a:solidFill>
              <a:srgbClr val="BBCBC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985454" cy="6099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397536" y="6375382"/>
            <a:ext cx="3684949" cy="2209947"/>
            <a:chOff x="0" y="0"/>
            <a:chExt cx="970522" cy="58204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70522" cy="582044"/>
            </a:xfrm>
            <a:custGeom>
              <a:avLst/>
              <a:gdLst/>
              <a:ahLst/>
              <a:cxnLst/>
              <a:rect r="r" b="b" t="t" l="l"/>
              <a:pathLst>
                <a:path h="582044" w="970522">
                  <a:moveTo>
                    <a:pt x="107149" y="0"/>
                  </a:moveTo>
                  <a:lnTo>
                    <a:pt x="863373" y="0"/>
                  </a:lnTo>
                  <a:cubicBezTo>
                    <a:pt x="891790" y="0"/>
                    <a:pt x="919044" y="11289"/>
                    <a:pt x="939138" y="31383"/>
                  </a:cubicBezTo>
                  <a:cubicBezTo>
                    <a:pt x="959233" y="51477"/>
                    <a:pt x="970522" y="78731"/>
                    <a:pt x="970522" y="107149"/>
                  </a:cubicBezTo>
                  <a:lnTo>
                    <a:pt x="970522" y="474895"/>
                  </a:lnTo>
                  <a:cubicBezTo>
                    <a:pt x="970522" y="534072"/>
                    <a:pt x="922549" y="582044"/>
                    <a:pt x="863373" y="582044"/>
                  </a:cubicBezTo>
                  <a:lnTo>
                    <a:pt x="107149" y="582044"/>
                  </a:lnTo>
                  <a:cubicBezTo>
                    <a:pt x="47972" y="582044"/>
                    <a:pt x="0" y="534072"/>
                    <a:pt x="0" y="474895"/>
                  </a:cubicBezTo>
                  <a:lnTo>
                    <a:pt x="0" y="107149"/>
                  </a:lnTo>
                  <a:cubicBezTo>
                    <a:pt x="0" y="47972"/>
                    <a:pt x="47972" y="0"/>
                    <a:pt x="107149" y="0"/>
                  </a:cubicBezTo>
                  <a:close/>
                </a:path>
              </a:pathLst>
            </a:custGeom>
            <a:solidFill>
              <a:srgbClr val="BBCBC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970522" cy="629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000000"/>
                  </a:solidFill>
                  <a:latin typeface="Canva Sans 1"/>
                  <a:ea typeface="Canva Sans 1"/>
                  <a:cs typeface="Canva Sans 1"/>
                  <a:sym typeface="Canva Sans 1"/>
                </a:rPr>
                <a:t>LLM (LLaMA)</a:t>
              </a:r>
            </a:p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Canva Sans 1"/>
                  <a:ea typeface="Canva Sans 1"/>
                  <a:cs typeface="Canva Sans 1"/>
                  <a:sym typeface="Canva Sans 1"/>
                </a:rPr>
                <a:t>trained on historic and predicted data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>
            <a:off x="14866756" y="5027771"/>
            <a:ext cx="19050" cy="136689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0" id="20"/>
          <p:cNvSpPr txBox="true"/>
          <p:nvPr/>
        </p:nvSpPr>
        <p:spPr>
          <a:xfrm rot="0">
            <a:off x="1256444" y="942975"/>
            <a:ext cx="3803377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FLOW MODEL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12005" y="3712957"/>
            <a:ext cx="374164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 2"/>
                <a:ea typeface="Canva Sans 2"/>
                <a:cs typeface="Canva Sans 2"/>
                <a:sym typeface="Canva Sans 2"/>
              </a:rPr>
              <a:t>DATA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502970" y="3701298"/>
            <a:ext cx="276567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 2"/>
                <a:ea typeface="Canva Sans 2"/>
                <a:cs typeface="Canva Sans 2"/>
                <a:sym typeface="Canva Sans 2"/>
              </a:rPr>
              <a:t>MODEL BUILDING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258977" y="7021598"/>
            <a:ext cx="3253660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Canva Sans 2"/>
                <a:ea typeface="Canva Sans 2"/>
                <a:cs typeface="Canva Sans 2"/>
                <a:sym typeface="Canva Sans 2"/>
              </a:rPr>
              <a:t>PREDICTION BASED ON HISTORIC VALUES</a:t>
            </a:r>
          </a:p>
        </p:txBody>
      </p:sp>
      <p:sp>
        <p:nvSpPr>
          <p:cNvPr name="AutoShape 24" id="24"/>
          <p:cNvSpPr/>
          <p:nvPr/>
        </p:nvSpPr>
        <p:spPr>
          <a:xfrm>
            <a:off x="5253651" y="3936248"/>
            <a:ext cx="2185745" cy="1165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25" id="25"/>
          <p:cNvGrpSpPr/>
          <p:nvPr/>
        </p:nvGrpSpPr>
        <p:grpSpPr>
          <a:xfrm rot="0">
            <a:off x="1577219" y="6375382"/>
            <a:ext cx="3676432" cy="2171386"/>
            <a:chOff x="0" y="0"/>
            <a:chExt cx="968278" cy="57188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68278" cy="571888"/>
            </a:xfrm>
            <a:custGeom>
              <a:avLst/>
              <a:gdLst/>
              <a:ahLst/>
              <a:cxnLst/>
              <a:rect r="r" b="b" t="t" l="l"/>
              <a:pathLst>
                <a:path h="571888" w="968278">
                  <a:moveTo>
                    <a:pt x="107397" y="0"/>
                  </a:moveTo>
                  <a:lnTo>
                    <a:pt x="860881" y="0"/>
                  </a:lnTo>
                  <a:cubicBezTo>
                    <a:pt x="920195" y="0"/>
                    <a:pt x="968278" y="48083"/>
                    <a:pt x="968278" y="107397"/>
                  </a:cubicBezTo>
                  <a:lnTo>
                    <a:pt x="968278" y="464491"/>
                  </a:lnTo>
                  <a:cubicBezTo>
                    <a:pt x="968278" y="523804"/>
                    <a:pt x="920195" y="571888"/>
                    <a:pt x="860881" y="571888"/>
                  </a:cubicBezTo>
                  <a:lnTo>
                    <a:pt x="107397" y="571888"/>
                  </a:lnTo>
                  <a:cubicBezTo>
                    <a:pt x="48083" y="571888"/>
                    <a:pt x="0" y="523804"/>
                    <a:pt x="0" y="464491"/>
                  </a:cubicBezTo>
                  <a:lnTo>
                    <a:pt x="0" y="107397"/>
                  </a:lnTo>
                  <a:cubicBezTo>
                    <a:pt x="0" y="48083"/>
                    <a:pt x="48083" y="0"/>
                    <a:pt x="107397" y="0"/>
                  </a:cubicBezTo>
                  <a:close/>
                </a:path>
              </a:pathLst>
            </a:custGeom>
            <a:solidFill>
              <a:srgbClr val="BBCBCD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968278" cy="619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000000"/>
                  </a:solidFill>
                  <a:latin typeface="Canva Sans 1"/>
                  <a:ea typeface="Canva Sans 1"/>
                  <a:cs typeface="Canva Sans 1"/>
                  <a:sym typeface="Canva Sans 1"/>
                </a:rPr>
                <a:t>User prompt/output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>
            <a:off x="5253651" y="7461075"/>
            <a:ext cx="2143884" cy="1928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29" id="29"/>
          <p:cNvSpPr/>
          <p:nvPr/>
        </p:nvSpPr>
        <p:spPr>
          <a:xfrm flipH="true">
            <a:off x="11082485" y="7480356"/>
            <a:ext cx="193249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735585"/>
            <a:ext cx="13411458" cy="5044998"/>
          </a:xfrm>
          <a:custGeom>
            <a:avLst/>
            <a:gdLst/>
            <a:ahLst/>
            <a:cxnLst/>
            <a:rect r="r" b="b" t="t" l="l"/>
            <a:pathLst>
              <a:path h="5044998" w="13411458">
                <a:moveTo>
                  <a:pt x="0" y="0"/>
                </a:moveTo>
                <a:lnTo>
                  <a:pt x="13411458" y="0"/>
                </a:lnTo>
                <a:lnTo>
                  <a:pt x="13411458" y="5044998"/>
                </a:lnTo>
                <a:lnTo>
                  <a:pt x="0" y="50449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2" t="0" r="-66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2211115"/>
            <a:ext cx="7425632" cy="4046970"/>
          </a:xfrm>
          <a:custGeom>
            <a:avLst/>
            <a:gdLst/>
            <a:ahLst/>
            <a:cxnLst/>
            <a:rect r="r" b="b" t="t" l="l"/>
            <a:pathLst>
              <a:path h="4046970" w="7425632">
                <a:moveTo>
                  <a:pt x="0" y="0"/>
                </a:moveTo>
                <a:lnTo>
                  <a:pt x="7425632" y="0"/>
                </a:lnTo>
                <a:lnTo>
                  <a:pt x="7425632" y="4046969"/>
                </a:lnTo>
                <a:lnTo>
                  <a:pt x="0" y="40469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66800"/>
            <a:ext cx="10650834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b="true" sz="45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EXPLORATORY DATA ANALYSIS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1179" y="2322854"/>
            <a:ext cx="6812102" cy="6233073"/>
          </a:xfrm>
          <a:custGeom>
            <a:avLst/>
            <a:gdLst/>
            <a:ahLst/>
            <a:cxnLst/>
            <a:rect r="r" b="b" t="t" l="l"/>
            <a:pathLst>
              <a:path h="6233073" w="6812102">
                <a:moveTo>
                  <a:pt x="0" y="0"/>
                </a:moveTo>
                <a:lnTo>
                  <a:pt x="6812102" y="0"/>
                </a:lnTo>
                <a:lnTo>
                  <a:pt x="6812102" y="6233073"/>
                </a:lnTo>
                <a:lnTo>
                  <a:pt x="0" y="62330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66800"/>
            <a:ext cx="10650834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b="true" sz="45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EXPLORATORY DATA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678599" y="4651371"/>
            <a:ext cx="9525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9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674574" y="2666115"/>
            <a:ext cx="10376482" cy="4954770"/>
          </a:xfrm>
          <a:custGeom>
            <a:avLst/>
            <a:gdLst/>
            <a:ahLst/>
            <a:cxnLst/>
            <a:rect r="r" b="b" t="t" l="l"/>
            <a:pathLst>
              <a:path h="4954770" w="10376482">
                <a:moveTo>
                  <a:pt x="0" y="0"/>
                </a:moveTo>
                <a:lnTo>
                  <a:pt x="10376483" y="0"/>
                </a:lnTo>
                <a:lnTo>
                  <a:pt x="10376483" y="4954770"/>
                </a:lnTo>
                <a:lnTo>
                  <a:pt x="0" y="49547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36108" y="1367136"/>
            <a:ext cx="12615783" cy="6946666"/>
          </a:xfrm>
          <a:custGeom>
            <a:avLst/>
            <a:gdLst/>
            <a:ahLst/>
            <a:cxnLst/>
            <a:rect r="r" b="b" t="t" l="l"/>
            <a:pathLst>
              <a:path h="6946666" w="12615783">
                <a:moveTo>
                  <a:pt x="0" y="0"/>
                </a:moveTo>
                <a:lnTo>
                  <a:pt x="12615784" y="0"/>
                </a:lnTo>
                <a:lnTo>
                  <a:pt x="12615784" y="6946665"/>
                </a:lnTo>
                <a:lnTo>
                  <a:pt x="0" y="69466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78398" y="5724203"/>
            <a:ext cx="5082218" cy="4224883"/>
          </a:xfrm>
          <a:custGeom>
            <a:avLst/>
            <a:gdLst/>
            <a:ahLst/>
            <a:cxnLst/>
            <a:rect r="r" b="b" t="t" l="l"/>
            <a:pathLst>
              <a:path h="4224883" w="5082218">
                <a:moveTo>
                  <a:pt x="0" y="0"/>
                </a:moveTo>
                <a:lnTo>
                  <a:pt x="5082218" y="0"/>
                </a:lnTo>
                <a:lnTo>
                  <a:pt x="5082218" y="4224883"/>
                </a:lnTo>
                <a:lnTo>
                  <a:pt x="0" y="42248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91366" y="1371603"/>
            <a:ext cx="5067093" cy="4212310"/>
          </a:xfrm>
          <a:custGeom>
            <a:avLst/>
            <a:gdLst/>
            <a:ahLst/>
            <a:cxnLst/>
            <a:rect r="r" b="b" t="t" l="l"/>
            <a:pathLst>
              <a:path h="4212310" w="5067093">
                <a:moveTo>
                  <a:pt x="0" y="0"/>
                </a:moveTo>
                <a:lnTo>
                  <a:pt x="5067093" y="0"/>
                </a:lnTo>
                <a:lnTo>
                  <a:pt x="5067093" y="4212309"/>
                </a:lnTo>
                <a:lnTo>
                  <a:pt x="0" y="42123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66800"/>
            <a:ext cx="10004918" cy="647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b="true" sz="4500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EXPLORATORY DATA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763607"/>
            <a:ext cx="8115300" cy="8368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Identification of outliers in the Order_Demand column using the Interquartile Range (IQR) method thr</a:t>
            </a: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ough three main steps: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IQR Calculation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Q1 represents the 25th percentile of the data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Q3 represents the 75th percentile of the data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IQR is calculated as Q3 - Q1, measuring the spread of the middle 50% of the data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Outlier Detection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method flags data points as outliers if they fall outside these boundaries: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Lower bound: Q1−1.5×IQR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Upper bound: Q3+1.5×IQR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Outlier Flag</a:t>
            </a: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code creates a new column called Outlier_Flag with binary values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66800"/>
            <a:ext cx="6726444" cy="1276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b="true">
                <a:solidFill>
                  <a:srgbClr val="8CA9AD"/>
                </a:solidFill>
                <a:latin typeface="DM Sans Bold"/>
                <a:ea typeface="DM Sans Bold"/>
                <a:cs typeface="DM Sans Bold"/>
                <a:sym typeface="DM Sans Bold"/>
              </a:rPr>
              <a:t>DATA PREPROCESSING</a:t>
            </a:r>
          </a:p>
          <a:p>
            <a:pPr algn="l">
              <a:lnSpc>
                <a:spcPts val="495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980571"/>
            <a:ext cx="16230600" cy="753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Categorical Data Transformation</a:t>
            </a:r>
          </a:p>
          <a:p>
            <a:pPr algn="just" marL="518160" indent="-259080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Categorical data represents qualitative characteristics. By converting it into numerical format using Label Encoding (e.g., for Product_Code and Warehouse), we allow models to process and analyze patterns effectively.</a:t>
            </a:r>
          </a:p>
          <a:p>
            <a:pPr algn="just">
              <a:lnSpc>
                <a:spcPts val="3360"/>
              </a:lnSpc>
            </a:pPr>
          </a:p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Standardization</a:t>
            </a:r>
          </a:p>
          <a:p>
            <a:pPr algn="just" marL="518160" indent="-259080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often varies in scale, impacting model effectiveness. We standardized the Order_Demand column using StandardScaler, ensuring all features contribute equally by bringing them to a comparable scale.</a:t>
            </a:r>
          </a:p>
          <a:p>
            <a:pPr algn="just">
              <a:lnSpc>
                <a:spcPts val="3360"/>
              </a:lnSpc>
            </a:pPr>
          </a:p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Temporal Data Representation</a:t>
            </a:r>
          </a:p>
          <a:p>
            <a:pPr algn="just" marL="518160" indent="-259080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Time-related data is cyclical (e.g., months repeat annually). Using sine and cosine transformations for the Month column preserves its periodic nature, helping models capture seasonal trends more accurately.</a:t>
            </a:r>
          </a:p>
          <a:p>
            <a:pPr algn="just">
              <a:lnSpc>
                <a:spcPts val="3360"/>
              </a:lnSpc>
            </a:pPr>
          </a:p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Feature Engineering</a:t>
            </a:r>
          </a:p>
          <a:p>
            <a:pPr algn="just" marL="518160" indent="-259080" lvl="1">
              <a:lnSpc>
                <a:spcPts val="336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Aggregating and summarizing information highlights underlying patterns. For instance, we calculated the mean and median of Order_Demand for each Product_Name and merged these statistics back into the dataset, enriching it with meaningful insights.</a:t>
            </a:r>
          </a:p>
          <a:p>
            <a:pPr algn="just">
              <a:lnSpc>
                <a:spcPts val="33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DAGZA13HWBY</dc:identifier>
  <dcterms:modified xsi:type="dcterms:W3CDTF">2011-08-01T06:04:30Z</dcterms:modified>
  <cp:revision>1</cp:revision>
  <dc:title>Inventory_Management</dc:title>
</cp:coreProperties>
</file>