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rgbClr val="C78B3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rgbClr val="C78B3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rgbClr val="C78B3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02692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498500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703832" y="1364005"/>
            <a:ext cx="5736336" cy="3620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48940" y="1990090"/>
            <a:ext cx="4246118" cy="410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1">
                <a:solidFill>
                  <a:srgbClr val="C78B3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9941" y="2340800"/>
            <a:ext cx="4293870" cy="1990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0"/>
            <a:ext cx="9143999" cy="5134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 h="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9953" y="2375738"/>
            <a:ext cx="3154045" cy="140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5" b="1">
                <a:solidFill>
                  <a:srgbClr val="213669"/>
                </a:solidFill>
                <a:latin typeface="Trebuchet MS"/>
                <a:cs typeface="Trebuchet MS"/>
              </a:rPr>
              <a:t>“SocialMedia</a:t>
            </a:r>
            <a:r>
              <a:rPr dirty="0" sz="2400" spc="-229" b="1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dirty="0" sz="2400" spc="45" b="1">
                <a:solidFill>
                  <a:srgbClr val="213669"/>
                </a:solidFill>
                <a:latin typeface="Trebuchet MS"/>
                <a:cs typeface="Trebuchet MS"/>
              </a:rPr>
              <a:t>webApp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30" b="1">
                <a:solidFill>
                  <a:srgbClr val="213669"/>
                </a:solidFill>
                <a:latin typeface="Trebuchet MS"/>
                <a:cs typeface="Trebuchet MS"/>
              </a:rPr>
              <a:t>Deployment”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90"/>
              </a:spcBef>
            </a:pPr>
            <a:r>
              <a:rPr dirty="0" sz="2400" spc="55" b="1">
                <a:solidFill>
                  <a:srgbClr val="213669"/>
                </a:solidFill>
                <a:latin typeface="Trebuchet MS"/>
                <a:cs typeface="Trebuchet MS"/>
              </a:rPr>
              <a:t>Task </a:t>
            </a:r>
            <a:r>
              <a:rPr dirty="0" sz="2400" spc="20" b="1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dirty="0" sz="2400" spc="-355" b="1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dirty="0" sz="2400" spc="130" b="1">
                <a:solidFill>
                  <a:srgbClr val="213669"/>
                </a:solidFill>
                <a:latin typeface="Trebuchet MS"/>
                <a:cs typeface="Trebuchet MS"/>
              </a:rPr>
              <a:t>5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8507" y="1687106"/>
            <a:ext cx="5568696" cy="2707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4375" y="229057"/>
            <a:ext cx="1388110" cy="820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5" b="1">
                <a:solidFill>
                  <a:srgbClr val="21366A"/>
                </a:solidFill>
                <a:latin typeface="Trebuchet MS"/>
                <a:cs typeface="Trebuchet MS"/>
              </a:rPr>
              <a:t>Output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rebuchet MS"/>
              <a:cs typeface="Trebuchet MS"/>
            </a:endParaRPr>
          </a:p>
          <a:p>
            <a:pPr marL="469900" indent="-318135">
              <a:lnSpc>
                <a:spcPct val="100000"/>
              </a:lnSpc>
              <a:spcBef>
                <a:spcPts val="5"/>
              </a:spcBef>
              <a:buFont typeface="Arial"/>
              <a:buChar char="▪"/>
              <a:tabLst>
                <a:tab pos="469900" algn="l"/>
                <a:tab pos="470534" algn="l"/>
              </a:tabLst>
            </a:pPr>
            <a:r>
              <a:rPr dirty="0" sz="1400" spc="95">
                <a:latin typeface="Trebuchet MS"/>
                <a:cs typeface="Trebuchet MS"/>
              </a:rPr>
              <a:t>Ho</a:t>
            </a:r>
            <a:r>
              <a:rPr dirty="0" sz="1400" spc="35">
                <a:latin typeface="Trebuchet MS"/>
                <a:cs typeface="Trebuchet MS"/>
              </a:rPr>
              <a:t>m</a:t>
            </a:r>
            <a:r>
              <a:rPr dirty="0" sz="1400" spc="40">
                <a:latin typeface="Trebuchet MS"/>
                <a:cs typeface="Trebuchet MS"/>
              </a:rPr>
              <a:t>e</a:t>
            </a:r>
            <a:r>
              <a:rPr dirty="0" sz="1400" spc="30">
                <a:latin typeface="Trebuchet MS"/>
                <a:cs typeface="Trebuchet MS"/>
              </a:rPr>
              <a:t>p</a:t>
            </a:r>
            <a:r>
              <a:rPr dirty="0" sz="1400" spc="30">
                <a:latin typeface="Trebuchet MS"/>
                <a:cs typeface="Trebuchet MS"/>
              </a:rPr>
              <a:t>a</a:t>
            </a:r>
            <a:r>
              <a:rPr dirty="0" sz="1400" spc="100">
                <a:latin typeface="Trebuchet MS"/>
                <a:cs typeface="Trebuchet MS"/>
              </a:rPr>
              <a:t>ge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4604" y="1709928"/>
            <a:ext cx="5577840" cy="2650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4375" y="229057"/>
            <a:ext cx="2564765" cy="820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5" b="1">
                <a:solidFill>
                  <a:srgbClr val="21366A"/>
                </a:solidFill>
                <a:latin typeface="Trebuchet MS"/>
                <a:cs typeface="Trebuchet MS"/>
              </a:rPr>
              <a:t>Output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rebuchet MS"/>
              <a:cs typeface="Trebuchet MS"/>
            </a:endParaRPr>
          </a:p>
          <a:p>
            <a:pPr marL="469900" indent="-318135">
              <a:lnSpc>
                <a:spcPct val="100000"/>
              </a:lnSpc>
              <a:spcBef>
                <a:spcPts val="5"/>
              </a:spcBef>
              <a:buFont typeface="Arial"/>
              <a:buChar char="▪"/>
              <a:tabLst>
                <a:tab pos="469900" algn="l"/>
                <a:tab pos="470534" algn="l"/>
              </a:tabLst>
            </a:pPr>
            <a:r>
              <a:rPr dirty="0" sz="1400" spc="60">
                <a:latin typeface="Trebuchet MS"/>
                <a:cs typeface="Trebuchet MS"/>
              </a:rPr>
              <a:t>Backend</a:t>
            </a:r>
            <a:r>
              <a:rPr dirty="0" sz="1400" spc="-105">
                <a:latin typeface="Trebuchet MS"/>
                <a:cs typeface="Trebuchet MS"/>
              </a:rPr>
              <a:t> </a:t>
            </a:r>
            <a:r>
              <a:rPr dirty="0" sz="1400" spc="250">
                <a:latin typeface="Trebuchet MS"/>
                <a:cs typeface="Trebuchet MS"/>
              </a:rPr>
              <a:t>–</a:t>
            </a:r>
            <a:r>
              <a:rPr dirty="0" sz="1400" spc="-95">
                <a:latin typeface="Trebuchet MS"/>
                <a:cs typeface="Trebuchet MS"/>
              </a:rPr>
              <a:t> </a:t>
            </a:r>
            <a:r>
              <a:rPr dirty="0" sz="1400" spc="65">
                <a:latin typeface="Trebuchet MS"/>
                <a:cs typeface="Trebuchet MS"/>
              </a:rPr>
              <a:t>Post</a:t>
            </a:r>
            <a:r>
              <a:rPr dirty="0" sz="1400" spc="-100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database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6127" y="1722120"/>
            <a:ext cx="5571744" cy="2657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4375" y="229057"/>
            <a:ext cx="1670050" cy="820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5" b="1">
                <a:solidFill>
                  <a:srgbClr val="21366A"/>
                </a:solidFill>
                <a:latin typeface="Trebuchet MS"/>
                <a:cs typeface="Trebuchet MS"/>
              </a:rPr>
              <a:t>Output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rebuchet MS"/>
              <a:cs typeface="Trebuchet MS"/>
            </a:endParaRPr>
          </a:p>
          <a:p>
            <a:pPr marL="469900" indent="-318135">
              <a:lnSpc>
                <a:spcPct val="100000"/>
              </a:lnSpc>
              <a:spcBef>
                <a:spcPts val="5"/>
              </a:spcBef>
              <a:buFont typeface="Arial"/>
              <a:buChar char="▪"/>
              <a:tabLst>
                <a:tab pos="469900" algn="l"/>
                <a:tab pos="470534" algn="l"/>
              </a:tabLst>
            </a:pPr>
            <a:r>
              <a:rPr dirty="0" sz="1400" spc="55">
                <a:latin typeface="Trebuchet MS"/>
                <a:cs typeface="Trebuchet MS"/>
              </a:rPr>
              <a:t>User</a:t>
            </a:r>
            <a:r>
              <a:rPr dirty="0" sz="1400" spc="-145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database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1555" y="1700809"/>
            <a:ext cx="5547360" cy="2617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4375" y="229057"/>
            <a:ext cx="3467100" cy="820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5" b="1">
                <a:solidFill>
                  <a:srgbClr val="21366A"/>
                </a:solidFill>
                <a:latin typeface="Trebuchet MS"/>
                <a:cs typeface="Trebuchet MS"/>
              </a:rPr>
              <a:t>Output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65">
                <a:latin typeface="Trebuchet MS"/>
                <a:cs typeface="Trebuchet MS"/>
              </a:rPr>
              <a:t>Hosting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the</a:t>
            </a:r>
            <a:r>
              <a:rPr dirty="0" sz="1400" spc="-105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web</a:t>
            </a:r>
            <a:r>
              <a:rPr dirty="0" sz="1400" spc="-95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application</a:t>
            </a:r>
            <a:r>
              <a:rPr dirty="0" sz="1400" spc="-85">
                <a:latin typeface="Trebuchet MS"/>
                <a:cs typeface="Trebuchet MS"/>
              </a:rPr>
              <a:t> </a:t>
            </a:r>
            <a:r>
              <a:rPr dirty="0" sz="1400" spc="60">
                <a:latin typeface="Trebuchet MS"/>
                <a:cs typeface="Trebuchet MS"/>
              </a:rPr>
              <a:t>using</a:t>
            </a:r>
            <a:r>
              <a:rPr dirty="0" sz="1400" spc="-85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Render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1800" spc="25" b="1" i="1">
                <a:solidFill>
                  <a:srgbClr val="FFFFFF"/>
                </a:solidFill>
                <a:latin typeface="Arial"/>
                <a:cs typeface="Arial"/>
              </a:rPr>
              <a:t>Hosted </a:t>
            </a:r>
            <a:r>
              <a:rPr dirty="0" sz="1800" spc="20" b="1" i="1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r>
              <a:rPr dirty="0" sz="1800" spc="-27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5" b="1" i="1">
                <a:solidFill>
                  <a:srgbClr val="FFFFFF"/>
                </a:solidFill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0259" y="2249881"/>
            <a:ext cx="1661795" cy="447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655"/>
              </a:lnSpc>
              <a:spcBef>
                <a:spcPts val="105"/>
              </a:spcBef>
            </a:pPr>
            <a:r>
              <a:rPr dirty="0" sz="1400" spc="20" b="1" i="1">
                <a:solidFill>
                  <a:srgbClr val="BC8638"/>
                </a:solidFill>
                <a:latin typeface="Arial"/>
                <a:cs typeface="Arial"/>
              </a:rPr>
              <a:t>https://sociopedia-</a:t>
            </a:r>
            <a:endParaRPr sz="1400">
              <a:latin typeface="Arial"/>
              <a:cs typeface="Arial"/>
            </a:endParaRPr>
          </a:p>
          <a:p>
            <a:pPr marL="76200">
              <a:lnSpc>
                <a:spcPts val="1655"/>
              </a:lnSpc>
            </a:pPr>
            <a:r>
              <a:rPr dirty="0" sz="1400" b="1" i="1">
                <a:solidFill>
                  <a:srgbClr val="BC8638"/>
                </a:solidFill>
                <a:latin typeface="Arial"/>
                <a:cs typeface="Arial"/>
              </a:rPr>
              <a:t>fsd.onrender.com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660" y="871473"/>
            <a:ext cx="4819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0"/>
              </a:spcBef>
            </a:pPr>
            <a:r>
              <a:rPr dirty="0" sz="1800" spc="30" b="1" i="1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r>
              <a:rPr dirty="0" sz="1800" spc="-12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" b="1" i="1">
                <a:solidFill>
                  <a:srgbClr val="FFFFFF"/>
                </a:solidFill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880" rIns="0" bIns="0" rtlCol="0" vert="horz">
            <a:spAutoFit/>
          </a:bodyPr>
          <a:lstStyle/>
          <a:p>
            <a:pPr marL="2284730" marR="5080" indent="-535305">
              <a:lnSpc>
                <a:spcPct val="80000"/>
              </a:lnSpc>
              <a:spcBef>
                <a:spcPts val="440"/>
              </a:spcBef>
            </a:pPr>
            <a:r>
              <a:rPr dirty="0" spc="90"/>
              <a:t>ht</a:t>
            </a:r>
            <a:r>
              <a:rPr dirty="0" spc="65"/>
              <a:t>t</a:t>
            </a:r>
            <a:r>
              <a:rPr dirty="0" spc="-20"/>
              <a:t>p</a:t>
            </a:r>
            <a:r>
              <a:rPr dirty="0" spc="-30"/>
              <a:t>s</a:t>
            </a:r>
            <a:r>
              <a:rPr dirty="0" spc="60"/>
              <a:t>:</a:t>
            </a:r>
            <a:r>
              <a:rPr dirty="0" spc="40"/>
              <a:t>/</a:t>
            </a:r>
            <a:r>
              <a:rPr dirty="0" spc="160"/>
              <a:t>/</a:t>
            </a:r>
            <a:r>
              <a:rPr dirty="0" spc="10"/>
              <a:t>github.</a:t>
            </a:r>
            <a:r>
              <a:rPr dirty="0" spc="5"/>
              <a:t>c</a:t>
            </a:r>
            <a:r>
              <a:rPr dirty="0" spc="55"/>
              <a:t>om</a:t>
            </a:r>
            <a:r>
              <a:rPr dirty="0" spc="10"/>
              <a:t>/</a:t>
            </a:r>
            <a:r>
              <a:rPr dirty="0" spc="20"/>
              <a:t>m</a:t>
            </a:r>
            <a:r>
              <a:rPr dirty="0"/>
              <a:t>a</a:t>
            </a:r>
            <a:r>
              <a:rPr dirty="0" spc="-5"/>
              <a:t>dhu</a:t>
            </a:r>
            <a:r>
              <a:rPr dirty="0" spc="-15"/>
              <a:t>m</a:t>
            </a:r>
            <a:r>
              <a:rPr dirty="0" spc="-5"/>
              <a:t>i </a:t>
            </a:r>
            <a:r>
              <a:rPr dirty="0" spc="-5" i="1"/>
              <a:t> </a:t>
            </a:r>
            <a:r>
              <a:rPr dirty="0" spc="65" i="1"/>
              <a:t>tha105/NM-FSD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813892"/>
            <a:ext cx="1930400" cy="3041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-15" i="0">
                <a:latin typeface="Times New Roman"/>
                <a:cs typeface="Times New Roman"/>
              </a:rPr>
              <a:t>Your </a:t>
            </a:r>
            <a:r>
              <a:rPr dirty="0" sz="1800" spc="-5" i="0">
                <a:latin typeface="Times New Roman"/>
                <a:cs typeface="Times New Roman"/>
              </a:rPr>
              <a:t>Project</a:t>
            </a:r>
            <a:r>
              <a:rPr dirty="0" sz="1800" spc="-55" i="0">
                <a:latin typeface="Times New Roman"/>
                <a:cs typeface="Times New Roman"/>
              </a:rPr>
              <a:t> </a:t>
            </a:r>
            <a:r>
              <a:rPr dirty="0" sz="1800" spc="15" i="0">
                <a:latin typeface="Times New Roman"/>
                <a:cs typeface="Times New Roman"/>
              </a:rPr>
              <a:t>Name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1174495"/>
            <a:ext cx="4581525" cy="1093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Social 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media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websites 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have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revolutionized </a:t>
            </a:r>
            <a:r>
              <a:rPr dirty="0" sz="1400" spc="1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way 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we 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communicate </a:t>
            </a:r>
            <a:r>
              <a:rPr dirty="0" sz="1400" spc="1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1400" spc="10">
                <a:solidFill>
                  <a:srgbClr val="FFFFFF"/>
                </a:solidFill>
                <a:latin typeface="Times New Roman"/>
                <a:cs typeface="Times New Roman"/>
              </a:rPr>
              <a:t>interact </a:t>
            </a:r>
            <a:r>
              <a:rPr dirty="0" sz="1400" spc="2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each </a:t>
            </a:r>
            <a:r>
              <a:rPr dirty="0" sz="1400" spc="10">
                <a:solidFill>
                  <a:srgbClr val="FFFFFF"/>
                </a:solidFill>
                <a:latin typeface="Times New Roman"/>
                <a:cs typeface="Times New Roman"/>
              </a:rPr>
              <a:t>other. </a:t>
            </a:r>
            <a:r>
              <a:rPr dirty="0" sz="1400" spc="2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popularity </a:t>
            </a:r>
            <a:r>
              <a:rPr dirty="0" sz="1400" spc="15">
                <a:solidFill>
                  <a:srgbClr val="FFFFFF"/>
                </a:solidFill>
                <a:latin typeface="Times New Roman"/>
                <a:cs typeface="Times New Roman"/>
              </a:rPr>
              <a:t>and  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usage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social 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media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platforms 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have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grown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significantly over</a:t>
            </a:r>
            <a:r>
              <a:rPr dirty="0" sz="1400" spc="-1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past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decade, </a:t>
            </a:r>
            <a:r>
              <a:rPr dirty="0" sz="1400" spc="2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millions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people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using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these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platforms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daily  </a:t>
            </a:r>
            <a:r>
              <a:rPr dirty="0" sz="1400" spc="35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connect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14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friends,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family,</a:t>
            </a:r>
            <a:r>
              <a:rPr dirty="0" sz="14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even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strangers.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67200" y="242341"/>
            <a:ext cx="4876800" cy="4901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9941" y="2340800"/>
          <a:ext cx="4293870" cy="1990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264"/>
                <a:gridCol w="1725930"/>
                <a:gridCol w="814704"/>
              </a:tblGrid>
              <a:tr h="396113"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b="1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dirty="0" sz="1400" spc="-40" b="1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b="1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b="1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2113a55306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Dhanushmathi</a:t>
                      </a:r>
                      <a:r>
                        <a:rPr dirty="0" sz="1400" spc="-6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2113a55317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Joel</a:t>
                      </a:r>
                      <a:r>
                        <a:rPr dirty="0" sz="1400" spc="-3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Joseph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2113a55323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9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Madhumitha</a:t>
                      </a:r>
                      <a:r>
                        <a:rPr dirty="0" sz="1400" spc="-5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9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9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3962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2113a55330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9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Padmavathi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9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9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71272" y="3448811"/>
            <a:ext cx="173990" cy="1552575"/>
            <a:chOff x="271272" y="3448811"/>
            <a:chExt cx="173990" cy="1552575"/>
          </a:xfrm>
        </p:grpSpPr>
        <p:sp>
          <p:nvSpPr>
            <p:cNvPr id="4" name="object 4"/>
            <p:cNvSpPr/>
            <p:nvPr/>
          </p:nvSpPr>
          <p:spPr>
            <a:xfrm>
              <a:off x="271272" y="3448811"/>
              <a:ext cx="173990" cy="439420"/>
            </a:xfrm>
            <a:custGeom>
              <a:avLst/>
              <a:gdLst/>
              <a:ahLst/>
              <a:cxnLst/>
              <a:rect l="l" t="t" r="r" b="b"/>
              <a:pathLst>
                <a:path w="173990" h="439420">
                  <a:moveTo>
                    <a:pt x="173736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3736" y="4389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8140" y="3697223"/>
              <a:ext cx="0" cy="1304290"/>
            </a:xfrm>
            <a:custGeom>
              <a:avLst/>
              <a:gdLst/>
              <a:ahLst/>
              <a:cxnLst/>
              <a:rect l="l" t="t" r="r" b="b"/>
              <a:pathLst>
                <a:path w="0" h="1304289">
                  <a:moveTo>
                    <a:pt x="0" y="0"/>
                  </a:moveTo>
                  <a:lnTo>
                    <a:pt x="0" y="1303921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3990" cy="2922905"/>
            <a:chOff x="271272" y="225552"/>
            <a:chExt cx="173990" cy="2922905"/>
          </a:xfrm>
        </p:grpSpPr>
        <p:sp>
          <p:nvSpPr>
            <p:cNvPr id="7" name="object 7"/>
            <p:cNvSpPr/>
            <p:nvPr/>
          </p:nvSpPr>
          <p:spPr>
            <a:xfrm>
              <a:off x="355092" y="467868"/>
              <a:ext cx="2540" cy="2673985"/>
            </a:xfrm>
            <a:custGeom>
              <a:avLst/>
              <a:gdLst/>
              <a:ahLst/>
              <a:cxnLst/>
              <a:rect l="l" t="t" r="r" b="b"/>
              <a:pathLst>
                <a:path w="2539" h="2673985">
                  <a:moveTo>
                    <a:pt x="2400" y="0"/>
                  </a:moveTo>
                  <a:lnTo>
                    <a:pt x="0" y="2673985"/>
                  </a:lnTo>
                </a:path>
              </a:pathLst>
            </a:custGeom>
            <a:ln w="127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3990" cy="439420"/>
            </a:xfrm>
            <a:custGeom>
              <a:avLst/>
              <a:gdLst/>
              <a:ahLst/>
              <a:cxnLst/>
              <a:rect l="l" t="t" r="r" b="b"/>
              <a:pathLst>
                <a:path w="173990" h="439420">
                  <a:moveTo>
                    <a:pt x="173736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3736" y="4389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24662" y="253060"/>
            <a:ext cx="2223770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0">
                <a:solidFill>
                  <a:srgbClr val="213669"/>
                </a:solidFill>
                <a:latin typeface="Times New Roman"/>
                <a:cs typeface="Times New Roman"/>
              </a:rPr>
              <a:t>Step-Wise</a:t>
            </a:r>
            <a:r>
              <a:rPr dirty="0" sz="1800" spc="-70" i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800" spc="15" i="0">
                <a:solidFill>
                  <a:srgbClr val="213669"/>
                </a:solidFill>
                <a:latin typeface="Times New Roman"/>
                <a:cs typeface="Times New Roman"/>
              </a:rPr>
              <a:t>Description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662" y="695325"/>
            <a:ext cx="8373745" cy="4099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6364" marR="65201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1.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Prepare </a:t>
            </a:r>
            <a:r>
              <a:rPr dirty="0" sz="1200" spc="-10">
                <a:solidFill>
                  <a:srgbClr val="213669"/>
                </a:solidFill>
                <a:latin typeface="Times New Roman"/>
                <a:cs typeface="Times New Roman"/>
              </a:rPr>
              <a:t>your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code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2.</a:t>
            </a:r>
            <a:r>
              <a:rPr dirty="0" sz="1200">
                <a:solidFill>
                  <a:srgbClr val="213669"/>
                </a:solidFill>
                <a:latin typeface="Times New Roman"/>
                <a:cs typeface="Times New Roman"/>
              </a:rPr>
              <a:t>Choose a hosting</a:t>
            </a:r>
            <a:r>
              <a:rPr dirty="0" sz="1200" spc="-7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provider</a:t>
            </a:r>
            <a:endParaRPr sz="1200">
              <a:latin typeface="Times New Roman"/>
              <a:cs typeface="Times New Roman"/>
            </a:endParaRPr>
          </a:p>
          <a:p>
            <a:pPr marL="126364" marR="612775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3.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Set </a:t>
            </a:r>
            <a:r>
              <a:rPr dirty="0" sz="1200">
                <a:solidFill>
                  <a:srgbClr val="213669"/>
                </a:solidFill>
                <a:latin typeface="Times New Roman"/>
                <a:cs typeface="Times New Roman"/>
              </a:rPr>
              <a:t>up </a:t>
            </a:r>
            <a:r>
              <a:rPr dirty="0" sz="1200" spc="-10">
                <a:solidFill>
                  <a:srgbClr val="213669"/>
                </a:solidFill>
                <a:latin typeface="Times New Roman"/>
                <a:cs typeface="Times New Roman"/>
              </a:rPr>
              <a:t>your </a:t>
            </a:r>
            <a:r>
              <a:rPr dirty="0" sz="1200">
                <a:solidFill>
                  <a:srgbClr val="213669"/>
                </a:solidFill>
                <a:latin typeface="Times New Roman"/>
                <a:cs typeface="Times New Roman"/>
              </a:rPr>
              <a:t>hosting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environment </a:t>
            </a:r>
            <a:r>
              <a:rPr dirty="0" sz="1200" spc="-5">
                <a:latin typeface="Times New Roman"/>
                <a:cs typeface="Times New Roman"/>
              </a:rPr>
              <a:t> 4.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Configure </a:t>
            </a:r>
            <a:r>
              <a:rPr dirty="0" sz="1200">
                <a:solidFill>
                  <a:srgbClr val="213669"/>
                </a:solidFill>
                <a:latin typeface="Times New Roman"/>
                <a:cs typeface="Times New Roman"/>
              </a:rPr>
              <a:t>domain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and DNS </a:t>
            </a:r>
            <a:r>
              <a:rPr dirty="0" sz="1200" spc="-5">
                <a:latin typeface="Times New Roman"/>
                <a:cs typeface="Times New Roman"/>
              </a:rPr>
              <a:t> 5.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Set </a:t>
            </a:r>
            <a:r>
              <a:rPr dirty="0" sz="1200">
                <a:solidFill>
                  <a:srgbClr val="213669"/>
                </a:solidFill>
                <a:latin typeface="Times New Roman"/>
                <a:cs typeface="Times New Roman"/>
              </a:rPr>
              <a:t>up a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database</a:t>
            </a:r>
            <a:endParaRPr sz="1200">
              <a:latin typeface="Times New Roman"/>
              <a:cs typeface="Times New Roman"/>
            </a:endParaRPr>
          </a:p>
          <a:p>
            <a:pPr marL="126364" marR="6412865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6.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Build and package </a:t>
            </a:r>
            <a:r>
              <a:rPr dirty="0" sz="1200" spc="-10">
                <a:solidFill>
                  <a:srgbClr val="213669"/>
                </a:solidFill>
                <a:latin typeface="Times New Roman"/>
                <a:cs typeface="Times New Roman"/>
              </a:rPr>
              <a:t>your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app </a:t>
            </a:r>
            <a:r>
              <a:rPr dirty="0" sz="1200" spc="-5">
                <a:latin typeface="Times New Roman"/>
                <a:cs typeface="Times New Roman"/>
              </a:rPr>
              <a:t> 7.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Configure security </a:t>
            </a:r>
            <a:r>
              <a:rPr dirty="0" sz="1200" spc="-5">
                <a:latin typeface="Times New Roman"/>
                <a:cs typeface="Times New Roman"/>
              </a:rPr>
              <a:t> 8.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Deploy </a:t>
            </a:r>
            <a:r>
              <a:rPr dirty="0" sz="1200" spc="-10">
                <a:solidFill>
                  <a:srgbClr val="213669"/>
                </a:solidFill>
                <a:latin typeface="Times New Roman"/>
                <a:cs typeface="Times New Roman"/>
              </a:rPr>
              <a:t>your</a:t>
            </a:r>
            <a:r>
              <a:rPr dirty="0" sz="1200" spc="2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241300" indent="-11557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1666"/>
              <a:buAutoNum type="arabicPeriod" startAt="9"/>
              <a:tabLst>
                <a:tab pos="241935" algn="l"/>
              </a:tabLst>
            </a:pP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Install</a:t>
            </a:r>
            <a:r>
              <a:rPr dirty="0" sz="1200" spc="3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dependencies</a:t>
            </a:r>
            <a:endParaRPr sz="1200">
              <a:latin typeface="Times New Roman"/>
              <a:cs typeface="Times New Roman"/>
            </a:endParaRPr>
          </a:p>
          <a:p>
            <a:pPr marL="126364" marR="6031230">
              <a:lnSpc>
                <a:spcPct val="100000"/>
              </a:lnSpc>
              <a:buClr>
                <a:srgbClr val="000000"/>
              </a:buClr>
              <a:buSzPct val="91666"/>
              <a:buAutoNum type="arabicPeriod" startAt="9"/>
              <a:tabLst>
                <a:tab pos="318135" algn="l"/>
              </a:tabLst>
            </a:pP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Configure environment variables </a:t>
            </a:r>
            <a:r>
              <a:rPr dirty="0" sz="1200" spc="-5">
                <a:latin typeface="Times New Roman"/>
                <a:cs typeface="Times New Roman"/>
              </a:rPr>
              <a:t> 11.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Test </a:t>
            </a:r>
            <a:r>
              <a:rPr dirty="0" sz="1200" spc="-10">
                <a:solidFill>
                  <a:srgbClr val="213669"/>
                </a:solidFill>
                <a:latin typeface="Times New Roman"/>
                <a:cs typeface="Times New Roman"/>
              </a:rPr>
              <a:t>your</a:t>
            </a:r>
            <a:r>
              <a:rPr dirty="0" sz="1200" spc="3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deployment</a:t>
            </a:r>
            <a:endParaRPr sz="1200">
              <a:latin typeface="Times New Roman"/>
              <a:cs typeface="Times New Roman"/>
            </a:endParaRPr>
          </a:p>
          <a:p>
            <a:pPr marL="126364" marR="591058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12.</a:t>
            </a:r>
            <a:r>
              <a:rPr dirty="0" sz="1200">
                <a:solidFill>
                  <a:srgbClr val="213669"/>
                </a:solidFill>
                <a:latin typeface="Times New Roman"/>
                <a:cs typeface="Times New Roman"/>
              </a:rPr>
              <a:t>Monitor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dirty="0" sz="1200">
                <a:solidFill>
                  <a:srgbClr val="213669"/>
                </a:solidFill>
                <a:latin typeface="Times New Roman"/>
                <a:cs typeface="Times New Roman"/>
              </a:rPr>
              <a:t>optimize</a:t>
            </a:r>
            <a:r>
              <a:rPr dirty="0" sz="1200" spc="-4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performance </a:t>
            </a:r>
            <a:r>
              <a:rPr dirty="0" sz="1200" spc="-5">
                <a:latin typeface="Times New Roman"/>
                <a:cs typeface="Times New Roman"/>
              </a:rPr>
              <a:t> 13.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Scale </a:t>
            </a:r>
            <a:r>
              <a:rPr dirty="0" sz="1200" spc="-10">
                <a:solidFill>
                  <a:srgbClr val="213669"/>
                </a:solidFill>
                <a:latin typeface="Times New Roman"/>
                <a:cs typeface="Times New Roman"/>
              </a:rPr>
              <a:t>your</a:t>
            </a:r>
            <a:r>
              <a:rPr dirty="0" sz="1200" spc="5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app</a:t>
            </a:r>
            <a:endParaRPr sz="1200">
              <a:latin typeface="Times New Roman"/>
              <a:cs typeface="Times New Roman"/>
            </a:endParaRPr>
          </a:p>
          <a:p>
            <a:pPr marL="317500" indent="-191770">
              <a:lnSpc>
                <a:spcPct val="100000"/>
              </a:lnSpc>
              <a:buClr>
                <a:srgbClr val="000000"/>
              </a:buClr>
              <a:buSzPct val="91666"/>
              <a:buAutoNum type="arabicPeriod" startAt="14"/>
              <a:tabLst>
                <a:tab pos="318135" algn="l"/>
              </a:tabLst>
            </a:pPr>
            <a:r>
              <a:rPr dirty="0" sz="1200">
                <a:solidFill>
                  <a:srgbClr val="213669"/>
                </a:solidFill>
                <a:latin typeface="Times New Roman"/>
                <a:cs typeface="Times New Roman"/>
              </a:rPr>
              <a:t>Continuous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deployment and</a:t>
            </a:r>
            <a:r>
              <a:rPr dirty="0" sz="1200" spc="4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updates</a:t>
            </a:r>
            <a:endParaRPr sz="1200">
              <a:latin typeface="Times New Roman"/>
              <a:cs typeface="Times New Roman"/>
            </a:endParaRPr>
          </a:p>
          <a:p>
            <a:pPr marL="317500" indent="-191770">
              <a:lnSpc>
                <a:spcPct val="100000"/>
              </a:lnSpc>
              <a:buClr>
                <a:srgbClr val="000000"/>
              </a:buClr>
              <a:buSzPct val="91666"/>
              <a:buAutoNum type="arabicPeriod" startAt="14"/>
              <a:tabLst>
                <a:tab pos="318135" algn="l"/>
              </a:tabLst>
            </a:pPr>
            <a:r>
              <a:rPr dirty="0" sz="1200">
                <a:solidFill>
                  <a:srgbClr val="213669"/>
                </a:solidFill>
                <a:latin typeface="Times New Roman"/>
                <a:cs typeface="Times New Roman"/>
              </a:rPr>
              <a:t>Monitor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and respond </a:t>
            </a:r>
            <a:r>
              <a:rPr dirty="0" sz="1200">
                <a:solidFill>
                  <a:srgbClr val="213669"/>
                </a:solidFill>
                <a:latin typeface="Times New Roman"/>
                <a:cs typeface="Times New Roman"/>
              </a:rPr>
              <a:t>to user</a:t>
            </a:r>
            <a:r>
              <a:rPr dirty="0" sz="1200" spc="2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feedback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800" spc="-45" b="1">
                <a:solidFill>
                  <a:srgbClr val="C78B31"/>
                </a:solidFill>
                <a:latin typeface="Times New Roman"/>
                <a:cs typeface="Times New Roman"/>
              </a:rPr>
              <a:t>Summary </a:t>
            </a:r>
            <a:r>
              <a:rPr dirty="0" sz="1800" spc="35" b="1">
                <a:solidFill>
                  <a:srgbClr val="C78B31"/>
                </a:solidFill>
                <a:latin typeface="Times New Roman"/>
                <a:cs typeface="Times New Roman"/>
              </a:rPr>
              <a:t>of </a:t>
            </a:r>
            <a:r>
              <a:rPr dirty="0" sz="1800" spc="-10" b="1">
                <a:solidFill>
                  <a:srgbClr val="C78B31"/>
                </a:solidFill>
                <a:latin typeface="Times New Roman"/>
                <a:cs typeface="Times New Roman"/>
              </a:rPr>
              <a:t>your</a:t>
            </a:r>
            <a:r>
              <a:rPr dirty="0" sz="1800" spc="-45" b="1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C78B31"/>
                </a:solidFill>
                <a:latin typeface="Times New Roman"/>
                <a:cs typeface="Times New Roman"/>
              </a:rPr>
              <a:t>task</a:t>
            </a:r>
            <a:endParaRPr sz="1800">
              <a:latin typeface="Times New Roman"/>
              <a:cs typeface="Times New Roman"/>
            </a:endParaRPr>
          </a:p>
          <a:p>
            <a:pPr algn="just" marL="126364" marR="5080" indent="914400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The deployment stage of a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social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media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web app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involves preparing the code, choosing a hosting provider, setting up  the hosting environment,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configuring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the domain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and DNS, establishing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a database, building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and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packaging the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app,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implementing  security measures, deploying </a:t>
            </a:r>
            <a:r>
              <a:rPr dirty="0" sz="1200" spc="5">
                <a:solidFill>
                  <a:srgbClr val="C78B31"/>
                </a:solidFill>
                <a:latin typeface="Times New Roman"/>
                <a:cs typeface="Times New Roman"/>
              </a:rPr>
              <a:t>the</a:t>
            </a:r>
            <a:r>
              <a:rPr dirty="0" sz="1200" spc="31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code,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installing dependencies,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and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configuring environment variables. Thorough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testing, 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performance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monitoring, and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optimization are conducted. Scalability measures are put in place, and a continuous deployment process 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is established. User feedback is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monitored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and used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for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ongoing maintenance and</a:t>
            </a:r>
            <a:r>
              <a:rPr dirty="0" sz="1200" spc="195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improvements.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71272" y="3448811"/>
            <a:ext cx="173990" cy="1552575"/>
            <a:chOff x="271272" y="3448811"/>
            <a:chExt cx="173990" cy="1552575"/>
          </a:xfrm>
        </p:grpSpPr>
        <p:sp>
          <p:nvSpPr>
            <p:cNvPr id="4" name="object 4"/>
            <p:cNvSpPr/>
            <p:nvPr/>
          </p:nvSpPr>
          <p:spPr>
            <a:xfrm>
              <a:off x="271272" y="3448811"/>
              <a:ext cx="173990" cy="439420"/>
            </a:xfrm>
            <a:custGeom>
              <a:avLst/>
              <a:gdLst/>
              <a:ahLst/>
              <a:cxnLst/>
              <a:rect l="l" t="t" r="r" b="b"/>
              <a:pathLst>
                <a:path w="173990" h="439420">
                  <a:moveTo>
                    <a:pt x="173736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3736" y="4389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8140" y="3697223"/>
              <a:ext cx="0" cy="1304290"/>
            </a:xfrm>
            <a:custGeom>
              <a:avLst/>
              <a:gdLst/>
              <a:ahLst/>
              <a:cxnLst/>
              <a:rect l="l" t="t" r="r" b="b"/>
              <a:pathLst>
                <a:path w="0" h="1304289">
                  <a:moveTo>
                    <a:pt x="0" y="0"/>
                  </a:moveTo>
                  <a:lnTo>
                    <a:pt x="0" y="1303921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3990" cy="2922905"/>
            <a:chOff x="271272" y="225552"/>
            <a:chExt cx="173990" cy="2922905"/>
          </a:xfrm>
        </p:grpSpPr>
        <p:sp>
          <p:nvSpPr>
            <p:cNvPr id="7" name="object 7"/>
            <p:cNvSpPr/>
            <p:nvPr/>
          </p:nvSpPr>
          <p:spPr>
            <a:xfrm>
              <a:off x="355092" y="467868"/>
              <a:ext cx="2540" cy="2673985"/>
            </a:xfrm>
            <a:custGeom>
              <a:avLst/>
              <a:gdLst/>
              <a:ahLst/>
              <a:cxnLst/>
              <a:rect l="l" t="t" r="r" b="b"/>
              <a:pathLst>
                <a:path w="2539" h="2673985">
                  <a:moveTo>
                    <a:pt x="2400" y="0"/>
                  </a:moveTo>
                  <a:lnTo>
                    <a:pt x="0" y="2673985"/>
                  </a:lnTo>
                </a:path>
              </a:pathLst>
            </a:custGeom>
            <a:ln w="127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3990" cy="439420"/>
            </a:xfrm>
            <a:custGeom>
              <a:avLst/>
              <a:gdLst/>
              <a:ahLst/>
              <a:cxnLst/>
              <a:rect l="l" t="t" r="r" b="b"/>
              <a:pathLst>
                <a:path w="173990" h="439420">
                  <a:moveTo>
                    <a:pt x="173736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3736" y="4389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72464" y="507847"/>
            <a:ext cx="7080250" cy="3891279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47320" indent="-135255">
              <a:lnSpc>
                <a:spcPct val="100000"/>
              </a:lnSpc>
              <a:spcBef>
                <a:spcPts val="290"/>
              </a:spcBef>
              <a:buSzPct val="92857"/>
              <a:buAutoNum type="arabicPeriod"/>
              <a:tabLst>
                <a:tab pos="147955" algn="l"/>
              </a:tabLst>
            </a:pP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Prepare your</a:t>
            </a:r>
            <a:r>
              <a:rPr dirty="0" sz="1400" spc="-4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code: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 indent="914400">
              <a:lnSpc>
                <a:spcPct val="102899"/>
              </a:lnSpc>
              <a:spcBef>
                <a:spcPts val="145"/>
              </a:spcBef>
            </a:pPr>
            <a:r>
              <a:rPr dirty="0" sz="1400">
                <a:latin typeface="Times New Roman"/>
                <a:cs typeface="Times New Roman"/>
              </a:rPr>
              <a:t>Make </a:t>
            </a:r>
            <a:r>
              <a:rPr dirty="0" sz="1400" spc="-5">
                <a:latin typeface="Times New Roman"/>
                <a:cs typeface="Times New Roman"/>
              </a:rPr>
              <a:t>sure your social media web </a:t>
            </a:r>
            <a:r>
              <a:rPr dirty="0" sz="1400">
                <a:latin typeface="Times New Roman"/>
                <a:cs typeface="Times New Roman"/>
              </a:rPr>
              <a:t>app </a:t>
            </a:r>
            <a:r>
              <a:rPr dirty="0" sz="1400" spc="-5">
                <a:latin typeface="Times New Roman"/>
                <a:cs typeface="Times New Roman"/>
              </a:rPr>
              <a:t>code </a:t>
            </a:r>
            <a:r>
              <a:rPr dirty="0" sz="1400">
                <a:latin typeface="Times New Roman"/>
                <a:cs typeface="Times New Roman"/>
              </a:rPr>
              <a:t>is ready for </a:t>
            </a:r>
            <a:r>
              <a:rPr dirty="0" sz="1400" spc="-5">
                <a:latin typeface="Times New Roman"/>
                <a:cs typeface="Times New Roman"/>
              </a:rPr>
              <a:t>deployment. This includes  </a:t>
            </a:r>
            <a:r>
              <a:rPr dirty="0" sz="1400">
                <a:latin typeface="Times New Roman"/>
                <a:cs typeface="Times New Roman"/>
              </a:rPr>
              <a:t>ensuring it is well-organized, documented, and </a:t>
            </a:r>
            <a:r>
              <a:rPr dirty="0" sz="1400" spc="-5">
                <a:latin typeface="Times New Roman"/>
                <a:cs typeface="Times New Roman"/>
              </a:rPr>
              <a:t>optimized </a:t>
            </a:r>
            <a:r>
              <a:rPr dirty="0" sz="1400">
                <a:latin typeface="Times New Roman"/>
                <a:cs typeface="Times New Roman"/>
              </a:rPr>
              <a:t>for production</a:t>
            </a:r>
            <a:r>
              <a:rPr dirty="0" sz="1400" spc="-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algn="just" marL="190500" indent="-178435">
              <a:lnSpc>
                <a:spcPct val="100000"/>
              </a:lnSpc>
              <a:buSzPct val="92857"/>
              <a:buAutoNum type="arabicPeriod" startAt="2"/>
              <a:tabLst>
                <a:tab pos="191135" algn="l"/>
              </a:tabLst>
            </a:pP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Choose a hosting</a:t>
            </a:r>
            <a:r>
              <a:rPr dirty="0" sz="1400" spc="-3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213669"/>
                </a:solidFill>
                <a:latin typeface="Times New Roman"/>
                <a:cs typeface="Times New Roman"/>
              </a:rPr>
              <a:t>provider: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 indent="914400">
              <a:lnSpc>
                <a:spcPct val="101400"/>
              </a:lnSpc>
              <a:spcBef>
                <a:spcPts val="165"/>
              </a:spcBef>
            </a:pPr>
            <a:r>
              <a:rPr dirty="0" sz="1400" spc="-5">
                <a:latin typeface="Times New Roman"/>
                <a:cs typeface="Times New Roman"/>
              </a:rPr>
              <a:t>Select </a:t>
            </a:r>
            <a:r>
              <a:rPr dirty="0" sz="1400">
                <a:latin typeface="Times New Roman"/>
                <a:cs typeface="Times New Roman"/>
              </a:rPr>
              <a:t>a </a:t>
            </a:r>
            <a:r>
              <a:rPr dirty="0" sz="1400" spc="-5">
                <a:latin typeface="Times New Roman"/>
                <a:cs typeface="Times New Roman"/>
              </a:rPr>
              <a:t>hosting provider that suits your </a:t>
            </a:r>
            <a:r>
              <a:rPr dirty="0" sz="1400">
                <a:latin typeface="Times New Roman"/>
                <a:cs typeface="Times New Roman"/>
              </a:rPr>
              <a:t>needs </a:t>
            </a:r>
            <a:r>
              <a:rPr dirty="0" sz="1400" spc="-10">
                <a:latin typeface="Times New Roman"/>
                <a:cs typeface="Times New Roman"/>
              </a:rPr>
              <a:t>and </a:t>
            </a:r>
            <a:r>
              <a:rPr dirty="0" sz="1400" spc="-5">
                <a:latin typeface="Times New Roman"/>
                <a:cs typeface="Times New Roman"/>
              </a:rPr>
              <a:t>budget. Popular options include  Amazon Web </a:t>
            </a:r>
            <a:r>
              <a:rPr dirty="0" sz="1400">
                <a:latin typeface="Times New Roman"/>
                <a:cs typeface="Times New Roman"/>
              </a:rPr>
              <a:t>Services </a:t>
            </a:r>
            <a:r>
              <a:rPr dirty="0" sz="1400" spc="-5">
                <a:latin typeface="Times New Roman"/>
                <a:cs typeface="Times New Roman"/>
              </a:rPr>
              <a:t>(AWS), Google Cloud Platform </a:t>
            </a:r>
            <a:r>
              <a:rPr dirty="0" sz="1400">
                <a:latin typeface="Times New Roman"/>
                <a:cs typeface="Times New Roman"/>
              </a:rPr>
              <a:t>(GCP), </a:t>
            </a:r>
            <a:r>
              <a:rPr dirty="0" sz="1400" spc="-5">
                <a:latin typeface="Times New Roman"/>
                <a:cs typeface="Times New Roman"/>
              </a:rPr>
              <a:t>Microsoft </a:t>
            </a:r>
            <a:r>
              <a:rPr dirty="0" sz="1400">
                <a:latin typeface="Times New Roman"/>
                <a:cs typeface="Times New Roman"/>
              </a:rPr>
              <a:t>Azure, </a:t>
            </a:r>
            <a:r>
              <a:rPr dirty="0" sz="1400" spc="-5">
                <a:latin typeface="Times New Roman"/>
                <a:cs typeface="Times New Roman"/>
              </a:rPr>
              <a:t>or </a:t>
            </a:r>
            <a:r>
              <a:rPr dirty="0" sz="1400">
                <a:latin typeface="Times New Roman"/>
                <a:cs typeface="Times New Roman"/>
              </a:rPr>
              <a:t>a </a:t>
            </a:r>
            <a:r>
              <a:rPr dirty="0" sz="1400" spc="-5">
                <a:latin typeface="Times New Roman"/>
                <a:cs typeface="Times New Roman"/>
              </a:rPr>
              <a:t>managed  </a:t>
            </a:r>
            <a:r>
              <a:rPr dirty="0" sz="1400">
                <a:latin typeface="Times New Roman"/>
                <a:cs typeface="Times New Roman"/>
              </a:rPr>
              <a:t>hosting service </a:t>
            </a:r>
            <a:r>
              <a:rPr dirty="0" sz="1400" spc="5">
                <a:latin typeface="Times New Roman"/>
                <a:cs typeface="Times New Roman"/>
              </a:rPr>
              <a:t>like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Heroku.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algn="just" marL="190500" indent="-178435">
              <a:lnSpc>
                <a:spcPct val="100000"/>
              </a:lnSpc>
              <a:buSzPct val="92857"/>
              <a:buAutoNum type="arabicPeriod" startAt="3"/>
              <a:tabLst>
                <a:tab pos="191135" algn="l"/>
              </a:tabLst>
            </a:pP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Set up your hosting</a:t>
            </a:r>
            <a:r>
              <a:rPr dirty="0" sz="1400" spc="-55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213669"/>
                </a:solidFill>
                <a:latin typeface="Times New Roman"/>
                <a:cs typeface="Times New Roman"/>
              </a:rPr>
              <a:t>environment: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 indent="914400">
              <a:lnSpc>
                <a:spcPct val="101400"/>
              </a:lnSpc>
              <a:spcBef>
                <a:spcPts val="170"/>
              </a:spcBef>
            </a:pPr>
            <a:r>
              <a:rPr dirty="0" sz="1400">
                <a:latin typeface="Times New Roman"/>
                <a:cs typeface="Times New Roman"/>
              </a:rPr>
              <a:t>Create an </a:t>
            </a:r>
            <a:r>
              <a:rPr dirty="0" sz="1400" spc="-5">
                <a:latin typeface="Times New Roman"/>
                <a:cs typeface="Times New Roman"/>
              </a:rPr>
              <a:t>account with your </a:t>
            </a:r>
            <a:r>
              <a:rPr dirty="0" sz="1400">
                <a:latin typeface="Times New Roman"/>
                <a:cs typeface="Times New Roman"/>
              </a:rPr>
              <a:t>chosen </a:t>
            </a:r>
            <a:r>
              <a:rPr dirty="0" sz="1400" spc="-5">
                <a:latin typeface="Times New Roman"/>
                <a:cs typeface="Times New Roman"/>
              </a:rPr>
              <a:t>hosting provider and </a:t>
            </a:r>
            <a:r>
              <a:rPr dirty="0" sz="1400">
                <a:latin typeface="Times New Roman"/>
                <a:cs typeface="Times New Roman"/>
              </a:rPr>
              <a:t>set up </a:t>
            </a:r>
            <a:r>
              <a:rPr dirty="0" sz="1400" spc="-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necessary  </a:t>
            </a:r>
            <a:r>
              <a:rPr dirty="0" sz="1400" spc="-5">
                <a:latin typeface="Times New Roman"/>
                <a:cs typeface="Times New Roman"/>
              </a:rPr>
              <a:t>infrastructure. </a:t>
            </a:r>
            <a:r>
              <a:rPr dirty="0" sz="1400" spc="-10">
                <a:latin typeface="Times New Roman"/>
                <a:cs typeface="Times New Roman"/>
              </a:rPr>
              <a:t>This </a:t>
            </a:r>
            <a:r>
              <a:rPr dirty="0" sz="1400" spc="-5">
                <a:latin typeface="Times New Roman"/>
                <a:cs typeface="Times New Roman"/>
              </a:rPr>
              <a:t>may involve creating virtual machines, configuring networking, and setting </a:t>
            </a:r>
            <a:r>
              <a:rPr dirty="0" sz="1400" spc="-10">
                <a:latin typeface="Times New Roman"/>
                <a:cs typeface="Times New Roman"/>
              </a:rPr>
              <a:t>up  </a:t>
            </a:r>
            <a:r>
              <a:rPr dirty="0" sz="1400">
                <a:latin typeface="Times New Roman"/>
                <a:cs typeface="Times New Roman"/>
              </a:rPr>
              <a:t>a database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server.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algn="just" marL="190500" indent="-178435">
              <a:lnSpc>
                <a:spcPct val="100000"/>
              </a:lnSpc>
              <a:buSzPct val="92857"/>
              <a:buAutoNum type="arabicPeriod" startAt="4"/>
              <a:tabLst>
                <a:tab pos="191135" algn="l"/>
              </a:tabLst>
            </a:pP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Configure </a:t>
            </a:r>
            <a:r>
              <a:rPr dirty="0" sz="1400" spc="-5" b="1">
                <a:solidFill>
                  <a:srgbClr val="213669"/>
                </a:solidFill>
                <a:latin typeface="Times New Roman"/>
                <a:cs typeface="Times New Roman"/>
              </a:rPr>
              <a:t>domain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and</a:t>
            </a:r>
            <a:r>
              <a:rPr dirty="0" sz="1400" spc="-7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213669"/>
                </a:solidFill>
                <a:latin typeface="Times New Roman"/>
                <a:cs typeface="Times New Roman"/>
              </a:rPr>
              <a:t>DNS:</a:t>
            </a:r>
            <a:endParaRPr sz="1400">
              <a:latin typeface="Times New Roman"/>
              <a:cs typeface="Times New Roman"/>
            </a:endParaRPr>
          </a:p>
          <a:p>
            <a:pPr algn="just" marL="12700" marR="6350" indent="914400">
              <a:lnSpc>
                <a:spcPct val="102899"/>
              </a:lnSpc>
              <a:spcBef>
                <a:spcPts val="145"/>
              </a:spcBef>
            </a:pPr>
            <a:r>
              <a:rPr dirty="0" sz="1400">
                <a:latin typeface="Times New Roman"/>
                <a:cs typeface="Times New Roman"/>
              </a:rPr>
              <a:t>If </a:t>
            </a:r>
            <a:r>
              <a:rPr dirty="0" sz="1400" spc="-5">
                <a:latin typeface="Times New Roman"/>
                <a:cs typeface="Times New Roman"/>
              </a:rPr>
              <a:t>you have </a:t>
            </a:r>
            <a:r>
              <a:rPr dirty="0" sz="1400">
                <a:latin typeface="Times New Roman"/>
                <a:cs typeface="Times New Roman"/>
              </a:rPr>
              <a:t>a </a:t>
            </a:r>
            <a:r>
              <a:rPr dirty="0" sz="1400" spc="-5">
                <a:latin typeface="Times New Roman"/>
                <a:cs typeface="Times New Roman"/>
              </a:rPr>
              <a:t>custom </a:t>
            </a:r>
            <a:r>
              <a:rPr dirty="0" sz="1400">
                <a:latin typeface="Times New Roman"/>
                <a:cs typeface="Times New Roman"/>
              </a:rPr>
              <a:t>domain, </a:t>
            </a:r>
            <a:r>
              <a:rPr dirty="0" sz="1400" spc="-5">
                <a:latin typeface="Times New Roman"/>
                <a:cs typeface="Times New Roman"/>
              </a:rPr>
              <a:t>configure the DNS settings to point to </a:t>
            </a:r>
            <a:r>
              <a:rPr dirty="0" sz="1400" spc="-10">
                <a:latin typeface="Times New Roman"/>
                <a:cs typeface="Times New Roman"/>
              </a:rPr>
              <a:t>your </a:t>
            </a:r>
            <a:r>
              <a:rPr dirty="0" sz="1400" spc="-5">
                <a:latin typeface="Times New Roman"/>
                <a:cs typeface="Times New Roman"/>
              </a:rPr>
              <a:t>hosting  </a:t>
            </a:r>
            <a:r>
              <a:rPr dirty="0" sz="1400">
                <a:latin typeface="Times New Roman"/>
                <a:cs typeface="Times New Roman"/>
              </a:rPr>
              <a:t>provider's servers. </a:t>
            </a:r>
            <a:r>
              <a:rPr dirty="0" sz="1400" spc="-5">
                <a:latin typeface="Times New Roman"/>
                <a:cs typeface="Times New Roman"/>
              </a:rPr>
              <a:t>This </a:t>
            </a:r>
            <a:r>
              <a:rPr dirty="0" sz="1400">
                <a:latin typeface="Times New Roman"/>
                <a:cs typeface="Times New Roman"/>
              </a:rPr>
              <a:t>allows users to access </a:t>
            </a:r>
            <a:r>
              <a:rPr dirty="0" sz="1400" spc="-5">
                <a:latin typeface="Times New Roman"/>
                <a:cs typeface="Times New Roman"/>
              </a:rPr>
              <a:t>your web </a:t>
            </a:r>
            <a:r>
              <a:rPr dirty="0" sz="1400">
                <a:latin typeface="Times New Roman"/>
                <a:cs typeface="Times New Roman"/>
              </a:rPr>
              <a:t>app </a:t>
            </a:r>
            <a:r>
              <a:rPr dirty="0" sz="1400" spc="5">
                <a:latin typeface="Times New Roman"/>
                <a:cs typeface="Times New Roman"/>
              </a:rPr>
              <a:t>using </a:t>
            </a:r>
            <a:r>
              <a:rPr dirty="0" sz="1400" spc="-5">
                <a:latin typeface="Times New Roman"/>
                <a:cs typeface="Times New Roman"/>
              </a:rPr>
              <a:t>your domain</a:t>
            </a:r>
            <a:r>
              <a:rPr dirty="0" sz="1400" spc="-9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name.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71272" y="3448811"/>
            <a:ext cx="173990" cy="1552575"/>
            <a:chOff x="271272" y="3448811"/>
            <a:chExt cx="173990" cy="1552575"/>
          </a:xfrm>
        </p:grpSpPr>
        <p:sp>
          <p:nvSpPr>
            <p:cNvPr id="4" name="object 4"/>
            <p:cNvSpPr/>
            <p:nvPr/>
          </p:nvSpPr>
          <p:spPr>
            <a:xfrm>
              <a:off x="271272" y="3448811"/>
              <a:ext cx="173990" cy="439420"/>
            </a:xfrm>
            <a:custGeom>
              <a:avLst/>
              <a:gdLst/>
              <a:ahLst/>
              <a:cxnLst/>
              <a:rect l="l" t="t" r="r" b="b"/>
              <a:pathLst>
                <a:path w="173990" h="439420">
                  <a:moveTo>
                    <a:pt x="173736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3736" y="4389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8140" y="3697223"/>
              <a:ext cx="0" cy="1304290"/>
            </a:xfrm>
            <a:custGeom>
              <a:avLst/>
              <a:gdLst/>
              <a:ahLst/>
              <a:cxnLst/>
              <a:rect l="l" t="t" r="r" b="b"/>
              <a:pathLst>
                <a:path w="0" h="1304289">
                  <a:moveTo>
                    <a:pt x="0" y="0"/>
                  </a:moveTo>
                  <a:lnTo>
                    <a:pt x="0" y="1303921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3990" cy="2922905"/>
            <a:chOff x="271272" y="225552"/>
            <a:chExt cx="173990" cy="2922905"/>
          </a:xfrm>
        </p:grpSpPr>
        <p:sp>
          <p:nvSpPr>
            <p:cNvPr id="7" name="object 7"/>
            <p:cNvSpPr/>
            <p:nvPr/>
          </p:nvSpPr>
          <p:spPr>
            <a:xfrm>
              <a:off x="355092" y="467868"/>
              <a:ext cx="2540" cy="2673985"/>
            </a:xfrm>
            <a:custGeom>
              <a:avLst/>
              <a:gdLst/>
              <a:ahLst/>
              <a:cxnLst/>
              <a:rect l="l" t="t" r="r" b="b"/>
              <a:pathLst>
                <a:path w="2539" h="2673985">
                  <a:moveTo>
                    <a:pt x="2400" y="0"/>
                  </a:moveTo>
                  <a:lnTo>
                    <a:pt x="0" y="2673985"/>
                  </a:lnTo>
                </a:path>
              </a:pathLst>
            </a:custGeom>
            <a:ln w="127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3990" cy="439420"/>
            </a:xfrm>
            <a:custGeom>
              <a:avLst/>
              <a:gdLst/>
              <a:ahLst/>
              <a:cxnLst/>
              <a:rect l="l" t="t" r="r" b="b"/>
              <a:pathLst>
                <a:path w="173990" h="439420">
                  <a:moveTo>
                    <a:pt x="173736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3736" y="4389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72464" y="531621"/>
            <a:ext cx="7082155" cy="40811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90500" indent="-178435">
              <a:lnSpc>
                <a:spcPct val="100000"/>
              </a:lnSpc>
              <a:spcBef>
                <a:spcPts val="105"/>
              </a:spcBef>
              <a:buAutoNum type="arabicPeriod" startAt="5"/>
              <a:tabLst>
                <a:tab pos="191135" algn="l"/>
              </a:tabLst>
            </a:pP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Set up a</a:t>
            </a:r>
            <a:r>
              <a:rPr dirty="0" sz="1400" spc="-35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database: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 indent="9144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Depending </a:t>
            </a:r>
            <a:r>
              <a:rPr dirty="0" sz="1400">
                <a:latin typeface="Times New Roman"/>
                <a:cs typeface="Times New Roman"/>
              </a:rPr>
              <a:t>on </a:t>
            </a:r>
            <a:r>
              <a:rPr dirty="0" sz="1400" spc="-10">
                <a:latin typeface="Times New Roman"/>
                <a:cs typeface="Times New Roman"/>
              </a:rPr>
              <a:t>your </a:t>
            </a:r>
            <a:r>
              <a:rPr dirty="0" sz="1400" spc="-5">
                <a:latin typeface="Times New Roman"/>
                <a:cs typeface="Times New Roman"/>
              </a:rPr>
              <a:t>app's requirements, </a:t>
            </a:r>
            <a:r>
              <a:rPr dirty="0" sz="1400">
                <a:latin typeface="Times New Roman"/>
                <a:cs typeface="Times New Roman"/>
              </a:rPr>
              <a:t>set </a:t>
            </a:r>
            <a:r>
              <a:rPr dirty="0" sz="1400" spc="-5">
                <a:latin typeface="Times New Roman"/>
                <a:cs typeface="Times New Roman"/>
              </a:rPr>
              <a:t>up </a:t>
            </a:r>
            <a:r>
              <a:rPr dirty="0" sz="1400">
                <a:latin typeface="Times New Roman"/>
                <a:cs typeface="Times New Roman"/>
              </a:rPr>
              <a:t>a database </a:t>
            </a:r>
            <a:r>
              <a:rPr dirty="0" sz="1400" spc="-5">
                <a:latin typeface="Times New Roman"/>
                <a:cs typeface="Times New Roman"/>
              </a:rPr>
              <a:t>to store user data, </a:t>
            </a:r>
            <a:r>
              <a:rPr dirty="0" sz="1400">
                <a:latin typeface="Times New Roman"/>
                <a:cs typeface="Times New Roman"/>
              </a:rPr>
              <a:t>posts,  </a:t>
            </a:r>
            <a:r>
              <a:rPr dirty="0" sz="1400" spc="-5">
                <a:latin typeface="Times New Roman"/>
                <a:cs typeface="Times New Roman"/>
              </a:rPr>
              <a:t>comments, </a:t>
            </a:r>
            <a:r>
              <a:rPr dirty="0" sz="1400">
                <a:latin typeface="Times New Roman"/>
                <a:cs typeface="Times New Roman"/>
              </a:rPr>
              <a:t>and </a:t>
            </a:r>
            <a:r>
              <a:rPr dirty="0" sz="1400" spc="-5">
                <a:latin typeface="Times New Roman"/>
                <a:cs typeface="Times New Roman"/>
              </a:rPr>
              <a:t>other relevant information. </a:t>
            </a:r>
            <a:r>
              <a:rPr dirty="0" sz="1400">
                <a:latin typeface="Times New Roman"/>
                <a:cs typeface="Times New Roman"/>
              </a:rPr>
              <a:t>Choose a </a:t>
            </a:r>
            <a:r>
              <a:rPr dirty="0" sz="1400" spc="-5">
                <a:latin typeface="Times New Roman"/>
                <a:cs typeface="Times New Roman"/>
              </a:rPr>
              <a:t>suitable </a:t>
            </a:r>
            <a:r>
              <a:rPr dirty="0" sz="1400">
                <a:latin typeface="Times New Roman"/>
                <a:cs typeface="Times New Roman"/>
              </a:rPr>
              <a:t>database </a:t>
            </a:r>
            <a:r>
              <a:rPr dirty="0" sz="1400" spc="-5">
                <a:latin typeface="Times New Roman"/>
                <a:cs typeface="Times New Roman"/>
              </a:rPr>
              <a:t>solution such </a:t>
            </a:r>
            <a:r>
              <a:rPr dirty="0" sz="1400">
                <a:latin typeface="Times New Roman"/>
                <a:cs typeface="Times New Roman"/>
              </a:rPr>
              <a:t>as </a:t>
            </a:r>
            <a:r>
              <a:rPr dirty="0" sz="1400" spc="-5">
                <a:latin typeface="Times New Roman"/>
                <a:cs typeface="Times New Roman"/>
              </a:rPr>
              <a:t>MySQL,  </a:t>
            </a:r>
            <a:r>
              <a:rPr dirty="0" sz="1400">
                <a:latin typeface="Times New Roman"/>
                <a:cs typeface="Times New Roman"/>
              </a:rPr>
              <a:t>PostgreSQL, MongoDB, or a </a:t>
            </a:r>
            <a:r>
              <a:rPr dirty="0" sz="1400" spc="-5">
                <a:latin typeface="Times New Roman"/>
                <a:cs typeface="Times New Roman"/>
              </a:rPr>
              <a:t>managed </a:t>
            </a:r>
            <a:r>
              <a:rPr dirty="0" sz="1400">
                <a:latin typeface="Times New Roman"/>
                <a:cs typeface="Times New Roman"/>
              </a:rPr>
              <a:t>database service provided by </a:t>
            </a:r>
            <a:r>
              <a:rPr dirty="0" sz="1400" spc="-5">
                <a:latin typeface="Times New Roman"/>
                <a:cs typeface="Times New Roman"/>
              </a:rPr>
              <a:t>your </a:t>
            </a:r>
            <a:r>
              <a:rPr dirty="0" sz="1400">
                <a:latin typeface="Times New Roman"/>
                <a:cs typeface="Times New Roman"/>
              </a:rPr>
              <a:t>hosting</a:t>
            </a:r>
            <a:r>
              <a:rPr dirty="0" sz="1400" spc="-1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provider.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just" marL="190500" indent="-178435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191135" algn="l"/>
              </a:tabLst>
            </a:pP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Build and </a:t>
            </a:r>
            <a:r>
              <a:rPr dirty="0" sz="1400" spc="-5" b="1">
                <a:solidFill>
                  <a:srgbClr val="213669"/>
                </a:solidFill>
                <a:latin typeface="Times New Roman"/>
                <a:cs typeface="Times New Roman"/>
              </a:rPr>
              <a:t>package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your</a:t>
            </a:r>
            <a:r>
              <a:rPr dirty="0" sz="1400" spc="-8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app:</a:t>
            </a:r>
            <a:endParaRPr sz="1400">
              <a:latin typeface="Times New Roman"/>
              <a:cs typeface="Times New Roman"/>
            </a:endParaRPr>
          </a:p>
          <a:p>
            <a:pPr algn="just" marL="12700" marR="6350" indent="91440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Prepare </a:t>
            </a:r>
            <a:r>
              <a:rPr dirty="0" sz="1400" spc="-5">
                <a:latin typeface="Times New Roman"/>
                <a:cs typeface="Times New Roman"/>
              </a:rPr>
              <a:t>your </a:t>
            </a:r>
            <a:r>
              <a:rPr dirty="0" sz="1400">
                <a:latin typeface="Times New Roman"/>
                <a:cs typeface="Times New Roman"/>
              </a:rPr>
              <a:t>app </a:t>
            </a:r>
            <a:r>
              <a:rPr dirty="0" sz="1400" spc="-10">
                <a:latin typeface="Times New Roman"/>
                <a:cs typeface="Times New Roman"/>
              </a:rPr>
              <a:t>for </a:t>
            </a:r>
            <a:r>
              <a:rPr dirty="0" sz="1400" spc="-5">
                <a:latin typeface="Times New Roman"/>
                <a:cs typeface="Times New Roman"/>
              </a:rPr>
              <a:t>deployment </a:t>
            </a:r>
            <a:r>
              <a:rPr dirty="0" sz="1400">
                <a:latin typeface="Times New Roman"/>
                <a:cs typeface="Times New Roman"/>
              </a:rPr>
              <a:t>by creating a </a:t>
            </a:r>
            <a:r>
              <a:rPr dirty="0" sz="1400" spc="-5">
                <a:latin typeface="Times New Roman"/>
                <a:cs typeface="Times New Roman"/>
              </a:rPr>
              <a:t>production-ready </a:t>
            </a:r>
            <a:r>
              <a:rPr dirty="0" sz="1400">
                <a:latin typeface="Times New Roman"/>
                <a:cs typeface="Times New Roman"/>
              </a:rPr>
              <a:t>build. </a:t>
            </a:r>
            <a:r>
              <a:rPr dirty="0" sz="1400" spc="-5">
                <a:latin typeface="Times New Roman"/>
                <a:cs typeface="Times New Roman"/>
              </a:rPr>
              <a:t>This may  involve bundling </a:t>
            </a:r>
            <a:r>
              <a:rPr dirty="0" sz="1400" spc="-10">
                <a:latin typeface="Times New Roman"/>
                <a:cs typeface="Times New Roman"/>
              </a:rPr>
              <a:t>your </a:t>
            </a:r>
            <a:r>
              <a:rPr dirty="0" sz="1400" spc="-5">
                <a:latin typeface="Times New Roman"/>
                <a:cs typeface="Times New Roman"/>
              </a:rPr>
              <a:t>frontend code, optimizing </a:t>
            </a:r>
            <a:r>
              <a:rPr dirty="0" sz="1400">
                <a:latin typeface="Times New Roman"/>
                <a:cs typeface="Times New Roman"/>
              </a:rPr>
              <a:t>assets, </a:t>
            </a:r>
            <a:r>
              <a:rPr dirty="0" sz="1400" spc="-5">
                <a:latin typeface="Times New Roman"/>
                <a:cs typeface="Times New Roman"/>
              </a:rPr>
              <a:t>and setting up </a:t>
            </a:r>
            <a:r>
              <a:rPr dirty="0" sz="1400">
                <a:latin typeface="Times New Roman"/>
                <a:cs typeface="Times New Roman"/>
              </a:rPr>
              <a:t>a </a:t>
            </a:r>
            <a:r>
              <a:rPr dirty="0" sz="1400" spc="-5">
                <a:latin typeface="Times New Roman"/>
                <a:cs typeface="Times New Roman"/>
              </a:rPr>
              <a:t>build process using tools  </a:t>
            </a:r>
            <a:r>
              <a:rPr dirty="0" sz="1400" spc="5">
                <a:latin typeface="Times New Roman"/>
                <a:cs typeface="Times New Roman"/>
              </a:rPr>
              <a:t>like </a:t>
            </a:r>
            <a:r>
              <a:rPr dirty="0" sz="1400">
                <a:latin typeface="Times New Roman"/>
                <a:cs typeface="Times New Roman"/>
              </a:rPr>
              <a:t>webpack, Gulp, or npm</a:t>
            </a:r>
            <a:r>
              <a:rPr dirty="0" sz="1400" spc="-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scripts.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just" marL="190500" indent="-178435">
              <a:lnSpc>
                <a:spcPct val="100000"/>
              </a:lnSpc>
              <a:spcBef>
                <a:spcPts val="5"/>
              </a:spcBef>
              <a:buAutoNum type="arabicPeriod" startAt="7"/>
              <a:tabLst>
                <a:tab pos="191135" algn="l"/>
              </a:tabLst>
            </a:pP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Configure</a:t>
            </a:r>
            <a:r>
              <a:rPr dirty="0" sz="1400" spc="-35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security:</a:t>
            </a:r>
            <a:endParaRPr sz="1400">
              <a:latin typeface="Times New Roman"/>
              <a:cs typeface="Times New Roman"/>
            </a:endParaRPr>
          </a:p>
          <a:p>
            <a:pPr algn="just" marL="12700" marR="6350" indent="9144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Implement security </a:t>
            </a:r>
            <a:r>
              <a:rPr dirty="0" sz="1400">
                <a:latin typeface="Times New Roman"/>
                <a:cs typeface="Times New Roman"/>
              </a:rPr>
              <a:t>measures </a:t>
            </a:r>
            <a:r>
              <a:rPr dirty="0" sz="1400" spc="-5">
                <a:latin typeface="Times New Roman"/>
                <a:cs typeface="Times New Roman"/>
              </a:rPr>
              <a:t>to protect your app and its users. This includes enabling  HTTPS encryption, using </a:t>
            </a:r>
            <a:r>
              <a:rPr dirty="0" sz="1400">
                <a:latin typeface="Times New Roman"/>
                <a:cs typeface="Times New Roman"/>
              </a:rPr>
              <a:t>secure </a:t>
            </a:r>
            <a:r>
              <a:rPr dirty="0" sz="1400" spc="-5">
                <a:latin typeface="Times New Roman"/>
                <a:cs typeface="Times New Roman"/>
              </a:rPr>
              <a:t>passwords, implementing user authentication and authorization,  </a:t>
            </a:r>
            <a:r>
              <a:rPr dirty="0" sz="1400">
                <a:latin typeface="Times New Roman"/>
                <a:cs typeface="Times New Roman"/>
              </a:rPr>
              <a:t>and setting up a firewall </a:t>
            </a:r>
            <a:r>
              <a:rPr dirty="0" sz="1400" spc="5">
                <a:latin typeface="Times New Roman"/>
                <a:cs typeface="Times New Roman"/>
              </a:rPr>
              <a:t>to </a:t>
            </a:r>
            <a:r>
              <a:rPr dirty="0" sz="1400">
                <a:latin typeface="Times New Roman"/>
                <a:cs typeface="Times New Roman"/>
              </a:rPr>
              <a:t>prevent unauthorized</a:t>
            </a:r>
            <a:r>
              <a:rPr dirty="0" sz="1400" spc="-1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access.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just" marL="190500" indent="-178435">
              <a:lnSpc>
                <a:spcPct val="100000"/>
              </a:lnSpc>
              <a:spcBef>
                <a:spcPts val="5"/>
              </a:spcBef>
              <a:buAutoNum type="arabicPeriod" startAt="8"/>
              <a:tabLst>
                <a:tab pos="191135" algn="l"/>
              </a:tabLst>
            </a:pP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Deploy your</a:t>
            </a:r>
            <a:r>
              <a:rPr dirty="0" sz="1400" spc="-45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code:</a:t>
            </a:r>
            <a:endParaRPr sz="1400">
              <a:latin typeface="Times New Roman"/>
              <a:cs typeface="Times New Roman"/>
            </a:endParaRPr>
          </a:p>
          <a:p>
            <a:pPr algn="just" marL="12700" marR="6985" indent="9144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Upload </a:t>
            </a:r>
            <a:r>
              <a:rPr dirty="0" sz="1400" spc="-10">
                <a:latin typeface="Times New Roman"/>
                <a:cs typeface="Times New Roman"/>
              </a:rPr>
              <a:t>your </a:t>
            </a:r>
            <a:r>
              <a:rPr dirty="0" sz="1400" spc="-5">
                <a:latin typeface="Times New Roman"/>
                <a:cs typeface="Times New Roman"/>
              </a:rPr>
              <a:t>code to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hosting environment using </a:t>
            </a:r>
            <a:r>
              <a:rPr dirty="0" sz="1400" spc="5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provided tools or services.  This may involve using Git for version </a:t>
            </a:r>
            <a:r>
              <a:rPr dirty="0" sz="1400" spc="-10">
                <a:latin typeface="Times New Roman"/>
                <a:cs typeface="Times New Roman"/>
              </a:rPr>
              <a:t>control </a:t>
            </a:r>
            <a:r>
              <a:rPr dirty="0" sz="1400" spc="-5">
                <a:latin typeface="Times New Roman"/>
                <a:cs typeface="Times New Roman"/>
              </a:rPr>
              <a:t>and deployment, </a:t>
            </a:r>
            <a:r>
              <a:rPr dirty="0" sz="1400">
                <a:latin typeface="Times New Roman"/>
                <a:cs typeface="Times New Roman"/>
              </a:rPr>
              <a:t>or </a:t>
            </a:r>
            <a:r>
              <a:rPr dirty="0" sz="1400" spc="-5">
                <a:latin typeface="Times New Roman"/>
                <a:cs typeface="Times New Roman"/>
              </a:rPr>
              <a:t>deploying directly </a:t>
            </a:r>
            <a:r>
              <a:rPr dirty="0" sz="1400">
                <a:latin typeface="Times New Roman"/>
                <a:cs typeface="Times New Roman"/>
              </a:rPr>
              <a:t>from a local  development environment using </a:t>
            </a:r>
            <a:r>
              <a:rPr dirty="0" sz="1400" spc="5">
                <a:latin typeface="Times New Roman"/>
                <a:cs typeface="Times New Roman"/>
              </a:rPr>
              <a:t>tools like</a:t>
            </a:r>
            <a:r>
              <a:rPr dirty="0" sz="1400" spc="-1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Docker.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71272" y="3448811"/>
            <a:ext cx="173990" cy="1552575"/>
            <a:chOff x="271272" y="3448811"/>
            <a:chExt cx="173990" cy="1552575"/>
          </a:xfrm>
        </p:grpSpPr>
        <p:sp>
          <p:nvSpPr>
            <p:cNvPr id="4" name="object 4"/>
            <p:cNvSpPr/>
            <p:nvPr/>
          </p:nvSpPr>
          <p:spPr>
            <a:xfrm>
              <a:off x="271272" y="3448811"/>
              <a:ext cx="173990" cy="439420"/>
            </a:xfrm>
            <a:custGeom>
              <a:avLst/>
              <a:gdLst/>
              <a:ahLst/>
              <a:cxnLst/>
              <a:rect l="l" t="t" r="r" b="b"/>
              <a:pathLst>
                <a:path w="173990" h="439420">
                  <a:moveTo>
                    <a:pt x="173736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3736" y="4389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8140" y="3697223"/>
              <a:ext cx="0" cy="1304290"/>
            </a:xfrm>
            <a:custGeom>
              <a:avLst/>
              <a:gdLst/>
              <a:ahLst/>
              <a:cxnLst/>
              <a:rect l="l" t="t" r="r" b="b"/>
              <a:pathLst>
                <a:path w="0" h="1304289">
                  <a:moveTo>
                    <a:pt x="0" y="0"/>
                  </a:moveTo>
                  <a:lnTo>
                    <a:pt x="0" y="1303921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3990" cy="2922905"/>
            <a:chOff x="271272" y="225552"/>
            <a:chExt cx="173990" cy="2922905"/>
          </a:xfrm>
        </p:grpSpPr>
        <p:sp>
          <p:nvSpPr>
            <p:cNvPr id="7" name="object 7"/>
            <p:cNvSpPr/>
            <p:nvPr/>
          </p:nvSpPr>
          <p:spPr>
            <a:xfrm>
              <a:off x="355092" y="467868"/>
              <a:ext cx="2540" cy="2673985"/>
            </a:xfrm>
            <a:custGeom>
              <a:avLst/>
              <a:gdLst/>
              <a:ahLst/>
              <a:cxnLst/>
              <a:rect l="l" t="t" r="r" b="b"/>
              <a:pathLst>
                <a:path w="2539" h="2673985">
                  <a:moveTo>
                    <a:pt x="2400" y="0"/>
                  </a:moveTo>
                  <a:lnTo>
                    <a:pt x="0" y="2673985"/>
                  </a:lnTo>
                </a:path>
              </a:pathLst>
            </a:custGeom>
            <a:ln w="127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3990" cy="439420"/>
            </a:xfrm>
            <a:custGeom>
              <a:avLst/>
              <a:gdLst/>
              <a:ahLst/>
              <a:cxnLst/>
              <a:rect l="l" t="t" r="r" b="b"/>
              <a:pathLst>
                <a:path w="173990" h="439420">
                  <a:moveTo>
                    <a:pt x="173736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3736" y="4389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25220" y="478282"/>
            <a:ext cx="7001509" cy="429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90500" indent="-178435">
              <a:lnSpc>
                <a:spcPct val="100000"/>
              </a:lnSpc>
              <a:spcBef>
                <a:spcPts val="105"/>
              </a:spcBef>
              <a:buAutoNum type="arabicPeriod" startAt="9"/>
              <a:tabLst>
                <a:tab pos="191135" algn="l"/>
              </a:tabLst>
            </a:pP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Install</a:t>
            </a:r>
            <a:r>
              <a:rPr dirty="0" sz="1400" spc="-1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dependencies:</a:t>
            </a:r>
            <a:endParaRPr sz="1400">
              <a:latin typeface="Times New Roman"/>
              <a:cs typeface="Times New Roman"/>
            </a:endParaRPr>
          </a:p>
          <a:p>
            <a:pPr algn="just" marL="12700" marR="5715" indent="913765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Install </a:t>
            </a:r>
            <a:r>
              <a:rPr dirty="0" sz="1400" spc="5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necessary </a:t>
            </a:r>
            <a:r>
              <a:rPr dirty="0" sz="1400">
                <a:latin typeface="Times New Roman"/>
                <a:cs typeface="Times New Roman"/>
              </a:rPr>
              <a:t>dependencies </a:t>
            </a:r>
            <a:r>
              <a:rPr dirty="0" sz="1400" spc="-5">
                <a:latin typeface="Times New Roman"/>
                <a:cs typeface="Times New Roman"/>
              </a:rPr>
              <a:t>and libraries required for your app to run  smoothly. This includes backend frameworks, frontend libraries, </a:t>
            </a:r>
            <a:r>
              <a:rPr dirty="0" sz="1400">
                <a:latin typeface="Times New Roman"/>
                <a:cs typeface="Times New Roman"/>
              </a:rPr>
              <a:t>and any other </a:t>
            </a:r>
            <a:r>
              <a:rPr dirty="0" sz="1400" spc="-5">
                <a:latin typeface="Times New Roman"/>
                <a:cs typeface="Times New Roman"/>
              </a:rPr>
              <a:t>tools </a:t>
            </a:r>
            <a:r>
              <a:rPr dirty="0" sz="1400">
                <a:latin typeface="Times New Roman"/>
                <a:cs typeface="Times New Roman"/>
              </a:rPr>
              <a:t>or packages  specified in </a:t>
            </a:r>
            <a:r>
              <a:rPr dirty="0" sz="1400" spc="-5">
                <a:latin typeface="Times New Roman"/>
                <a:cs typeface="Times New Roman"/>
              </a:rPr>
              <a:t>your </a:t>
            </a:r>
            <a:r>
              <a:rPr dirty="0" sz="1400">
                <a:latin typeface="Times New Roman"/>
                <a:cs typeface="Times New Roman"/>
              </a:rPr>
              <a:t>app's </a:t>
            </a:r>
            <a:r>
              <a:rPr dirty="0" sz="1400" spc="-5">
                <a:latin typeface="Times New Roman"/>
                <a:cs typeface="Times New Roman"/>
              </a:rPr>
              <a:t>configuration</a:t>
            </a:r>
            <a:r>
              <a:rPr dirty="0" sz="1400" spc="-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just" marL="279400" indent="-266700">
              <a:lnSpc>
                <a:spcPct val="100000"/>
              </a:lnSpc>
              <a:spcBef>
                <a:spcPts val="5"/>
              </a:spcBef>
              <a:buAutoNum type="arabicPeriod" startAt="10"/>
              <a:tabLst>
                <a:tab pos="279400" algn="l"/>
              </a:tabLst>
            </a:pP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Configure environment</a:t>
            </a:r>
            <a:r>
              <a:rPr dirty="0" sz="1400" spc="-6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variables: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 indent="913765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Set </a:t>
            </a:r>
            <a:r>
              <a:rPr dirty="0" sz="1400" spc="-5">
                <a:latin typeface="Times New Roman"/>
                <a:cs typeface="Times New Roman"/>
              </a:rPr>
              <a:t>up environment </a:t>
            </a:r>
            <a:r>
              <a:rPr dirty="0" sz="1400">
                <a:latin typeface="Times New Roman"/>
                <a:cs typeface="Times New Roman"/>
              </a:rPr>
              <a:t>variables </a:t>
            </a:r>
            <a:r>
              <a:rPr dirty="0" sz="1400" spc="5">
                <a:latin typeface="Times New Roman"/>
                <a:cs typeface="Times New Roman"/>
              </a:rPr>
              <a:t>to </a:t>
            </a:r>
            <a:r>
              <a:rPr dirty="0" sz="1400" spc="-5">
                <a:latin typeface="Times New Roman"/>
                <a:cs typeface="Times New Roman"/>
              </a:rPr>
              <a:t>store sensitive information </a:t>
            </a:r>
            <a:r>
              <a:rPr dirty="0" sz="1400">
                <a:latin typeface="Times New Roman"/>
                <a:cs typeface="Times New Roman"/>
              </a:rPr>
              <a:t>such as </a:t>
            </a:r>
            <a:r>
              <a:rPr dirty="0" sz="1400" spc="-5">
                <a:latin typeface="Times New Roman"/>
                <a:cs typeface="Times New Roman"/>
              </a:rPr>
              <a:t>API keys,  </a:t>
            </a:r>
            <a:r>
              <a:rPr dirty="0" sz="1400">
                <a:latin typeface="Times New Roman"/>
                <a:cs typeface="Times New Roman"/>
              </a:rPr>
              <a:t>database </a:t>
            </a:r>
            <a:r>
              <a:rPr dirty="0" sz="1400" spc="-5">
                <a:latin typeface="Times New Roman"/>
                <a:cs typeface="Times New Roman"/>
              </a:rPr>
              <a:t>credentials, </a:t>
            </a:r>
            <a:r>
              <a:rPr dirty="0" sz="1400">
                <a:latin typeface="Times New Roman"/>
                <a:cs typeface="Times New Roman"/>
              </a:rPr>
              <a:t>and </a:t>
            </a:r>
            <a:r>
              <a:rPr dirty="0" sz="1400" spc="-5">
                <a:latin typeface="Times New Roman"/>
                <a:cs typeface="Times New Roman"/>
              </a:rPr>
              <a:t>other configuration settings. This helps </a:t>
            </a:r>
            <a:r>
              <a:rPr dirty="0" sz="1400">
                <a:latin typeface="Times New Roman"/>
                <a:cs typeface="Times New Roman"/>
              </a:rPr>
              <a:t>to keep </a:t>
            </a:r>
            <a:r>
              <a:rPr dirty="0" sz="1400" spc="-5">
                <a:latin typeface="Times New Roman"/>
                <a:cs typeface="Times New Roman"/>
              </a:rPr>
              <a:t>such information </a:t>
            </a:r>
            <a:r>
              <a:rPr dirty="0" sz="1400">
                <a:latin typeface="Times New Roman"/>
                <a:cs typeface="Times New Roman"/>
              </a:rPr>
              <a:t>secure  and allows for easy </a:t>
            </a:r>
            <a:r>
              <a:rPr dirty="0" sz="1400" spc="-5">
                <a:latin typeface="Times New Roman"/>
                <a:cs typeface="Times New Roman"/>
              </a:rPr>
              <a:t>configuration </a:t>
            </a:r>
            <a:r>
              <a:rPr dirty="0" sz="1400">
                <a:latin typeface="Times New Roman"/>
                <a:cs typeface="Times New Roman"/>
              </a:rPr>
              <a:t>changes in different</a:t>
            </a:r>
            <a:r>
              <a:rPr dirty="0" sz="1400" spc="-1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environments.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just" marL="279400" indent="-266700">
              <a:lnSpc>
                <a:spcPct val="100000"/>
              </a:lnSpc>
              <a:spcBef>
                <a:spcPts val="5"/>
              </a:spcBef>
              <a:buAutoNum type="arabicPeriod" startAt="11"/>
              <a:tabLst>
                <a:tab pos="279400" algn="l"/>
              </a:tabLst>
            </a:pP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Test your</a:t>
            </a:r>
            <a:r>
              <a:rPr dirty="0" sz="1400" spc="-25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deployment: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 indent="913765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Perform </a:t>
            </a:r>
            <a:r>
              <a:rPr dirty="0" sz="1400" spc="-5">
                <a:latin typeface="Times New Roman"/>
                <a:cs typeface="Times New Roman"/>
              </a:rPr>
              <a:t>thorough testing to ensure your </a:t>
            </a:r>
            <a:r>
              <a:rPr dirty="0" sz="1400">
                <a:latin typeface="Times New Roman"/>
                <a:cs typeface="Times New Roman"/>
              </a:rPr>
              <a:t>app is </a:t>
            </a:r>
            <a:r>
              <a:rPr dirty="0" sz="1400" spc="-5">
                <a:latin typeface="Times New Roman"/>
                <a:cs typeface="Times New Roman"/>
              </a:rPr>
              <a:t>functioning </a:t>
            </a:r>
            <a:r>
              <a:rPr dirty="0" sz="1400">
                <a:latin typeface="Times New Roman"/>
                <a:cs typeface="Times New Roman"/>
              </a:rPr>
              <a:t>as expected </a:t>
            </a:r>
            <a:r>
              <a:rPr dirty="0" sz="1400" spc="5">
                <a:latin typeface="Times New Roman"/>
                <a:cs typeface="Times New Roman"/>
              </a:rPr>
              <a:t>in </a:t>
            </a:r>
            <a:r>
              <a:rPr dirty="0" sz="1400" spc="-5">
                <a:latin typeface="Times New Roman"/>
                <a:cs typeface="Times New Roman"/>
              </a:rPr>
              <a:t>the  deployment environment. </a:t>
            </a:r>
            <a:r>
              <a:rPr dirty="0" sz="1400">
                <a:latin typeface="Times New Roman"/>
                <a:cs typeface="Times New Roman"/>
              </a:rPr>
              <a:t>Test </a:t>
            </a:r>
            <a:r>
              <a:rPr dirty="0" sz="1400" spc="-10">
                <a:latin typeface="Times New Roman"/>
                <a:cs typeface="Times New Roman"/>
              </a:rPr>
              <a:t>all </a:t>
            </a:r>
            <a:r>
              <a:rPr dirty="0" sz="1400" spc="-5">
                <a:latin typeface="Times New Roman"/>
                <a:cs typeface="Times New Roman"/>
              </a:rPr>
              <a:t>the features, workflows, and integrations </a:t>
            </a:r>
            <a:r>
              <a:rPr dirty="0" sz="1400">
                <a:latin typeface="Times New Roman"/>
                <a:cs typeface="Times New Roman"/>
              </a:rPr>
              <a:t>to </a:t>
            </a:r>
            <a:r>
              <a:rPr dirty="0" sz="1400" spc="-5">
                <a:latin typeface="Times New Roman"/>
                <a:cs typeface="Times New Roman"/>
              </a:rPr>
              <a:t>catch </a:t>
            </a:r>
            <a:r>
              <a:rPr dirty="0" sz="1400">
                <a:latin typeface="Times New Roman"/>
                <a:cs typeface="Times New Roman"/>
              </a:rPr>
              <a:t>any </a:t>
            </a:r>
            <a:r>
              <a:rPr dirty="0" sz="1400" spc="-5">
                <a:latin typeface="Times New Roman"/>
                <a:cs typeface="Times New Roman"/>
              </a:rPr>
              <a:t>potential  </a:t>
            </a:r>
            <a:r>
              <a:rPr dirty="0" sz="1400">
                <a:latin typeface="Times New Roman"/>
                <a:cs typeface="Times New Roman"/>
              </a:rPr>
              <a:t>issues or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bugs.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just" marL="279400" indent="-266700">
              <a:lnSpc>
                <a:spcPct val="100000"/>
              </a:lnSpc>
              <a:spcBef>
                <a:spcPts val="5"/>
              </a:spcBef>
              <a:buAutoNum type="arabicPeriod" startAt="12"/>
              <a:tabLst>
                <a:tab pos="279400" algn="l"/>
              </a:tabLst>
            </a:pP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Monitor and </a:t>
            </a:r>
            <a:r>
              <a:rPr dirty="0" sz="1400" spc="-5" b="1">
                <a:solidFill>
                  <a:srgbClr val="213669"/>
                </a:solidFill>
                <a:latin typeface="Times New Roman"/>
                <a:cs typeface="Times New Roman"/>
              </a:rPr>
              <a:t>optimize</a:t>
            </a:r>
            <a:r>
              <a:rPr dirty="0" sz="1400" spc="-7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performance: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 indent="913765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Set </a:t>
            </a:r>
            <a:r>
              <a:rPr dirty="0" sz="1400" spc="-5">
                <a:latin typeface="Times New Roman"/>
                <a:cs typeface="Times New Roman"/>
              </a:rPr>
              <a:t>up monitoring tools to track the performance </a:t>
            </a:r>
            <a:r>
              <a:rPr dirty="0" sz="1400">
                <a:latin typeface="Times New Roman"/>
                <a:cs typeface="Times New Roman"/>
              </a:rPr>
              <a:t>and </a:t>
            </a:r>
            <a:r>
              <a:rPr dirty="0" sz="1400" spc="-5">
                <a:latin typeface="Times New Roman"/>
                <a:cs typeface="Times New Roman"/>
              </a:rPr>
              <a:t>health of your </a:t>
            </a:r>
            <a:r>
              <a:rPr dirty="0" sz="1400">
                <a:latin typeface="Times New Roman"/>
                <a:cs typeface="Times New Roman"/>
              </a:rPr>
              <a:t>app. </a:t>
            </a:r>
            <a:r>
              <a:rPr dirty="0" sz="1400" spc="-5">
                <a:latin typeface="Times New Roman"/>
                <a:cs typeface="Times New Roman"/>
              </a:rPr>
              <a:t>This  includes </a:t>
            </a:r>
            <a:r>
              <a:rPr dirty="0" sz="1400" spc="-10">
                <a:latin typeface="Times New Roman"/>
                <a:cs typeface="Times New Roman"/>
              </a:rPr>
              <a:t>monitoring </a:t>
            </a:r>
            <a:r>
              <a:rPr dirty="0" sz="1400" spc="-5">
                <a:latin typeface="Times New Roman"/>
                <a:cs typeface="Times New Roman"/>
              </a:rPr>
              <a:t>server </a:t>
            </a:r>
            <a:r>
              <a:rPr dirty="0" sz="1400">
                <a:latin typeface="Times New Roman"/>
                <a:cs typeface="Times New Roman"/>
              </a:rPr>
              <a:t>resources, database </a:t>
            </a:r>
            <a:r>
              <a:rPr dirty="0" sz="1400" spc="-5">
                <a:latin typeface="Times New Roman"/>
                <a:cs typeface="Times New Roman"/>
              </a:rPr>
              <a:t>performance, response times, </a:t>
            </a:r>
            <a:r>
              <a:rPr dirty="0" sz="1400">
                <a:latin typeface="Times New Roman"/>
                <a:cs typeface="Times New Roman"/>
              </a:rPr>
              <a:t>and </a:t>
            </a:r>
            <a:r>
              <a:rPr dirty="0" sz="1400" spc="-5">
                <a:latin typeface="Times New Roman"/>
                <a:cs typeface="Times New Roman"/>
              </a:rPr>
              <a:t>user  interactions. Optimize your app based on the collected data </a:t>
            </a:r>
            <a:r>
              <a:rPr dirty="0" sz="1400">
                <a:latin typeface="Times New Roman"/>
                <a:cs typeface="Times New Roman"/>
              </a:rPr>
              <a:t>to </a:t>
            </a:r>
            <a:r>
              <a:rPr dirty="0" sz="1400" spc="-5">
                <a:latin typeface="Times New Roman"/>
                <a:cs typeface="Times New Roman"/>
              </a:rPr>
              <a:t>improve its performance </a:t>
            </a:r>
            <a:r>
              <a:rPr dirty="0" sz="1400">
                <a:latin typeface="Times New Roman"/>
                <a:cs typeface="Times New Roman"/>
              </a:rPr>
              <a:t>and  scalability.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71272" y="3448811"/>
            <a:ext cx="173990" cy="1552575"/>
            <a:chOff x="271272" y="3448811"/>
            <a:chExt cx="173990" cy="1552575"/>
          </a:xfrm>
        </p:grpSpPr>
        <p:sp>
          <p:nvSpPr>
            <p:cNvPr id="4" name="object 4"/>
            <p:cNvSpPr/>
            <p:nvPr/>
          </p:nvSpPr>
          <p:spPr>
            <a:xfrm>
              <a:off x="271272" y="3448811"/>
              <a:ext cx="173990" cy="439420"/>
            </a:xfrm>
            <a:custGeom>
              <a:avLst/>
              <a:gdLst/>
              <a:ahLst/>
              <a:cxnLst/>
              <a:rect l="l" t="t" r="r" b="b"/>
              <a:pathLst>
                <a:path w="173990" h="439420">
                  <a:moveTo>
                    <a:pt x="173736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3736" y="4389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8140" y="3697223"/>
              <a:ext cx="0" cy="1304290"/>
            </a:xfrm>
            <a:custGeom>
              <a:avLst/>
              <a:gdLst/>
              <a:ahLst/>
              <a:cxnLst/>
              <a:rect l="l" t="t" r="r" b="b"/>
              <a:pathLst>
                <a:path w="0" h="1304289">
                  <a:moveTo>
                    <a:pt x="0" y="0"/>
                  </a:moveTo>
                  <a:lnTo>
                    <a:pt x="0" y="1303921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3990" cy="2922905"/>
            <a:chOff x="271272" y="225552"/>
            <a:chExt cx="173990" cy="2922905"/>
          </a:xfrm>
        </p:grpSpPr>
        <p:sp>
          <p:nvSpPr>
            <p:cNvPr id="7" name="object 7"/>
            <p:cNvSpPr/>
            <p:nvPr/>
          </p:nvSpPr>
          <p:spPr>
            <a:xfrm>
              <a:off x="355092" y="467868"/>
              <a:ext cx="2540" cy="2673985"/>
            </a:xfrm>
            <a:custGeom>
              <a:avLst/>
              <a:gdLst/>
              <a:ahLst/>
              <a:cxnLst/>
              <a:rect l="l" t="t" r="r" b="b"/>
              <a:pathLst>
                <a:path w="2539" h="2673985">
                  <a:moveTo>
                    <a:pt x="2400" y="0"/>
                  </a:moveTo>
                  <a:lnTo>
                    <a:pt x="0" y="2673985"/>
                  </a:lnTo>
                </a:path>
              </a:pathLst>
            </a:custGeom>
            <a:ln w="127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3990" cy="439420"/>
            </a:xfrm>
            <a:custGeom>
              <a:avLst/>
              <a:gdLst/>
              <a:ahLst/>
              <a:cxnLst/>
              <a:rect l="l" t="t" r="r" b="b"/>
              <a:pathLst>
                <a:path w="173990" h="439420">
                  <a:moveTo>
                    <a:pt x="173736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3736" y="4389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04163" y="807465"/>
            <a:ext cx="6938645" cy="3014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79400" indent="-266700">
              <a:lnSpc>
                <a:spcPct val="100000"/>
              </a:lnSpc>
              <a:spcBef>
                <a:spcPts val="105"/>
              </a:spcBef>
              <a:buAutoNum type="arabicPeriod" startAt="13"/>
              <a:tabLst>
                <a:tab pos="279400" algn="l"/>
              </a:tabLst>
            </a:pP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Scale your</a:t>
            </a:r>
            <a:r>
              <a:rPr dirty="0" sz="1400" spc="-4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app:</a:t>
            </a:r>
            <a:endParaRPr sz="1400">
              <a:latin typeface="Times New Roman"/>
              <a:cs typeface="Times New Roman"/>
            </a:endParaRPr>
          </a:p>
          <a:p>
            <a:pPr algn="just" marL="12700" marR="6350" indent="9144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If your social media </a:t>
            </a:r>
            <a:r>
              <a:rPr dirty="0" sz="1400">
                <a:latin typeface="Times New Roman"/>
                <a:cs typeface="Times New Roman"/>
              </a:rPr>
              <a:t>app </a:t>
            </a:r>
            <a:r>
              <a:rPr dirty="0" sz="1400" spc="-5">
                <a:latin typeface="Times New Roman"/>
                <a:cs typeface="Times New Roman"/>
              </a:rPr>
              <a:t>experiences </a:t>
            </a:r>
            <a:r>
              <a:rPr dirty="0" sz="1400">
                <a:latin typeface="Times New Roman"/>
                <a:cs typeface="Times New Roman"/>
              </a:rPr>
              <a:t>increased </a:t>
            </a:r>
            <a:r>
              <a:rPr dirty="0" sz="1400" spc="-5">
                <a:latin typeface="Times New Roman"/>
                <a:cs typeface="Times New Roman"/>
              </a:rPr>
              <a:t>traffic </a:t>
            </a:r>
            <a:r>
              <a:rPr dirty="0" sz="1400">
                <a:latin typeface="Times New Roman"/>
                <a:cs typeface="Times New Roman"/>
              </a:rPr>
              <a:t>or user </a:t>
            </a:r>
            <a:r>
              <a:rPr dirty="0" sz="1400" spc="-5">
                <a:latin typeface="Times New Roman"/>
                <a:cs typeface="Times New Roman"/>
              </a:rPr>
              <a:t>growth, </a:t>
            </a:r>
            <a:r>
              <a:rPr dirty="0" sz="1400">
                <a:latin typeface="Times New Roman"/>
                <a:cs typeface="Times New Roman"/>
              </a:rPr>
              <a:t>be </a:t>
            </a:r>
            <a:r>
              <a:rPr dirty="0" sz="1400" spc="-5">
                <a:latin typeface="Times New Roman"/>
                <a:cs typeface="Times New Roman"/>
              </a:rPr>
              <a:t>prepared  </a:t>
            </a:r>
            <a:r>
              <a:rPr dirty="0" sz="1400">
                <a:latin typeface="Times New Roman"/>
                <a:cs typeface="Times New Roman"/>
              </a:rPr>
              <a:t>to scale </a:t>
            </a:r>
            <a:r>
              <a:rPr dirty="0" sz="1400" spc="-5">
                <a:latin typeface="Times New Roman"/>
                <a:cs typeface="Times New Roman"/>
              </a:rPr>
              <a:t>your infrastructure. This may involve adding more </a:t>
            </a:r>
            <a:r>
              <a:rPr dirty="0" sz="1400">
                <a:latin typeface="Times New Roman"/>
                <a:cs typeface="Times New Roman"/>
              </a:rPr>
              <a:t>servers, </a:t>
            </a:r>
            <a:r>
              <a:rPr dirty="0" sz="1400" spc="-5">
                <a:latin typeface="Times New Roman"/>
                <a:cs typeface="Times New Roman"/>
              </a:rPr>
              <a:t>increasing database capacity,  </a:t>
            </a:r>
            <a:r>
              <a:rPr dirty="0" sz="1400">
                <a:latin typeface="Times New Roman"/>
                <a:cs typeface="Times New Roman"/>
              </a:rPr>
              <a:t>or </a:t>
            </a:r>
            <a:r>
              <a:rPr dirty="0" sz="1400" spc="5">
                <a:latin typeface="Times New Roman"/>
                <a:cs typeface="Times New Roman"/>
              </a:rPr>
              <a:t>using </a:t>
            </a:r>
            <a:r>
              <a:rPr dirty="0" sz="1400">
                <a:latin typeface="Times New Roman"/>
                <a:cs typeface="Times New Roman"/>
              </a:rPr>
              <a:t>load balancing techniques to </a:t>
            </a:r>
            <a:r>
              <a:rPr dirty="0" sz="1400" spc="-5">
                <a:latin typeface="Times New Roman"/>
                <a:cs typeface="Times New Roman"/>
              </a:rPr>
              <a:t>distribute</a:t>
            </a:r>
            <a:r>
              <a:rPr dirty="0" sz="1400" spc="-1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traffic.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just" marL="279400" indent="-266700">
              <a:lnSpc>
                <a:spcPct val="100000"/>
              </a:lnSpc>
              <a:spcBef>
                <a:spcPts val="5"/>
              </a:spcBef>
              <a:buAutoNum type="arabicPeriod" startAt="14"/>
              <a:tabLst>
                <a:tab pos="279400" algn="l"/>
              </a:tabLst>
            </a:pPr>
            <a:r>
              <a:rPr dirty="0" sz="1400" spc="-5" b="1">
                <a:solidFill>
                  <a:srgbClr val="213669"/>
                </a:solidFill>
                <a:latin typeface="Times New Roman"/>
                <a:cs typeface="Times New Roman"/>
              </a:rPr>
              <a:t>Continuous deployment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and</a:t>
            </a:r>
            <a:r>
              <a:rPr dirty="0" sz="1400" spc="-7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updates:</a:t>
            </a:r>
            <a:endParaRPr sz="1400">
              <a:latin typeface="Times New Roman"/>
              <a:cs typeface="Times New Roman"/>
            </a:endParaRPr>
          </a:p>
          <a:p>
            <a:pPr algn="just" marL="12700" marR="5715" indent="9144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Implement </a:t>
            </a:r>
            <a:r>
              <a:rPr dirty="0" sz="1400">
                <a:latin typeface="Times New Roman"/>
                <a:cs typeface="Times New Roman"/>
              </a:rPr>
              <a:t>a process for </a:t>
            </a:r>
            <a:r>
              <a:rPr dirty="0" sz="1400" spc="-5">
                <a:latin typeface="Times New Roman"/>
                <a:cs typeface="Times New Roman"/>
              </a:rPr>
              <a:t>continuous </a:t>
            </a:r>
            <a:r>
              <a:rPr dirty="0" sz="1400">
                <a:latin typeface="Times New Roman"/>
                <a:cs typeface="Times New Roman"/>
              </a:rPr>
              <a:t>deployment and </a:t>
            </a:r>
            <a:r>
              <a:rPr dirty="0" sz="1400" spc="-5">
                <a:latin typeface="Times New Roman"/>
                <a:cs typeface="Times New Roman"/>
              </a:rPr>
              <a:t>updates </a:t>
            </a:r>
            <a:r>
              <a:rPr dirty="0" sz="1400" spc="5">
                <a:latin typeface="Times New Roman"/>
                <a:cs typeface="Times New Roman"/>
              </a:rPr>
              <a:t>to </a:t>
            </a:r>
            <a:r>
              <a:rPr dirty="0" sz="1400">
                <a:latin typeface="Times New Roman"/>
                <a:cs typeface="Times New Roman"/>
              </a:rPr>
              <a:t>ensure </a:t>
            </a:r>
            <a:r>
              <a:rPr dirty="0" sz="1400" spc="-5">
                <a:latin typeface="Times New Roman"/>
                <a:cs typeface="Times New Roman"/>
              </a:rPr>
              <a:t>your app  stays </a:t>
            </a:r>
            <a:r>
              <a:rPr dirty="0" sz="1400">
                <a:latin typeface="Times New Roman"/>
                <a:cs typeface="Times New Roman"/>
              </a:rPr>
              <a:t>up to </a:t>
            </a:r>
            <a:r>
              <a:rPr dirty="0" sz="1400" spc="-5">
                <a:latin typeface="Times New Roman"/>
                <a:cs typeface="Times New Roman"/>
              </a:rPr>
              <a:t>date with </a:t>
            </a:r>
            <a:r>
              <a:rPr dirty="0" sz="1400">
                <a:latin typeface="Times New Roman"/>
                <a:cs typeface="Times New Roman"/>
              </a:rPr>
              <a:t>new features, </a:t>
            </a:r>
            <a:r>
              <a:rPr dirty="0" sz="1400" spc="-5">
                <a:latin typeface="Times New Roman"/>
                <a:cs typeface="Times New Roman"/>
              </a:rPr>
              <a:t>bug </a:t>
            </a:r>
            <a:r>
              <a:rPr dirty="0" sz="1400">
                <a:latin typeface="Times New Roman"/>
                <a:cs typeface="Times New Roman"/>
              </a:rPr>
              <a:t>fixes, and </a:t>
            </a:r>
            <a:r>
              <a:rPr dirty="0" sz="1400" spc="-5">
                <a:latin typeface="Times New Roman"/>
                <a:cs typeface="Times New Roman"/>
              </a:rPr>
              <a:t>security </a:t>
            </a:r>
            <a:r>
              <a:rPr dirty="0" sz="1400">
                <a:latin typeface="Times New Roman"/>
                <a:cs typeface="Times New Roman"/>
              </a:rPr>
              <a:t>patches. </a:t>
            </a:r>
            <a:r>
              <a:rPr dirty="0" sz="1400" spc="-5">
                <a:latin typeface="Times New Roman"/>
                <a:cs typeface="Times New Roman"/>
              </a:rPr>
              <a:t>Use </a:t>
            </a:r>
            <a:r>
              <a:rPr dirty="0" sz="1400">
                <a:latin typeface="Times New Roman"/>
                <a:cs typeface="Times New Roman"/>
              </a:rPr>
              <a:t>version </a:t>
            </a:r>
            <a:r>
              <a:rPr dirty="0" sz="1400" spc="-5">
                <a:latin typeface="Times New Roman"/>
                <a:cs typeface="Times New Roman"/>
              </a:rPr>
              <a:t>control,  automated </a:t>
            </a:r>
            <a:r>
              <a:rPr dirty="0" sz="1400">
                <a:latin typeface="Times New Roman"/>
                <a:cs typeface="Times New Roman"/>
              </a:rPr>
              <a:t>testing, and </a:t>
            </a:r>
            <a:r>
              <a:rPr dirty="0" sz="1400" spc="-5">
                <a:latin typeface="Times New Roman"/>
                <a:cs typeface="Times New Roman"/>
              </a:rPr>
              <a:t>deployment </a:t>
            </a:r>
            <a:r>
              <a:rPr dirty="0" sz="1400">
                <a:latin typeface="Times New Roman"/>
                <a:cs typeface="Times New Roman"/>
              </a:rPr>
              <a:t>pipelines to </a:t>
            </a:r>
            <a:r>
              <a:rPr dirty="0" sz="1400" spc="-5">
                <a:latin typeface="Times New Roman"/>
                <a:cs typeface="Times New Roman"/>
              </a:rPr>
              <a:t>streamline </a:t>
            </a:r>
            <a:r>
              <a:rPr dirty="0" sz="1400" spc="5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deployment</a:t>
            </a:r>
            <a:r>
              <a:rPr dirty="0" sz="1400" spc="-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just" marL="279400" indent="-266700">
              <a:lnSpc>
                <a:spcPct val="100000"/>
              </a:lnSpc>
              <a:spcBef>
                <a:spcPts val="5"/>
              </a:spcBef>
              <a:buAutoNum type="arabicPeriod" startAt="15"/>
              <a:tabLst>
                <a:tab pos="279400" algn="l"/>
              </a:tabLst>
            </a:pP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Monitor and respond to user</a:t>
            </a:r>
            <a:r>
              <a:rPr dirty="0" sz="1400" spc="-10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213669"/>
                </a:solidFill>
                <a:latin typeface="Times New Roman"/>
                <a:cs typeface="Times New Roman"/>
              </a:rPr>
              <a:t>feedback: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 indent="91440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Regularly </a:t>
            </a:r>
            <a:r>
              <a:rPr dirty="0" sz="1400" spc="-5">
                <a:latin typeface="Times New Roman"/>
                <a:cs typeface="Times New Roman"/>
              </a:rPr>
              <a:t>monitor </a:t>
            </a:r>
            <a:r>
              <a:rPr dirty="0" sz="1400">
                <a:latin typeface="Times New Roman"/>
                <a:cs typeface="Times New Roman"/>
              </a:rPr>
              <a:t>user feedback, </a:t>
            </a:r>
            <a:r>
              <a:rPr dirty="0" sz="1400" spc="-5">
                <a:latin typeface="Times New Roman"/>
                <a:cs typeface="Times New Roman"/>
              </a:rPr>
              <a:t>bug reports, </a:t>
            </a:r>
            <a:r>
              <a:rPr dirty="0" sz="1400">
                <a:latin typeface="Times New Roman"/>
                <a:cs typeface="Times New Roman"/>
              </a:rPr>
              <a:t>and </a:t>
            </a:r>
            <a:r>
              <a:rPr dirty="0" sz="1400" spc="-5">
                <a:latin typeface="Times New Roman"/>
                <a:cs typeface="Times New Roman"/>
              </a:rPr>
              <a:t>analytics </a:t>
            </a:r>
            <a:r>
              <a:rPr dirty="0" sz="1400" spc="5">
                <a:latin typeface="Times New Roman"/>
                <a:cs typeface="Times New Roman"/>
              </a:rPr>
              <a:t>to </a:t>
            </a:r>
            <a:r>
              <a:rPr dirty="0" sz="1400">
                <a:latin typeface="Times New Roman"/>
                <a:cs typeface="Times New Roman"/>
              </a:rPr>
              <a:t>understand how  users </a:t>
            </a:r>
            <a:r>
              <a:rPr dirty="0" sz="1400" spc="-5">
                <a:latin typeface="Times New Roman"/>
                <a:cs typeface="Times New Roman"/>
              </a:rPr>
              <a:t>are interacting with your </a:t>
            </a:r>
            <a:r>
              <a:rPr dirty="0" sz="1400">
                <a:latin typeface="Times New Roman"/>
                <a:cs typeface="Times New Roman"/>
              </a:rPr>
              <a:t>app. </a:t>
            </a:r>
            <a:r>
              <a:rPr dirty="0" sz="1400" spc="-5">
                <a:latin typeface="Times New Roman"/>
                <a:cs typeface="Times New Roman"/>
              </a:rPr>
              <a:t>Use this information to make improvements, </a:t>
            </a:r>
            <a:r>
              <a:rPr dirty="0" sz="1400">
                <a:latin typeface="Times New Roman"/>
                <a:cs typeface="Times New Roman"/>
              </a:rPr>
              <a:t>address issues,  and plan future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updates.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8464" y="1737360"/>
            <a:ext cx="4767072" cy="2529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4375" y="229057"/>
            <a:ext cx="2336165" cy="820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5" b="1">
                <a:solidFill>
                  <a:srgbClr val="21366A"/>
                </a:solidFill>
                <a:latin typeface="Trebuchet MS"/>
                <a:cs typeface="Trebuchet MS"/>
              </a:rPr>
              <a:t>Output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rebuchet MS"/>
              <a:cs typeface="Trebuchet MS"/>
            </a:endParaRPr>
          </a:p>
          <a:p>
            <a:pPr marL="469900" indent="-318135">
              <a:lnSpc>
                <a:spcPct val="100000"/>
              </a:lnSpc>
              <a:spcBef>
                <a:spcPts val="5"/>
              </a:spcBef>
              <a:buFont typeface="Arial"/>
              <a:buChar char="▪"/>
              <a:tabLst>
                <a:tab pos="469900" algn="l"/>
                <a:tab pos="470534" algn="l"/>
              </a:tabLst>
            </a:pPr>
            <a:r>
              <a:rPr dirty="0" sz="1400" spc="30">
                <a:latin typeface="Trebuchet MS"/>
                <a:cs typeface="Trebuchet MS"/>
              </a:rPr>
              <a:t>Frontend</a:t>
            </a:r>
            <a:r>
              <a:rPr dirty="0" sz="1400" spc="-130">
                <a:latin typeface="Trebuchet MS"/>
                <a:cs typeface="Trebuchet MS"/>
              </a:rPr>
              <a:t> </a:t>
            </a:r>
            <a:r>
              <a:rPr dirty="0" sz="1400" spc="250">
                <a:latin typeface="Trebuchet MS"/>
                <a:cs typeface="Trebuchet MS"/>
              </a:rPr>
              <a:t>–</a:t>
            </a:r>
            <a:r>
              <a:rPr dirty="0" sz="1400" spc="-90">
                <a:latin typeface="Trebuchet MS"/>
                <a:cs typeface="Trebuchet MS"/>
              </a:rPr>
              <a:t> </a:t>
            </a:r>
            <a:r>
              <a:rPr dirty="0" sz="1400" spc="55">
                <a:latin typeface="Trebuchet MS"/>
                <a:cs typeface="Trebuchet MS"/>
              </a:rPr>
              <a:t>Login</a:t>
            </a:r>
            <a:r>
              <a:rPr dirty="0" sz="1400" spc="-100">
                <a:latin typeface="Trebuchet MS"/>
                <a:cs typeface="Trebuchet MS"/>
              </a:rPr>
              <a:t> </a:t>
            </a:r>
            <a:r>
              <a:rPr dirty="0" sz="1400" spc="70">
                <a:latin typeface="Trebuchet MS"/>
                <a:cs typeface="Trebuchet MS"/>
              </a:rPr>
              <a:t>page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69920" y="1712976"/>
            <a:ext cx="2695956" cy="2540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4375" y="229057"/>
            <a:ext cx="1951989" cy="820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5" b="1">
                <a:solidFill>
                  <a:srgbClr val="21366A"/>
                </a:solidFill>
                <a:latin typeface="Trebuchet MS"/>
                <a:cs typeface="Trebuchet MS"/>
              </a:rPr>
              <a:t>Output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rebuchet MS"/>
              <a:cs typeface="Trebuchet MS"/>
            </a:endParaRPr>
          </a:p>
          <a:p>
            <a:pPr marL="469900" indent="-318135">
              <a:lnSpc>
                <a:spcPct val="100000"/>
              </a:lnSpc>
              <a:spcBef>
                <a:spcPts val="5"/>
              </a:spcBef>
              <a:buFont typeface="Arial"/>
              <a:buChar char="▪"/>
              <a:tabLst>
                <a:tab pos="469900" algn="l"/>
                <a:tab pos="470534" algn="l"/>
              </a:tabLst>
            </a:pPr>
            <a:r>
              <a:rPr dirty="0" sz="1400" spc="30">
                <a:latin typeface="Trebuchet MS"/>
                <a:cs typeface="Trebuchet MS"/>
              </a:rPr>
              <a:t>Registration</a:t>
            </a:r>
            <a:r>
              <a:rPr dirty="0" sz="1400" spc="-135">
                <a:latin typeface="Trebuchet MS"/>
                <a:cs typeface="Trebuchet MS"/>
              </a:rPr>
              <a:t> </a:t>
            </a:r>
            <a:r>
              <a:rPr dirty="0" sz="1400" spc="70">
                <a:latin typeface="Trebuchet MS"/>
                <a:cs typeface="Trebuchet MS"/>
              </a:rPr>
              <a:t>page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2023-05-16T16:35:21Z</dcterms:created>
  <dcterms:modified xsi:type="dcterms:W3CDTF">2023-05-16T16:35:21Z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2023-05-16T00:00:00Z</vt:filetime>
  </property>
</Properties>
</file>