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27" roundtripDataSignature="AMtx7milnRzRBxZboOrBFakVxQHf774g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3D887F-6C82-4BC0-97B2-B9FC556DC449}">
  <a:tblStyle styleId="{173D887F-6C82-4BC0-97B2-B9FC556DC44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5FA8E91D-9970-47B3-8DD6-D3FB4B1B3C9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85725" y="1687525"/>
            <a:ext cx="119673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CS6611 – CREATIVE AND INNOVATIVE PROJECT</a:t>
            </a:r>
            <a:br>
              <a:rPr b="1" lang="en-US" sz="32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FIRST REVIEW – TEAM NO. 37</a:t>
            </a:r>
            <a:br>
              <a:rPr b="1" lang="en-US" sz="3200"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2400"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ANALYSIS OF THE SPATIOTEMPORAL FLUCTUATIONS IN MANGROVES USING MACHINE LEARNING FOR HEALTH ASSESSMENT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0" name="Google Shape;90;p1"/>
          <p:cNvGraphicFramePr/>
          <p:nvPr/>
        </p:nvGraphicFramePr>
        <p:xfrm>
          <a:off x="1524000" y="441820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{173D887F-6C82-4BC0-97B2-B9FC556DC449}</a:tableStyleId>
              </a:tblPr>
              <a:tblGrid>
                <a:gridCol w="4864100"/>
                <a:gridCol w="4279900"/>
              </a:tblGrid>
              <a:tr h="84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TEAM MEMBERS: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MADHUMITHA P S (2021503520) 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ACHYUT PRASAD D C (2021503002) 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SANDHIYA S (2021503552)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SUPERVISOR: DR. R. KATHIROLI 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91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07-03-2024</a:t>
            </a:r>
            <a:endParaRPr/>
          </a:p>
        </p:txBody>
      </p:sp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CS6611 - CIP- First - 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2" name="Google Shape;172;p10"/>
          <p:cNvGraphicFramePr/>
          <p:nvPr/>
        </p:nvGraphicFramePr>
        <p:xfrm>
          <a:off x="0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{5FA8E91D-9970-47B3-8DD6-D3FB4B1B3C98}</a:tableStyleId>
              </a:tblPr>
              <a:tblGrid>
                <a:gridCol w="1016000"/>
                <a:gridCol w="2698750"/>
                <a:gridCol w="1905000"/>
                <a:gridCol w="3333750"/>
                <a:gridCol w="3238500"/>
              </a:tblGrid>
              <a:tr h="86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S. No.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TITLE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JOURNAL/ YEAR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PROPOSED WORK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LIMITATIONS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</a:tr>
              <a:tr h="219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 Vector Machine Versus Random Forest for Remote Sensing Image Classification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Journal in Applied Earth Observations and Remote Sensing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Enhance meta-analysis of RF and SVM.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Incorporate temporal trends for refinement.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600"/>
                        <a:t>RF’s p</a:t>
                      </a: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opularity cannot be concluded because</a:t>
                      </a:r>
                      <a:r>
                        <a:rPr lang="en-US" sz="1600"/>
                        <a:t> </a:t>
                      </a: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 the low available number of published papers.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10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Estimating and Mapping Mangrove Biomass Dynamic Change Using WorldView-2 Images and Digital Surface Models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Journal in Applied Earth Observations and Remote Sensing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600"/>
                        <a:t>Provide  insights into dynamic changes of land cover in disturbed and recovering mangrove areas.</a:t>
                      </a:r>
                      <a:endParaRPr sz="1600"/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.</a:t>
                      </a:r>
                      <a:endParaRPr sz="1600"/>
                    </a:p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▪"/>
                      </a:pPr>
                      <a:r>
                        <a:t/>
                      </a:r>
                      <a:endParaRPr sz="16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600"/>
                        <a:t>WorldView- 2 images have limited spectral resolution and atmospheric corrections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73" name="Google Shape;17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07-03-2024</a:t>
            </a:r>
            <a:endParaRPr/>
          </a:p>
        </p:txBody>
      </p:sp>
      <p:sp>
        <p:nvSpPr>
          <p:cNvPr id="174" name="Google Shape;17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CS6611 - CIP- First - Review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BLOCK DIAGRAM OF THE PROPOSED WORK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1"/>
          <p:cNvPicPr preferRelativeResize="0"/>
          <p:nvPr/>
        </p:nvPicPr>
        <p:blipFill rotWithShape="1">
          <a:blip r:embed="rId3">
            <a:alphaModFix/>
          </a:blip>
          <a:srcRect b="4566" l="2438" r="2508" t="935"/>
          <a:stretch/>
        </p:blipFill>
        <p:spPr>
          <a:xfrm>
            <a:off x="2771776" y="1252774"/>
            <a:ext cx="6743700" cy="551947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2" name="Google Shape;18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07-03-2024</a:t>
            </a:r>
            <a:endParaRPr/>
          </a:p>
        </p:txBody>
      </p:sp>
      <p:sp>
        <p:nvSpPr>
          <p:cNvPr id="183" name="Google Shape;18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CS6611 - CIP- First - Review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LIST OF MODULES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❑"/>
            </a:pPr>
            <a:r>
              <a:rPr lang="en-US" sz="2700"/>
              <a:t> Data Collection Module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❑"/>
            </a:pPr>
            <a:r>
              <a:rPr lang="en-US" sz="2700"/>
              <a:t> Data Preprocessing Module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❑"/>
            </a:pPr>
            <a:r>
              <a:rPr lang="en-US" sz="2700"/>
              <a:t> Mangrove Dynamics Module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❑"/>
            </a:pPr>
            <a:r>
              <a:rPr lang="en-US" sz="2700"/>
              <a:t> Mangrove Health Module</a:t>
            </a:r>
            <a:endParaRPr/>
          </a:p>
          <a:p>
            <a:pPr indent="-5715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r>
              <a:t/>
            </a:r>
            <a:endParaRPr sz="2700"/>
          </a:p>
        </p:txBody>
      </p:sp>
      <p:sp>
        <p:nvSpPr>
          <p:cNvPr id="191" name="Google Shape;19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07-03-2024</a:t>
            </a:r>
            <a:endParaRPr/>
          </a:p>
        </p:txBody>
      </p:sp>
      <p:sp>
        <p:nvSpPr>
          <p:cNvPr id="192" name="Google Shape;19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CS6611 - CIP- First - Review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CONTRIBUTIONS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❑"/>
            </a:pPr>
            <a:r>
              <a:rPr lang="en-US" sz="2700"/>
              <a:t> Composite images integrate multiple satellite images, enhancing mangrove ecosystem analysis.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❑"/>
            </a:pPr>
            <a:r>
              <a:rPr lang="en-US" sz="2700"/>
              <a:t> Employ hybrid unsupervised-supervised learning for more accurate classification.</a:t>
            </a:r>
            <a:endParaRPr sz="2700"/>
          </a:p>
        </p:txBody>
      </p:sp>
      <p:sp>
        <p:nvSpPr>
          <p:cNvPr id="200" name="Google Shape;20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07-03-2024</a:t>
            </a:r>
            <a:endParaRPr/>
          </a:p>
        </p:txBody>
      </p:sp>
      <p:sp>
        <p:nvSpPr>
          <p:cNvPr id="201" name="Google Shape;20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CS6611 - CIP- First - Review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DETAILED ALGORITHM FOR MANGROVE HEALTH MODULE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b="1" lang="en-US" sz="2700"/>
              <a:t>Step 1:</a:t>
            </a:r>
            <a:r>
              <a:rPr lang="en-US" sz="2700"/>
              <a:t> Calculate the Normalized Difference Vegetation Index (NDVI) pixel values from the preprocessed satellite imagery.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t/>
            </a:r>
            <a:endParaRPr sz="27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t/>
            </a:r>
            <a:endParaRPr sz="27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b="1" lang="en-US" sz="2700"/>
              <a:t>Step 2: </a:t>
            </a:r>
            <a:r>
              <a:rPr lang="en-US" sz="2700"/>
              <a:t>Label the NDVI images with specific mangrove health categories (e.g., sparse, moderate, dense) and split the labeled NDVI images into training and validation datasets.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b="1" lang="en-US" sz="2700"/>
              <a:t>Step 3: </a:t>
            </a:r>
            <a:r>
              <a:rPr lang="en-US" sz="2700"/>
              <a:t>Train the CNN model using the training dataset and validate it using the validation dataset.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t/>
            </a:r>
            <a:endParaRPr sz="2700"/>
          </a:p>
        </p:txBody>
      </p:sp>
      <p:pic>
        <p:nvPicPr>
          <p:cNvPr descr="NDVI(BOA) vs. NDVI(TOA)" id="209" name="Google Shape;2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8712" y="2801938"/>
            <a:ext cx="2314575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07-03-2024</a:t>
            </a:r>
            <a:endParaRPr/>
          </a:p>
        </p:txBody>
      </p:sp>
      <p:sp>
        <p:nvSpPr>
          <p:cNvPr id="211" name="Google Shape;21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CS6611 - CIP- First - Review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DETAILED ALGORITHM FOR MANGROVE HEALTH MODULE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8" name="Google Shape;218;p15"/>
          <p:cNvGraphicFramePr/>
          <p:nvPr/>
        </p:nvGraphicFramePr>
        <p:xfrm>
          <a:off x="2426277" y="38081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{5FA8E91D-9970-47B3-8DD6-D3FB4B1B3C98}</a:tableStyleId>
              </a:tblPr>
              <a:tblGrid>
                <a:gridCol w="3669725"/>
                <a:gridCol w="3669725"/>
              </a:tblGrid>
              <a:tr h="42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RANGE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CLASSES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2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/>
                        <a:t>&lt;= 0</a:t>
                      </a:r>
                      <a:endParaRPr b="0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/>
                        <a:t>Water</a:t>
                      </a:r>
                      <a:endParaRPr b="0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2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/>
                        <a:t>&lt;= 0.1</a:t>
                      </a:r>
                      <a:endParaRPr b="0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/>
                        <a:t>Shallow Region</a:t>
                      </a:r>
                      <a:endParaRPr b="0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2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/>
                        <a:t>&lt;= 0.3</a:t>
                      </a:r>
                      <a:endParaRPr b="0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/>
                        <a:t>Open Canopy (Sparse)</a:t>
                      </a:r>
                      <a:endParaRPr b="0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2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/>
                        <a:t>&lt;= 0.5</a:t>
                      </a:r>
                      <a:endParaRPr b="0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/>
                        <a:t>Moderate</a:t>
                      </a:r>
                      <a:endParaRPr b="0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42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/>
                        <a:t>&gt; 0.5 to 1</a:t>
                      </a:r>
                      <a:endParaRPr b="0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/>
                        <a:t>Closed Canopy (Dense)</a:t>
                      </a:r>
                      <a:endParaRPr b="0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19" name="Google Shape;219;p15"/>
          <p:cNvSpPr txBox="1"/>
          <p:nvPr/>
        </p:nvSpPr>
        <p:spPr>
          <a:xfrm>
            <a:off x="882650" y="1887835"/>
            <a:ext cx="10471150" cy="1769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4: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the trained CNN model to classify NDVI images into mangrove health categories (e.g., sparse, moderate, dense) and generate predictions for the entire dataset.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NDVI range vs Classes:</a:t>
            </a:r>
            <a:endParaRPr b="1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07-03-2024</a:t>
            </a:r>
            <a:endParaRPr/>
          </a:p>
        </p:txBody>
      </p:sp>
      <p:sp>
        <p:nvSpPr>
          <p:cNvPr id="221" name="Google Shape;22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CS6611 - CIP- First - Review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EVALUATION METRICS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b="1" lang="en-US" sz="2700"/>
              <a:t>F1-Score: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 sz="2700"/>
              <a:t>F1-Score balances precision (correctly identified mangroves) and recall (identified all actual mangroves) and provides a single score summarizing model performance, making comparison between different models easier. This helps choose the most effective model for mangrove health assessment.</a:t>
            </a:r>
            <a:endParaRPr/>
          </a:p>
        </p:txBody>
      </p:sp>
      <p:sp>
        <p:nvSpPr>
          <p:cNvPr id="229" name="Google Shape;22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07-03-2024</a:t>
            </a:r>
            <a:endParaRPr/>
          </a:p>
        </p:txBody>
      </p:sp>
      <p:sp>
        <p:nvSpPr>
          <p:cNvPr id="230" name="Google Shape;23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CS6611 - CIP- First - Review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EVALUATION METRICS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b="1" lang="en-US" sz="2700"/>
              <a:t>Cohen’s Kappa Coefficient: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 sz="2700"/>
              <a:t>This metric measures the agreement between predicted and observed classifications, providing insights into the reliability of the model's assessments of mangrove health dynamics.</a:t>
            </a:r>
            <a:endParaRPr b="1" sz="27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b="1" lang="en-US" sz="2700"/>
              <a:t>Intersection over Union (IoU):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 sz="2700"/>
              <a:t>It measures the overlap between the model's predicted mangrove extent and the ground truth.</a:t>
            </a:r>
            <a:endParaRPr/>
          </a:p>
        </p:txBody>
      </p:sp>
      <p:sp>
        <p:nvSpPr>
          <p:cNvPr id="238" name="Google Shape;23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07-03-2024</a:t>
            </a:r>
            <a:endParaRPr/>
          </a:p>
        </p:txBody>
      </p:sp>
      <p:sp>
        <p:nvSpPr>
          <p:cNvPr id="239" name="Google Shape;2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CS6611 - CIP- First - Review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[1] Z. Chen, M. Zhang, H. Zhang, and Y. Liu, "Mapping Mangrove Using a Red-Edge Mangrove Index (REMI) Based on Sentinel-2 Multispectral Images," in IEEE Transactions on Geoscience and Remote Sensing, vol. 61, pp. 1-11, 2023, Art no. 4409511, doi: 10.1109/TGRS.2023.3323741.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[2] Chen, R.; Zhang, R.; Zhao, C.; Wang, Z.; Jia, M. High-Resolution Mapping of Mangrove Species Height in Fujian Zhangjiangkou National Mangrove Nature Reserve Combined GF-2, GF-3, and UAV-LiDAR. Remote Sens. 2023, 15, 5645. https://doi.org/10.3390/rs15245645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[3] Sharifi, A., Felegari, S. &amp; Tariq, A. Mangrove forests mapping using Sentinel-1 and Sentinel-2 satellite images. Arab J Geosci 15, 1593 (2022). https://doi.org/10.1007/s12517-022-10867-z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[4] Z. Xue and S. Qian, "Generalized Composite Mangrove Index for Mapping Mangroves Using Sentinel-2 Time Series Data," in IEEE Journal of Selected Topics in Applied Earth Observations and Remote Sensing, vol. 15, pp. 5131-5146, 2022, doi: 10.1109/JSTARS.2022.3185078.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[5] R. Barella et al., "Combined Use of Sentinel-1 and Sentinel-2 for Glacier Mapping: An Application Over Central East Alps," in IEEE Journal of Selected Topics in Applied Earth Observations and Remote Sensing, vol. 15, pp. 4824-4834, 2022, doi: 10.1109/JSTARS.2022.3179050.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47" name="Google Shape;2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07-03-2024</a:t>
            </a:r>
            <a:endParaRPr/>
          </a:p>
        </p:txBody>
      </p:sp>
      <p:sp>
        <p:nvSpPr>
          <p:cNvPr id="248" name="Google Shape;2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CS6611 - CIP- First - Review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[6] Ghorbanian, A.; Zaghian, S.; Asiyabi, R.M.; Amani, M.; Mohammadzadeh, A.; Jamali, S. Mangrove Ecosystem Mapping Using Sentinel-1 and Sentinel-2 Satellite Images and Random Forest Algorithm in Google Earth Engine. Remote Sens. 2021, 13, 2565. https://doi.org/10.3390/rs13132565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[7] R. Zhang et al., "A Comparison of Gaofen-2 and Sentinel-2 Imagery for Mapping Mangrove Forests Using Object-Oriented Analysis and Random Forest," in IEEE Journal of Selected Topics in Applied Earth Observations and Remote Sensing, vol. 14, pp. 4185-4193, 2021, doi: 10.1109/JSTARS.2021.3070810.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[8] Yancho, J.M.M.; Jones, T.G.; Gandhi, S.R.; Ferster, C.; Lin, A.; Glass, L. The Google Earth Engine Mangrove Mapping Methodology (GEEMMM). Remote Sens. 2020, 12, 3758. https://doi.org/10.3390/rs12223758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[9] M. Sheykhmousa, M. Mahdianpari, H. Ghanbari, F. Mohammadimanesh, P. Ghamisi and S. Homayouni, "Support Vector Machine Versus Random Forest for Remote Sensing Image Classification: A Meta-Analysis and Systematic Review," in IEEE Journal of Selected Topics in Applied Earth Observations and Remote Sensing, vol. 13, pp. 6308-6325, 2020, doi: 10.1109/JSTARS.2020.3026724.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[10] Y. Zhu et al., "Estimating and Mapping Mangrove Biomass Dynamic Change Using WorldView-2 Images and Digital Surface Models," in IEEE Journal of Selected Topics in Applied Earth Observations and Remote Sensing, vol. 13, pp. 2123-2134, 2020, doi: 10.1109/JSTARS.2020.2989500.</a:t>
            </a:r>
            <a:endParaRPr/>
          </a:p>
        </p:txBody>
      </p:sp>
      <p:sp>
        <p:nvSpPr>
          <p:cNvPr id="256" name="Google Shape;25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07-03-2024</a:t>
            </a:r>
            <a:endParaRPr/>
          </a:p>
        </p:txBody>
      </p:sp>
      <p:sp>
        <p:nvSpPr>
          <p:cNvPr id="257" name="Google Shape;2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CS6611 - CIP- First - Review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EXPECTATIONS FOR THE FIRST REVIEW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❑"/>
            </a:pPr>
            <a:r>
              <a:rPr lang="en-US" sz="2700"/>
              <a:t> What analysis?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lang="en-US" sz="2700"/>
              <a:t>Tracking variations in the mangrove extent over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lang="en-US" sz="2700"/>
              <a:t>Classification of mangrove health status within the study area.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❑"/>
            </a:pPr>
            <a:r>
              <a:rPr lang="en-US" sz="2700"/>
              <a:t> Number of years for dataset?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lang="en-US" sz="2700"/>
              <a:t>35 year span: Analyzing the data between 1990 and 2024</a:t>
            </a:r>
            <a:endParaRPr sz="23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❑"/>
            </a:pPr>
            <a:r>
              <a:rPr lang="en-US" sz="2700"/>
              <a:t> What technologies?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/>
              <a:t>Machine Learning Algorithms for mapping Mangrove dynamics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/>
              <a:t>Neural Networks for assessing Mangrove Health</a:t>
            </a:r>
            <a:endParaRPr/>
          </a:p>
          <a:p>
            <a:pPr indent="-57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r>
              <a:t/>
            </a:r>
            <a:endParaRPr sz="2700"/>
          </a:p>
          <a:p>
            <a:pPr indent="-57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r>
              <a:t/>
            </a:r>
            <a:endParaRPr sz="2700"/>
          </a:p>
          <a:p>
            <a:pPr indent="-57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r>
              <a:t/>
            </a:r>
            <a:endParaRPr sz="2700"/>
          </a:p>
          <a:p>
            <a:pPr indent="-825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None/>
            </a:pPr>
            <a:r>
              <a:t/>
            </a:r>
            <a:endParaRPr sz="2300"/>
          </a:p>
        </p:txBody>
      </p:sp>
      <p:sp>
        <p:nvSpPr>
          <p:cNvPr id="100" name="Google Shape;100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07-03-2024</a:t>
            </a:r>
            <a:endParaRPr/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CS6611 - CIP- First - Review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b="1" lang="en-US" sz="660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6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07-03-2024</a:t>
            </a:r>
            <a:endParaRPr/>
          </a:p>
        </p:txBody>
      </p:sp>
      <p:sp>
        <p:nvSpPr>
          <p:cNvPr id="265" name="Google Shape;26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CS6611 - CIP- First - Review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EXPECTATIONS FOR THE FIRST REVIEW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❑"/>
            </a:pPr>
            <a:r>
              <a:rPr lang="en-US" sz="2700"/>
              <a:t>What images?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t/>
            </a:r>
            <a:endParaRPr sz="2700"/>
          </a:p>
          <a:p>
            <a:pPr indent="-57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r>
              <a:t/>
            </a:r>
            <a:endParaRPr sz="2700"/>
          </a:p>
          <a:p>
            <a:pPr indent="-57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r>
              <a:t/>
            </a:r>
            <a:endParaRPr sz="2700"/>
          </a:p>
          <a:p>
            <a:pPr indent="-57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r>
              <a:t/>
            </a:r>
            <a:endParaRPr sz="2700"/>
          </a:p>
          <a:p>
            <a:pPr indent="-825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None/>
            </a:pPr>
            <a:r>
              <a:t/>
            </a:r>
            <a:endParaRPr sz="2300"/>
          </a:p>
        </p:txBody>
      </p:sp>
      <p:graphicFrame>
        <p:nvGraphicFramePr>
          <p:cNvPr id="109" name="Google Shape;109;p3"/>
          <p:cNvGraphicFramePr/>
          <p:nvPr/>
        </p:nvGraphicFramePr>
        <p:xfrm>
          <a:off x="1638299" y="25622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{5FA8E91D-9970-47B3-8DD6-D3FB4B1B3C98}</a:tableStyleId>
              </a:tblPr>
              <a:tblGrid>
                <a:gridCol w="4529150"/>
                <a:gridCol w="4529150"/>
              </a:tblGrid>
              <a:tr h="562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TIME PERIOD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TYPE OF SATELLITE IMAGE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</a:tr>
              <a:tr h="562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1990 – 1999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Landsat 5 TM (Thematic Mapper)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704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 – 2012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Landsat 7 ETM+ (Enhanced Thematic Mapper)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562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2013 – 2016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Landsat 8 OLI (Operational Land Imager)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704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2017 - 2024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Sentinel – 2 MSI (Multispectral Instrument) Level 2A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10" name="Google Shape;11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07-03-2024</a:t>
            </a:r>
            <a:endParaRPr/>
          </a:p>
        </p:txBody>
      </p:sp>
      <p:sp>
        <p:nvSpPr>
          <p:cNvPr id="111" name="Google Shape;11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CS6611 - CIP- First - Review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❑"/>
            </a:pPr>
            <a:r>
              <a:rPr lang="en-US" sz="2700"/>
              <a:t> Mangrove forests face threats from rising water levels and climate change.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❑"/>
            </a:pPr>
            <a:r>
              <a:rPr lang="en-US" sz="2700"/>
              <a:t> Understanding mangrove evolution and health is crucial for preservation.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❑"/>
            </a:pPr>
            <a:r>
              <a:rPr lang="en-US" sz="2700"/>
              <a:t> Traditional monitoring methods for large areas like Pichavaram are inadequate.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❑"/>
            </a:pPr>
            <a:r>
              <a:rPr lang="en-US" sz="2700"/>
              <a:t> Satellite imagery combined with machine learning enables efficient monitoring.</a:t>
            </a:r>
            <a:endParaRPr sz="2700"/>
          </a:p>
        </p:txBody>
      </p:sp>
      <p:sp>
        <p:nvSpPr>
          <p:cNvPr id="119" name="Google Shape;11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07-03-2024</a:t>
            </a:r>
            <a:endParaRPr/>
          </a:p>
        </p:txBody>
      </p:sp>
      <p:sp>
        <p:nvSpPr>
          <p:cNvPr id="120" name="Google Shape;1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CS6611 - CIP- First - Review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❑"/>
            </a:pPr>
            <a:r>
              <a:rPr lang="en-US" sz="2700"/>
              <a:t> To utilize satellite imageries from different sources and assess the temporal dynamics and health of mangrove ecosystems.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❑"/>
            </a:pPr>
            <a:r>
              <a:rPr lang="en-US" sz="2700"/>
              <a:t> To develop a robust model utilizing machine learning algorithms to accurately differentiate and map mangroves, non-mangroves, and water bodies. 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❑"/>
            </a:pPr>
            <a:r>
              <a:rPr lang="en-US" sz="2700"/>
              <a:t> To quantify the temporal changes in mangrove extent from 1990 to 2024 spanning over 35 years.</a:t>
            </a:r>
            <a:endParaRPr/>
          </a:p>
          <a:p>
            <a:pPr indent="-2286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❑"/>
            </a:pPr>
            <a:r>
              <a:rPr lang="en-US"/>
              <a:t> </a:t>
            </a:r>
            <a:r>
              <a:rPr lang="en-US" sz="2700"/>
              <a:t>To estimate mangrove density and investigate the relationships between NDVI values and established density classes for each year in the specified timeframe.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t/>
            </a:r>
            <a:endParaRPr sz="2700"/>
          </a:p>
        </p:txBody>
      </p:sp>
      <p:sp>
        <p:nvSpPr>
          <p:cNvPr id="128" name="Google Shape;12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07-03-2024</a:t>
            </a:r>
            <a:endParaRPr/>
          </a:p>
        </p:txBody>
      </p:sp>
      <p:sp>
        <p:nvSpPr>
          <p:cNvPr id="129" name="Google Shape;12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CS6611 - CIP- First - Review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6" name="Google Shape;136;p6"/>
          <p:cNvGraphicFramePr/>
          <p:nvPr/>
        </p:nvGraphicFramePr>
        <p:xfrm>
          <a:off x="0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{5FA8E91D-9970-47B3-8DD6-D3FB4B1B3C98}</a:tableStyleId>
              </a:tblPr>
              <a:tblGrid>
                <a:gridCol w="1016000"/>
                <a:gridCol w="2698750"/>
                <a:gridCol w="1905000"/>
                <a:gridCol w="3333750"/>
                <a:gridCol w="3238500"/>
              </a:tblGrid>
              <a:tr h="86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S. No.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TITLE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JOURNAL/ YEAR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PROPOSED WORK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LIMITATIONS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</a:tr>
              <a:tr h="2209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1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Mapping Mangrove Using a Red-Edge Mangrove Index (REMI) Based on Sentinel-2 Multispectral Images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Transactions on Geoscience and Remote Sensing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Introduces REMI method for mangrove identification.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Utilizes specific satellite bands to capture mangrove characteristics.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REMI index can misclassify some non-mangrove trees as mangroves and is not stable for non-vegetation areas.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089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High-Resolution Mapping of Mangrove Species Height in Fujian Zhangjiangkou National Mangrove Nature Reserve Combined GF-2, GF-3, and UAV-LiDAR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MDPI Journal in Remote Sensing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Integrate GF-2, GF-3, and UAV-LiDAR data.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Apply random forest regression for height retrieval.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study solely focused on spectral, texture, and SAR features, ignoring cloud cover resulting in inaccuracies in health assessment.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37" name="Google Shape;1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07-03-2024</a:t>
            </a:r>
            <a:endParaRPr/>
          </a:p>
        </p:txBody>
      </p:sp>
      <p:sp>
        <p:nvSpPr>
          <p:cNvPr id="138" name="Google Shape;13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CS6611 - CIP- First - Review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5" name="Google Shape;145;p7"/>
          <p:cNvGraphicFramePr/>
          <p:nvPr/>
        </p:nvGraphicFramePr>
        <p:xfrm>
          <a:off x="0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{5FA8E91D-9970-47B3-8DD6-D3FB4B1B3C98}</a:tableStyleId>
              </a:tblPr>
              <a:tblGrid>
                <a:gridCol w="1016000"/>
                <a:gridCol w="2698750"/>
                <a:gridCol w="1905000"/>
                <a:gridCol w="3333750"/>
                <a:gridCol w="3238500"/>
              </a:tblGrid>
              <a:tr h="86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S. No.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TITLE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JOURNAL/ YEAR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PROPOSED WORK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LIMITATIONS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</a:tr>
              <a:tr h="2209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Mangrove forests mapping using Sentinel‐1 and Sentinel‐2 satellite images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Arabian Journal of Geosciences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Evaluate Random Forest for mangrove mapping.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Compares scenarios: Sentinel-1, Sentinel-2 (with red-edge bands), and combined data.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Landsat images with 30m resolution were not effective in identifying and monitoring isolated mangrove forest patches smaller than 1 ha.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08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Generalized Composite Mangrove Index for Mapping Mangroves Using Sentinel-2 Time Series Data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Journal of Selected Topics in Applied Earth Observations and Remote Sensing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600" u="none" cap="none" strike="noStrike">
                          <a:solidFill>
                            <a:srgbClr val="1F1F1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Introduces Generalized Composite Mangrove Index (GCMI)</a:t>
                      </a: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and </a:t>
                      </a:r>
                      <a:r>
                        <a:rPr lang="en-US" sz="1600" u="none" cap="none" strike="noStrike">
                          <a:solidFill>
                            <a:srgbClr val="1F1F1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utilizes Sentinel-2 time series data.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600" u="none" cap="none" strike="noStrike">
                          <a:solidFill>
                            <a:srgbClr val="1F1F1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Composites vegetation and water indices for enhanced mangrove separability.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600" u="none" cap="none" strike="noStrike">
                          <a:solidFill>
                            <a:srgbClr val="1F1F1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work uses time series data directly without fully exploring the phenological information it contains.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46" name="Google Shape;1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07-03-2024</a:t>
            </a:r>
            <a:endParaRPr/>
          </a:p>
        </p:txBody>
      </p:sp>
      <p:sp>
        <p:nvSpPr>
          <p:cNvPr id="147" name="Google Shape;14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CS6611 - CIP- First - Review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4" name="Google Shape;154;p8"/>
          <p:cNvGraphicFramePr/>
          <p:nvPr/>
        </p:nvGraphicFramePr>
        <p:xfrm>
          <a:off x="0" y="16906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{5FA8E91D-9970-47B3-8DD6-D3FB4B1B3C98}</a:tableStyleId>
              </a:tblPr>
              <a:tblGrid>
                <a:gridCol w="1016000"/>
                <a:gridCol w="2698750"/>
                <a:gridCol w="1905000"/>
                <a:gridCol w="3333750"/>
                <a:gridCol w="3238500"/>
              </a:tblGrid>
              <a:tr h="86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S. No.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TITLE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JOURNAL/ YEAR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PROPOSED WORK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LIMITATIONS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</a:tr>
              <a:tr h="2207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Combined Use of Sentinel-1 and Sentinel-2 for Glacier Mapping: An Application Over Central East Alps</a:t>
                      </a:r>
                      <a:endParaRPr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Journal of Selected Topics in Applied Earth Observations and Remote Sensing.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2022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600" u="none" cap="none" strike="noStrike">
                          <a:solidFill>
                            <a:srgbClr val="1F1F1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Utilizes Sentinel-1 and Sentinel-2 data for glacier delineation.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600" u="none" cap="none" strike="noStrike">
                          <a:solidFill>
                            <a:srgbClr val="1F1F1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Integrates Sentinel-1's structural and Sentinel-2's spectral information.</a:t>
                      </a: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u="none" cap="none" strike="noStrike">
                          <a:solidFill>
                            <a:srgbClr val="1F1F1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1F1F1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600" u="none" cap="none" strike="noStrike">
                          <a:solidFill>
                            <a:srgbClr val="1F1F1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Persistent cloud cover can compromise the reconstruction of minimum snow cover using optical data (Sentinel-2) and hinder accurate glacier detection.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09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Mangrove Ecosystem Mapping Using Sentinel-1 and Sentinel – 2 Satellite Images and Random Forest Algorithm in GEE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1F1F1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International Journal of Remote Sensing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rgbClr val="1F1F1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600" u="none" cap="none" strike="noStrike">
                          <a:solidFill>
                            <a:srgbClr val="1F1F1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Mangrove ecosystem mapping with Sentinel-1 and Sentinel-2 data.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600" u="none" cap="none" strike="noStrike">
                          <a:solidFill>
                            <a:srgbClr val="1F1F1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 algorithm in Google Earth Engine for accuracy and efficiency.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F1F1F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600" u="none" cap="none" strike="noStrike">
                          <a:solidFill>
                            <a:srgbClr val="1F1F1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study acknowledges </a:t>
                      </a:r>
                      <a:r>
                        <a:rPr lang="en-US" sz="1600">
                          <a:solidFill>
                            <a:srgbClr val="1F1F1F"/>
                          </a:solidFill>
                        </a:rPr>
                        <a:t>limited </a:t>
                      </a:r>
                      <a:r>
                        <a:rPr b="0" lang="en-US" sz="1600" u="none" cap="none" strike="noStrike">
                          <a:solidFill>
                            <a:srgbClr val="1F1F1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 for the aerial roots class</a:t>
                      </a:r>
                      <a:r>
                        <a:rPr lang="en-US" sz="1600" u="none" cap="none" strike="noStrike">
                          <a:solidFill>
                            <a:srgbClr val="1F1F1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55" name="Google Shape;1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07-03-2024</a:t>
            </a:r>
            <a:endParaRPr/>
          </a:p>
        </p:txBody>
      </p:sp>
      <p:sp>
        <p:nvSpPr>
          <p:cNvPr id="156" name="Google Shape;15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CS6611 - CIP- First - Review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3" name="Google Shape;163;p9"/>
          <p:cNvGraphicFramePr/>
          <p:nvPr/>
        </p:nvGraphicFramePr>
        <p:xfrm>
          <a:off x="0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{5FA8E91D-9970-47B3-8DD6-D3FB4B1B3C98}</a:tableStyleId>
              </a:tblPr>
              <a:tblGrid>
                <a:gridCol w="1016000"/>
                <a:gridCol w="2698750"/>
                <a:gridCol w="1905000"/>
                <a:gridCol w="3333750"/>
                <a:gridCol w="3238500"/>
              </a:tblGrid>
              <a:tr h="86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S. No.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TITLE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JOURNAL/ YEAR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PROPOSED WORK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/>
                        <a:t>LIMITATIONS</a:t>
                      </a:r>
                      <a:endParaRPr b="1" sz="1600" u="none" cap="none" strike="noStrike"/>
                    </a:p>
                  </a:txBody>
                  <a:tcPr marT="45725" marB="45725" marR="91450" marL="91450" anchor="ctr"/>
                </a:tc>
              </a:tr>
              <a:tr h="2209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Comparison of Gaofen-2 and Sentinel-2 Imagery for Mapping Mangrove Forests Using Object-Oriented Analysis and Random Forest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Journal in Applied Earth Observations and Remote Sensing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2021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Integrate OBIA and RF for mangrove mapping using GF-2 and S2.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Compare dataset efficiency and accuracy.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Limited scalability</a:t>
                      </a:r>
                      <a:r>
                        <a:rPr lang="en-US" sz="1600"/>
                        <a:t> and unsuitable for regions covering </a:t>
                      </a: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small </a:t>
                      </a:r>
                      <a:r>
                        <a:rPr lang="en-US" sz="1600"/>
                        <a:t>mangrove forests.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08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Google Earth Engine Mangrove Mapping Methodology (GEEMMM)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MDPI Journal in Remote Sensing. 2020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Introduce GEEMMM for global mangrove mapping.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Leverage c</a:t>
                      </a:r>
                      <a:r>
                        <a:rPr lang="en-US" sz="1600"/>
                        <a:t>oastal expertise </a:t>
                      </a: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 tidal calibration.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▪"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GEEMMM faces hurdles in mapping larger areas</a:t>
                      </a:r>
                      <a:r>
                        <a:rPr lang="en-US" sz="1600"/>
                        <a:t> and no usage of Sentinel -2 imagery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164" name="Google Shape;16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07-03-2024</a:t>
            </a:r>
            <a:endParaRPr/>
          </a:p>
        </p:txBody>
      </p:sp>
      <p:sp>
        <p:nvSpPr>
          <p:cNvPr id="165" name="Google Shape;1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CS6611 - CIP- First - Review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2024-03-05T18:34:52Z</dcterms:created>
  <dc:creator>Sandhiya S</dc:creator>
</cp:coreProperties>
</file>