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Open Sa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j7rv9GNx4AtOoqTYp+b4Off35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A11F84-8865-4860-B35B-3CF03A821F0A}">
  <a:tblStyle styleId="{05A11F84-8865-4860-B35B-3CF03A821F0A}" styleName="Table_0">
    <a:wholeTbl>
      <a:tcTxStyle b="off" i="off">
        <a:font>
          <a:latin typeface="Univers Light"/>
          <a:ea typeface="Univers Light"/>
          <a:cs typeface="Univers Ligh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Ligh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Light-italic.fntdata"/><Relationship Id="rId14" Type="http://schemas.openxmlformats.org/officeDocument/2006/relationships/slide" Target="slides/slide9.xml"/><Relationship Id="rId36" Type="http://schemas.openxmlformats.org/officeDocument/2006/relationships/font" Target="fonts/OpenSansLight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penSans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title"/>
          </p:nvPr>
        </p:nvSpPr>
        <p:spPr>
          <a:xfrm>
            <a:off x="1038031" y="1068169"/>
            <a:ext cx="10115939" cy="2681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/>
          <p:nvPr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31"/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F4DC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31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C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" name="Google Shape;20;p31"/>
          <p:cNvSpPr txBox="1"/>
          <p:nvPr>
            <p:ph idx="1" type="body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Table">
  <p:cSld name="Title Content and 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1468814" y="503852"/>
            <a:ext cx="9808773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1468814" y="2057400"/>
            <a:ext cx="3091027" cy="38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C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76" name="Google Shape;76;p40"/>
          <p:cNvCxnSpPr/>
          <p:nvPr/>
        </p:nvCxnSpPr>
        <p:spPr>
          <a:xfrm>
            <a:off x="896628" y="0"/>
            <a:ext cx="0" cy="5943600"/>
          </a:xfrm>
          <a:prstGeom prst="straightConnector1">
            <a:avLst/>
          </a:prstGeom>
          <a:noFill/>
          <a:ln cap="flat" cmpd="sng" w="19050">
            <a:solidFill>
              <a:srgbClr val="DF978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ntent 2">
  <p:cSld name="Title and 2 Content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C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80" name="Google Shape;80;p41"/>
          <p:cNvCxnSpPr/>
          <p:nvPr/>
        </p:nvCxnSpPr>
        <p:spPr>
          <a:xfrm>
            <a:off x="896628" y="0"/>
            <a:ext cx="0" cy="5943600"/>
          </a:xfrm>
          <a:prstGeom prst="straightConnector1">
            <a:avLst/>
          </a:prstGeom>
          <a:noFill/>
          <a:ln cap="flat" cmpd="sng" w="19050">
            <a:solidFill>
              <a:srgbClr val="DF978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41"/>
          <p:cNvSpPr txBox="1"/>
          <p:nvPr>
            <p:ph type="title"/>
          </p:nvPr>
        </p:nvSpPr>
        <p:spPr>
          <a:xfrm>
            <a:off x="1468814" y="503852"/>
            <a:ext cx="9808773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" type="body"/>
          </p:nvPr>
        </p:nvSpPr>
        <p:spPr>
          <a:xfrm>
            <a:off x="1468814" y="2066731"/>
            <a:ext cx="6452876" cy="38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2" type="body"/>
          </p:nvPr>
        </p:nvSpPr>
        <p:spPr>
          <a:xfrm>
            <a:off x="8169196" y="2066731"/>
            <a:ext cx="3108391" cy="38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C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87" name="Google Shape;87;p42"/>
          <p:cNvCxnSpPr/>
          <p:nvPr/>
        </p:nvCxnSpPr>
        <p:spPr>
          <a:xfrm>
            <a:off x="896628" y="0"/>
            <a:ext cx="0" cy="5943600"/>
          </a:xfrm>
          <a:prstGeom prst="straightConnector1">
            <a:avLst/>
          </a:prstGeom>
          <a:noFill/>
          <a:ln cap="flat" cmpd="sng" w="19050">
            <a:solidFill>
              <a:srgbClr val="DF978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42"/>
          <p:cNvSpPr txBox="1"/>
          <p:nvPr>
            <p:ph type="title"/>
          </p:nvPr>
        </p:nvSpPr>
        <p:spPr>
          <a:xfrm>
            <a:off x="1468814" y="503852"/>
            <a:ext cx="9808773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Thank you 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D4E2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92" name="Google Shape;92;p43"/>
          <p:cNvCxnSpPr/>
          <p:nvPr/>
        </p:nvCxnSpPr>
        <p:spPr>
          <a:xfrm>
            <a:off x="896628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rgbClr val="F2ECE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43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4E2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" name="Google Shape;94;p43"/>
          <p:cNvSpPr txBox="1"/>
          <p:nvPr>
            <p:ph type="title"/>
          </p:nvPr>
        </p:nvSpPr>
        <p:spPr>
          <a:xfrm>
            <a:off x="1317614" y="690511"/>
            <a:ext cx="4964671" cy="52530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" type="body"/>
          </p:nvPr>
        </p:nvSpPr>
        <p:spPr>
          <a:xfrm>
            <a:off x="6282286" y="690465"/>
            <a:ext cx="4784372" cy="5253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ntent 3">
  <p:cSld name="Title and 2 Content 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1468814" y="503852"/>
            <a:ext cx="9808773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1468815" y="2057401"/>
            <a:ext cx="3068678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romanLcPeriod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2" type="body"/>
          </p:nvPr>
        </p:nvSpPr>
        <p:spPr>
          <a:xfrm>
            <a:off x="5191727" y="2057401"/>
            <a:ext cx="6085857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2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C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6" name="Google Shape;26;p32"/>
          <p:cNvCxnSpPr/>
          <p:nvPr/>
        </p:nvCxnSpPr>
        <p:spPr>
          <a:xfrm>
            <a:off x="896628" y="0"/>
            <a:ext cx="0" cy="5943600"/>
          </a:xfrm>
          <a:prstGeom prst="straightConnector1">
            <a:avLst/>
          </a:prstGeom>
          <a:noFill/>
          <a:ln cap="flat" cmpd="sng" w="19050">
            <a:solidFill>
              <a:srgbClr val="DF978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D4E2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0" name="Google Shape;30;p33"/>
          <p:cNvCxnSpPr/>
          <p:nvPr/>
        </p:nvCxnSpPr>
        <p:spPr>
          <a:xfrm>
            <a:off x="896628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rgbClr val="F2ECE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3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4E2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" name="Google Shape;32;p33"/>
          <p:cNvSpPr txBox="1"/>
          <p:nvPr>
            <p:ph type="title"/>
          </p:nvPr>
        </p:nvSpPr>
        <p:spPr>
          <a:xfrm>
            <a:off x="1317615" y="690511"/>
            <a:ext cx="5185821" cy="52530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1455583" y="737115"/>
            <a:ext cx="4640418" cy="5407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6388461" y="737115"/>
            <a:ext cx="4449712" cy="5407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34"/>
          <p:cNvCxnSpPr/>
          <p:nvPr/>
        </p:nvCxnSpPr>
        <p:spPr>
          <a:xfrm>
            <a:off x="896628" y="0"/>
            <a:ext cx="0" cy="5943600"/>
          </a:xfrm>
          <a:prstGeom prst="straightConnector1">
            <a:avLst/>
          </a:prstGeom>
          <a:noFill/>
          <a:ln cap="flat" cmpd="sng" w="19050">
            <a:solidFill>
              <a:srgbClr val="3F636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3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4E2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>
  <p:cSld name="Title and Pictur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type="title"/>
          </p:nvPr>
        </p:nvSpPr>
        <p:spPr>
          <a:xfrm>
            <a:off x="1353827" y="1278294"/>
            <a:ext cx="5000318" cy="4904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/>
          <p:nvPr>
            <p:ph idx="2" type="pic"/>
          </p:nvPr>
        </p:nvSpPr>
        <p:spPr>
          <a:xfrm>
            <a:off x="6642169" y="-1"/>
            <a:ext cx="4635426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35"/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D4E2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3" name="Google Shape;43;p35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4E2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4" name="Google Shape;44;p35"/>
          <p:cNvCxnSpPr/>
          <p:nvPr/>
        </p:nvCxnSpPr>
        <p:spPr>
          <a:xfrm>
            <a:off x="896628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rgbClr val="3F636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1353827" y="3508311"/>
            <a:ext cx="9923770" cy="1438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/>
          <p:nvPr>
            <p:ph idx="2" type="pic"/>
          </p:nvPr>
        </p:nvSpPr>
        <p:spPr>
          <a:xfrm>
            <a:off x="915600" y="0"/>
            <a:ext cx="10361995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36"/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D4E2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9" name="Google Shape;49;p36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4E2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50" name="Google Shape;50;p36"/>
          <p:cNvCxnSpPr/>
          <p:nvPr/>
        </p:nvCxnSpPr>
        <p:spPr>
          <a:xfrm>
            <a:off x="896628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rgbClr val="3F636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">
  <p:cSld name="Title and Content 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1468815" y="503852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1450153" y="2108722"/>
            <a:ext cx="8552264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37"/>
          <p:cNvCxnSpPr/>
          <p:nvPr/>
        </p:nvCxnSpPr>
        <p:spPr>
          <a:xfrm>
            <a:off x="896628" y="0"/>
            <a:ext cx="0" cy="5943600"/>
          </a:xfrm>
          <a:prstGeom prst="straightConnector1">
            <a:avLst/>
          </a:prstGeom>
          <a:noFill/>
          <a:ln cap="flat" cmpd="sng" w="19050">
            <a:solidFill>
              <a:srgbClr val="3F636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3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4E2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ntent ">
  <p:cSld name="Title and 2 Content 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1468814" y="503852"/>
            <a:ext cx="9808773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1468814" y="2057401"/>
            <a:ext cx="4627186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6668185" y="2057401"/>
            <a:ext cx="4609399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8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C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63" name="Google Shape;63;p38"/>
          <p:cNvCxnSpPr/>
          <p:nvPr/>
        </p:nvCxnSpPr>
        <p:spPr>
          <a:xfrm>
            <a:off x="896628" y="0"/>
            <a:ext cx="0" cy="5943600"/>
          </a:xfrm>
          <a:prstGeom prst="straightConnector1">
            <a:avLst/>
          </a:prstGeom>
          <a:noFill/>
          <a:ln cap="flat" cmpd="sng" w="19050">
            <a:solidFill>
              <a:srgbClr val="DF978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icture and Content">
  <p:cSld name="Title Pictur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1468814" y="503852"/>
            <a:ext cx="9808773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1503363" y="2061969"/>
            <a:ext cx="4592637" cy="480536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6787262" y="2052736"/>
            <a:ext cx="4490320" cy="4800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39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C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71" name="Google Shape;71;p39"/>
          <p:cNvCxnSpPr/>
          <p:nvPr/>
        </p:nvCxnSpPr>
        <p:spPr>
          <a:xfrm>
            <a:off x="896628" y="0"/>
            <a:ext cx="0" cy="5943600"/>
          </a:xfrm>
          <a:prstGeom prst="straightConnector1">
            <a:avLst/>
          </a:prstGeom>
          <a:noFill/>
          <a:ln cap="flat" cmpd="sng" w="19050">
            <a:solidFill>
              <a:srgbClr val="DF978A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1038031" y="903930"/>
            <a:ext cx="10115939" cy="317945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CS6611 – Creative and Innovative Project</a:t>
            </a:r>
            <a:br>
              <a:rPr lang="en-IN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review – Team No. 37</a:t>
            </a:r>
            <a:br>
              <a:rPr lang="en-I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IN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b="1" lang="en-IN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OF THE SPATIOTEMPORAL FLUCTUATIONS IN MANGROVES USING MACHINE LEARNING FOR HEALTH ASSESSMENT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038030" y="4181111"/>
            <a:ext cx="10115939" cy="1772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Supervisor: 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R. Kathiroli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Madhumitha P S (2021503520)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Achyut Prasad D C (2021503002)</a:t>
            </a:r>
            <a:endParaRPr/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Sandhiya S (2021503552)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2 – Data Preprocessing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Quality (QA) Bands: </a:t>
            </a:r>
            <a:endParaRPr/>
          </a:p>
          <a:p>
            <a:pPr indent="-342900" lvl="1" marL="48006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To extract information about cloudy pixels and mask them. </a:t>
            </a:r>
            <a:endParaRPr/>
          </a:p>
          <a:p>
            <a:pPr indent="-342900" lvl="1" marL="48006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The information contained in QA bands is stored as Bitwise Flags.</a:t>
            </a:r>
            <a:endParaRPr/>
          </a:p>
          <a:p>
            <a:pPr indent="0" lvl="1" marL="13716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1" marL="48006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10"/>
          <p:cNvGraphicFramePr/>
          <p:nvPr/>
        </p:nvGraphicFramePr>
        <p:xfrm>
          <a:off x="1961101" y="4255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{05A11F84-8865-4860-B35B-3CF03A821F0A}</a:tableStyleId>
              </a:tblPr>
              <a:tblGrid>
                <a:gridCol w="4064775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Satellite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QA Band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Landsat 5, 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Surface Reflectance Cloud Quality Assessment Band (SR_Cloud_QA)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Landsat 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Pixel Quality Assessment Band (QA_PIXEL)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Sentinel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QA60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72" name="Google Shape;172;p11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2 – Data Preprocessing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2900" lvl="1" marL="480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Bitmask for Surface Reflectance Cloud Quality Assessment Band (SR_Cloud_QA):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2" marL="9372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Bit 1: Cloud</a:t>
            </a:r>
            <a:endParaRPr/>
          </a:p>
          <a:p>
            <a:pPr indent="-342900" lvl="2" marL="9372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Bit 2: Cloud Shadow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Bitmask for QA_PIXEL:</a:t>
            </a:r>
            <a:endParaRPr/>
          </a:p>
          <a:p>
            <a:pPr indent="-342900" lvl="2" marL="9372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Bit 3: Cloud</a:t>
            </a:r>
            <a:endParaRPr/>
          </a:p>
          <a:p>
            <a:pPr indent="-342900" lvl="2" marL="9372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Bit 4: Cloud Shadow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2 – Data Preprocessing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lnSpcReduction="10000"/>
          </a:bodyPr>
          <a:lstStyle/>
          <a:p>
            <a:pPr indent="-342900" lvl="1" marL="480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Bitmask for QA60: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2" marL="9372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Bit 10: Opaque Clouds</a:t>
            </a:r>
            <a:endParaRPr/>
          </a:p>
          <a:p>
            <a:pPr indent="-342900" lvl="3" marL="13944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Bit 0: No Opaque Clouds</a:t>
            </a:r>
            <a:endParaRPr/>
          </a:p>
          <a:p>
            <a:pPr indent="-342900" lvl="3" marL="13944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Bit 1: Opaque Clouds Present</a:t>
            </a:r>
            <a:endParaRPr/>
          </a:p>
          <a:p>
            <a:pPr indent="-342900" lvl="2" marL="9372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Bit 11: Cirrus Clouds</a:t>
            </a:r>
            <a:endParaRPr/>
          </a:p>
          <a:p>
            <a:pPr indent="-342900" lvl="3" marL="13944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Bit 0: No Cirrus Clouds</a:t>
            </a:r>
            <a:endParaRPr/>
          </a:p>
          <a:p>
            <a:pPr indent="-342900" lvl="3" marL="13944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Bit 1: Cirrus Clouds Present</a:t>
            </a:r>
            <a:endParaRPr/>
          </a:p>
          <a:p>
            <a:pPr indent="0" lvl="3" marL="105156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86" name="Google Shape;186;p13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2 – Data Preprocessing</a:t>
            </a:r>
            <a:endParaRPr/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Simulating Masking Process: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Original pixel value (single band, B4) = I = 15000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QA_value (for this pixel) = 768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CloudBitMask = 1024 (binary representation: 10000000000) - Targets 10th bit for cloud information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Perform </a:t>
            </a: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bitwise AND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 between QA_value and CloudBitMask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93" name="Google Shape;193;p14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2 – Data Preprocessing</a:t>
            </a:r>
            <a:endParaRPr/>
          </a:p>
        </p:txBody>
      </p:sp>
      <p:graphicFrame>
        <p:nvGraphicFramePr>
          <p:cNvPr id="194" name="Google Shape;194;p14"/>
          <p:cNvGraphicFramePr/>
          <p:nvPr/>
        </p:nvGraphicFramePr>
        <p:xfrm>
          <a:off x="1033062" y="2350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{05A11F84-8865-4860-B35B-3CF03A821F0A}</a:tableStyleId>
              </a:tblPr>
              <a:tblGrid>
                <a:gridCol w="1536175"/>
                <a:gridCol w="855800"/>
                <a:gridCol w="855800"/>
                <a:gridCol w="855800"/>
                <a:gridCol w="855800"/>
                <a:gridCol w="855800"/>
                <a:gridCol w="855800"/>
                <a:gridCol w="855800"/>
                <a:gridCol w="855800"/>
                <a:gridCol w="855800"/>
                <a:gridCol w="855800"/>
                <a:gridCol w="855800"/>
              </a:tblGrid>
              <a:tr h="5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/>
                </a:tc>
                <a:tc gridSpan="11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Binary Representation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QA_Value</a:t>
                      </a:r>
                      <a:endParaRPr b="1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CloudBitMask</a:t>
                      </a:r>
                      <a:endParaRPr b="1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9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AND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9B3D2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5" name="Google Shape;195;p14"/>
          <p:cNvSpPr txBox="1"/>
          <p:nvPr/>
        </p:nvSpPr>
        <p:spPr>
          <a:xfrm>
            <a:off x="1450152" y="4704623"/>
            <a:ext cx="9150675" cy="152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10th bit is 0, indicating a clear pixel (no cloud) 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pixel is usable and is clear of the clouds.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01" name="Google Shape;201;p15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2 – Data Preprocessing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Detailed Algorithm for Composite Image Creation: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B3D2A"/>
              </a:buClr>
              <a:buSzPct val="100000"/>
              <a:buNone/>
            </a:pP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Access the image’s cloud-quality band.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B3D2A"/>
              </a:buClr>
              <a:buSzPct val="100000"/>
              <a:buNone/>
            </a:pP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Use bitwise AND operations on specific bits to identify cloudy pixels based on the sensor's masking scheme.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B3D2A"/>
              </a:buClr>
              <a:buSzPct val="100000"/>
              <a:buNone/>
            </a:pP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Create and update the image mask to exclude cloudy pixels.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B3D2A"/>
              </a:buClr>
              <a:buSzPct val="100000"/>
              <a:buNone/>
            </a:pP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Apply the cloud masking function to each image in the collection.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B3D2A"/>
              </a:buClr>
              <a:buSzPct val="100000"/>
              <a:buNone/>
            </a:pP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Step 5: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Reduce the image collection using the median to create the composite image.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08" name="Google Shape;208;p16"/>
          <p:cNvSpPr txBox="1"/>
          <p:nvPr>
            <p:ph type="title"/>
          </p:nvPr>
        </p:nvSpPr>
        <p:spPr>
          <a:xfrm>
            <a:off x="1450153" y="566673"/>
            <a:ext cx="3303331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4400"/>
              <a:t>Module 2 –</a:t>
            </a:r>
            <a:br>
              <a:rPr lang="en-IN" sz="4400"/>
            </a:br>
            <a:r>
              <a:rPr lang="en-IN" sz="4400"/>
              <a:t>Data</a:t>
            </a:r>
            <a:br>
              <a:rPr lang="en-IN" sz="4400"/>
            </a:br>
            <a:r>
              <a:rPr lang="en-IN" sz="4400"/>
              <a:t>Preprocessing</a:t>
            </a:r>
            <a:endParaRPr/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80" y="209856"/>
            <a:ext cx="7417177" cy="643828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16"/>
          <p:cNvSpPr txBox="1"/>
          <p:nvPr/>
        </p:nvSpPr>
        <p:spPr>
          <a:xfrm>
            <a:off x="1450153" y="2498895"/>
            <a:ext cx="2912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Image Creation: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(Sentinel 2 images)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16" name="Google Shape;216;p17"/>
          <p:cNvSpPr txBox="1"/>
          <p:nvPr>
            <p:ph type="title"/>
          </p:nvPr>
        </p:nvSpPr>
        <p:spPr>
          <a:xfrm>
            <a:off x="1450153" y="566673"/>
            <a:ext cx="3303331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4400"/>
              <a:t>Module 2 –</a:t>
            </a:r>
            <a:br>
              <a:rPr lang="en-IN" sz="4400"/>
            </a:br>
            <a:r>
              <a:rPr lang="en-IN" sz="4400"/>
              <a:t>Data</a:t>
            </a:r>
            <a:br>
              <a:rPr lang="en-IN" sz="4400"/>
            </a:br>
            <a:r>
              <a:rPr lang="en-IN" sz="4400"/>
              <a:t>Preprocessing</a:t>
            </a:r>
            <a:endParaRPr/>
          </a:p>
        </p:txBody>
      </p:sp>
      <p:pic>
        <p:nvPicPr>
          <p:cNvPr id="217" name="Google Shape;2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5489" y="786139"/>
            <a:ext cx="7391115" cy="542421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17"/>
          <p:cNvSpPr txBox="1"/>
          <p:nvPr/>
        </p:nvSpPr>
        <p:spPr>
          <a:xfrm>
            <a:off x="1450153" y="2498895"/>
            <a:ext cx="2912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Image Creation: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(Landsat 8 images)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24" name="Google Shape;224;p18"/>
          <p:cNvSpPr txBox="1"/>
          <p:nvPr>
            <p:ph type="title"/>
          </p:nvPr>
        </p:nvSpPr>
        <p:spPr>
          <a:xfrm>
            <a:off x="1450153" y="566673"/>
            <a:ext cx="3303331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4400"/>
              <a:t>Module 2 –</a:t>
            </a:r>
            <a:br>
              <a:rPr lang="en-IN" sz="4400"/>
            </a:br>
            <a:r>
              <a:rPr lang="en-IN" sz="4400"/>
              <a:t>Data</a:t>
            </a:r>
            <a:br>
              <a:rPr lang="en-IN" sz="4400"/>
            </a:br>
            <a:r>
              <a:rPr lang="en-IN" sz="4400"/>
              <a:t>Preprocessing</a:t>
            </a:r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484" y="710230"/>
            <a:ext cx="7361171" cy="543753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18"/>
          <p:cNvSpPr txBox="1"/>
          <p:nvPr/>
        </p:nvSpPr>
        <p:spPr>
          <a:xfrm>
            <a:off x="1450153" y="2498895"/>
            <a:ext cx="2912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Image Creation: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(Landsat 7 images)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32" name="Google Shape;232;p19"/>
          <p:cNvSpPr txBox="1"/>
          <p:nvPr>
            <p:ph type="title"/>
          </p:nvPr>
        </p:nvSpPr>
        <p:spPr>
          <a:xfrm>
            <a:off x="1450153" y="566673"/>
            <a:ext cx="3303331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4400"/>
              <a:t>Module 2 –</a:t>
            </a:r>
            <a:br>
              <a:rPr lang="en-IN" sz="4400"/>
            </a:br>
            <a:r>
              <a:rPr lang="en-IN" sz="4400"/>
              <a:t>Data</a:t>
            </a:r>
            <a:br>
              <a:rPr lang="en-IN" sz="4400"/>
            </a:br>
            <a:r>
              <a:rPr lang="en-IN" sz="4400"/>
              <a:t>Preprocessing</a:t>
            </a:r>
            <a:endParaRPr/>
          </a:p>
        </p:txBody>
      </p:sp>
      <p:pic>
        <p:nvPicPr>
          <p:cNvPr id="233" name="Google Shape;2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278" y="814932"/>
            <a:ext cx="7279346" cy="537027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19"/>
          <p:cNvSpPr txBox="1"/>
          <p:nvPr/>
        </p:nvSpPr>
        <p:spPr>
          <a:xfrm>
            <a:off x="1450153" y="2498895"/>
            <a:ext cx="2912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Image Creation: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(Landsat 5 images)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07" name="Google Shape;107;p2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Expectations from the First Review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Missing Slide numbers in the presentation.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Changes in the Architecture diagram.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40" name="Google Shape;240;p20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2 – Data Preprocessing</a:t>
            </a:r>
            <a:endParaRPr/>
          </a:p>
        </p:txBody>
      </p:sp>
      <p:grpSp>
        <p:nvGrpSpPr>
          <p:cNvPr id="241" name="Google Shape;241;p20"/>
          <p:cNvGrpSpPr/>
          <p:nvPr/>
        </p:nvGrpSpPr>
        <p:grpSpPr>
          <a:xfrm>
            <a:off x="1302299" y="1857283"/>
            <a:ext cx="9439548" cy="4086318"/>
            <a:chOff x="918663" y="2126686"/>
            <a:chExt cx="9439548" cy="4086318"/>
          </a:xfrm>
        </p:grpSpPr>
        <p:grpSp>
          <p:nvGrpSpPr>
            <p:cNvPr id="242" name="Google Shape;242;p20"/>
            <p:cNvGrpSpPr/>
            <p:nvPr/>
          </p:nvGrpSpPr>
          <p:grpSpPr>
            <a:xfrm>
              <a:off x="1833789" y="2126686"/>
              <a:ext cx="8524422" cy="4086318"/>
              <a:chOff x="1833789" y="1885870"/>
              <a:chExt cx="8524422" cy="4086318"/>
            </a:xfrm>
          </p:grpSpPr>
          <p:grpSp>
            <p:nvGrpSpPr>
              <p:cNvPr id="243" name="Google Shape;243;p20"/>
              <p:cNvGrpSpPr/>
              <p:nvPr/>
            </p:nvGrpSpPr>
            <p:grpSpPr>
              <a:xfrm>
                <a:off x="1833789" y="1885870"/>
                <a:ext cx="8524422" cy="3086259"/>
                <a:chOff x="1759342" y="1885870"/>
                <a:chExt cx="8524422" cy="3086259"/>
              </a:xfrm>
            </p:grpSpPr>
            <p:pic>
              <p:nvPicPr>
                <p:cNvPr id="244" name="Google Shape;244;p2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1759342" y="1885870"/>
                  <a:ext cx="3619686" cy="308625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5" name="Google Shape;245;p2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22426" y="1885870"/>
                  <a:ext cx="3661338" cy="308625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46" name="Google Shape;246;p20"/>
              <p:cNvSpPr txBox="1"/>
              <p:nvPr/>
            </p:nvSpPr>
            <p:spPr>
              <a:xfrm>
                <a:off x="2272032" y="5325857"/>
                <a:ext cx="27432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Original Image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(Before Cloud Masking)</a:t>
                </a:r>
                <a:endParaRPr/>
              </a:p>
            </p:txBody>
          </p:sp>
          <p:sp>
            <p:nvSpPr>
              <p:cNvPr id="247" name="Google Shape;247;p20"/>
              <p:cNvSpPr txBox="1"/>
              <p:nvPr/>
            </p:nvSpPr>
            <p:spPr>
              <a:xfrm>
                <a:off x="7155942" y="5325857"/>
                <a:ext cx="274320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Composite Image</a:t>
                </a:r>
                <a:br>
                  <a:rPr lang="en-IN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IN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(After Cloud Masking)</a:t>
                </a:r>
                <a:endParaRPr/>
              </a:p>
            </p:txBody>
          </p:sp>
        </p:grpSp>
        <p:sp>
          <p:nvSpPr>
            <p:cNvPr id="248" name="Google Shape;248;p20"/>
            <p:cNvSpPr txBox="1"/>
            <p:nvPr/>
          </p:nvSpPr>
          <p:spPr>
            <a:xfrm>
              <a:off x="918663" y="5448319"/>
              <a:ext cx="14099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Clouds</a:t>
              </a:r>
              <a:endParaRPr/>
            </a:p>
          </p:txBody>
        </p:sp>
        <p:cxnSp>
          <p:nvCxnSpPr>
            <p:cNvPr id="249" name="Google Shape;249;p20"/>
            <p:cNvCxnSpPr>
              <a:stCxn id="250" idx="2"/>
            </p:cNvCxnSpPr>
            <p:nvPr/>
          </p:nvCxnSpPr>
          <p:spPr>
            <a:xfrm flipH="1">
              <a:off x="1431122" y="3855990"/>
              <a:ext cx="422100" cy="1592400"/>
            </a:xfrm>
            <a:prstGeom prst="curvedConnector2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50" name="Google Shape;250;p20"/>
          <p:cNvSpPr/>
          <p:nvPr/>
        </p:nvSpPr>
        <p:spPr>
          <a:xfrm>
            <a:off x="2236858" y="3108446"/>
            <a:ext cx="837619" cy="95628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56" name="Google Shape;256;p21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3 – Object-based Image Analysis</a:t>
            </a:r>
            <a:endParaRPr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Object-based Image Analysis: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Segments satellite imagery into coherent objects based on spectral and spatial attributes.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Simplifies interpretation by grouping similar pixels into meaningful objects.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Facilitates accurate analysis and classification of land cover or land use classes.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63" name="Google Shape;263;p22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3 – Object-based Image Analysis</a:t>
            </a:r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Segmentation: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Groups pixels with similar characteristics into objects.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Considers all bands and time instances for each pixel.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Creates a high-dimensional attribute space.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Probability Estimation: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Classifies a subset of time series within each segment.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Estimates the likelihood of each class for each time series.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70" name="Google Shape;270;p23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3 – Object-based Image Analysis</a:t>
            </a:r>
            <a:endParaRPr/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Labeling: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Assign a class label to each segment based on probability estimates.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Uses the median probability of the time series within the segment.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Choose the class with the highest median probability.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77" name="Google Shape;277;p24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3 – Object-based Image Analysis</a:t>
            </a:r>
            <a:endParaRPr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Density-based Mangrove Classes: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24"/>
          <p:cNvGraphicFramePr/>
          <p:nvPr/>
        </p:nvGraphicFramePr>
        <p:xfrm>
          <a:off x="1961489" y="30581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{05A11F84-8865-4860-B35B-3CF03A821F0A}</a:tableStyleId>
              </a:tblPr>
              <a:tblGrid>
                <a:gridCol w="2709325"/>
                <a:gridCol w="2709325"/>
                <a:gridCol w="2709325"/>
              </a:tblGrid>
              <a:tr h="669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Sparse / Open Canopy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Moderate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Dense / Closed Canopy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1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A close-up of a blue surface" id="280" name="Google Shape;2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695" y="4005805"/>
            <a:ext cx="2171770" cy="164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4"/>
          <p:cNvPicPr preferRelativeResize="0"/>
          <p:nvPr/>
        </p:nvPicPr>
        <p:blipFill rotWithShape="1">
          <a:blip r:embed="rId4">
            <a:alphaModFix/>
          </a:blip>
          <a:srcRect b="3320" l="-3632" r="3631" t="7117"/>
          <a:stretch/>
        </p:blipFill>
        <p:spPr>
          <a:xfrm>
            <a:off x="4854272" y="4005805"/>
            <a:ext cx="2265483" cy="165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9108" y="4013929"/>
            <a:ext cx="2061559" cy="164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88" name="Google Shape;288;p25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4 – Time Series Analysis</a:t>
            </a:r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Time series analysis:</a:t>
            </a:r>
            <a:endParaRPr/>
          </a:p>
          <a:p>
            <a:pPr indent="-342899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The process of analyzing changes in mangrove cover over a period of time using satellite imagery. </a:t>
            </a:r>
            <a:endParaRPr/>
          </a:p>
          <a:p>
            <a:pPr indent="-342899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Analyzes data points collected at regular intervals to understand how land coverage changes over time.</a:t>
            </a:r>
            <a:endParaRPr/>
          </a:p>
          <a:p>
            <a:pPr indent="-342899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Explores data across different time periods to reveal trends and recurring patterns in the data.</a:t>
            </a:r>
            <a:endParaRPr/>
          </a:p>
          <a:p>
            <a:pPr indent="-342899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Examines past changes to predict potential future behavior of the data.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295" name="Google Shape;295;p26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4 – Time Series Analysis</a:t>
            </a:r>
            <a:endParaRPr/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Quantify the extent of each density class for all the years in the specified timeframe.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By analyzing the extent of each class across the years, identify the trend of each class as increasing, decreasing, and stable.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Calculate the net change in extent for each density class between the first and last year of the time series.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302" name="Google Shape;302;p27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References</a:t>
            </a:r>
            <a:endParaRPr/>
          </a:p>
        </p:txBody>
      </p:sp>
      <p:sp>
        <p:nvSpPr>
          <p:cNvPr id="303" name="Google Shape;303;p27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Z. Chen, M. Zhang, H. Zhang, and Y. Liu, "Mapping Mangrove Using a Red-Edge Mangrove Index (REMI) Based on Sentinel-2 Multispectral Images," in IEEE Transactions on Geoscience and Remote Sensing, vol. 61, pp. 1-11, 2023, Art no. 4409511, doi: 10.1109/TGRS.2023.3323741.</a:t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[2] Chen, R.; Zhang, R.; Zhao, C.; Wang, Z.; Jia, M. High-Resolution Mapping of Mangrove Species Height in Fujian Zhangjiangkou National Mangrove Nature Reserve Combined GF-2, GF-3, and UAV-LiDAR. Remote Sens. 2023, 15, 5645. https://doi.org/10.3390/rs15245645</a:t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[3] Sharifi, A., Felegari, S. &amp; Tariq, A. Mangrove forests mapping using Sentinel-1 and Sentinel-2 satellite images. Arab J Geosci 15, 1593 (2022). https://doi.org/10.1007/s12517-022-10867-z</a:t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[4] Z. Xue and S. Qian, "Generalized Composite Mangrove Index for Mapping Mangroves Using Sentinel-2 Time Series Data," in IEEE Journal of Selected Topics in Applied Earth Observations and Remote Sensing, vol. 15, pp. 5131-5146, 2022, doi: 10.1109/JSTARS.2022.3185078.</a:t>
            </a:r>
            <a:endParaRPr b="0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[5] R. Barella et al., "Combined Use of Sentinel-1 and Sentinel-2 for Glacier Mapping: An Application Over Central East Alps," in IEEE Journal of Selected Topics in Applied Earth Observations and Remote Sensing, vol. 15, pp. 4824-4834, 2022, doi: 10.1109/JSTARS.2022.3179050.</a:t>
            </a:r>
            <a:endParaRPr b="0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309" name="Google Shape;309;p28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References</a:t>
            </a:r>
            <a:endParaRPr/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[6] Ghorbanian, A.; Zaghian, S.; Asiyabi, R.M.; Amani, M.; Mohammadzadeh, A.; Jamali, S. Mangrove Ecosystem Mapping Using Sentinel-1 and Sentinel-2 Satellite Images and Random Forest Algorithm in Google Earth Engine. Remote Sens. 2021, 13, 2565. https://doi.org/10.3390/rs13132565</a:t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[7] R. Zhang et al., "A Comparison of Gaofen-2 and Sentinel-2 Imagery for Mapping Mangrove Forests Using Object-Oriented Analysis and Random Forest," in IEEE Journal of Selected Topics in Applied Earth Observations and Remote Sensing, vol. 14, pp. 4185-4193, 2021, doi: 10.1109/JSTARS.2021.3070810.</a:t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[8] Yancho, J.M.M.; Jones, T.G.; Gandhi, S.R.; Ferster, C.; Lin, A.; Glass, L. The Google Earth Engine Mangrove Mapping Methodology (GEEMMM). Remote Sens. 2020, 12, 3758. https://doi.org/10.3390/rs12223758</a:t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[9] M. Sheykhmousa, M. Mahdianpari, H. Ghanbari, F. Mohammadimanesh, P. Ghamisi and S. Homayouni, "Support Vector Machine Versus Random Forest for Remote Sensing Image Classification: A Meta-Analysis and Systematic Review," in IEEE Journal of Selected Topics in Applied Earth Observations and Remote Sensing, vol. 13, pp. 6308-6325, 2020, doi: 10.1109/JSTARS.2020.3026724.</a:t>
            </a:r>
            <a:endParaRPr b="0" sz="16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i="0" lang="en-IN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[10] Y. Zhu et al., "Estimating and Mapping Mangrove Biomass Dynamic Change Using WorldView-2 Images and Digital Surface Models," in IEEE Journal of Selected Topics in Applied Earth Observations and Remote Sensing, vol. 13, pp. 2123-2134, 2020, doi: 10.1109/JSTARS.2020.2989500.</a:t>
            </a:r>
            <a:endParaRPr b="0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1038031" y="1068169"/>
            <a:ext cx="10115939" cy="2681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Project Overview - Objectives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/>
              <a:t>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To utilize satellite imageries from different sources and assess mangrove ecosystems' temporal dynamics and health.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 To develop a robust model utilizing object-based image analysis to differentiate accurately and map mangroves, non-mangroves, and water bodies.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 To quantify the temporal changes in mangrove extent from 1990 to 2024 spanning over 35 years.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 To estimate mangrove density and classify it into different density classes for each year in the specified timeframe.</a:t>
            </a:r>
            <a:endParaRPr/>
          </a:p>
          <a:p>
            <a:pPr indent="-1905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905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Architecture </a:t>
            </a:r>
            <a:br>
              <a:rPr lang="en-IN" sz="4400"/>
            </a:br>
            <a:r>
              <a:rPr lang="en-IN" sz="4400"/>
              <a:t>Diagram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latin typeface="Arial"/>
                <a:ea typeface="Arial"/>
                <a:cs typeface="Arial"/>
                <a:sym typeface="Arial"/>
              </a:rPr>
              <a:t>List of Modules:</a:t>
            </a:r>
            <a:endParaRPr/>
          </a:p>
          <a:p>
            <a:pPr indent="-320040" lvl="0" marL="32004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  <a:p>
            <a:pPr indent="-320040" lvl="0" marL="32004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/>
          </a:p>
          <a:p>
            <a:pPr indent="-320040" lvl="0" marL="32004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Object-based Image Analysis</a:t>
            </a:r>
            <a:endParaRPr/>
          </a:p>
          <a:p>
            <a:pPr indent="-320040" lvl="0" marL="32004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Time Series Analysis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719" y="154473"/>
            <a:ext cx="6932145" cy="6549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1 – Data Collection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44317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Properties of the Satellite Imagery:</a:t>
            </a:r>
            <a:endParaRPr/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9B3D2A"/>
              </a:buClr>
              <a:buSzPts val="2400"/>
              <a:buFont typeface="Courier New"/>
              <a:buChar char="o"/>
            </a:pP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Optical: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 Captures data using reflected sunlight in visible and near-infrared wavelengths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9B3D2A"/>
              </a:buClr>
              <a:buSzPts val="2400"/>
              <a:buFont typeface="Courier New"/>
              <a:buChar char="o"/>
            </a:pP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Multispectral: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 Data collected in multiple spectral bands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9B3D2A"/>
              </a:buClr>
              <a:buSzPts val="2400"/>
              <a:buFont typeface="Courier New"/>
              <a:buChar char="o"/>
            </a:pP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Medium Resolution: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 Pixel resolution of 10-30 meters</a:t>
            </a:r>
            <a:endParaRPr/>
          </a:p>
          <a:p>
            <a:pPr indent="-190500" lvl="1" marL="4800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Satellites Utilized: 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Landsat and Sentinel</a:t>
            </a:r>
            <a:endParaRPr/>
          </a:p>
          <a:p>
            <a:pPr indent="0" lvl="1" marL="13716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36" name="Google Shape;136;p6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1 – Data Collection</a:t>
            </a:r>
            <a:endParaRPr/>
          </a:p>
        </p:txBody>
      </p:sp>
      <p:graphicFrame>
        <p:nvGraphicFramePr>
          <p:cNvPr id="137" name="Google Shape;137;p6"/>
          <p:cNvGraphicFramePr/>
          <p:nvPr/>
        </p:nvGraphicFramePr>
        <p:xfrm>
          <a:off x="1450153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{05A11F84-8865-4860-B35B-3CF03A821F0A}</a:tableStyleId>
              </a:tblPr>
              <a:tblGrid>
                <a:gridCol w="4566200"/>
                <a:gridCol w="4566200"/>
              </a:tblGrid>
              <a:tr h="74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 PERIOD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SATELLITE IMAGE USED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8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1990 – 1999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Landsat 5 TM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(Thematic Mapper)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8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2000 - 2012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Landsat 7 ETM+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(Enhanced Thematic Mapper)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8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2013 – 2016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Landsat 8 OLI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(Operational Land Imager)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8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2017 - 2024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Sentinel – 2 MSI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(Multispectral Instrument) Level 2A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Clouds Obscure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 Clouds inevitably contaminate optical satellite images due to the physical limitations of sensor imaging systems.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The presence of clouds impedes optical satellites from acquiring useful information about the Earth’s surface and affects the usability of images in different degrees.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Shadows projected by clouds on the ground surface also contaminate images.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The missing information in images caused by clouds and their shadows leads to spatial and temporal gaps in satellite Earth observation data, impacting image usability in various analyses.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2 – Data Preprocessing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3D2A"/>
              </a:buClr>
              <a:buSzPts val="2400"/>
              <a:buFont typeface="Noto Sans Symbols"/>
              <a:buChar char="▪"/>
            </a:pP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Cloud Masking:</a:t>
            </a:r>
            <a:r>
              <a:rPr lang="en-IN" sz="2400">
                <a:latin typeface="Arial"/>
                <a:ea typeface="Arial"/>
                <a:cs typeface="Arial"/>
                <a:sym typeface="Arial"/>
              </a:rPr>
              <a:t> Cloud masking is a technique that identifies and removes clouds from satellite images to create a cloud-free image.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B3D2A"/>
              </a:buClr>
              <a:buSzPts val="2400"/>
              <a:buFont typeface="Noto Sans Symbols"/>
              <a:buChar char="▪"/>
            </a:pPr>
            <a:r>
              <a:rPr b="1" lang="en-IN" sz="2400">
                <a:solidFill>
                  <a:srgbClr val="9B3D2A"/>
                </a:solidFill>
                <a:latin typeface="Arial"/>
                <a:ea typeface="Arial"/>
                <a:cs typeface="Arial"/>
                <a:sym typeface="Arial"/>
              </a:rPr>
              <a:t>Composite Satellite Image: </a:t>
            </a:r>
            <a:endParaRPr/>
          </a:p>
          <a:p>
            <a:pPr indent="-342900" lvl="1" marL="48006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The process of combining multiple satellite images captured over a period of time to create a single, more complete image.</a:t>
            </a:r>
            <a:endParaRPr/>
          </a:p>
          <a:p>
            <a:pPr indent="-342900" lvl="1" marL="48006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By identifying and removing clouds from individual images, composite image creation can produce a clearer and more representative image of the land below.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412136" y="5943601"/>
            <a:ext cx="968983" cy="65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800"/>
              <a:t>‹#›</a:t>
            </a:fld>
            <a:endParaRPr sz="1800"/>
          </a:p>
        </p:txBody>
      </p:sp>
      <p:sp>
        <p:nvSpPr>
          <p:cNvPr id="157" name="Google Shape;157;p9"/>
          <p:cNvSpPr txBox="1"/>
          <p:nvPr>
            <p:ph type="title"/>
          </p:nvPr>
        </p:nvSpPr>
        <p:spPr>
          <a:xfrm>
            <a:off x="1450153" y="566673"/>
            <a:ext cx="9150675" cy="1427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sz="4400"/>
              <a:t>Module 2 – Data Preprocessing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1450152" y="2108722"/>
            <a:ext cx="9150675" cy="411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lang="en-IN" sz="2400">
                <a:latin typeface="Arial"/>
                <a:ea typeface="Arial"/>
                <a:cs typeface="Arial"/>
                <a:sym typeface="Arial"/>
              </a:rPr>
              <a:t>Breakdown of the process of creating a composite satellite image:</a:t>
            </a:r>
            <a:endParaRPr/>
          </a:p>
          <a:p>
            <a:pPr indent="-342900" lvl="2" marL="937260" rtl="0" algn="just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Collect satellite images taken at different times for the desired region of interest (ROI).</a:t>
            </a:r>
            <a:endParaRPr/>
          </a:p>
          <a:p>
            <a:pPr indent="-342900" lvl="2" marL="937260" rtl="0" algn="just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Perform cloud masking by identifying and removing clouds and cloud shadows. </a:t>
            </a:r>
            <a:endParaRPr/>
          </a:p>
          <a:p>
            <a:pPr indent="-342900" lvl="2" marL="937260" rtl="0" algn="just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Combine the information from the cloud-masked images to create the composite image.</a:t>
            </a:r>
            <a:endParaRPr/>
          </a:p>
          <a:p>
            <a:pPr indent="-190500" lvl="2" marL="937260" rtl="0" algn="just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2" marL="937260" rtl="0" algn="just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2024-04-19T10:52:39Z</dcterms:created>
  <dc:creator>Sandhiya 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