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00C26A-4B06-4AC4-BBE7-846E154463E7}">
  <a:tblStyle styleId="{5A00C26A-4B06-4AC4-BBE7-846E154463E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90b70616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90b70616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92f8d2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92f8d2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90b70616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90b70616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90b7061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90b7061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92b49f90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92b49f90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92b49f9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92b49f9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90b70616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90b70616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8ff54f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8ff54f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90b70616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90b70616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90b7061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90b7061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91400" y="822775"/>
            <a:ext cx="8354100" cy="183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 sz="2100"/>
              <a:t>ANALYSIS OF THE SPATIOTEMPORAL FLUCTUATIONS IN MANGROVES USING MACHINE LEARNING AND GEOGRAPHIC INFORMATION SYSTEM FOR HEALTH ASSESSMENT</a:t>
            </a:r>
            <a:endParaRPr b="1" sz="2100"/>
          </a:p>
          <a:p>
            <a:pPr indent="0" lvl="0" marL="0" rtl="0" algn="ctr">
              <a:spcBef>
                <a:spcPts val="0"/>
              </a:spcBef>
              <a:spcAft>
                <a:spcPts val="0"/>
              </a:spcAft>
              <a:buSzPts val="990"/>
              <a:buNone/>
            </a:pPr>
            <a:r>
              <a:t/>
            </a:r>
            <a:endParaRPr b="1" sz="2070"/>
          </a:p>
        </p:txBody>
      </p:sp>
      <p:sp>
        <p:nvSpPr>
          <p:cNvPr id="65" name="Google Shape;65;p13"/>
          <p:cNvSpPr txBox="1"/>
          <p:nvPr/>
        </p:nvSpPr>
        <p:spPr>
          <a:xfrm>
            <a:off x="5731725" y="3464300"/>
            <a:ext cx="3181800" cy="14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Roboto"/>
                <a:ea typeface="Roboto"/>
                <a:cs typeface="Roboto"/>
                <a:sym typeface="Roboto"/>
              </a:rPr>
              <a:t>SUPERVISOR: </a:t>
            </a:r>
            <a:r>
              <a:rPr lang="en" sz="1300">
                <a:solidFill>
                  <a:schemeClr val="lt1"/>
                </a:solidFill>
                <a:latin typeface="Roboto"/>
                <a:ea typeface="Roboto"/>
                <a:cs typeface="Roboto"/>
                <a:sym typeface="Roboto"/>
              </a:rPr>
              <a:t>DR. R. KATHIROLI</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a:p>
            <a:pPr indent="0" lvl="0" marL="0" rtl="0" algn="l">
              <a:spcBef>
                <a:spcPts val="0"/>
              </a:spcBef>
              <a:spcAft>
                <a:spcPts val="0"/>
              </a:spcAft>
              <a:buNone/>
            </a:pPr>
            <a:r>
              <a:rPr b="1" lang="en" sz="1300">
                <a:solidFill>
                  <a:schemeClr val="lt1"/>
                </a:solidFill>
                <a:latin typeface="Roboto"/>
                <a:ea typeface="Roboto"/>
                <a:cs typeface="Roboto"/>
                <a:sym typeface="Roboto"/>
              </a:rPr>
              <a:t>TEAM MEMBERS:</a:t>
            </a:r>
            <a:endParaRPr b="1"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MADHUMITHA P S (2021503520)</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ACHYUT PRASAD D C (2021503002)</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SANDHIYA S (2021503552)</a:t>
            </a:r>
            <a:endParaRPr sz="1300">
              <a:solidFill>
                <a:schemeClr val="lt1"/>
              </a:solidFill>
              <a:latin typeface="Roboto"/>
              <a:ea typeface="Roboto"/>
              <a:cs typeface="Roboto"/>
              <a:sym typeface="Roboto"/>
            </a:endParaRPr>
          </a:p>
        </p:txBody>
      </p:sp>
      <p:sp>
        <p:nvSpPr>
          <p:cNvPr id="66" name="Google Shape;66;p13"/>
          <p:cNvSpPr txBox="1"/>
          <p:nvPr/>
        </p:nvSpPr>
        <p:spPr>
          <a:xfrm>
            <a:off x="2121700" y="360050"/>
            <a:ext cx="4693500" cy="71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3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327100" y="1412500"/>
            <a:ext cx="8460000" cy="3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[4] I. Jamaluddin, Y. -N. Chen and K. -C. Fan, "Spatial–spectral–temporal deep regression model with convolutional long short-term memory and transformer for the large-area mapping of mangrove canopy height by using Sentinel-1 and Sentinel-2 data," in IEEE Transactions on Geoscience and Remote Sensing, doi: 10.1109/TGRS.2024.3362788.</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 [5] R. Barella et al., "Combined Use of Sentinel-1 and Sentinel-2 for Glacier Mapping: An Application Over Central East Alps," in IEEE Journal of Selected Topics in Applied Earth Observations and Remote Sensing, vol. 15, pp. 4824-4834, 2022, doi: 10.1109/JSTARS.2022.3179050.</a:t>
            </a:r>
            <a:endParaRPr sz="1600">
              <a:solidFill>
                <a:schemeClr val="dk1"/>
              </a:solidFill>
              <a:latin typeface="Roboto"/>
              <a:ea typeface="Roboto"/>
              <a:cs typeface="Roboto"/>
              <a:sym typeface="Roboto"/>
            </a:endParaRPr>
          </a:p>
        </p:txBody>
      </p:sp>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62850" y="1296275"/>
            <a:ext cx="8068800" cy="148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000"/>
              <a:t>             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2" name="Google Shape;72;p14"/>
          <p:cNvSpPr txBox="1"/>
          <p:nvPr/>
        </p:nvSpPr>
        <p:spPr>
          <a:xfrm>
            <a:off x="256500" y="1507650"/>
            <a:ext cx="8631000" cy="3518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Mangrove forest are critical ecosystem facing threats from erosion, sea level rise and climatic change.</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highlight>
                  <a:srgbClr val="FFFFFF"/>
                </a:highlight>
                <a:latin typeface="Roboto"/>
                <a:ea typeface="Roboto"/>
                <a:cs typeface="Roboto"/>
                <a:sym typeface="Roboto"/>
              </a:rPr>
              <a:t>Mangroves store </a:t>
            </a:r>
            <a:r>
              <a:rPr lang="en" sz="2100">
                <a:solidFill>
                  <a:schemeClr val="dk1"/>
                </a:solidFill>
                <a:latin typeface="Roboto"/>
                <a:ea typeface="Roboto"/>
                <a:cs typeface="Roboto"/>
                <a:sym typeface="Roboto"/>
              </a:rPr>
              <a:t>10 times more carbon per acre</a:t>
            </a:r>
            <a:r>
              <a:rPr lang="en" sz="2100">
                <a:solidFill>
                  <a:schemeClr val="dk1"/>
                </a:solidFill>
                <a:highlight>
                  <a:srgbClr val="FFFFFF"/>
                </a:highlight>
                <a:latin typeface="Roboto"/>
                <a:ea typeface="Roboto"/>
                <a:cs typeface="Roboto"/>
                <a:sym typeface="Roboto"/>
              </a:rPr>
              <a:t> than tropical forests, and their loss contributes to 10% of global greenhouse gas emissions from deforestation.</a:t>
            </a:r>
            <a:endParaRPr sz="27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Traditional methods have challenges in time consumption, lack </a:t>
            </a:r>
            <a:r>
              <a:rPr lang="en" sz="2100">
                <a:solidFill>
                  <a:schemeClr val="dk1"/>
                </a:solidFill>
                <a:latin typeface="Roboto"/>
                <a:ea typeface="Roboto"/>
                <a:cs typeface="Roboto"/>
                <a:sym typeface="Roboto"/>
              </a:rPr>
              <a:t>precision</a:t>
            </a:r>
            <a:r>
              <a:rPr lang="en" sz="2100">
                <a:solidFill>
                  <a:schemeClr val="dk1"/>
                </a:solidFill>
                <a:latin typeface="Roboto"/>
                <a:ea typeface="Roboto"/>
                <a:cs typeface="Roboto"/>
                <a:sym typeface="Roboto"/>
              </a:rPr>
              <a:t>, unsuitable for large scale monitoring.</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Need to invest in machine learning for efficiency,  accuracy, scalability in monitoring.</a:t>
            </a:r>
            <a:endParaRPr sz="21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8" name="Google Shape;78;p15"/>
          <p:cNvSpPr txBox="1"/>
          <p:nvPr/>
        </p:nvSpPr>
        <p:spPr>
          <a:xfrm>
            <a:off x="237900" y="1313325"/>
            <a:ext cx="8520600" cy="37554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Develop a comprehensive system for monitoring and assessing mangrove health using high-resolution imagery, LiDAR data, machine learning, and GIS.</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Apply cutting - edge machine learning and geospatial analysis techniques to precisely map and differentiate mangroves from the study area.</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Establish a sustainable data collection and analysis framework for long-term monitoring of mangrove health using the proposed system.</a:t>
            </a:r>
            <a:endParaRPr sz="21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SYSTEM</a:t>
            </a:r>
            <a:endParaRPr/>
          </a:p>
        </p:txBody>
      </p:sp>
      <p:sp>
        <p:nvSpPr>
          <p:cNvPr id="84" name="Google Shape;84;p16"/>
          <p:cNvSpPr txBox="1"/>
          <p:nvPr/>
        </p:nvSpPr>
        <p:spPr>
          <a:xfrm>
            <a:off x="237900" y="1466600"/>
            <a:ext cx="8520600" cy="31680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Combine high-resolution imagery (e.g., Sentinel-2), and LiDAR data.</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Implement clustering, classification techniques, and deep learning-based segmentation models to differentiate between mangroves and other types of land areas in the study area more precisely.</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Using GIS tools like QGIS to perform spatiotemporal analysis.</a:t>
            </a:r>
            <a:endParaRPr sz="2100">
              <a:solidFill>
                <a:schemeClr val="dk1"/>
              </a:solidFill>
              <a:latin typeface="Roboto"/>
              <a:ea typeface="Roboto"/>
              <a:cs typeface="Roboto"/>
              <a:sym typeface="Roboto"/>
            </a:endParaRPr>
          </a:p>
          <a:p>
            <a:pPr indent="0" lvl="0" marL="914400" rtl="0" algn="l">
              <a:lnSpc>
                <a:spcPct val="115000"/>
              </a:lnSpc>
              <a:spcBef>
                <a:spcPts val="0"/>
              </a:spcBef>
              <a:spcAft>
                <a:spcPts val="0"/>
              </a:spcAft>
              <a:buNone/>
            </a:pPr>
            <a:r>
              <a:t/>
            </a:r>
            <a:endParaRPr sz="21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SYSTEM</a:t>
            </a:r>
            <a:endParaRPr/>
          </a:p>
        </p:txBody>
      </p:sp>
      <p:sp>
        <p:nvSpPr>
          <p:cNvPr id="90" name="Google Shape;90;p17"/>
          <p:cNvSpPr txBox="1"/>
          <p:nvPr/>
        </p:nvSpPr>
        <p:spPr>
          <a:xfrm>
            <a:off x="237900" y="1313325"/>
            <a:ext cx="8520600" cy="346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Gather meaningful features from fused data using neural networks (NNs).</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Train Deep Learning (DL) models on features extracted to bring about in-depth assessment beyond basic observation.</a:t>
            </a:r>
            <a:endParaRPr sz="2100">
              <a:solidFill>
                <a:schemeClr val="dk1"/>
              </a:solidFill>
              <a:latin typeface="Roboto"/>
              <a:ea typeface="Roboto"/>
              <a:cs typeface="Roboto"/>
              <a:sym typeface="Roboto"/>
            </a:endParaRPr>
          </a:p>
          <a:p>
            <a:pPr indent="-361950" lvl="0" marL="457200" rtl="0" algn="l">
              <a:lnSpc>
                <a:spcPct val="115000"/>
              </a:lnSpc>
              <a:spcBef>
                <a:spcPts val="0"/>
              </a:spcBef>
              <a:spcAft>
                <a:spcPts val="0"/>
              </a:spcAft>
              <a:buClr>
                <a:schemeClr val="dk1"/>
              </a:buClr>
              <a:buSzPts val="2100"/>
              <a:buFont typeface="Roboto"/>
              <a:buChar char="●"/>
            </a:pPr>
            <a:r>
              <a:rPr lang="en" sz="2100">
                <a:solidFill>
                  <a:schemeClr val="dk1"/>
                </a:solidFill>
                <a:latin typeface="Roboto"/>
                <a:ea typeface="Roboto"/>
                <a:cs typeface="Roboto"/>
                <a:sym typeface="Roboto"/>
              </a:rPr>
              <a:t>Using time series analysis and visualizations, analyze temporal changes in health indices.</a:t>
            </a:r>
            <a:endParaRPr sz="21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graphicFrame>
        <p:nvGraphicFramePr>
          <p:cNvPr id="96" name="Google Shape;96;p18"/>
          <p:cNvGraphicFramePr/>
          <p:nvPr/>
        </p:nvGraphicFramePr>
        <p:xfrm>
          <a:off x="114250" y="1340525"/>
          <a:ext cx="3000000" cy="3000000"/>
        </p:xfrm>
        <a:graphic>
          <a:graphicData uri="http://schemas.openxmlformats.org/drawingml/2006/table">
            <a:tbl>
              <a:tblPr>
                <a:noFill/>
                <a:tableStyleId>{5A00C26A-4B06-4AC4-BBE7-846E154463E7}</a:tableStyleId>
              </a:tblPr>
              <a:tblGrid>
                <a:gridCol w="453450"/>
                <a:gridCol w="1382450"/>
                <a:gridCol w="1423675"/>
                <a:gridCol w="3147225"/>
                <a:gridCol w="2253900"/>
              </a:tblGrid>
              <a:tr h="633100">
                <a:tc>
                  <a:txBody>
                    <a:bodyPr/>
                    <a:lstStyle/>
                    <a:p>
                      <a:pPr indent="0" lvl="0" marL="0" rtl="0" algn="l">
                        <a:spcBef>
                          <a:spcPts val="0"/>
                        </a:spcBef>
                        <a:spcAft>
                          <a:spcPts val="0"/>
                        </a:spcAft>
                        <a:buNone/>
                      </a:pPr>
                      <a:r>
                        <a:rPr lang="en">
                          <a:solidFill>
                            <a:schemeClr val="dk1"/>
                          </a:solidFill>
                        </a:rPr>
                        <a:t>S </a:t>
                      </a:r>
                      <a:r>
                        <a:rPr lang="en">
                          <a:solidFill>
                            <a:schemeClr val="dk1"/>
                          </a:solidFill>
                        </a:rPr>
                        <a:t>no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TITLE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JOURNAL/ YEAR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PROPOSED WORK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LIMITATIONS</a:t>
                      </a:r>
                      <a:endParaRPr>
                        <a:solidFill>
                          <a:schemeClr val="dk1"/>
                        </a:solidFill>
                      </a:endParaRPr>
                    </a:p>
                  </a:txBody>
                  <a:tcPr marT="91425" marB="91425" marR="91425" marL="91425"/>
                </a:tc>
              </a:tr>
              <a:tr h="315055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Mapping Mangrove Using a Red-Edge Mangrove Index (REMI) Based on Sentinel-2 Multispectral Images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 IEEE Transactions on Geoscience and Remote Sensing</a:t>
                      </a:r>
                      <a:endParaRPr>
                        <a:solidFill>
                          <a:schemeClr val="dk1"/>
                        </a:solidFill>
                      </a:endParaRPr>
                    </a:p>
                    <a:p>
                      <a:pPr indent="0" lvl="0" marL="0" rtl="0" algn="l">
                        <a:spcBef>
                          <a:spcPts val="0"/>
                        </a:spcBef>
                        <a:spcAft>
                          <a:spcPts val="0"/>
                        </a:spcAft>
                        <a:buNone/>
                      </a:pPr>
                      <a:r>
                        <a:rPr lang="en">
                          <a:solidFill>
                            <a:schemeClr val="dk1"/>
                          </a:solidFill>
                        </a:rPr>
                        <a:t>2023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This paper discusses the Red Edge Mangrove Index(REMI) on the top of  sentinel 2 images to estimate the temporal changes in mangroves.It highlight the unique spectral characteristics of mangroves and show greater proficiency in distinguishing mangroves from other vegetation .The REMI paired with OTSU threshold segmentation algorithm </a:t>
                      </a:r>
                      <a:r>
                        <a:rPr lang="en">
                          <a:solidFill>
                            <a:schemeClr val="dk1"/>
                          </a:solidFill>
                        </a:rPr>
                        <a:t>precisely</a:t>
                      </a:r>
                      <a:r>
                        <a:rPr lang="en">
                          <a:solidFill>
                            <a:schemeClr val="dk1"/>
                          </a:solidFill>
                        </a:rPr>
                        <a:t> identified and mapped</a:t>
                      </a:r>
                      <a:endParaRPr>
                        <a:solidFill>
                          <a:schemeClr val="dk1"/>
                        </a:solidFill>
                      </a:endParaRPr>
                    </a:p>
                    <a:p>
                      <a:pPr indent="0" lvl="0" marL="0" rtl="0" algn="l">
                        <a:spcBef>
                          <a:spcPts val="0"/>
                        </a:spcBef>
                        <a:spcAft>
                          <a:spcPts val="0"/>
                        </a:spcAft>
                        <a:buNone/>
                      </a:pPr>
                      <a:r>
                        <a:rPr lang="en">
                          <a:solidFill>
                            <a:schemeClr val="dk1"/>
                          </a:solidFill>
                        </a:rPr>
                        <a:t>Mangrove areas.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One limitation of the REMI based mangrove classification method is its reliance on spectral characteristics , which might not capture all variations in mangrove ecosystems.</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graphicFrame>
        <p:nvGraphicFramePr>
          <p:cNvPr id="102" name="Google Shape;102;p19"/>
          <p:cNvGraphicFramePr/>
          <p:nvPr/>
        </p:nvGraphicFramePr>
        <p:xfrm>
          <a:off x="110825" y="1364075"/>
          <a:ext cx="3000000" cy="3000000"/>
        </p:xfrm>
        <a:graphic>
          <a:graphicData uri="http://schemas.openxmlformats.org/drawingml/2006/table">
            <a:tbl>
              <a:tblPr>
                <a:noFill/>
                <a:tableStyleId>{5A00C26A-4B06-4AC4-BBE7-846E154463E7}</a:tableStyleId>
              </a:tblPr>
              <a:tblGrid>
                <a:gridCol w="477425"/>
                <a:gridCol w="1577450"/>
                <a:gridCol w="1594250"/>
                <a:gridCol w="2819775"/>
                <a:gridCol w="2252600"/>
              </a:tblGrid>
              <a:tr h="547175">
                <a:tc>
                  <a:txBody>
                    <a:bodyPr/>
                    <a:lstStyle/>
                    <a:p>
                      <a:pPr indent="0" lvl="0" marL="0" rtl="0" algn="l">
                        <a:spcBef>
                          <a:spcPts val="0"/>
                        </a:spcBef>
                        <a:spcAft>
                          <a:spcPts val="0"/>
                        </a:spcAft>
                        <a:buNone/>
                      </a:pPr>
                      <a:r>
                        <a:rPr lang="en">
                          <a:solidFill>
                            <a:schemeClr val="dk1"/>
                          </a:solidFill>
                        </a:rPr>
                        <a:t>S no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TITLE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JOURNAL/ YEAR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PROPOSED WORK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LIMITATIONS</a:t>
                      </a:r>
                      <a:endParaRPr>
                        <a:solidFill>
                          <a:schemeClr val="dk1"/>
                        </a:solidFill>
                      </a:endParaRPr>
                    </a:p>
                  </a:txBody>
                  <a:tcPr marT="91425" marB="91425" marR="91425" marL="91425"/>
                </a:tc>
              </a:tr>
              <a:tr h="30371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Mangrove Mapping and Change Detection in Ca Mau Peninsula, Vietnam, Using Landsat Data and Object-Based Image Analysis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 </a:t>
                      </a:r>
                      <a:r>
                        <a:rPr lang="en">
                          <a:solidFill>
                            <a:schemeClr val="dk1"/>
                          </a:solidFill>
                        </a:rPr>
                        <a:t>IEEE Journal on Applied Earth Observations and Remote Sensing,</a:t>
                      </a:r>
                      <a:endParaRPr>
                        <a:solidFill>
                          <a:schemeClr val="dk1"/>
                        </a:solidFill>
                      </a:endParaRPr>
                    </a:p>
                    <a:p>
                      <a:pPr indent="0" lvl="0" marL="0" rtl="0" algn="l">
                        <a:spcBef>
                          <a:spcPts val="0"/>
                        </a:spcBef>
                        <a:spcAft>
                          <a:spcPts val="0"/>
                        </a:spcAft>
                        <a:buNone/>
                      </a:pPr>
                      <a:r>
                        <a:rPr lang="en">
                          <a:solidFill>
                            <a:schemeClr val="dk1"/>
                          </a:solidFill>
                        </a:rPr>
                        <a:t>2015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This paper discusses on</a:t>
                      </a:r>
                      <a:r>
                        <a:rPr lang="en">
                          <a:solidFill>
                            <a:schemeClr val="dk1"/>
                          </a:solidFill>
                        </a:rPr>
                        <a:t> estimating the changes in mangrove extent over time. Unlike conventional pixel-based methods, OBIA is employed to enhance the accuracy and sensitivity of change detection in mangrove cover, focusing on conversion to other land uses.</a:t>
                      </a:r>
                      <a:endParaRPr>
                        <a:solidFill>
                          <a:schemeClr val="dk1"/>
                        </a:solidFill>
                      </a:endParaRPr>
                    </a:p>
                  </a:txBody>
                  <a:tcPr marT="91425" marB="91425" marR="91425" marL="91425"/>
                </a:tc>
                <a:tc>
                  <a:txBody>
                    <a:bodyPr/>
                    <a:lstStyle/>
                    <a:p>
                      <a:pPr indent="0" lvl="0" marL="0" rtl="0" algn="l">
                        <a:lnSpc>
                          <a:spcPct val="100000"/>
                        </a:lnSpc>
                        <a:spcBef>
                          <a:spcPts val="0"/>
                        </a:spcBef>
                        <a:spcAft>
                          <a:spcPts val="0"/>
                        </a:spcAft>
                        <a:buNone/>
                      </a:pPr>
                      <a:r>
                        <a:rPr lang="en">
                          <a:solidFill>
                            <a:schemeClr val="dk1"/>
                          </a:solidFill>
                          <a:highlight>
                            <a:srgbClr val="FFFFFF"/>
                          </a:highlight>
                        </a:rPr>
                        <a:t>One limitation of the study is that it relies on Landsat data, which has limited spatial and temporal resolution as it cannot adequately capture short-term changes in mangrove extent, leading to underestimation of mangrove conversion dynamics over time.</a:t>
                      </a:r>
                      <a:endParaRPr>
                        <a:solidFill>
                          <a:schemeClr val="dk1"/>
                        </a:solidFill>
                        <a:highlight>
                          <a:srgbClr val="FFFFFF"/>
                        </a:highlight>
                      </a:endParaRPr>
                    </a:p>
                    <a:p>
                      <a:pPr indent="0" lvl="0" marL="0" rtl="0" algn="l">
                        <a:lnSpc>
                          <a:spcPct val="100000"/>
                        </a:lnSpc>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SURVEY</a:t>
            </a:r>
            <a:endParaRPr/>
          </a:p>
        </p:txBody>
      </p:sp>
      <p:graphicFrame>
        <p:nvGraphicFramePr>
          <p:cNvPr id="108" name="Google Shape;108;p20"/>
          <p:cNvGraphicFramePr/>
          <p:nvPr/>
        </p:nvGraphicFramePr>
        <p:xfrm>
          <a:off x="116150" y="1364075"/>
          <a:ext cx="3000000" cy="3000000"/>
        </p:xfrm>
        <a:graphic>
          <a:graphicData uri="http://schemas.openxmlformats.org/drawingml/2006/table">
            <a:tbl>
              <a:tblPr>
                <a:noFill/>
                <a:tableStyleId>{5A00C26A-4B06-4AC4-BBE7-846E154463E7}</a:tableStyleId>
              </a:tblPr>
              <a:tblGrid>
                <a:gridCol w="436775"/>
                <a:gridCol w="1224775"/>
                <a:gridCol w="1371275"/>
                <a:gridCol w="3075575"/>
                <a:gridCol w="2450300"/>
              </a:tblGrid>
              <a:tr h="592625">
                <a:tc>
                  <a:txBody>
                    <a:bodyPr/>
                    <a:lstStyle/>
                    <a:p>
                      <a:pPr indent="0" lvl="0" marL="0" rtl="0" algn="l">
                        <a:spcBef>
                          <a:spcPts val="0"/>
                        </a:spcBef>
                        <a:spcAft>
                          <a:spcPts val="0"/>
                        </a:spcAft>
                        <a:buNone/>
                      </a:pPr>
                      <a:r>
                        <a:rPr lang="en">
                          <a:solidFill>
                            <a:schemeClr val="dk1"/>
                          </a:solidFill>
                        </a:rPr>
                        <a:t>S no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TITLE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JOURNAL/ YEAR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PROPOSED WORK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LIMITATIONS</a:t>
                      </a:r>
                      <a:endParaRPr>
                        <a:solidFill>
                          <a:schemeClr val="dk1"/>
                        </a:solidFill>
                      </a:endParaRPr>
                    </a:p>
                  </a:txBody>
                  <a:tcPr marT="91425" marB="91425" marR="91425" marL="91425"/>
                </a:tc>
              </a:tr>
              <a:tr h="306585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Multitemporal Analysis of High-Spatial-Resolution Optical Satellite Imagery for Mangrove Species Mapping in Bali, Indonesia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 </a:t>
                      </a:r>
                      <a:r>
                        <a:rPr lang="en">
                          <a:solidFill>
                            <a:schemeClr val="dk1"/>
                          </a:solidFill>
                        </a:rPr>
                        <a:t> IEEE Journal of Selected Topics in Applied Earth Observations and Remote Sensing</a:t>
                      </a:r>
                      <a:endParaRPr>
                        <a:solidFill>
                          <a:schemeClr val="dk1"/>
                        </a:solidFill>
                      </a:endParaRPr>
                    </a:p>
                    <a:p>
                      <a:pPr indent="0" lvl="0" marL="0" rtl="0" algn="l">
                        <a:spcBef>
                          <a:spcPts val="0"/>
                        </a:spcBef>
                        <a:spcAft>
                          <a:spcPts val="0"/>
                        </a:spcAft>
                        <a:buNone/>
                      </a:pPr>
                      <a:r>
                        <a:rPr lang="en">
                          <a:solidFill>
                            <a:schemeClr val="dk1"/>
                          </a:solidFill>
                        </a:rPr>
                        <a:t>2016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This paper discusses </a:t>
                      </a:r>
                      <a:r>
                        <a:rPr lang="en">
                          <a:solidFill>
                            <a:schemeClr val="dk1"/>
                          </a:solidFill>
                        </a:rPr>
                        <a:t>conducting a </a:t>
                      </a:r>
                      <a:r>
                        <a:rPr lang="en">
                          <a:solidFill>
                            <a:schemeClr val="dk1"/>
                          </a:solidFill>
                        </a:rPr>
                        <a:t>feasibility</a:t>
                      </a:r>
                      <a:r>
                        <a:rPr lang="en">
                          <a:solidFill>
                            <a:schemeClr val="dk1"/>
                          </a:solidFill>
                        </a:rPr>
                        <a:t> study to assess utilization of temporal series of high-resolution multispectral satellite images for typical mangrove species. The distinguishability of ZMS with close canopies remained consistent across seasons, while variability in open canopy ZMS was attributed to ground surface scattering. The importance of developing robust ZMS mapping methods was underscored.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FFFFFF"/>
                          </a:highlight>
                        </a:rPr>
                        <a:t>The limitation lies in the spatial resolution of the satellite images, which restricted the accurate capture of fine-scale variations in mangrove structure and composition, particularly in areas with heterogeneous canopy cover or mixed-species stands.</a:t>
                      </a:r>
                      <a:endParaRPr sz="1600">
                        <a:solidFill>
                          <a:schemeClr val="dk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14" name="Google Shape;114;p21"/>
          <p:cNvSpPr txBox="1"/>
          <p:nvPr/>
        </p:nvSpPr>
        <p:spPr>
          <a:xfrm>
            <a:off x="163550" y="1278675"/>
            <a:ext cx="8742600" cy="3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[1] Z. Chen, M. Zhang, H. Zhang, and Y. Liu, "Mapping Mangrove Using a Red-Edge Mangrove Index (REMI) Based on Sentinel-2 Multispectral Images," in IEEE Transactions on Geoscience and Remote Sensing, vol. 61, pp. 1-11, 2023, Art no. 4409511, doi: 10.1109/TGRS.2023.3323741. </a:t>
            </a:r>
            <a:endParaRPr sz="1600">
              <a:solidFill>
                <a:schemeClr val="dk1"/>
              </a:solidFill>
              <a:latin typeface="Roboto"/>
              <a:ea typeface="Roboto"/>
              <a:cs typeface="Roboto"/>
              <a:sym typeface="Roboto"/>
            </a:endParaRPr>
          </a:p>
          <a:p>
            <a:pPr indent="0" lvl="0" marL="0" rtl="0" algn="l">
              <a:spcBef>
                <a:spcPts val="0"/>
              </a:spcBef>
              <a:spcAft>
                <a:spcPts val="0"/>
              </a:spcAft>
              <a:buNone/>
            </a:pPr>
            <a:br>
              <a:rPr lang="en" sz="1600">
                <a:solidFill>
                  <a:schemeClr val="dk1"/>
                </a:solidFill>
                <a:latin typeface="Roboto"/>
                <a:ea typeface="Roboto"/>
                <a:cs typeface="Roboto"/>
                <a:sym typeface="Roboto"/>
              </a:rPr>
            </a:br>
            <a:r>
              <a:rPr lang="en" sz="1600">
                <a:solidFill>
                  <a:schemeClr val="dk1"/>
                </a:solidFill>
                <a:latin typeface="Roboto"/>
                <a:ea typeface="Roboto"/>
                <a:cs typeface="Roboto"/>
                <a:sym typeface="Roboto"/>
              </a:rPr>
              <a:t>[2] N. -T. Son, C. -F. Chen, N. -B. Chang, C. -R. Chen, L. -Y. Chang and B. -X. Thanh, "Mangrove Mapping and Change Detection in Ca Mau Peninsula, Vietnam, Using Landsat Data and Object-Based Image Analysis," in IEEE Journal of Selected Topics in Applied Earth Observations and Remote Sensing, vol. 8, no. 2, pp. 503-510, Feb. 2015, doi: 10.1109/JSTARS.2014.2360691.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[3] G. Viennois et al., "Multitemporal Analysis of High-Spatial-Resolution Optical Satellite Imagery for Mangrove Species Mapping in Bali, Indonesia," in IEEE Journal of Selected Topics in Applied Earth Observations and Remote Sensing, vol. 9, no. 8, pp. 3680-3686, Aug. 2016, doi: 10.1109/JSTARS.2016.2553170.</a:t>
            </a:r>
            <a:endParaRPr sz="16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