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C7439-1199-4FE3-94A0-CD6158B970F0}"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B97D4-D826-4677-B9BB-20D30B2A0936}" type="slidenum">
              <a:rPr lang="en-IN" smtClean="0"/>
              <a:t>‹#›</a:t>
            </a:fld>
            <a:endParaRPr lang="en-IN"/>
          </a:p>
        </p:txBody>
      </p:sp>
    </p:spTree>
    <p:extLst>
      <p:ext uri="{BB962C8B-B14F-4D97-AF65-F5344CB8AC3E}">
        <p14:creationId xmlns:p14="http://schemas.microsoft.com/office/powerpoint/2010/main" val="2201524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A48A3FE-A0B5-4ED9-95E3-CD6D253A1AE5}" type="datetime1">
              <a:rPr lang="en-US" smtClean="0"/>
              <a:t>4/24/2024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9E596-89BE-4074-8BA9-AF18F1B7A9CB}"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9D70E6-8E08-4917-9E07-C31859CF66CF}"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E36B7-85EB-4953-8EC4-AA0B879F18EF}"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C0C55-AC24-4BE0-9DC6-534B2E2F9B9D}"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3871CC-455B-482C-A67A-654D288579AC}" type="datetime1">
              <a:rPr lang="en-US" smtClean="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421C67-5FB8-4F8D-981D-38CFD9E6F535}" type="datetime1">
              <a:rPr lang="en-US" smtClean="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8B7BB-E7A1-44C8-8DE3-02D008A75A7B}" type="datetime1">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C3B4C-812B-4BA9-9F73-1AE63E296CAE}" type="datetime1">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651B3-95B4-45E9-9645-C71A728A4416}" type="datetime1">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8A5851-40C1-4FDC-AD9F-449478BE7BA9}" type="datetime1">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43E85-B1A1-4DB0-AACF-B20AF31F46B9}"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AC35BD-B4AE-443E-8013-BC6D21922BBF}" type="datetime1">
              <a:rPr lang="en-US" smtClean="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F667CE-886B-43FB-9F50-50830690C89B}" type="datetime1">
              <a:rPr lang="en-US" smtClean="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FD872-99FF-4F59-B600-D4004213009D}" type="datetime1">
              <a:rPr lang="en-US" smtClean="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3E8FFD-2102-4F78-A9E1-487BCB7DB326}"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54E601-8748-41B0-AD44-0655A3A0049F}" type="datetime1">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6C6CE4-BED6-47D2-BD6A-7F0ADD7F8668}" type="datetime1">
              <a:rPr lang="en-US" smtClean="0"/>
              <a:t>4/24/2024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6.xml"/><Relationship Id="rId6" Type="http://schemas.openxmlformats.org/officeDocument/2006/relationships/hyperlink" Target="https://scikit-learn.org/stable/modules/neural_networks_supervised.html" TargetMode="External"/><Relationship Id="rId5" Type="http://schemas.openxmlformats.org/officeDocument/2006/relationships/hyperlink" Target="https://www.kaggle.com/datasets" TargetMode="External"/><Relationship Id="rId4" Type="http://schemas.openxmlformats.org/officeDocument/2006/relationships/hyperlink" Target="https://numpy.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A7D8-A758-A55B-8720-DD92D7CD4C07}"/>
              </a:ext>
            </a:extLst>
          </p:cNvPr>
          <p:cNvSpPr>
            <a:spLocks noGrp="1"/>
          </p:cNvSpPr>
          <p:nvPr>
            <p:ph type="ctrTitle"/>
          </p:nvPr>
        </p:nvSpPr>
        <p:spPr>
          <a:xfrm>
            <a:off x="1171254" y="2291137"/>
            <a:ext cx="10397447" cy="1540178"/>
          </a:xfrm>
        </p:spPr>
        <p:txBody>
          <a:bodyPr>
            <a:normAutofit fontScale="90000"/>
          </a:bodyPr>
          <a:lstStyle/>
          <a:p>
            <a:pPr algn="ctr"/>
            <a:br>
              <a:rPr lang="en-IN" dirty="0"/>
            </a:br>
            <a:r>
              <a:rPr lang="en-IN" sz="5000" b="1" dirty="0"/>
              <a:t>PREDICTING SOLAR POWER GENERATION       USING NEURAL NETWORK</a:t>
            </a:r>
          </a:p>
        </p:txBody>
      </p:sp>
      <p:sp>
        <p:nvSpPr>
          <p:cNvPr id="3" name="Subtitle 2">
            <a:extLst>
              <a:ext uri="{FF2B5EF4-FFF2-40B4-BE49-F238E27FC236}">
                <a16:creationId xmlns:a16="http://schemas.microsoft.com/office/drawing/2014/main" id="{0F2A2BEE-3263-D887-71B6-560DC985F969}"/>
              </a:ext>
            </a:extLst>
          </p:cNvPr>
          <p:cNvSpPr>
            <a:spLocks noGrp="1"/>
          </p:cNvSpPr>
          <p:nvPr>
            <p:ph type="subTitle" idx="1"/>
          </p:nvPr>
        </p:nvSpPr>
        <p:spPr>
          <a:xfrm>
            <a:off x="6524091" y="4156842"/>
            <a:ext cx="5436740" cy="2398069"/>
          </a:xfrm>
        </p:spPr>
        <p:txBody>
          <a:bodyPr>
            <a:normAutofit/>
          </a:bodyPr>
          <a:lstStyle/>
          <a:p>
            <a:endParaRPr lang="en-IN" sz="2200" b="1" dirty="0"/>
          </a:p>
          <a:p>
            <a:pPr>
              <a:lnSpc>
                <a:spcPct val="150000"/>
              </a:lnSpc>
            </a:pPr>
            <a:r>
              <a:rPr lang="en-IN" sz="2200" b="1" dirty="0"/>
              <a:t>MADHUMITHA PS - 2021503520</a:t>
            </a:r>
            <a:br>
              <a:rPr lang="en-IN" sz="2200" b="1" dirty="0"/>
            </a:br>
            <a:r>
              <a:rPr lang="en-IN" sz="2200" b="1" dirty="0"/>
              <a:t>DEPARTMENT OF COMPUTER TECHNOLOGY</a:t>
            </a:r>
          </a:p>
          <a:p>
            <a:pPr>
              <a:lnSpc>
                <a:spcPct val="100000"/>
              </a:lnSpc>
            </a:pPr>
            <a:r>
              <a:rPr lang="en-IN" sz="2200" b="1" dirty="0"/>
              <a:t>MADRAS INSTITUTE OF TECHNOLOGY</a:t>
            </a:r>
          </a:p>
          <a:p>
            <a:endParaRPr lang="en-IN" dirty="0"/>
          </a:p>
          <a:p>
            <a:endParaRPr lang="en-IN" dirty="0"/>
          </a:p>
        </p:txBody>
      </p:sp>
      <p:sp>
        <p:nvSpPr>
          <p:cNvPr id="4" name="TextBox 3">
            <a:extLst>
              <a:ext uri="{FF2B5EF4-FFF2-40B4-BE49-F238E27FC236}">
                <a16:creationId xmlns:a16="http://schemas.microsoft.com/office/drawing/2014/main" id="{0D379310-C0E2-885A-16BE-5FE876D260FA}"/>
              </a:ext>
            </a:extLst>
          </p:cNvPr>
          <p:cNvSpPr txBox="1"/>
          <p:nvPr/>
        </p:nvSpPr>
        <p:spPr>
          <a:xfrm>
            <a:off x="2393877" y="303089"/>
            <a:ext cx="7191911" cy="754053"/>
          </a:xfrm>
          <a:prstGeom prst="rect">
            <a:avLst/>
          </a:prstGeom>
          <a:noFill/>
        </p:spPr>
        <p:txBody>
          <a:bodyPr wrap="square" rtlCol="0">
            <a:spAutoFit/>
          </a:bodyPr>
          <a:lstStyle/>
          <a:p>
            <a:r>
              <a:rPr lang="en-IN" sz="4300" b="1" cap="all" dirty="0">
                <a:latin typeface="+mj-lt"/>
                <a:ea typeface="+mj-ea"/>
                <a:cs typeface="+mj-cs"/>
              </a:rPr>
              <a:t>        NAAN</a:t>
            </a:r>
            <a:r>
              <a:rPr lang="en-IN" b="1" dirty="0"/>
              <a:t>  </a:t>
            </a:r>
            <a:r>
              <a:rPr lang="en-IN" sz="4300" b="1" cap="all" dirty="0">
                <a:latin typeface="+mj-lt"/>
                <a:ea typeface="+mj-ea"/>
                <a:cs typeface="+mj-cs"/>
              </a:rPr>
              <a:t>MUDHALVAN</a:t>
            </a:r>
          </a:p>
        </p:txBody>
      </p:sp>
      <p:sp>
        <p:nvSpPr>
          <p:cNvPr id="5" name="TextBox 4">
            <a:extLst>
              <a:ext uri="{FF2B5EF4-FFF2-40B4-BE49-F238E27FC236}">
                <a16:creationId xmlns:a16="http://schemas.microsoft.com/office/drawing/2014/main" id="{6F1D3BAA-7281-FECD-D9A2-DE2DCF88A045}"/>
              </a:ext>
            </a:extLst>
          </p:cNvPr>
          <p:cNvSpPr txBox="1"/>
          <p:nvPr/>
        </p:nvSpPr>
        <p:spPr>
          <a:xfrm>
            <a:off x="1890444" y="1382669"/>
            <a:ext cx="10789577" cy="738664"/>
          </a:xfrm>
          <a:prstGeom prst="rect">
            <a:avLst/>
          </a:prstGeom>
          <a:noFill/>
        </p:spPr>
        <p:txBody>
          <a:bodyPr wrap="square" rtlCol="0">
            <a:spAutoFit/>
          </a:bodyPr>
          <a:lstStyle/>
          <a:p>
            <a:r>
              <a:rPr lang="en-IN" sz="4200" b="1" i="0" dirty="0">
                <a:effectLst/>
                <a:latin typeface="+mj-lt"/>
              </a:rPr>
              <a:t>GENERATIVE AI FOR ENGINEERING</a:t>
            </a:r>
            <a:r>
              <a:rPr lang="en-IN" sz="4000" b="1" i="0" dirty="0">
                <a:effectLst/>
                <a:latin typeface="+mj-lt"/>
              </a:rPr>
              <a:t> (E2324)</a:t>
            </a:r>
            <a:endParaRPr lang="en-IN" sz="4000" b="1" dirty="0">
              <a:latin typeface="+mj-lt"/>
            </a:endParaRPr>
          </a:p>
        </p:txBody>
      </p:sp>
      <p:sp>
        <p:nvSpPr>
          <p:cNvPr id="6" name="Slide Number Placeholder 5">
            <a:extLst>
              <a:ext uri="{FF2B5EF4-FFF2-40B4-BE49-F238E27FC236}">
                <a16:creationId xmlns:a16="http://schemas.microsoft.com/office/drawing/2014/main" id="{18B43603-31EE-339B-EF13-E2EB9B52D57C}"/>
              </a:ext>
            </a:extLst>
          </p:cNvPr>
          <p:cNvSpPr>
            <a:spLocks noGrp="1"/>
          </p:cNvSpPr>
          <p:nvPr>
            <p:ph type="sldNum" sz="quarter" idx="12"/>
          </p:nvPr>
        </p:nvSpPr>
        <p:spPr>
          <a:xfrm>
            <a:off x="10636650" y="6372348"/>
            <a:ext cx="771089" cy="365125"/>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08844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330294"/>
            <a:ext cx="9905998" cy="1478570"/>
          </a:xfrm>
        </p:spPr>
        <p:txBody>
          <a:bodyPr>
            <a:normAutofit fontScale="90000"/>
          </a:bodyPr>
          <a:lstStyle/>
          <a:p>
            <a:r>
              <a:rPr lang="en-US" sz="4500" b="1" dirty="0"/>
              <a:t>Model training :</a:t>
            </a:r>
            <a:br>
              <a:rPr lang="en-US" sz="4500" b="1" dirty="0"/>
            </a:br>
            <a:br>
              <a:rPr lang="en-US" sz="4500" b="1" dirty="0"/>
            </a:br>
            <a:r>
              <a:rPr lang="en-US" b="1" dirty="0"/>
              <a:t>Building the model </a:t>
            </a:r>
            <a:endParaRPr lang="en-IN" b="1" dirty="0"/>
          </a:p>
        </p:txBody>
      </p:sp>
      <p:sp>
        <p:nvSpPr>
          <p:cNvPr id="3" name="TextBox 2">
            <a:extLst>
              <a:ext uri="{FF2B5EF4-FFF2-40B4-BE49-F238E27FC236}">
                <a16:creationId xmlns:a16="http://schemas.microsoft.com/office/drawing/2014/main" id="{37D650BD-68D6-ECB8-C9D4-13E4F9DA54CA}"/>
              </a:ext>
            </a:extLst>
          </p:cNvPr>
          <p:cNvSpPr txBox="1"/>
          <p:nvPr/>
        </p:nvSpPr>
        <p:spPr>
          <a:xfrm>
            <a:off x="1048946" y="1808864"/>
            <a:ext cx="10478658" cy="3323987"/>
          </a:xfrm>
          <a:prstGeom prst="rect">
            <a:avLst/>
          </a:prstGeom>
          <a:noFill/>
        </p:spPr>
        <p:txBody>
          <a:bodyPr wrap="square" rtlCol="0">
            <a:spAutoFit/>
          </a:bodyPr>
          <a:lstStyle/>
          <a:p>
            <a:pPr marL="285750" indent="-285750">
              <a:buFont typeface="Arial" panose="020B0604020202020204" pitchFamily="34" charset="0"/>
              <a:buChar char="•"/>
            </a:pPr>
            <a:r>
              <a:rPr lang="en-US" sz="3500" dirty="0"/>
              <a:t>Add a single output neuron with linear activation function to predict the continuous solar power value.</a:t>
            </a:r>
          </a:p>
          <a:p>
            <a:pPr marL="285750" indent="-285750">
              <a:buFont typeface="Arial" panose="020B0604020202020204" pitchFamily="34" charset="0"/>
              <a:buChar char="•"/>
            </a:pPr>
            <a:r>
              <a:rPr lang="en-US" sz="3500" dirty="0"/>
              <a:t>Then the model is compiled by specifying Loss function, optimizer, Root mean Squared Error.</a:t>
            </a:r>
          </a:p>
          <a:p>
            <a:pPr marL="285750" indent="-285750">
              <a:buFont typeface="Arial" panose="020B0604020202020204" pitchFamily="34" charset="0"/>
              <a:buChar char="•"/>
            </a:pPr>
            <a:r>
              <a:rPr lang="en-US" sz="3500" dirty="0"/>
              <a:t>Return the compiled neural network model. </a:t>
            </a:r>
            <a:br>
              <a:rPr lang="en-US" sz="3500" dirty="0"/>
            </a:br>
            <a:r>
              <a:rPr lang="en-US" sz="3500" dirty="0"/>
              <a:t>         </a:t>
            </a:r>
            <a:endParaRPr lang="en-IN" sz="3500" dirty="0"/>
          </a:p>
        </p:txBody>
      </p:sp>
      <p:sp>
        <p:nvSpPr>
          <p:cNvPr id="4" name="Slide Number Placeholder 3">
            <a:extLst>
              <a:ext uri="{FF2B5EF4-FFF2-40B4-BE49-F238E27FC236}">
                <a16:creationId xmlns:a16="http://schemas.microsoft.com/office/drawing/2014/main" id="{60B48390-020E-8B3F-2E6D-771F63F60B9A}"/>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93136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330294"/>
            <a:ext cx="9905998" cy="1478570"/>
          </a:xfrm>
        </p:spPr>
        <p:txBody>
          <a:bodyPr>
            <a:normAutofit fontScale="90000"/>
          </a:bodyPr>
          <a:lstStyle/>
          <a:p>
            <a:r>
              <a:rPr lang="en-US" sz="4500" b="1" dirty="0"/>
              <a:t>Model training :</a:t>
            </a:r>
            <a:br>
              <a:rPr lang="en-US" sz="4500" b="1" dirty="0"/>
            </a:br>
            <a:br>
              <a:rPr lang="en-US" sz="4500" b="1" dirty="0"/>
            </a:br>
            <a:r>
              <a:rPr lang="en-US" sz="3900" b="1" dirty="0"/>
              <a:t>Training</a:t>
            </a:r>
            <a:r>
              <a:rPr lang="en-US" sz="4500" b="1" dirty="0"/>
              <a:t> </a:t>
            </a:r>
            <a:r>
              <a:rPr lang="en-US" b="1" dirty="0"/>
              <a:t>the model </a:t>
            </a:r>
            <a:endParaRPr lang="en-IN" b="1" dirty="0"/>
          </a:p>
        </p:txBody>
      </p:sp>
      <p:sp>
        <p:nvSpPr>
          <p:cNvPr id="5" name="TextBox 4">
            <a:extLst>
              <a:ext uri="{FF2B5EF4-FFF2-40B4-BE49-F238E27FC236}">
                <a16:creationId xmlns:a16="http://schemas.microsoft.com/office/drawing/2014/main" id="{C757F3D2-0568-7F34-CD4E-D8CF92252831}"/>
              </a:ext>
            </a:extLst>
          </p:cNvPr>
          <p:cNvSpPr txBox="1"/>
          <p:nvPr/>
        </p:nvSpPr>
        <p:spPr>
          <a:xfrm>
            <a:off x="1171253" y="2040621"/>
            <a:ext cx="9986481" cy="5478423"/>
          </a:xfrm>
          <a:prstGeom prst="rect">
            <a:avLst/>
          </a:prstGeom>
          <a:noFill/>
        </p:spPr>
        <p:txBody>
          <a:bodyPr wrap="square" rtlCol="0">
            <a:spAutoFit/>
          </a:bodyPr>
          <a:lstStyle/>
          <a:p>
            <a:pPr marL="285750" indent="-285750">
              <a:buFont typeface="Arial" panose="020B0604020202020204" pitchFamily="34" charset="0"/>
              <a:buChar char="•"/>
            </a:pPr>
            <a:r>
              <a:rPr lang="en-US" sz="3500" dirty="0"/>
              <a:t>Train the </a:t>
            </a:r>
            <a:r>
              <a:rPr lang="en-US" sz="3500" dirty="0" err="1"/>
              <a:t>spfnet</a:t>
            </a:r>
            <a:r>
              <a:rPr lang="en-US" sz="3500" dirty="0"/>
              <a:t> model for solar power prediction using the provided training in batches of 32 samples.</a:t>
            </a:r>
          </a:p>
          <a:p>
            <a:pPr marL="285750" indent="-285750">
              <a:buFont typeface="Arial" panose="020B0604020202020204" pitchFamily="34" charset="0"/>
              <a:buChar char="•"/>
            </a:pPr>
            <a:r>
              <a:rPr lang="en-US" sz="3500" dirty="0"/>
              <a:t>Train the data  for 150 epochs and providing detailed information about the training progress and validate the test data.</a:t>
            </a:r>
          </a:p>
          <a:p>
            <a:pPr marL="285750" indent="-285750">
              <a:buFont typeface="Arial" panose="020B0604020202020204" pitchFamily="34" charset="0"/>
              <a:buChar char="•"/>
            </a:pPr>
            <a:r>
              <a:rPr lang="en-US" sz="3500" dirty="0"/>
              <a:t>Store information about the training process, such as the loss and metrics (RMSE) values for both training and validation data at each epoch.</a:t>
            </a:r>
          </a:p>
          <a:p>
            <a:pPr marL="285750" indent="-285750">
              <a:buFont typeface="Arial" panose="020B0604020202020204" pitchFamily="34" charset="0"/>
              <a:buChar char="•"/>
            </a:pPr>
            <a:endParaRPr lang="en-US" sz="3500" dirty="0"/>
          </a:p>
          <a:p>
            <a:pPr marL="285750" indent="-285750">
              <a:buFont typeface="Arial" panose="020B0604020202020204" pitchFamily="34" charset="0"/>
              <a:buChar char="•"/>
            </a:pPr>
            <a:endParaRPr lang="en-IN" sz="3500" dirty="0"/>
          </a:p>
        </p:txBody>
      </p:sp>
      <p:sp>
        <p:nvSpPr>
          <p:cNvPr id="3" name="Slide Number Placeholder 2">
            <a:extLst>
              <a:ext uri="{FF2B5EF4-FFF2-40B4-BE49-F238E27FC236}">
                <a16:creationId xmlns:a16="http://schemas.microsoft.com/office/drawing/2014/main" id="{23DC8A26-E92D-8254-103C-225B2ABAD1DF}"/>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51792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968463" y="114537"/>
            <a:ext cx="9905998" cy="1406039"/>
          </a:xfrm>
        </p:spPr>
        <p:txBody>
          <a:bodyPr>
            <a:normAutofit fontScale="90000"/>
          </a:bodyPr>
          <a:lstStyle/>
          <a:p>
            <a:br>
              <a:rPr lang="en-US" sz="4500" b="1" dirty="0"/>
            </a:br>
            <a:r>
              <a:rPr lang="en-US" sz="4500" b="1" dirty="0"/>
              <a:t>Model evaluation:</a:t>
            </a:r>
            <a:br>
              <a:rPr lang="en-US" sz="4500" b="1" dirty="0"/>
            </a:br>
            <a:br>
              <a:rPr lang="en-US" sz="4500" b="1" dirty="0"/>
            </a:br>
            <a:endParaRPr lang="en-IN" b="1" dirty="0"/>
          </a:p>
        </p:txBody>
      </p:sp>
      <p:sp>
        <p:nvSpPr>
          <p:cNvPr id="4" name="TextBox 3">
            <a:extLst>
              <a:ext uri="{FF2B5EF4-FFF2-40B4-BE49-F238E27FC236}">
                <a16:creationId xmlns:a16="http://schemas.microsoft.com/office/drawing/2014/main" id="{A9CE2B40-0CCB-13F0-5516-30D35DADADB7}"/>
              </a:ext>
            </a:extLst>
          </p:cNvPr>
          <p:cNvSpPr txBox="1"/>
          <p:nvPr/>
        </p:nvSpPr>
        <p:spPr>
          <a:xfrm>
            <a:off x="1099335" y="1520576"/>
            <a:ext cx="10124202" cy="2785378"/>
          </a:xfrm>
          <a:prstGeom prst="rect">
            <a:avLst/>
          </a:prstGeom>
          <a:noFill/>
        </p:spPr>
        <p:txBody>
          <a:bodyPr wrap="square" rtlCol="0">
            <a:spAutoFit/>
          </a:bodyPr>
          <a:lstStyle/>
          <a:p>
            <a:pPr marL="285750" indent="-285750">
              <a:buFont typeface="Arial" panose="020B0604020202020204" pitchFamily="34" charset="0"/>
              <a:buChar char="•"/>
            </a:pPr>
            <a:r>
              <a:rPr lang="en-US" sz="3500" dirty="0"/>
              <a:t>The training is used to analyze the learning process.</a:t>
            </a:r>
          </a:p>
          <a:p>
            <a:pPr marL="285750" indent="-285750">
              <a:buFont typeface="Arial" panose="020B0604020202020204" pitchFamily="34" charset="0"/>
              <a:buChar char="•"/>
            </a:pPr>
            <a:r>
              <a:rPr lang="en-US" sz="3500" dirty="0"/>
              <a:t>Calculate metrics like RMSE and R-squared on the test set.</a:t>
            </a:r>
          </a:p>
          <a:p>
            <a:pPr marL="285750" indent="-285750">
              <a:buFont typeface="Arial" panose="020B0604020202020204" pitchFamily="34" charset="0"/>
              <a:buChar char="•"/>
            </a:pPr>
            <a:r>
              <a:rPr lang="en-US" sz="3500" dirty="0"/>
              <a:t>Visualize the predictions compared to the actual values on the test data using scatter plots.</a:t>
            </a:r>
            <a:endParaRPr lang="en-IN" sz="3500" dirty="0"/>
          </a:p>
        </p:txBody>
      </p:sp>
      <p:sp>
        <p:nvSpPr>
          <p:cNvPr id="3" name="Slide Number Placeholder 2">
            <a:extLst>
              <a:ext uri="{FF2B5EF4-FFF2-40B4-BE49-F238E27FC236}">
                <a16:creationId xmlns:a16="http://schemas.microsoft.com/office/drawing/2014/main" id="{558B565B-BBF1-CD7B-A360-384C66426846}"/>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28413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968463" y="114537"/>
            <a:ext cx="9905998" cy="1406039"/>
          </a:xfrm>
        </p:spPr>
        <p:txBody>
          <a:bodyPr>
            <a:normAutofit fontScale="90000"/>
          </a:bodyPr>
          <a:lstStyle/>
          <a:p>
            <a:br>
              <a:rPr lang="en-US" sz="4500" b="1" dirty="0"/>
            </a:br>
            <a:r>
              <a:rPr lang="en-US" sz="4500" b="1" dirty="0"/>
              <a:t>results:</a:t>
            </a:r>
            <a:br>
              <a:rPr lang="en-US" sz="4500" b="1" dirty="0"/>
            </a:br>
            <a:br>
              <a:rPr lang="en-US" sz="4500" b="1" dirty="0"/>
            </a:br>
            <a:endParaRPr lang="en-IN" b="1" dirty="0"/>
          </a:p>
        </p:txBody>
      </p:sp>
      <p:pic>
        <p:nvPicPr>
          <p:cNvPr id="5" name="Picture 4">
            <a:extLst>
              <a:ext uri="{FF2B5EF4-FFF2-40B4-BE49-F238E27FC236}">
                <a16:creationId xmlns:a16="http://schemas.microsoft.com/office/drawing/2014/main" id="{A34564A7-B675-BE6B-BBB7-39092E3490AD}"/>
              </a:ext>
            </a:extLst>
          </p:cNvPr>
          <p:cNvPicPr>
            <a:picLocks noChangeAspect="1"/>
          </p:cNvPicPr>
          <p:nvPr/>
        </p:nvPicPr>
        <p:blipFill>
          <a:blip r:embed="rId2"/>
          <a:stretch>
            <a:fillRect/>
          </a:stretch>
        </p:blipFill>
        <p:spPr>
          <a:xfrm>
            <a:off x="3019363" y="1438198"/>
            <a:ext cx="5804198" cy="4330923"/>
          </a:xfrm>
          <a:prstGeom prst="rect">
            <a:avLst/>
          </a:prstGeom>
        </p:spPr>
      </p:pic>
      <p:sp>
        <p:nvSpPr>
          <p:cNvPr id="3" name="Slide Number Placeholder 2">
            <a:extLst>
              <a:ext uri="{FF2B5EF4-FFF2-40B4-BE49-F238E27FC236}">
                <a16:creationId xmlns:a16="http://schemas.microsoft.com/office/drawing/2014/main" id="{5C10C7E5-C036-2007-8506-CE0CAD2EF694}"/>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403499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968463" y="114537"/>
            <a:ext cx="9905998" cy="1406039"/>
          </a:xfrm>
        </p:spPr>
        <p:txBody>
          <a:bodyPr>
            <a:normAutofit fontScale="90000"/>
          </a:bodyPr>
          <a:lstStyle/>
          <a:p>
            <a:br>
              <a:rPr lang="en-US" sz="4500" b="1" dirty="0"/>
            </a:br>
            <a:r>
              <a:rPr lang="en-US" sz="4500" b="1" dirty="0"/>
              <a:t>results:</a:t>
            </a:r>
            <a:br>
              <a:rPr lang="en-US" sz="4500" b="1" dirty="0"/>
            </a:br>
            <a:br>
              <a:rPr lang="en-US" sz="4500" b="1" dirty="0"/>
            </a:br>
            <a:endParaRPr lang="en-IN" b="1" dirty="0"/>
          </a:p>
        </p:txBody>
      </p:sp>
      <p:pic>
        <p:nvPicPr>
          <p:cNvPr id="4" name="Picture 3">
            <a:extLst>
              <a:ext uri="{FF2B5EF4-FFF2-40B4-BE49-F238E27FC236}">
                <a16:creationId xmlns:a16="http://schemas.microsoft.com/office/drawing/2014/main" id="{F65E0C36-8F28-4414-2F8E-6977D975CCE8}"/>
              </a:ext>
            </a:extLst>
          </p:cNvPr>
          <p:cNvPicPr>
            <a:picLocks noChangeAspect="1"/>
          </p:cNvPicPr>
          <p:nvPr/>
        </p:nvPicPr>
        <p:blipFill>
          <a:blip r:embed="rId2"/>
          <a:stretch>
            <a:fillRect/>
          </a:stretch>
        </p:blipFill>
        <p:spPr>
          <a:xfrm>
            <a:off x="755375" y="1238137"/>
            <a:ext cx="10681249" cy="4381725"/>
          </a:xfrm>
          <a:prstGeom prst="rect">
            <a:avLst/>
          </a:prstGeom>
        </p:spPr>
      </p:pic>
      <p:sp>
        <p:nvSpPr>
          <p:cNvPr id="3" name="Slide Number Placeholder 2">
            <a:extLst>
              <a:ext uri="{FF2B5EF4-FFF2-40B4-BE49-F238E27FC236}">
                <a16:creationId xmlns:a16="http://schemas.microsoft.com/office/drawing/2014/main" id="{A853ECF9-D14D-7FD7-D40E-9B06DEF4CE45}"/>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05003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968463" y="114537"/>
            <a:ext cx="9905998" cy="1406039"/>
          </a:xfrm>
        </p:spPr>
        <p:txBody>
          <a:bodyPr>
            <a:normAutofit fontScale="90000"/>
          </a:bodyPr>
          <a:lstStyle/>
          <a:p>
            <a:br>
              <a:rPr lang="en-US" sz="4500" b="1" dirty="0"/>
            </a:br>
            <a:r>
              <a:rPr lang="en-US" sz="4500" b="1" dirty="0"/>
              <a:t>Conclusion:</a:t>
            </a:r>
            <a:br>
              <a:rPr lang="en-US" sz="4500" b="1" dirty="0"/>
            </a:br>
            <a:br>
              <a:rPr lang="en-US" sz="4500" b="1" dirty="0"/>
            </a:br>
            <a:endParaRPr lang="en-IN" b="1" dirty="0"/>
          </a:p>
        </p:txBody>
      </p:sp>
      <p:sp>
        <p:nvSpPr>
          <p:cNvPr id="3" name="TextBox 2">
            <a:extLst>
              <a:ext uri="{FF2B5EF4-FFF2-40B4-BE49-F238E27FC236}">
                <a16:creationId xmlns:a16="http://schemas.microsoft.com/office/drawing/2014/main" id="{2C6CB5D0-AF68-30AF-BD69-D33FFF176651}"/>
              </a:ext>
            </a:extLst>
          </p:cNvPr>
          <p:cNvSpPr txBox="1"/>
          <p:nvPr/>
        </p:nvSpPr>
        <p:spPr>
          <a:xfrm>
            <a:off x="1099335" y="1387011"/>
            <a:ext cx="10233061" cy="4401205"/>
          </a:xfrm>
          <a:prstGeom prst="rect">
            <a:avLst/>
          </a:prstGeom>
          <a:noFill/>
        </p:spPr>
        <p:txBody>
          <a:bodyPr wrap="square" rtlCol="0">
            <a:spAutoFit/>
          </a:bodyPr>
          <a:lstStyle/>
          <a:p>
            <a:r>
              <a:rPr lang="en-US" sz="3500" dirty="0"/>
              <a:t>This project developed and trained a neural network model to predict solar power generation. The model architecture consisted of a sequential network with multiple hidden layers using </a:t>
            </a:r>
            <a:r>
              <a:rPr lang="en-US" sz="3500" dirty="0" err="1"/>
              <a:t>ReLU</a:t>
            </a:r>
            <a:r>
              <a:rPr lang="en-US" sz="3500" dirty="0"/>
              <a:t> activation functions. The model was trained on historical data of solar power generation and potentially relevant influencing factors. The training process minimized the mean squared error between the predicted and actual solar power values.</a:t>
            </a:r>
            <a:endParaRPr lang="en-IN" sz="3500" dirty="0"/>
          </a:p>
        </p:txBody>
      </p:sp>
      <p:sp>
        <p:nvSpPr>
          <p:cNvPr id="4" name="Slide Number Placeholder 3">
            <a:extLst>
              <a:ext uri="{FF2B5EF4-FFF2-40B4-BE49-F238E27FC236}">
                <a16:creationId xmlns:a16="http://schemas.microsoft.com/office/drawing/2014/main" id="{B420C0D5-AA2F-B5CC-3394-5F8BA510109A}"/>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66232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143001" y="217278"/>
            <a:ext cx="9905998" cy="1406039"/>
          </a:xfrm>
        </p:spPr>
        <p:txBody>
          <a:bodyPr>
            <a:normAutofit fontScale="90000"/>
          </a:bodyPr>
          <a:lstStyle/>
          <a:p>
            <a:br>
              <a:rPr lang="en-US" sz="4500" b="1" dirty="0"/>
            </a:br>
            <a:r>
              <a:rPr lang="en-US" sz="4500" b="1" dirty="0"/>
              <a:t>REFERENCES:</a:t>
            </a:r>
            <a:br>
              <a:rPr lang="en-US" sz="4500" b="1" dirty="0"/>
            </a:br>
            <a:br>
              <a:rPr lang="en-US" sz="4500" b="1" dirty="0"/>
            </a:br>
            <a:endParaRPr lang="en-IN" b="1" dirty="0"/>
          </a:p>
        </p:txBody>
      </p:sp>
      <p:sp>
        <p:nvSpPr>
          <p:cNvPr id="5" name="TextBox 4">
            <a:extLst>
              <a:ext uri="{FF2B5EF4-FFF2-40B4-BE49-F238E27FC236}">
                <a16:creationId xmlns:a16="http://schemas.microsoft.com/office/drawing/2014/main" id="{28CA286A-C38E-25B6-A0A8-7382429D05DC}"/>
              </a:ext>
            </a:extLst>
          </p:cNvPr>
          <p:cNvSpPr txBox="1"/>
          <p:nvPr/>
        </p:nvSpPr>
        <p:spPr>
          <a:xfrm>
            <a:off x="1263721" y="1623317"/>
            <a:ext cx="9785278" cy="4508927"/>
          </a:xfrm>
          <a:prstGeom prst="rect">
            <a:avLst/>
          </a:prstGeom>
          <a:noFill/>
        </p:spPr>
        <p:txBody>
          <a:bodyPr wrap="square" rtlCol="0">
            <a:spAutoFit/>
          </a:bodyPr>
          <a:lstStyle/>
          <a:p>
            <a:pPr marL="457200" indent="-457200">
              <a:buFont typeface="Arial" panose="020B0604020202020204" pitchFamily="34" charset="0"/>
              <a:buChar char="•"/>
            </a:pPr>
            <a:r>
              <a:rPr lang="en-IN" sz="3500" dirty="0">
                <a:hlinkClick r:id="rId2"/>
              </a:rPr>
              <a:t>https://www.tensorflow.org/</a:t>
            </a:r>
            <a:endParaRPr lang="en-IN" sz="3500" dirty="0"/>
          </a:p>
          <a:p>
            <a:pPr marL="457200" indent="-457200">
              <a:buFont typeface="Arial" panose="020B0604020202020204" pitchFamily="34" charset="0"/>
              <a:buChar char="•"/>
            </a:pPr>
            <a:r>
              <a:rPr lang="en-IN" sz="3600" dirty="0">
                <a:hlinkClick r:id="rId3"/>
              </a:rPr>
              <a:t>pandas - Python Data Analysis Library (pydata.org)</a:t>
            </a:r>
            <a:endParaRPr lang="en-IN" sz="3500" dirty="0"/>
          </a:p>
          <a:p>
            <a:pPr marL="457200" indent="-457200">
              <a:buFont typeface="Arial" panose="020B0604020202020204" pitchFamily="34" charset="0"/>
              <a:buChar char="•"/>
            </a:pPr>
            <a:r>
              <a:rPr lang="en-IN" sz="3600" dirty="0">
                <a:hlinkClick r:id="rId4"/>
              </a:rPr>
              <a:t>NumPy –</a:t>
            </a:r>
            <a:endParaRPr lang="en-IN" sz="3600" dirty="0"/>
          </a:p>
          <a:p>
            <a:pPr marL="457200" indent="-457200">
              <a:buFont typeface="Arial" panose="020B0604020202020204" pitchFamily="34" charset="0"/>
              <a:buChar char="•"/>
            </a:pPr>
            <a:r>
              <a:rPr lang="en-US" sz="3600" dirty="0">
                <a:hlinkClick r:id="rId5"/>
              </a:rPr>
              <a:t>Find Open Datasets and Machine Learning Projects | Kaggle</a:t>
            </a:r>
            <a:endParaRPr lang="en-US" sz="3600" dirty="0"/>
          </a:p>
          <a:p>
            <a:pPr marL="457200" indent="-457200">
              <a:buFont typeface="Arial" panose="020B0604020202020204" pitchFamily="34" charset="0"/>
              <a:buChar char="•"/>
            </a:pPr>
            <a:r>
              <a:rPr lang="en-US" sz="3600" dirty="0">
                <a:hlinkClick r:id="rId6"/>
              </a:rPr>
              <a:t>1.17. Neural network models (supervised) — scikit-learn 1.4.2 documentation</a:t>
            </a:r>
            <a:endParaRPr lang="en-IN" sz="3500" dirty="0"/>
          </a:p>
        </p:txBody>
      </p:sp>
      <p:sp>
        <p:nvSpPr>
          <p:cNvPr id="3" name="Slide Number Placeholder 2">
            <a:extLst>
              <a:ext uri="{FF2B5EF4-FFF2-40B4-BE49-F238E27FC236}">
                <a16:creationId xmlns:a16="http://schemas.microsoft.com/office/drawing/2014/main" id="{02971842-5696-B6BF-5166-5E10A183203B}"/>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23383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2560836" y="2725980"/>
            <a:ext cx="9905998" cy="1406039"/>
          </a:xfrm>
        </p:spPr>
        <p:txBody>
          <a:bodyPr>
            <a:normAutofit fontScale="90000"/>
          </a:bodyPr>
          <a:lstStyle/>
          <a:p>
            <a:br>
              <a:rPr lang="en-US" sz="4500" b="1" dirty="0"/>
            </a:br>
            <a:r>
              <a:rPr lang="en-US" sz="4500" b="1" dirty="0"/>
              <a:t>              THANK YOU</a:t>
            </a:r>
            <a:br>
              <a:rPr lang="en-US" sz="4500" b="1" dirty="0"/>
            </a:br>
            <a:br>
              <a:rPr lang="en-US" sz="4500" b="1" dirty="0"/>
            </a:br>
            <a:endParaRPr lang="en-IN" b="1" dirty="0"/>
          </a:p>
        </p:txBody>
      </p:sp>
      <p:sp>
        <p:nvSpPr>
          <p:cNvPr id="3" name="Slide Number Placeholder 2">
            <a:extLst>
              <a:ext uri="{FF2B5EF4-FFF2-40B4-BE49-F238E27FC236}">
                <a16:creationId xmlns:a16="http://schemas.microsoft.com/office/drawing/2014/main" id="{128004E6-AAA0-6C69-33D5-44AB7CEED0B2}"/>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89192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0"/>
            <a:ext cx="9905998" cy="1478570"/>
          </a:xfrm>
        </p:spPr>
        <p:txBody>
          <a:bodyPr>
            <a:normAutofit/>
          </a:bodyPr>
          <a:lstStyle/>
          <a:p>
            <a:r>
              <a:rPr lang="en-IN" sz="4500" b="1" dirty="0"/>
              <a:t>OUTLINE :</a:t>
            </a:r>
          </a:p>
        </p:txBody>
      </p:sp>
      <p:sp>
        <p:nvSpPr>
          <p:cNvPr id="3" name="TextBox 2">
            <a:extLst>
              <a:ext uri="{FF2B5EF4-FFF2-40B4-BE49-F238E27FC236}">
                <a16:creationId xmlns:a16="http://schemas.microsoft.com/office/drawing/2014/main" id="{1A9C8BB2-DA7E-B1C4-CB3E-7863751950EB}"/>
              </a:ext>
            </a:extLst>
          </p:cNvPr>
          <p:cNvSpPr txBox="1"/>
          <p:nvPr/>
        </p:nvSpPr>
        <p:spPr>
          <a:xfrm>
            <a:off x="1160980" y="1478570"/>
            <a:ext cx="10161141" cy="4401205"/>
          </a:xfrm>
          <a:prstGeom prst="rect">
            <a:avLst/>
          </a:prstGeom>
          <a:noFill/>
        </p:spPr>
        <p:txBody>
          <a:bodyPr wrap="square" rtlCol="0">
            <a:spAutoFit/>
          </a:bodyPr>
          <a:lstStyle/>
          <a:p>
            <a:pPr marL="285750" indent="-285750">
              <a:buFont typeface="Arial" panose="020B0604020202020204" pitchFamily="34" charset="0"/>
              <a:buChar char="•"/>
            </a:pPr>
            <a:r>
              <a:rPr lang="en-IN" sz="3500" b="1" dirty="0"/>
              <a:t>Introduction</a:t>
            </a:r>
          </a:p>
          <a:p>
            <a:pPr marL="285750" indent="-285750">
              <a:buFont typeface="Arial" panose="020B0604020202020204" pitchFamily="34" charset="0"/>
              <a:buChar char="•"/>
            </a:pPr>
            <a:r>
              <a:rPr lang="en-IN" sz="3500" b="1" dirty="0"/>
              <a:t>Problem Statement</a:t>
            </a:r>
          </a:p>
          <a:p>
            <a:pPr marL="285750" indent="-285750">
              <a:buFont typeface="Arial" panose="020B0604020202020204" pitchFamily="34" charset="0"/>
              <a:buChar char="•"/>
            </a:pPr>
            <a:r>
              <a:rPr lang="en-IN" sz="3500" b="1" dirty="0"/>
              <a:t>Objective</a:t>
            </a:r>
          </a:p>
          <a:p>
            <a:pPr marL="285750" indent="-285750">
              <a:buFont typeface="Arial" panose="020B0604020202020204" pitchFamily="34" charset="0"/>
              <a:buChar char="•"/>
            </a:pPr>
            <a:r>
              <a:rPr lang="en-IN" sz="3500" b="1" dirty="0"/>
              <a:t>System Development Approach</a:t>
            </a:r>
          </a:p>
          <a:p>
            <a:pPr marL="285750" indent="-285750">
              <a:buFont typeface="Arial" panose="020B0604020202020204" pitchFamily="34" charset="0"/>
              <a:buChar char="•"/>
            </a:pPr>
            <a:r>
              <a:rPr lang="en-IN" sz="3500" b="1" dirty="0"/>
              <a:t>Proposed Work</a:t>
            </a:r>
          </a:p>
          <a:p>
            <a:pPr marL="285750" indent="-285750">
              <a:buFont typeface="Arial" panose="020B0604020202020204" pitchFamily="34" charset="0"/>
              <a:buChar char="•"/>
            </a:pPr>
            <a:r>
              <a:rPr lang="en-IN" sz="3500" b="1" dirty="0"/>
              <a:t>Algorithm</a:t>
            </a:r>
          </a:p>
          <a:p>
            <a:pPr marL="285750" indent="-285750">
              <a:buFont typeface="Arial" panose="020B0604020202020204" pitchFamily="34" charset="0"/>
              <a:buChar char="•"/>
            </a:pPr>
            <a:r>
              <a:rPr lang="en-IN" sz="3500" b="1" dirty="0"/>
              <a:t>Result</a:t>
            </a:r>
          </a:p>
          <a:p>
            <a:pPr marL="285750" indent="-285750">
              <a:buFont typeface="Arial" panose="020B0604020202020204" pitchFamily="34" charset="0"/>
              <a:buChar char="•"/>
            </a:pPr>
            <a:r>
              <a:rPr lang="en-IN" sz="3500" b="1" dirty="0"/>
              <a:t>References</a:t>
            </a:r>
          </a:p>
        </p:txBody>
      </p:sp>
      <p:sp>
        <p:nvSpPr>
          <p:cNvPr id="4" name="Slide Number Placeholder 3">
            <a:extLst>
              <a:ext uri="{FF2B5EF4-FFF2-40B4-BE49-F238E27FC236}">
                <a16:creationId xmlns:a16="http://schemas.microsoft.com/office/drawing/2014/main" id="{252C7FBC-52C2-6668-9B61-80336A833FAB}"/>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9736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0"/>
            <a:ext cx="9905998" cy="1478570"/>
          </a:xfrm>
        </p:spPr>
        <p:txBody>
          <a:bodyPr>
            <a:normAutofit/>
          </a:bodyPr>
          <a:lstStyle/>
          <a:p>
            <a:r>
              <a:rPr lang="en-IN" sz="4500" b="1" dirty="0"/>
              <a:t>Introduction :</a:t>
            </a:r>
          </a:p>
        </p:txBody>
      </p:sp>
      <p:sp>
        <p:nvSpPr>
          <p:cNvPr id="3" name="TextBox 2">
            <a:extLst>
              <a:ext uri="{FF2B5EF4-FFF2-40B4-BE49-F238E27FC236}">
                <a16:creationId xmlns:a16="http://schemas.microsoft.com/office/drawing/2014/main" id="{1A9C8BB2-DA7E-B1C4-CB3E-7863751950EB}"/>
              </a:ext>
            </a:extLst>
          </p:cNvPr>
          <p:cNvSpPr txBox="1"/>
          <p:nvPr/>
        </p:nvSpPr>
        <p:spPr>
          <a:xfrm>
            <a:off x="1160980" y="1478570"/>
            <a:ext cx="10161141" cy="4401205"/>
          </a:xfrm>
          <a:prstGeom prst="rect">
            <a:avLst/>
          </a:prstGeom>
          <a:noFill/>
        </p:spPr>
        <p:txBody>
          <a:bodyPr wrap="square" rtlCol="0">
            <a:spAutoFit/>
          </a:bodyPr>
          <a:lstStyle/>
          <a:p>
            <a:pPr marL="285750" indent="-285750">
              <a:buFont typeface="Arial" panose="020B0604020202020204" pitchFamily="34" charset="0"/>
              <a:buChar char="•"/>
            </a:pPr>
            <a:r>
              <a:rPr lang="en-US" sz="3500" i="0" dirty="0">
                <a:effectLst/>
                <a:latin typeface="+mj-lt"/>
              </a:rPr>
              <a:t>Solar power generation is the process of converting sunlight into electricity using solar panels.</a:t>
            </a:r>
          </a:p>
          <a:p>
            <a:pPr marL="285750" indent="-285750">
              <a:buFont typeface="Arial" panose="020B0604020202020204" pitchFamily="34" charset="0"/>
              <a:buChar char="•"/>
            </a:pPr>
            <a:r>
              <a:rPr lang="en-US" sz="3500" i="0" dirty="0">
                <a:effectLst/>
                <a:latin typeface="+mj-lt"/>
              </a:rPr>
              <a:t>When sunlight hits a solar panel, the energy from the sunlight is absorbed by the PV cells in the panel, creating electrical charges that move in response to an internal electrical field, causing electricity to flow.</a:t>
            </a:r>
          </a:p>
          <a:p>
            <a:pPr marL="285750" indent="-285750">
              <a:buFont typeface="Arial" panose="020B0604020202020204" pitchFamily="34" charset="0"/>
              <a:buChar char="•"/>
            </a:pPr>
            <a:r>
              <a:rPr lang="en-US" sz="3500" dirty="0">
                <a:latin typeface="+mj-lt"/>
              </a:rPr>
              <a:t>This electricity can be used immediately, stored in batteries for later use, or fed into the electrical grid.</a:t>
            </a:r>
            <a:endParaRPr lang="en-IN" sz="3500" dirty="0">
              <a:latin typeface="+mj-lt"/>
            </a:endParaRPr>
          </a:p>
        </p:txBody>
      </p:sp>
      <p:sp>
        <p:nvSpPr>
          <p:cNvPr id="4" name="Slide Number Placeholder 3">
            <a:extLst>
              <a:ext uri="{FF2B5EF4-FFF2-40B4-BE49-F238E27FC236}">
                <a16:creationId xmlns:a16="http://schemas.microsoft.com/office/drawing/2014/main" id="{98B109E1-5A5A-089C-7BF8-BE0FD690B5E3}"/>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22825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0"/>
            <a:ext cx="9905998" cy="1478570"/>
          </a:xfrm>
        </p:spPr>
        <p:txBody>
          <a:bodyPr>
            <a:normAutofit/>
          </a:bodyPr>
          <a:lstStyle/>
          <a:p>
            <a:r>
              <a:rPr lang="en-IN" sz="4500" b="1" dirty="0"/>
              <a:t>Problem statement :</a:t>
            </a:r>
          </a:p>
        </p:txBody>
      </p:sp>
      <p:sp>
        <p:nvSpPr>
          <p:cNvPr id="3" name="TextBox 2">
            <a:extLst>
              <a:ext uri="{FF2B5EF4-FFF2-40B4-BE49-F238E27FC236}">
                <a16:creationId xmlns:a16="http://schemas.microsoft.com/office/drawing/2014/main" id="{1A9C8BB2-DA7E-B1C4-CB3E-7863751950EB}"/>
              </a:ext>
            </a:extLst>
          </p:cNvPr>
          <p:cNvSpPr txBox="1"/>
          <p:nvPr/>
        </p:nvSpPr>
        <p:spPr>
          <a:xfrm>
            <a:off x="1160980" y="1478570"/>
            <a:ext cx="10161141" cy="3862596"/>
          </a:xfrm>
          <a:prstGeom prst="rect">
            <a:avLst/>
          </a:prstGeom>
          <a:noFill/>
        </p:spPr>
        <p:txBody>
          <a:bodyPr wrap="square" rtlCol="0">
            <a:spAutoFit/>
          </a:bodyPr>
          <a:lstStyle/>
          <a:p>
            <a:pPr marL="285750" indent="-285750">
              <a:buFont typeface="Arial" panose="020B0604020202020204" pitchFamily="34" charset="0"/>
              <a:buChar char="•"/>
            </a:pPr>
            <a:r>
              <a:rPr lang="en-US" sz="3500" i="0" dirty="0">
                <a:effectLst/>
                <a:latin typeface="+mj-lt"/>
              </a:rPr>
              <a:t>Solar power is a rapidly growing renewable energy source, but its variability presents challenges for grid integration and efficient utilization. </a:t>
            </a:r>
          </a:p>
          <a:p>
            <a:pPr marL="285750" indent="-285750">
              <a:buFont typeface="Arial" panose="020B0604020202020204" pitchFamily="34" charset="0"/>
              <a:buChar char="•"/>
            </a:pPr>
            <a:r>
              <a:rPr lang="en-US" sz="3500" i="0" dirty="0">
                <a:effectLst/>
                <a:latin typeface="+mj-lt"/>
              </a:rPr>
              <a:t>Accurate prediction of solar power generation is crucial for optimizing energy management systems, ensuring grid stability, and facilitating the integration of larger shares of solar energy into the power grid.</a:t>
            </a:r>
            <a:endParaRPr lang="en-IN" sz="3500" dirty="0">
              <a:latin typeface="+mj-lt"/>
            </a:endParaRPr>
          </a:p>
        </p:txBody>
      </p:sp>
      <p:sp>
        <p:nvSpPr>
          <p:cNvPr id="4" name="Slide Number Placeholder 3">
            <a:extLst>
              <a:ext uri="{FF2B5EF4-FFF2-40B4-BE49-F238E27FC236}">
                <a16:creationId xmlns:a16="http://schemas.microsoft.com/office/drawing/2014/main" id="{4177E409-A346-43E5-93E7-70F63431BB90}"/>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50648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143001" y="0"/>
            <a:ext cx="9905998" cy="1478570"/>
          </a:xfrm>
        </p:spPr>
        <p:txBody>
          <a:bodyPr>
            <a:normAutofit/>
          </a:bodyPr>
          <a:lstStyle/>
          <a:p>
            <a:r>
              <a:rPr lang="en-IN" sz="4500" b="1" dirty="0"/>
              <a:t>Objectives:</a:t>
            </a:r>
          </a:p>
        </p:txBody>
      </p:sp>
      <p:sp>
        <p:nvSpPr>
          <p:cNvPr id="3" name="TextBox 2">
            <a:extLst>
              <a:ext uri="{FF2B5EF4-FFF2-40B4-BE49-F238E27FC236}">
                <a16:creationId xmlns:a16="http://schemas.microsoft.com/office/drawing/2014/main" id="{1A9C8BB2-DA7E-B1C4-CB3E-7863751950EB}"/>
              </a:ext>
            </a:extLst>
          </p:cNvPr>
          <p:cNvSpPr txBox="1"/>
          <p:nvPr/>
        </p:nvSpPr>
        <p:spPr>
          <a:xfrm>
            <a:off x="1015429" y="1386102"/>
            <a:ext cx="10161141" cy="5478423"/>
          </a:xfrm>
          <a:prstGeom prst="rect">
            <a:avLst/>
          </a:prstGeom>
          <a:noFill/>
        </p:spPr>
        <p:txBody>
          <a:bodyPr wrap="square" rtlCol="0">
            <a:spAutoFit/>
          </a:bodyPr>
          <a:lstStyle/>
          <a:p>
            <a:pPr marL="285750" indent="-285750">
              <a:buFont typeface="Arial" panose="020B0604020202020204" pitchFamily="34" charset="0"/>
              <a:buChar char="•"/>
            </a:pPr>
            <a:r>
              <a:rPr lang="en-US" sz="3500" i="0" dirty="0">
                <a:effectLst/>
                <a:latin typeface="+mj-lt"/>
              </a:rPr>
              <a:t>Design and implement a neural network model (</a:t>
            </a:r>
            <a:r>
              <a:rPr lang="en-US" sz="3500" i="0" dirty="0" err="1">
                <a:effectLst/>
                <a:latin typeface="+mj-lt"/>
              </a:rPr>
              <a:t>SPFnet</a:t>
            </a:r>
            <a:r>
              <a:rPr lang="en-US" sz="3500" i="0" dirty="0">
                <a:effectLst/>
                <a:latin typeface="+mj-lt"/>
              </a:rPr>
              <a:t>) specifically tailored for predicting solar power generation.</a:t>
            </a:r>
          </a:p>
          <a:p>
            <a:pPr marL="285750" indent="-285750">
              <a:buFont typeface="Arial" panose="020B0604020202020204" pitchFamily="34" charset="0"/>
              <a:buChar char="•"/>
            </a:pPr>
            <a:r>
              <a:rPr lang="en-US" sz="3500" i="0" dirty="0">
                <a:effectLst/>
                <a:latin typeface="+mj-lt"/>
              </a:rPr>
              <a:t>Generate accurate and reliable forecasts of future solar power generation.</a:t>
            </a:r>
          </a:p>
          <a:p>
            <a:pPr marL="285750" indent="-285750">
              <a:buFont typeface="Arial" panose="020B0604020202020204" pitchFamily="34" charset="0"/>
              <a:buChar char="•"/>
            </a:pPr>
            <a:r>
              <a:rPr lang="en-US" sz="3500" i="0" dirty="0">
                <a:effectLst/>
                <a:latin typeface="+mj-lt"/>
              </a:rPr>
              <a:t> Evaluate the trained </a:t>
            </a:r>
            <a:r>
              <a:rPr lang="en-US" sz="3500" i="0" dirty="0" err="1">
                <a:effectLst/>
                <a:latin typeface="+mj-lt"/>
              </a:rPr>
              <a:t>SPFnet</a:t>
            </a:r>
            <a:r>
              <a:rPr lang="en-US" sz="3500" i="0" dirty="0">
                <a:effectLst/>
                <a:latin typeface="+mj-lt"/>
              </a:rPr>
              <a:t> model can effectively predict solar power generation for scenarios beyond the training data</a:t>
            </a:r>
          </a:p>
          <a:p>
            <a:pPr marL="285750" indent="-285750">
              <a:buFont typeface="Arial" panose="020B0604020202020204" pitchFamily="34" charset="0"/>
              <a:buChar char="•"/>
            </a:pPr>
            <a:endParaRPr lang="en-US" sz="3500" i="0" dirty="0">
              <a:effectLst/>
              <a:latin typeface="+mj-lt"/>
            </a:endParaRPr>
          </a:p>
          <a:p>
            <a:pPr marL="285750" indent="-285750">
              <a:buFont typeface="Arial" panose="020B0604020202020204" pitchFamily="34" charset="0"/>
              <a:buChar char="•"/>
            </a:pPr>
            <a:endParaRPr lang="en-IN" sz="3500" dirty="0">
              <a:latin typeface="+mj-lt"/>
            </a:endParaRPr>
          </a:p>
        </p:txBody>
      </p:sp>
      <p:sp>
        <p:nvSpPr>
          <p:cNvPr id="4" name="Slide Number Placeholder 3">
            <a:extLst>
              <a:ext uri="{FF2B5EF4-FFF2-40B4-BE49-F238E27FC236}">
                <a16:creationId xmlns:a16="http://schemas.microsoft.com/office/drawing/2014/main" id="{72867021-2E55-5100-9F4B-860C6C7940AE}"/>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7419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780836" y="0"/>
            <a:ext cx="10174108" cy="1478570"/>
          </a:xfrm>
        </p:spPr>
        <p:txBody>
          <a:bodyPr>
            <a:normAutofit/>
          </a:bodyPr>
          <a:lstStyle/>
          <a:p>
            <a:r>
              <a:rPr lang="en-IN" sz="4500" b="1" dirty="0"/>
              <a:t>   System development approach :</a:t>
            </a:r>
          </a:p>
        </p:txBody>
      </p:sp>
      <p:sp>
        <p:nvSpPr>
          <p:cNvPr id="3" name="TextBox 2">
            <a:extLst>
              <a:ext uri="{FF2B5EF4-FFF2-40B4-BE49-F238E27FC236}">
                <a16:creationId xmlns:a16="http://schemas.microsoft.com/office/drawing/2014/main" id="{1A9C8BB2-DA7E-B1C4-CB3E-7863751950EB}"/>
              </a:ext>
            </a:extLst>
          </p:cNvPr>
          <p:cNvSpPr txBox="1"/>
          <p:nvPr/>
        </p:nvSpPr>
        <p:spPr>
          <a:xfrm>
            <a:off x="1237056" y="1242265"/>
            <a:ext cx="10828962" cy="5478423"/>
          </a:xfrm>
          <a:prstGeom prst="rect">
            <a:avLst/>
          </a:prstGeom>
          <a:noFill/>
        </p:spPr>
        <p:txBody>
          <a:bodyPr wrap="square" rtlCol="0">
            <a:spAutoFit/>
          </a:bodyPr>
          <a:lstStyle/>
          <a:p>
            <a:r>
              <a:rPr lang="en-US" sz="3500" b="1" dirty="0">
                <a:latin typeface="+mj-lt"/>
              </a:rPr>
              <a:t>SOFTWARE REQUIREMENTS:</a:t>
            </a:r>
          </a:p>
          <a:p>
            <a:pPr marL="457200" indent="-457200">
              <a:buFont typeface="Arial" panose="020B0604020202020204" pitchFamily="34" charset="0"/>
              <a:buChar char="•"/>
            </a:pPr>
            <a:r>
              <a:rPr lang="en-US" sz="3500" dirty="0">
                <a:latin typeface="+mj-lt"/>
              </a:rPr>
              <a:t>Language Used: Python</a:t>
            </a:r>
          </a:p>
          <a:p>
            <a:pPr marL="457200" indent="-457200">
              <a:buFont typeface="Arial" panose="020B0604020202020204" pitchFamily="34" charset="0"/>
              <a:buChar char="•"/>
            </a:pPr>
            <a:r>
              <a:rPr lang="en-US" sz="3500" dirty="0">
                <a:latin typeface="+mj-lt"/>
              </a:rPr>
              <a:t>Tool : Google </a:t>
            </a:r>
            <a:r>
              <a:rPr lang="en-US" sz="3500" dirty="0" err="1">
                <a:latin typeface="+mj-lt"/>
              </a:rPr>
              <a:t>Colab</a:t>
            </a:r>
            <a:endParaRPr lang="en-US" sz="3500" dirty="0">
              <a:latin typeface="+mj-lt"/>
            </a:endParaRPr>
          </a:p>
          <a:p>
            <a:pPr marL="457200" indent="-457200">
              <a:buFont typeface="Arial" panose="020B0604020202020204" pitchFamily="34" charset="0"/>
              <a:buChar char="•"/>
            </a:pPr>
            <a:r>
              <a:rPr lang="en-US" sz="3500" dirty="0">
                <a:latin typeface="+mj-lt"/>
              </a:rPr>
              <a:t>Libraries used: Tensor Flow, </a:t>
            </a:r>
            <a:r>
              <a:rPr lang="en-US" sz="3500" dirty="0" err="1">
                <a:latin typeface="+mj-lt"/>
              </a:rPr>
              <a:t>keras</a:t>
            </a:r>
            <a:r>
              <a:rPr lang="en-US" sz="3500" dirty="0">
                <a:latin typeface="+mj-lt"/>
              </a:rPr>
              <a:t>, Matplotlib, Pandas, </a:t>
            </a:r>
            <a:r>
              <a:rPr lang="en-US" sz="3500" dirty="0" err="1">
                <a:latin typeface="+mj-lt"/>
              </a:rPr>
              <a:t>Numpy</a:t>
            </a:r>
            <a:r>
              <a:rPr lang="en-US" sz="3500" dirty="0">
                <a:latin typeface="+mj-lt"/>
              </a:rPr>
              <a:t>, Seaborn.</a:t>
            </a:r>
          </a:p>
          <a:p>
            <a:endParaRPr lang="en-US" sz="3500" dirty="0">
              <a:latin typeface="+mj-lt"/>
            </a:endParaRPr>
          </a:p>
          <a:p>
            <a:r>
              <a:rPr lang="en-US" sz="3500" b="1" dirty="0">
                <a:latin typeface="+mj-lt"/>
              </a:rPr>
              <a:t>HARDWARE REQUIREMENTS:</a:t>
            </a:r>
          </a:p>
          <a:p>
            <a:pPr marL="457200" indent="-457200">
              <a:buFont typeface="Arial" panose="020B0604020202020204" pitchFamily="34" charset="0"/>
              <a:buChar char="•"/>
            </a:pPr>
            <a:r>
              <a:rPr lang="en-US" sz="3500" dirty="0">
                <a:latin typeface="+mj-lt"/>
              </a:rPr>
              <a:t>CPU: A multicore CPU is sufficient for running the code</a:t>
            </a:r>
          </a:p>
          <a:p>
            <a:pPr marL="457200" indent="-457200">
              <a:buFont typeface="Arial" panose="020B0604020202020204" pitchFamily="34" charset="0"/>
              <a:buChar char="•"/>
            </a:pPr>
            <a:r>
              <a:rPr lang="en-US" sz="3500" dirty="0">
                <a:latin typeface="+mj-lt"/>
              </a:rPr>
              <a:t>Memory: </a:t>
            </a:r>
            <a:r>
              <a:rPr lang="en-US" sz="3500" dirty="0" err="1">
                <a:latin typeface="+mj-lt"/>
              </a:rPr>
              <a:t>Atleast</a:t>
            </a:r>
            <a:r>
              <a:rPr lang="en-US" sz="3500" dirty="0">
                <a:latin typeface="+mj-lt"/>
              </a:rPr>
              <a:t> 8GB of RAM is recommended</a:t>
            </a:r>
          </a:p>
          <a:p>
            <a:pPr marL="457200" indent="-457200">
              <a:buFont typeface="Arial" panose="020B0604020202020204" pitchFamily="34" charset="0"/>
              <a:buChar char="•"/>
            </a:pPr>
            <a:r>
              <a:rPr lang="en-US" sz="3500" dirty="0">
                <a:latin typeface="+mj-lt"/>
              </a:rPr>
              <a:t>Internet Connection: To download and run the code.</a:t>
            </a:r>
            <a:endParaRPr lang="en-IN" sz="3500" dirty="0">
              <a:latin typeface="+mj-lt"/>
            </a:endParaRPr>
          </a:p>
        </p:txBody>
      </p:sp>
      <p:sp>
        <p:nvSpPr>
          <p:cNvPr id="4" name="Slide Number Placeholder 3">
            <a:extLst>
              <a:ext uri="{FF2B5EF4-FFF2-40B4-BE49-F238E27FC236}">
                <a16:creationId xmlns:a16="http://schemas.microsoft.com/office/drawing/2014/main" id="{ADA9BDCA-3CB4-84E7-0603-F2F1C4682B3D}"/>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62784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0"/>
            <a:ext cx="9905998" cy="1478570"/>
          </a:xfrm>
        </p:spPr>
        <p:txBody>
          <a:bodyPr>
            <a:normAutofit/>
          </a:bodyPr>
          <a:lstStyle/>
          <a:p>
            <a:r>
              <a:rPr lang="en-IN" sz="4500" b="1" dirty="0"/>
              <a:t>Proposed solution :</a:t>
            </a:r>
          </a:p>
        </p:txBody>
      </p:sp>
      <p:sp>
        <p:nvSpPr>
          <p:cNvPr id="3" name="TextBox 2">
            <a:extLst>
              <a:ext uri="{FF2B5EF4-FFF2-40B4-BE49-F238E27FC236}">
                <a16:creationId xmlns:a16="http://schemas.microsoft.com/office/drawing/2014/main" id="{1A9C8BB2-DA7E-B1C4-CB3E-7863751950EB}"/>
              </a:ext>
            </a:extLst>
          </p:cNvPr>
          <p:cNvSpPr txBox="1"/>
          <p:nvPr/>
        </p:nvSpPr>
        <p:spPr>
          <a:xfrm>
            <a:off x="780836" y="1231991"/>
            <a:ext cx="10828962" cy="5478423"/>
          </a:xfrm>
          <a:prstGeom prst="rect">
            <a:avLst/>
          </a:prstGeom>
          <a:noFill/>
        </p:spPr>
        <p:txBody>
          <a:bodyPr wrap="square" rtlCol="0">
            <a:spAutoFit/>
          </a:bodyPr>
          <a:lstStyle/>
          <a:p>
            <a:pPr marL="457200" indent="-457200">
              <a:buFont typeface="Arial" panose="020B0604020202020204" pitchFamily="34" charset="0"/>
              <a:buChar char="•"/>
            </a:pPr>
            <a:r>
              <a:rPr lang="en-US" sz="3500" dirty="0">
                <a:latin typeface="+mj-lt"/>
              </a:rPr>
              <a:t>This project proposes using a neural network model, specifically a variant potentially named </a:t>
            </a:r>
            <a:r>
              <a:rPr lang="en-US" sz="3500" dirty="0" err="1">
                <a:latin typeface="+mj-lt"/>
              </a:rPr>
              <a:t>SPFnet</a:t>
            </a:r>
            <a:r>
              <a:rPr lang="en-US" sz="3500" dirty="0">
                <a:latin typeface="+mj-lt"/>
              </a:rPr>
              <a:t>, to address the limitations of traditional forecasting methods.</a:t>
            </a:r>
          </a:p>
          <a:p>
            <a:pPr marL="457200" indent="-457200">
              <a:buFont typeface="Arial" panose="020B0604020202020204" pitchFamily="34" charset="0"/>
              <a:buChar char="•"/>
            </a:pPr>
            <a:r>
              <a:rPr lang="en-US" sz="3500" dirty="0">
                <a:latin typeface="+mj-lt"/>
              </a:rPr>
              <a:t>Neural networks have the ability to learn complex relationships from data, making them well-suited for tasks like solar power generation prediction.</a:t>
            </a:r>
          </a:p>
          <a:p>
            <a:pPr marL="457200" indent="-457200">
              <a:buFont typeface="Arial" panose="020B0604020202020204" pitchFamily="34" charset="0"/>
              <a:buChar char="•"/>
            </a:pPr>
            <a:r>
              <a:rPr lang="en-US" sz="3500" dirty="0">
                <a:latin typeface="+mj-lt"/>
              </a:rPr>
              <a:t>List of Modules</a:t>
            </a:r>
          </a:p>
          <a:p>
            <a:r>
              <a:rPr lang="en-US" sz="3500" dirty="0">
                <a:latin typeface="+mj-lt"/>
              </a:rPr>
              <a:t>            1. Data Collection</a:t>
            </a:r>
          </a:p>
          <a:p>
            <a:r>
              <a:rPr lang="en-US" sz="3500" dirty="0">
                <a:latin typeface="+mj-lt"/>
              </a:rPr>
              <a:t>            2.Model Training</a:t>
            </a:r>
          </a:p>
          <a:p>
            <a:r>
              <a:rPr lang="en-US" sz="3500" dirty="0">
                <a:latin typeface="+mj-lt"/>
              </a:rPr>
              <a:t>            3.Model Evaluation</a:t>
            </a:r>
          </a:p>
        </p:txBody>
      </p:sp>
      <p:sp>
        <p:nvSpPr>
          <p:cNvPr id="4" name="Slide Number Placeholder 3">
            <a:extLst>
              <a:ext uri="{FF2B5EF4-FFF2-40B4-BE49-F238E27FC236}">
                <a16:creationId xmlns:a16="http://schemas.microsoft.com/office/drawing/2014/main" id="{431332FC-175E-C42A-7E54-FBD7F5AC2DF1}"/>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27777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0"/>
            <a:ext cx="9905998" cy="1478570"/>
          </a:xfrm>
        </p:spPr>
        <p:txBody>
          <a:bodyPr>
            <a:normAutofit/>
          </a:bodyPr>
          <a:lstStyle/>
          <a:p>
            <a:r>
              <a:rPr lang="en-US" sz="4500" b="1" dirty="0"/>
              <a:t>D</a:t>
            </a:r>
            <a:r>
              <a:rPr lang="en-IN" sz="4500" b="1" dirty="0" err="1"/>
              <a:t>ata</a:t>
            </a:r>
            <a:r>
              <a:rPr lang="en-IN" sz="4500" b="1" dirty="0"/>
              <a:t> Collection</a:t>
            </a:r>
          </a:p>
        </p:txBody>
      </p:sp>
      <p:sp>
        <p:nvSpPr>
          <p:cNvPr id="3" name="TextBox 2">
            <a:extLst>
              <a:ext uri="{FF2B5EF4-FFF2-40B4-BE49-F238E27FC236}">
                <a16:creationId xmlns:a16="http://schemas.microsoft.com/office/drawing/2014/main" id="{1A9C8BB2-DA7E-B1C4-CB3E-7863751950EB}"/>
              </a:ext>
            </a:extLst>
          </p:cNvPr>
          <p:cNvSpPr txBox="1"/>
          <p:nvPr/>
        </p:nvSpPr>
        <p:spPr>
          <a:xfrm>
            <a:off x="804809" y="1220759"/>
            <a:ext cx="10828962" cy="2246769"/>
          </a:xfrm>
          <a:prstGeom prst="rect">
            <a:avLst/>
          </a:prstGeom>
          <a:noFill/>
        </p:spPr>
        <p:txBody>
          <a:bodyPr wrap="square" rtlCol="0">
            <a:spAutoFit/>
          </a:bodyPr>
          <a:lstStyle/>
          <a:p>
            <a:pPr marL="457200" indent="-457200">
              <a:buFont typeface="Arial" panose="020B0604020202020204" pitchFamily="34" charset="0"/>
              <a:buChar char="•"/>
            </a:pPr>
            <a:r>
              <a:rPr lang="en-US" sz="3500" dirty="0">
                <a:latin typeface="+mj-lt"/>
              </a:rPr>
              <a:t>Gather historical data on solar power generation and potentially relevant influencing factors (features) like weather data, time of day, season, etc.</a:t>
            </a:r>
          </a:p>
          <a:p>
            <a:pPr marL="457200" indent="-457200">
              <a:buFont typeface="Arial" panose="020B0604020202020204" pitchFamily="34" charset="0"/>
              <a:buChar char="•"/>
            </a:pPr>
            <a:endParaRPr lang="en-US" sz="3500" dirty="0">
              <a:latin typeface="+mj-lt"/>
            </a:endParaRPr>
          </a:p>
        </p:txBody>
      </p:sp>
      <p:pic>
        <p:nvPicPr>
          <p:cNvPr id="5" name="Picture 4">
            <a:extLst>
              <a:ext uri="{FF2B5EF4-FFF2-40B4-BE49-F238E27FC236}">
                <a16:creationId xmlns:a16="http://schemas.microsoft.com/office/drawing/2014/main" id="{282C3F20-C252-3413-9189-2BA7EB678C86}"/>
              </a:ext>
            </a:extLst>
          </p:cNvPr>
          <p:cNvPicPr>
            <a:picLocks noChangeAspect="1"/>
          </p:cNvPicPr>
          <p:nvPr/>
        </p:nvPicPr>
        <p:blipFill>
          <a:blip r:embed="rId2"/>
          <a:stretch>
            <a:fillRect/>
          </a:stretch>
        </p:blipFill>
        <p:spPr>
          <a:xfrm>
            <a:off x="1019057" y="2953564"/>
            <a:ext cx="10415979" cy="3469445"/>
          </a:xfrm>
          <a:prstGeom prst="rect">
            <a:avLst/>
          </a:prstGeom>
        </p:spPr>
      </p:pic>
      <p:sp>
        <p:nvSpPr>
          <p:cNvPr id="4" name="Slide Number Placeholder 3">
            <a:extLst>
              <a:ext uri="{FF2B5EF4-FFF2-40B4-BE49-F238E27FC236}">
                <a16:creationId xmlns:a16="http://schemas.microsoft.com/office/drawing/2014/main" id="{6C118E1F-A515-8FC1-3A88-873FFA902626}"/>
              </a:ext>
            </a:extLst>
          </p:cNvPr>
          <p:cNvSpPr>
            <a:spLocks noGrp="1"/>
          </p:cNvSpPr>
          <p:nvPr>
            <p:ph type="sldNum" sz="quarter" idx="12"/>
          </p:nvPr>
        </p:nvSpPr>
        <p:spPr>
          <a:xfrm>
            <a:off x="11015245" y="6492875"/>
            <a:ext cx="771089" cy="365125"/>
          </a:xfrm>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01690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B453-75DB-AEAB-1DD9-D7CA4D81FB23}"/>
              </a:ext>
            </a:extLst>
          </p:cNvPr>
          <p:cNvSpPr>
            <a:spLocks noGrp="1"/>
          </p:cNvSpPr>
          <p:nvPr>
            <p:ph type="title"/>
          </p:nvPr>
        </p:nvSpPr>
        <p:spPr>
          <a:xfrm>
            <a:off x="1048946" y="410967"/>
            <a:ext cx="9905998" cy="1478570"/>
          </a:xfrm>
        </p:spPr>
        <p:txBody>
          <a:bodyPr>
            <a:normAutofit fontScale="90000"/>
          </a:bodyPr>
          <a:lstStyle/>
          <a:p>
            <a:r>
              <a:rPr lang="en-US" sz="4500" b="1" dirty="0"/>
              <a:t>Model training :</a:t>
            </a:r>
            <a:br>
              <a:rPr lang="en-US" sz="4500" b="1" dirty="0"/>
            </a:br>
            <a:br>
              <a:rPr lang="en-US" sz="4500" b="1" dirty="0"/>
            </a:br>
            <a:r>
              <a:rPr lang="en-US" sz="3500" b="1" dirty="0"/>
              <a:t>Building the MODEL</a:t>
            </a:r>
            <a:r>
              <a:rPr lang="en-US" sz="4000" b="1" dirty="0"/>
              <a:t>:</a:t>
            </a:r>
            <a:endParaRPr lang="en-IN" sz="4000" b="1" dirty="0"/>
          </a:p>
        </p:txBody>
      </p:sp>
      <p:sp>
        <p:nvSpPr>
          <p:cNvPr id="3" name="TextBox 2">
            <a:extLst>
              <a:ext uri="{FF2B5EF4-FFF2-40B4-BE49-F238E27FC236}">
                <a16:creationId xmlns:a16="http://schemas.microsoft.com/office/drawing/2014/main" id="{37D650BD-68D6-ECB8-C9D4-13E4F9DA54CA}"/>
              </a:ext>
            </a:extLst>
          </p:cNvPr>
          <p:cNvSpPr txBox="1"/>
          <p:nvPr/>
        </p:nvSpPr>
        <p:spPr>
          <a:xfrm>
            <a:off x="1048946" y="1889537"/>
            <a:ext cx="10478658" cy="4401205"/>
          </a:xfrm>
          <a:prstGeom prst="rect">
            <a:avLst/>
          </a:prstGeom>
          <a:noFill/>
        </p:spPr>
        <p:txBody>
          <a:bodyPr wrap="square" rtlCol="0">
            <a:spAutoFit/>
          </a:bodyPr>
          <a:lstStyle/>
          <a:p>
            <a:pPr marL="285750" indent="-285750">
              <a:buFont typeface="Arial" panose="020B0604020202020204" pitchFamily="34" charset="0"/>
              <a:buChar char="•"/>
            </a:pPr>
            <a:r>
              <a:rPr lang="en-US" sz="3500" dirty="0"/>
              <a:t>Split the dataset into training set (75%) and test set(25%) and scale the features and target.</a:t>
            </a:r>
          </a:p>
          <a:p>
            <a:pPr marL="285750" indent="-285750">
              <a:buFont typeface="Arial" panose="020B0604020202020204" pitchFamily="34" charset="0"/>
              <a:buChar char="•"/>
            </a:pPr>
            <a:r>
              <a:rPr lang="en-US" sz="3500" dirty="0"/>
              <a:t>Create the model with 2 hidden layers with 1</a:t>
            </a:r>
            <a:r>
              <a:rPr lang="en-US" sz="3500" baseline="30000" dirty="0"/>
              <a:t>st</a:t>
            </a:r>
            <a:r>
              <a:rPr lang="en-US" sz="3500" dirty="0"/>
              <a:t> layer with 32 neurons and 2</a:t>
            </a:r>
            <a:r>
              <a:rPr lang="en-US" sz="3500" baseline="30000" dirty="0"/>
              <a:t>nd</a:t>
            </a:r>
            <a:r>
              <a:rPr lang="en-US" sz="3500" dirty="0"/>
              <a:t> layer with 64 neurons.</a:t>
            </a:r>
          </a:p>
          <a:p>
            <a:pPr marL="285750" indent="-285750">
              <a:buFont typeface="Arial" panose="020B0604020202020204" pitchFamily="34" charset="0"/>
              <a:buChar char="•"/>
            </a:pPr>
            <a:r>
              <a:rPr lang="en-US" sz="3500" dirty="0"/>
              <a:t>Iterate through the number of layers to add a dense layer with specified number of neurons, activation function and weights.</a:t>
            </a:r>
          </a:p>
          <a:p>
            <a:r>
              <a:rPr lang="en-US" sz="3500" dirty="0"/>
              <a:t>         </a:t>
            </a:r>
            <a:endParaRPr lang="en-IN" sz="3500" dirty="0"/>
          </a:p>
        </p:txBody>
      </p:sp>
      <p:sp>
        <p:nvSpPr>
          <p:cNvPr id="4" name="Slide Number Placeholder 3">
            <a:extLst>
              <a:ext uri="{FF2B5EF4-FFF2-40B4-BE49-F238E27FC236}">
                <a16:creationId xmlns:a16="http://schemas.microsoft.com/office/drawing/2014/main" id="{229BCC82-1C94-CF44-1729-03C5D855FA9F}"/>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229122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184</TotalTime>
  <Words>785</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Circuit</vt:lpstr>
      <vt:lpstr> PREDICTING SOLAR POWER GENERATION       USING NEURAL NETWORK</vt:lpstr>
      <vt:lpstr>OUTLINE :</vt:lpstr>
      <vt:lpstr>Introduction :</vt:lpstr>
      <vt:lpstr>Problem statement :</vt:lpstr>
      <vt:lpstr>Objectives:</vt:lpstr>
      <vt:lpstr>   System development approach :</vt:lpstr>
      <vt:lpstr>Proposed solution :</vt:lpstr>
      <vt:lpstr>Data Collection</vt:lpstr>
      <vt:lpstr>Model training :  Building the MODEL:</vt:lpstr>
      <vt:lpstr>Model training :  Building the model </vt:lpstr>
      <vt:lpstr>Model training :  Training the model </vt:lpstr>
      <vt:lpstr> Model evaluation:  </vt:lpstr>
      <vt:lpstr> results:  </vt:lpstr>
      <vt:lpstr> results:  </vt:lpstr>
      <vt:lpstr> Conclusion:  </vt:lpstr>
      <vt:lpstr> REFERENCES: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SOLAR POWER GENERATION       USING NEURAL NETWORK</dc:title>
  <dc:creator>madhu mitha</dc:creator>
  <cp:lastModifiedBy>madhu mitha</cp:lastModifiedBy>
  <cp:revision>6</cp:revision>
  <dcterms:created xsi:type="dcterms:W3CDTF">2024-04-23T18:17:34Z</dcterms:created>
  <dcterms:modified xsi:type="dcterms:W3CDTF">2024-04-24T17:21:36Z</dcterms:modified>
</cp:coreProperties>
</file>