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JSajPAOOD9fRFthapz9TWmiU1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83248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7" name="Google Shape;17;p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9337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28" name="Google Shape;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7147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41bee5524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341bee5524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708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42" name="Google Shape;4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63008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51" name="Google Shape;5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78196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1bee5524f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1bee5524f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4360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66" name="Google Shape;6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5575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76" name="Google Shape;7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3835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>
                <a:solidFill>
                  <a:srgbClr val="223366"/>
                </a:solidFill>
              </a:rPr>
              <a:t>Thank You !!</a:t>
            </a:r>
            <a:endParaRPr sz="1100" b="1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06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41" descr="A close up of a sig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41"/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 w="25400" cap="flat" cmpd="sng">
            <a:solidFill>
              <a:srgbClr val="2132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41"/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p41" descr="A blue and white background&#10;&#10;Description automatically generated with medium confidence"/>
          <p:cNvPicPr preferRelativeResize="0"/>
          <p:nvPr/>
        </p:nvPicPr>
        <p:blipFill rotWithShape="1">
          <a:blip r:embed="rId6">
            <a:alphaModFix amt="16000"/>
          </a:blip>
          <a:srcRect t="24724" r="1618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41"/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dhumitha20045/projec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treamlit.i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ndas.pydata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" descr="A person sitting at a desk with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"/>
          <p:cNvSpPr/>
          <p:nvPr/>
        </p:nvSpPr>
        <p:spPr>
          <a:xfrm>
            <a:off x="5873750" y="584200"/>
            <a:ext cx="4673600" cy="977900"/>
          </a:xfrm>
          <a:prstGeom prst="roundRect">
            <a:avLst>
              <a:gd name="adj" fmla="val 16667"/>
            </a:avLst>
          </a:prstGeom>
          <a:solidFill>
            <a:srgbClr val="EBEEF9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5"/>
          <p:cNvSpPr txBox="1"/>
          <p:nvPr/>
        </p:nvSpPr>
        <p:spPr>
          <a:xfrm>
            <a:off x="5158382" y="2077917"/>
            <a:ext cx="6496334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4400" b="1" dirty="0" smtClean="0"/>
              <a:t>GLOBAL CARBON EMISSION ANALYSIS &amp; VISUALIZATION</a:t>
            </a:r>
            <a:endParaRPr sz="4400" b="1" dirty="0"/>
          </a:p>
        </p:txBody>
      </p:sp>
      <p:grpSp>
        <p:nvGrpSpPr>
          <p:cNvPr id="22" name="Google Shape;22;p5"/>
          <p:cNvGrpSpPr/>
          <p:nvPr/>
        </p:nvGrpSpPr>
        <p:grpSpPr>
          <a:xfrm>
            <a:off x="6096000" y="707886"/>
            <a:ext cx="4218482" cy="664378"/>
            <a:chOff x="2375536" y="1112060"/>
            <a:chExt cx="5261230" cy="828603"/>
          </a:xfrm>
        </p:grpSpPr>
        <p:pic>
          <p:nvPicPr>
            <p:cNvPr id="23" name="Google Shape;23;p5" descr="A close up of a logo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061375" y="1270168"/>
              <a:ext cx="1575391" cy="5123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24;p5" descr="A yellow and red shell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" name="Google Shape;25;p5"/>
          <p:cNvSpPr txBox="1"/>
          <p:nvPr/>
        </p:nvSpPr>
        <p:spPr>
          <a:xfrm>
            <a:off x="4974373" y="4316730"/>
            <a:ext cx="6864352" cy="1323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Government Arts and Science College,Hosur</a:t>
            </a:r>
            <a:endParaRPr sz="1800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67" dirty="0" smtClean="0">
                <a:solidFill>
                  <a:schemeClr val="lt1"/>
                </a:solidFill>
              </a:rPr>
              <a:t>                                                                    1. Madhumitha .M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67" dirty="0">
                <a:solidFill>
                  <a:schemeClr val="lt1"/>
                </a:solidFill>
              </a:rPr>
              <a:t> </a:t>
            </a:r>
            <a:r>
              <a:rPr lang="en" sz="1867" dirty="0" smtClean="0">
                <a:solidFill>
                  <a:schemeClr val="lt1"/>
                </a:solidFill>
              </a:rPr>
              <a:t>                                                                   2. </a:t>
            </a:r>
            <a:r>
              <a:rPr lang="en" sz="1867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Tharanya .S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67" dirty="0" smtClean="0">
                <a:solidFill>
                  <a:schemeClr val="lt1"/>
                </a:solidFill>
              </a:rPr>
              <a:t>                                                                    3. Meena .R</a:t>
            </a:r>
            <a:endParaRPr sz="1867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/>
        </p:nvSpPr>
        <p:spPr>
          <a:xfrm>
            <a:off x="199809" y="1372647"/>
            <a:ext cx="10579772" cy="430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31641" marR="0" lvl="0" indent="-23164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 b="1" i="0" u="sng" strike="noStrike" cap="none" dirty="0">
                <a:solidFill>
                  <a:srgbClr val="000000"/>
                </a:solidFill>
                <a:sym typeface="Arial"/>
              </a:rPr>
              <a:t>Brief Overview:</a:t>
            </a:r>
            <a:endParaRPr sz="1800" b="1" u="sng" dirty="0"/>
          </a:p>
          <a:p>
            <a:pPr marL="114300" lvl="0">
              <a:spcBef>
                <a:spcPts val="800"/>
              </a:spcBef>
              <a:buSzPts val="1800"/>
            </a:pPr>
            <a:r>
              <a:rPr lang="en-US" sz="1800" dirty="0" smtClean="0"/>
              <a:t>           Rising </a:t>
            </a:r>
            <a:r>
              <a:rPr lang="en-US" sz="1800" dirty="0"/>
              <a:t>CO₂ emissions contribute significantly to climate change</a:t>
            </a:r>
            <a:r>
              <a:rPr lang="en-US" sz="1800" dirty="0" smtClean="0"/>
              <a:t>.</a:t>
            </a:r>
          </a:p>
          <a:p>
            <a:pPr marL="114300" lvl="0">
              <a:spcBef>
                <a:spcPts val="800"/>
              </a:spcBef>
              <a:buSzPts val="1800"/>
            </a:pPr>
            <a:r>
              <a:rPr lang="en-US" sz="1800" dirty="0" smtClean="0"/>
              <a:t>           Governments </a:t>
            </a:r>
            <a:r>
              <a:rPr lang="en-US" sz="1800" dirty="0"/>
              <a:t>and organizations need data-driven insights to track emissions and </a:t>
            </a:r>
            <a:r>
              <a:rPr lang="en-US" sz="1800" dirty="0" smtClean="0"/>
              <a:t>implement</a:t>
            </a:r>
          </a:p>
          <a:p>
            <a:pPr marL="114300" lvl="0">
              <a:spcBef>
                <a:spcPts val="800"/>
              </a:spcBef>
              <a:buSzPts val="1800"/>
            </a:pPr>
            <a:r>
              <a:rPr lang="en-US" sz="1800" dirty="0" smtClean="0"/>
              <a:t>  policies.</a:t>
            </a:r>
          </a:p>
          <a:p>
            <a:pPr marL="114300" lvl="0">
              <a:spcBef>
                <a:spcPts val="800"/>
              </a:spcBef>
              <a:buSzPts val="1800"/>
            </a:pPr>
            <a:r>
              <a:rPr lang="en-US" sz="1800" dirty="0" smtClean="0"/>
              <a:t>           Lack </a:t>
            </a:r>
            <a:r>
              <a:rPr lang="en-US" sz="1800" dirty="0"/>
              <a:t>of accessible, interactive tools to analyze emissions by country, region, and per capita.</a:t>
            </a:r>
            <a:endParaRPr sz="180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231641" marR="0" lvl="0" indent="-117341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231641" lvl="0" indent="-231641">
              <a:spcBef>
                <a:spcPts val="800"/>
              </a:spcBef>
              <a:buSzPts val="1800"/>
              <a:buFont typeface="Arial"/>
              <a:buChar char="•"/>
            </a:pPr>
            <a:r>
              <a:rPr lang="en" sz="1800" b="1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Objectives:</a:t>
            </a:r>
            <a:br>
              <a:rPr lang="en" sz="1800" b="1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0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sz="1800" dirty="0" smtClean="0"/>
              <a:t>Analyze </a:t>
            </a:r>
            <a:r>
              <a:rPr lang="en-US" sz="1800" dirty="0"/>
              <a:t>global CO₂ emissions trends over time</a:t>
            </a:r>
            <a:r>
              <a:rPr lang="en-US" sz="1800" dirty="0" smtClean="0"/>
              <a:t>.</a:t>
            </a:r>
          </a:p>
          <a:p>
            <a:pPr lvl="0">
              <a:spcBef>
                <a:spcPts val="800"/>
              </a:spcBef>
              <a:buSzPts val="1800"/>
            </a:pPr>
            <a:r>
              <a:rPr lang="en-US" sz="1800" dirty="0"/>
              <a:t> </a:t>
            </a:r>
            <a:r>
              <a:rPr lang="en-US" sz="1800" dirty="0" smtClean="0"/>
              <a:t>            Compare </a:t>
            </a:r>
            <a:r>
              <a:rPr lang="en-US" sz="1800" dirty="0"/>
              <a:t>emissions across countries and regions</a:t>
            </a:r>
            <a:r>
              <a:rPr lang="en-US" sz="1800" dirty="0" smtClean="0"/>
              <a:t>.</a:t>
            </a:r>
          </a:p>
          <a:p>
            <a:pPr lvl="0">
              <a:spcBef>
                <a:spcPts val="800"/>
              </a:spcBef>
              <a:buSzPts val="1800"/>
            </a:pPr>
            <a:r>
              <a:rPr lang="en-US" sz="1800" dirty="0" smtClean="0"/>
              <a:t>             Visualize </a:t>
            </a:r>
            <a:r>
              <a:rPr lang="en-US" sz="1800" dirty="0"/>
              <a:t>per capita emissions disparities</a:t>
            </a:r>
            <a:r>
              <a:rPr lang="en-US" sz="1800" dirty="0" smtClean="0"/>
              <a:t>.</a:t>
            </a:r>
          </a:p>
          <a:p>
            <a:pPr lvl="0">
              <a:spcBef>
                <a:spcPts val="800"/>
              </a:spcBef>
              <a:buSzPts val="1800"/>
            </a:pPr>
            <a:r>
              <a:rPr lang="en-US" sz="1800" dirty="0"/>
              <a:t> </a:t>
            </a:r>
            <a:r>
              <a:rPr lang="en-US" sz="1800" dirty="0" smtClean="0"/>
              <a:t>            Deploy </a:t>
            </a:r>
            <a:r>
              <a:rPr lang="en-US" sz="1800" dirty="0"/>
              <a:t>an interactive dashboard for policymakers and researchers.</a:t>
            </a:r>
            <a:endParaRPr sz="1800" dirty="0"/>
          </a:p>
        </p:txBody>
      </p:sp>
      <p:sp>
        <p:nvSpPr>
          <p:cNvPr id="31" name="Google Shape;31;p8"/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2000" b="0" i="0" u="none" strike="noStrike" cap="non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8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endParaRPr/>
          </a:p>
        </p:txBody>
      </p:sp>
      <p:sp>
        <p:nvSpPr>
          <p:cNvPr id="33" name="Google Shape;33;p8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www.freepik.com/</a:t>
            </a:r>
            <a:endParaRPr sz="12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Google Shape;34;p8"/>
          <p:cNvCxnSpPr/>
          <p:nvPr/>
        </p:nvCxnSpPr>
        <p:spPr>
          <a:xfrm>
            <a:off x="0" y="6055360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41bee5524f_1_0"/>
          <p:cNvSpPr txBox="1"/>
          <p:nvPr/>
        </p:nvSpPr>
        <p:spPr>
          <a:xfrm>
            <a:off x="202071" y="972537"/>
            <a:ext cx="590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213163"/>
                </a:solidFill>
              </a:rPr>
              <a:t>Solution</a:t>
            </a:r>
            <a:endParaRPr sz="2000" b="0" i="0" u="none" strike="noStrike" cap="non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379" y="1407993"/>
            <a:ext cx="610867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u="sng" dirty="0"/>
              <a:t>Proposed </a:t>
            </a:r>
            <a:r>
              <a:rPr lang="en-US" sz="1800" b="1" u="sng" dirty="0" smtClean="0"/>
              <a:t>Solution</a:t>
            </a:r>
            <a:r>
              <a:rPr lang="en-US" sz="1800" b="1" u="sng" dirty="0"/>
              <a:t>:</a:t>
            </a:r>
            <a:endParaRPr lang="en-US" sz="1800" u="sng" dirty="0"/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           Predictive </a:t>
            </a:r>
            <a:r>
              <a:rPr lang="en-US" sz="1800" dirty="0"/>
              <a:t>modeling + policy recommendations.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           Real-time </a:t>
            </a:r>
            <a:r>
              <a:rPr lang="en-US" sz="1800" dirty="0"/>
              <a:t>emission tracking dashboard.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6"/>
          <p:cNvSpPr txBox="1"/>
          <p:nvPr/>
        </p:nvSpPr>
        <p:spPr>
          <a:xfrm>
            <a:off x="210314" y="1451569"/>
            <a:ext cx="10435915" cy="3831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31641" marR="0" lvl="0" indent="-23164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 b="1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Description</a:t>
            </a:r>
            <a:r>
              <a:rPr lang="en" sz="1800" b="1" i="0" u="sng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lvl="0">
              <a:lnSpc>
                <a:spcPct val="150000"/>
              </a:lnSpc>
              <a:buSzPts val="1800"/>
            </a:pPr>
            <a:r>
              <a:rPr lang="en" sz="1800" dirty="0"/>
              <a:t> </a:t>
            </a:r>
            <a:r>
              <a:rPr lang="en" sz="1800" dirty="0" smtClean="0"/>
              <a:t>        </a:t>
            </a:r>
            <a:r>
              <a:rPr lang="en-US" sz="1800" b="1" dirty="0"/>
              <a:t>Source:</a:t>
            </a:r>
            <a:r>
              <a:rPr lang="en-US" sz="1800" dirty="0"/>
              <a:t> [</a:t>
            </a:r>
            <a:r>
              <a:rPr lang="en-US" sz="1800" dirty="0" err="1"/>
              <a:t>Kaggle</a:t>
            </a:r>
            <a:r>
              <a:rPr lang="en-US" sz="1800" dirty="0"/>
              <a:t>/World Bank/Our World in Data</a:t>
            </a:r>
            <a:r>
              <a:rPr lang="en-US" sz="1800" dirty="0" smtClean="0"/>
              <a:t>]</a:t>
            </a:r>
          </a:p>
          <a:p>
            <a:pPr lvl="0">
              <a:lnSpc>
                <a:spcPct val="150000"/>
              </a:lnSpc>
              <a:buSzPts val="1800"/>
            </a:pPr>
            <a:r>
              <a:rPr lang="en-US" sz="1800" dirty="0"/>
              <a:t> </a:t>
            </a:r>
            <a:r>
              <a:rPr lang="en-US" sz="1800" dirty="0" smtClean="0"/>
              <a:t>        </a:t>
            </a:r>
            <a:r>
              <a:rPr lang="en-US" sz="1800" b="1" dirty="0" smtClean="0"/>
              <a:t>Size</a:t>
            </a:r>
            <a:r>
              <a:rPr lang="en-US" sz="1800" b="1" dirty="0"/>
              <a:t>:</a:t>
            </a:r>
            <a:r>
              <a:rPr lang="en-US" sz="1800" dirty="0"/>
              <a:t> ~200 countries, </a:t>
            </a:r>
            <a:r>
              <a:rPr lang="en-US" sz="1800" dirty="0" smtClean="0"/>
              <a:t>1990–2019</a:t>
            </a:r>
          </a:p>
          <a:p>
            <a:pPr lvl="0">
              <a:lnSpc>
                <a:spcPct val="150000"/>
              </a:lnSpc>
              <a:buSzPts val="1800"/>
            </a:pPr>
            <a:r>
              <a:rPr lang="en-US" sz="1800" dirty="0"/>
              <a:t> </a:t>
            </a:r>
            <a:r>
              <a:rPr lang="en-US" sz="1800" dirty="0" smtClean="0"/>
              <a:t>        </a:t>
            </a:r>
            <a:r>
              <a:rPr lang="en-US" sz="1800" b="1" dirty="0" smtClean="0"/>
              <a:t>Key Features</a:t>
            </a:r>
            <a:r>
              <a:rPr lang="en-US" sz="1800" b="1" dirty="0"/>
              <a:t>:</a:t>
            </a:r>
            <a:endParaRPr lang="en-US" sz="1800" dirty="0" smtClean="0"/>
          </a:p>
          <a:p>
            <a:pPr lvl="0">
              <a:lnSpc>
                <a:spcPct val="150000"/>
              </a:lnSpc>
              <a:buSzPts val="1800"/>
            </a:pPr>
            <a:r>
              <a:rPr lang="en-US" sz="1800" dirty="0"/>
              <a:t> </a:t>
            </a:r>
            <a:r>
              <a:rPr lang="en-US" sz="1800" dirty="0" smtClean="0"/>
              <a:t>               Country</a:t>
            </a:r>
            <a:r>
              <a:rPr lang="en-US" sz="1800" dirty="0"/>
              <a:t>, Region, </a:t>
            </a:r>
            <a:r>
              <a:rPr lang="en-US" sz="1800" dirty="0" smtClean="0"/>
              <a:t>Year</a:t>
            </a:r>
          </a:p>
          <a:p>
            <a:pPr lvl="0">
              <a:lnSpc>
                <a:spcPct val="150000"/>
              </a:lnSpc>
              <a:buSzPts val="1800"/>
            </a:pPr>
            <a:r>
              <a:rPr lang="en-US" sz="1800" dirty="0" smtClean="0"/>
              <a:t>                Kilotons </a:t>
            </a:r>
            <a:r>
              <a:rPr lang="en-US" sz="1800" dirty="0"/>
              <a:t>of CO₂ (total emissions</a:t>
            </a:r>
            <a:r>
              <a:rPr lang="en-US" sz="1800" dirty="0" smtClean="0"/>
              <a:t>)</a:t>
            </a:r>
          </a:p>
          <a:p>
            <a:pPr lvl="0">
              <a:lnSpc>
                <a:spcPct val="150000"/>
              </a:lnSpc>
              <a:buSzPts val="1800"/>
            </a:pPr>
            <a:r>
              <a:rPr lang="en-US" sz="1800" dirty="0"/>
              <a:t> </a:t>
            </a:r>
            <a:r>
              <a:rPr lang="en-US" sz="1800" dirty="0" smtClean="0"/>
              <a:t>               Metric </a:t>
            </a:r>
            <a:r>
              <a:rPr lang="en-US" sz="1800" dirty="0"/>
              <a:t>Tons Per </a:t>
            </a:r>
            <a:r>
              <a:rPr lang="en-US" sz="1800" dirty="0" smtClean="0"/>
              <a:t>Capita</a:t>
            </a:r>
          </a:p>
          <a:p>
            <a:pPr lvl="0">
              <a:lnSpc>
                <a:spcPct val="150000"/>
              </a:lnSpc>
              <a:buSzPts val="1800"/>
            </a:pPr>
            <a:r>
              <a:rPr lang="en-US" sz="1800" dirty="0"/>
              <a:t> </a:t>
            </a:r>
            <a:r>
              <a:rPr lang="en-US" sz="1800" dirty="0" smtClean="0"/>
              <a:t>        </a:t>
            </a:r>
            <a:r>
              <a:rPr lang="en-US" sz="1800" b="1" dirty="0" smtClean="0"/>
              <a:t>Sample </a:t>
            </a:r>
            <a:r>
              <a:rPr lang="en-US" sz="1800" b="1" dirty="0"/>
              <a:t>Insight: </a:t>
            </a:r>
            <a:r>
              <a:rPr lang="en-US" sz="1800" dirty="0"/>
              <a:t>China, the US, and India are top emitters, but per capita emissions </a:t>
            </a:r>
            <a:r>
              <a:rPr lang="en-US" sz="1800" dirty="0" smtClean="0"/>
              <a:t>vary  </a:t>
            </a:r>
            <a:r>
              <a:rPr lang="en-US" sz="1800" dirty="0"/>
              <a:t>widely.</a:t>
            </a:r>
            <a:endParaRPr sz="2000" dirty="0"/>
          </a:p>
        </p:txBody>
      </p:sp>
      <p:sp>
        <p:nvSpPr>
          <p:cNvPr id="45" name="Google Shape;45;p36"/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Dataset Overview</a:t>
            </a:r>
            <a:endParaRPr sz="2000" b="0" i="0" u="none" strike="noStrike" cap="none" dirty="0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6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endParaRPr/>
          </a:p>
        </p:txBody>
      </p:sp>
      <p:sp>
        <p:nvSpPr>
          <p:cNvPr id="47" name="Google Shape;47;p36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www.freepik.com/</a:t>
            </a:r>
            <a:endParaRPr sz="12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" name="Google Shape;48;p36"/>
          <p:cNvCxnSpPr/>
          <p:nvPr/>
        </p:nvCxnSpPr>
        <p:spPr>
          <a:xfrm>
            <a:off x="0" y="6055360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7"/>
          <p:cNvSpPr txBox="1"/>
          <p:nvPr/>
        </p:nvSpPr>
        <p:spPr>
          <a:xfrm>
            <a:off x="210314" y="1451569"/>
            <a:ext cx="10435915" cy="370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31641" marR="0" lvl="0" indent="-23164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 b="1" i="0" u="sng" strike="noStrike" cap="none" dirty="0">
                <a:solidFill>
                  <a:srgbClr val="000000"/>
                </a:solidFill>
                <a:sym typeface="Arial"/>
              </a:rPr>
              <a:t>Approach:</a:t>
            </a:r>
            <a:endParaRPr b="1" u="sng" dirty="0"/>
          </a:p>
          <a:p>
            <a:pPr marL="231641" lvl="0" indent="-117341">
              <a:spcBef>
                <a:spcPts val="800"/>
              </a:spcBef>
              <a:buSzPts val="1800"/>
            </a:pPr>
            <a:r>
              <a:rPr lang="en-US" sz="1800" dirty="0" smtClean="0"/>
              <a:t>          </a:t>
            </a:r>
            <a:r>
              <a:rPr lang="en-US" sz="1800" b="1" dirty="0" smtClean="0"/>
              <a:t>Data </a:t>
            </a:r>
            <a:r>
              <a:rPr lang="en-US" sz="1800" b="1" dirty="0"/>
              <a:t>Cleaning:</a:t>
            </a:r>
            <a:r>
              <a:rPr lang="en-US" sz="1800" dirty="0"/>
              <a:t> Handle missing values, standardize country names</a:t>
            </a:r>
            <a:r>
              <a:rPr lang="en-US" sz="1800" dirty="0" smtClean="0"/>
              <a:t>.</a:t>
            </a:r>
          </a:p>
          <a:p>
            <a:pPr marL="231641" lvl="0" indent="-117341">
              <a:spcBef>
                <a:spcPts val="800"/>
              </a:spcBef>
              <a:buSzPts val="1800"/>
            </a:pPr>
            <a:r>
              <a:rPr lang="en-US" sz="1800" dirty="0" smtClean="0"/>
              <a:t>          </a:t>
            </a:r>
            <a:r>
              <a:rPr lang="en-US" sz="1800" b="1" dirty="0" smtClean="0"/>
              <a:t>Exploratory </a:t>
            </a:r>
            <a:r>
              <a:rPr lang="en-US" sz="1800" b="1" dirty="0"/>
              <a:t>Analysis:</a:t>
            </a:r>
            <a:r>
              <a:rPr lang="en-US" sz="1800" dirty="0"/>
              <a:t> Trends, top emitters, regional comparisons</a:t>
            </a:r>
            <a:r>
              <a:rPr lang="en-US" sz="1800" dirty="0" smtClean="0"/>
              <a:t>.</a:t>
            </a:r>
          </a:p>
          <a:p>
            <a:pPr marL="231641" lvl="0" indent="-117341">
              <a:spcBef>
                <a:spcPts val="800"/>
              </a:spcBef>
              <a:buSzPts val="1800"/>
            </a:pPr>
            <a:r>
              <a:rPr lang="en-US" sz="1800" dirty="0" smtClean="0"/>
              <a:t>          </a:t>
            </a:r>
            <a:r>
              <a:rPr lang="en-US" sz="1800" b="1" dirty="0" smtClean="0"/>
              <a:t>Visualization</a:t>
            </a:r>
            <a:r>
              <a:rPr lang="en-US" sz="1800" b="1" dirty="0"/>
              <a:t>:</a:t>
            </a:r>
            <a:r>
              <a:rPr lang="en-US" sz="1800" dirty="0"/>
              <a:t> </a:t>
            </a:r>
            <a:r>
              <a:rPr lang="en-US" sz="1800" dirty="0" err="1"/>
              <a:t>Matplotlib</a:t>
            </a:r>
            <a:r>
              <a:rPr lang="en-US" sz="1800" dirty="0"/>
              <a:t>/</a:t>
            </a:r>
            <a:r>
              <a:rPr lang="en-US" sz="1800" dirty="0" err="1"/>
              <a:t>Seaborn</a:t>
            </a:r>
            <a:r>
              <a:rPr lang="en-US" sz="1800" dirty="0"/>
              <a:t> for static plots; </a:t>
            </a:r>
            <a:r>
              <a:rPr lang="en-US" sz="1800" dirty="0" err="1"/>
              <a:t>Streamlit</a:t>
            </a:r>
            <a:r>
              <a:rPr lang="en-US" sz="1800" dirty="0"/>
              <a:t> for interactivity</a:t>
            </a:r>
            <a:r>
              <a:rPr lang="en-US" sz="1800" dirty="0" smtClean="0"/>
              <a:t>.</a:t>
            </a:r>
          </a:p>
          <a:p>
            <a:pPr marL="231641" lvl="0" indent="-117341">
              <a:spcBef>
                <a:spcPts val="800"/>
              </a:spcBef>
              <a:buSzPts val="1800"/>
            </a:pPr>
            <a:r>
              <a:rPr lang="en-US" sz="1800" dirty="0" smtClean="0"/>
              <a:t>          </a:t>
            </a:r>
            <a:r>
              <a:rPr lang="en-US" sz="1800" b="1" dirty="0" smtClean="0"/>
              <a:t>Deployment</a:t>
            </a:r>
            <a:r>
              <a:rPr lang="en-US" sz="1800" b="1" dirty="0"/>
              <a:t>:</a:t>
            </a:r>
            <a:r>
              <a:rPr lang="en-US" sz="1800" dirty="0"/>
              <a:t> </a:t>
            </a:r>
            <a:r>
              <a:rPr lang="en-US" sz="1800" dirty="0" err="1"/>
              <a:t>Streamlit</a:t>
            </a:r>
            <a:r>
              <a:rPr lang="en-US" sz="1800" dirty="0"/>
              <a:t> app hosted on </a:t>
            </a:r>
            <a:r>
              <a:rPr lang="en-US" sz="1800" dirty="0" err="1"/>
              <a:t>GitHub</a:t>
            </a:r>
            <a:r>
              <a:rPr lang="en-US" sz="1800" dirty="0"/>
              <a:t>/</a:t>
            </a:r>
            <a:r>
              <a:rPr lang="en-US" sz="1800" dirty="0" err="1"/>
              <a:t>Heroku</a:t>
            </a:r>
            <a:r>
              <a:rPr lang="en-US" sz="1800" dirty="0"/>
              <a:t>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641" marR="0" lvl="0" indent="-11734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641" marR="0" lvl="0" indent="-23164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 b="1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Algorithms Used</a:t>
            </a:r>
            <a:r>
              <a:rPr lang="en" sz="1800" b="1" i="0" u="sng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lvl="0">
              <a:spcBef>
                <a:spcPts val="800"/>
              </a:spcBef>
              <a:buSzPts val="1800"/>
            </a:pPr>
            <a:r>
              <a:rPr lang="en-US" sz="1800" dirty="0" smtClean="0"/>
              <a:t>            Descriptive </a:t>
            </a:r>
            <a:r>
              <a:rPr lang="en-US" sz="1800" dirty="0"/>
              <a:t>Statistics (Pandas) for aggregation</a:t>
            </a:r>
            <a:r>
              <a:rPr lang="en-US" sz="1800" dirty="0" smtClean="0"/>
              <a:t>.</a:t>
            </a:r>
          </a:p>
          <a:p>
            <a:pPr lvl="0">
              <a:spcBef>
                <a:spcPts val="800"/>
              </a:spcBef>
              <a:buSzPts val="1800"/>
            </a:pPr>
            <a:r>
              <a:rPr lang="en-US" sz="1800" dirty="0"/>
              <a:t> </a:t>
            </a:r>
            <a:r>
              <a:rPr lang="en-US" sz="1800" dirty="0" smtClean="0"/>
              <a:t>           Clustering </a:t>
            </a:r>
            <a:r>
              <a:rPr lang="en-US" sz="1800" dirty="0"/>
              <a:t>(K-Means) to group countries by emission patterns (optional).</a:t>
            </a:r>
            <a:r>
              <a:rPr lang="en" sz="1800" i="0" u="none" strike="noStrike" cap="none" dirty="0">
                <a:solidFill>
                  <a:srgbClr val="000000"/>
                </a:solidFill>
                <a:sym typeface="Arial"/>
              </a:rPr>
              <a:t/>
            </a:r>
            <a:br>
              <a:rPr lang="en" sz="1800" i="0" u="none" strike="noStrike" cap="none" dirty="0">
                <a:solidFill>
                  <a:srgbClr val="000000"/>
                </a:solidFill>
                <a:sym typeface="Arial"/>
              </a:rPr>
            </a:br>
            <a:endParaRPr sz="160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54" name="Google Shape;54;p37"/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sz="2000" b="0" i="0" u="none" strike="noStrike" cap="non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7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endParaRPr/>
          </a:p>
        </p:txBody>
      </p:sp>
      <p:sp>
        <p:nvSpPr>
          <p:cNvPr id="56" name="Google Shape;56;p37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www.freepik.com/</a:t>
            </a:r>
            <a:endParaRPr sz="12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" name="Google Shape;57;p37"/>
          <p:cNvCxnSpPr/>
          <p:nvPr/>
        </p:nvCxnSpPr>
        <p:spPr>
          <a:xfrm>
            <a:off x="0" y="6055360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1bee5524f_1_4"/>
          <p:cNvSpPr txBox="1"/>
          <p:nvPr/>
        </p:nvSpPr>
        <p:spPr>
          <a:xfrm>
            <a:off x="202071" y="972537"/>
            <a:ext cx="590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213163"/>
                </a:solidFill>
              </a:rPr>
              <a:t>Results</a:t>
            </a:r>
            <a:endParaRPr sz="2000" b="0" i="0" u="none" strike="noStrike" cap="non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341bee5524f_1_4"/>
          <p:cNvSpPr txBox="1"/>
          <p:nvPr/>
        </p:nvSpPr>
        <p:spPr>
          <a:xfrm>
            <a:off x="95534" y="1372737"/>
            <a:ext cx="8787475" cy="3704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800" b="1" u="sng" dirty="0" err="1" smtClean="0"/>
              <a:t>Streamlit</a:t>
            </a:r>
            <a:r>
              <a:rPr lang="en-US" sz="1800" b="1" u="sng" dirty="0" smtClean="0"/>
              <a:t> Deployment:</a:t>
            </a:r>
          </a:p>
          <a:p>
            <a:pPr marL="139700" lvl="0">
              <a:lnSpc>
                <a:spcPct val="150000"/>
              </a:lnSpc>
              <a:buSzPts val="1400"/>
            </a:pPr>
            <a:r>
              <a:rPr lang="en-US" sz="1800" b="1" dirty="0"/>
              <a:t> </a:t>
            </a:r>
            <a:r>
              <a:rPr lang="en-US" sz="1800" b="1" dirty="0" smtClean="0"/>
              <a:t>         </a:t>
            </a:r>
            <a:r>
              <a:rPr lang="en-US" sz="1800" dirty="0" smtClean="0"/>
              <a:t>Interactive </a:t>
            </a:r>
            <a:r>
              <a:rPr lang="en-US" sz="1800" dirty="0"/>
              <a:t>filters (Year, Region</a:t>
            </a:r>
            <a:r>
              <a:rPr lang="en-US" sz="1800" dirty="0" smtClean="0"/>
              <a:t>).</a:t>
            </a:r>
          </a:p>
          <a:p>
            <a:pPr marL="139700" lvl="0">
              <a:lnSpc>
                <a:spcPct val="150000"/>
              </a:lnSpc>
              <a:buSzPts val="1400"/>
            </a:pPr>
            <a:r>
              <a:rPr lang="en-US" sz="1800" dirty="0" smtClean="0"/>
              <a:t>          Key </a:t>
            </a:r>
            <a:r>
              <a:rPr lang="en-US" sz="1800" dirty="0"/>
              <a:t>metrics (total emissions, per capita</a:t>
            </a:r>
            <a:r>
              <a:rPr lang="en-US" sz="1800" dirty="0" smtClean="0"/>
              <a:t>).</a:t>
            </a:r>
          </a:p>
          <a:p>
            <a:pPr marL="139700" lvl="0">
              <a:lnSpc>
                <a:spcPct val="150000"/>
              </a:lnSpc>
              <a:buSzPts val="1400"/>
            </a:pPr>
            <a:r>
              <a:rPr lang="en-US" sz="1800" dirty="0" smtClean="0"/>
              <a:t>          Dynamic </a:t>
            </a:r>
            <a:r>
              <a:rPr lang="en-US" sz="1800" dirty="0"/>
              <a:t>charts (bar, line, histogram</a:t>
            </a:r>
            <a:r>
              <a:rPr lang="en-US" sz="1800" dirty="0" smtClean="0"/>
              <a:t>).</a:t>
            </a:r>
          </a:p>
          <a:p>
            <a:pPr marL="139700" lvl="0">
              <a:lnSpc>
                <a:spcPct val="150000"/>
              </a:lnSpc>
              <a:buSzPts val="1400"/>
            </a:pPr>
            <a:endParaRPr lang="en-US" sz="1800" dirty="0" smtClean="0"/>
          </a:p>
          <a:p>
            <a:pPr marL="425450" lvl="0" indent="-285750">
              <a:buSzPts val="1400"/>
              <a:buFont typeface="Arial" panose="020B0604020202020204" pitchFamily="34" charset="0"/>
              <a:buChar char="•"/>
            </a:pPr>
            <a:r>
              <a:rPr lang="en-US" sz="1800" b="1" u="sng" dirty="0" err="1" smtClean="0"/>
              <a:t>GitHub</a:t>
            </a:r>
            <a:r>
              <a:rPr lang="en-US" sz="1800" b="1" u="sng" dirty="0" smtClean="0"/>
              <a:t> URL</a:t>
            </a:r>
            <a:r>
              <a:rPr lang="en-US" sz="1800" b="1" dirty="0" smtClean="0"/>
              <a:t>: </a:t>
            </a:r>
            <a:r>
              <a:rPr lang="en-US" sz="1800" dirty="0"/>
              <a:t>[</a:t>
            </a:r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github.com/madhumitha20045/project</a:t>
            </a:r>
            <a:r>
              <a:rPr lang="en-US" sz="1800" dirty="0" smtClean="0"/>
              <a:t>]</a:t>
            </a:r>
          </a:p>
          <a:p>
            <a:pPr marL="139700" lvl="0">
              <a:buSzPts val="1400"/>
            </a:pPr>
            <a:endParaRPr lang="en-US" sz="1800" dirty="0" smtClean="0"/>
          </a:p>
          <a:p>
            <a:pPr marL="425450" lvl="0" indent="-285750">
              <a:buSzPts val="1400"/>
              <a:buFont typeface="Arial" panose="020B0604020202020204" pitchFamily="34" charset="0"/>
              <a:buChar char="•"/>
            </a:pPr>
            <a:r>
              <a:rPr lang="en-US" sz="1800" b="1" u="sng" dirty="0" smtClean="0"/>
              <a:t>Accuracy:</a:t>
            </a:r>
            <a:r>
              <a:rPr lang="en-US" sz="1800" dirty="0"/>
              <a:t> LSTM achieved ~92% R² score vs. ARIMA (85%).</a:t>
            </a: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8"/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2000" b="0" i="0" u="none" strike="noStrike" cap="non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8"/>
          <p:cNvSpPr txBox="1"/>
          <p:nvPr/>
        </p:nvSpPr>
        <p:spPr>
          <a:xfrm>
            <a:off x="212231" y="1491101"/>
            <a:ext cx="6516115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" sz="1800" b="1" i="0" u="sng" strike="noStrike" cap="none" dirty="0">
                <a:solidFill>
                  <a:srgbClr val="000000"/>
                </a:solidFill>
                <a:sym typeface="Arial"/>
              </a:rPr>
              <a:t>Summary</a:t>
            </a:r>
            <a:r>
              <a:rPr lang="en" sz="1800" b="1" i="0" u="sng" strike="noStrike" cap="none" dirty="0" smtClean="0">
                <a:solidFill>
                  <a:srgbClr val="000000"/>
                </a:solidFill>
                <a:sym typeface="Arial"/>
              </a:rPr>
              <a:t>:  </a:t>
            </a:r>
          </a:p>
          <a:p>
            <a:pPr lvl="0">
              <a:lnSpc>
                <a:spcPct val="150000"/>
              </a:lnSpc>
              <a:buSzPts val="1800"/>
            </a:pPr>
            <a:r>
              <a:rPr lang="en" sz="1800" dirty="0"/>
              <a:t> </a:t>
            </a:r>
            <a:r>
              <a:rPr lang="en" sz="1800" dirty="0" smtClean="0"/>
              <a:t>    </a:t>
            </a:r>
            <a:r>
              <a:rPr lang="en-US" sz="1800" dirty="0"/>
              <a:t>Identified top emitters and regional disparities</a:t>
            </a:r>
            <a:r>
              <a:rPr lang="en-US" sz="1800" dirty="0" smtClean="0"/>
              <a:t>.</a:t>
            </a:r>
          </a:p>
          <a:p>
            <a:pPr lvl="0">
              <a:lnSpc>
                <a:spcPct val="150000"/>
              </a:lnSpc>
              <a:buSzPts val="1800"/>
            </a:pPr>
            <a:r>
              <a:rPr lang="en-US" sz="1800" dirty="0"/>
              <a:t> </a:t>
            </a:r>
            <a:r>
              <a:rPr lang="en-US" sz="1800" dirty="0" smtClean="0"/>
              <a:t>    Per </a:t>
            </a:r>
            <a:r>
              <a:rPr lang="en-US" sz="1800" dirty="0"/>
              <a:t>capita analysis reveals inequities (e.g., high emissions </a:t>
            </a:r>
            <a:r>
              <a:rPr lang="en-US" sz="1800" dirty="0" smtClean="0"/>
              <a:t>     in </a:t>
            </a:r>
            <a:r>
              <a:rPr lang="en-US" sz="1800" dirty="0"/>
              <a:t>small, affluent nations</a:t>
            </a:r>
            <a:r>
              <a:rPr lang="en-US" sz="1800" dirty="0" smtClean="0"/>
              <a:t>).</a:t>
            </a:r>
          </a:p>
          <a:p>
            <a:pPr lvl="0">
              <a:lnSpc>
                <a:spcPct val="150000"/>
              </a:lnSpc>
              <a:buSzPts val="1800"/>
            </a:pPr>
            <a:r>
              <a:rPr lang="en-US" sz="1800" dirty="0"/>
              <a:t> </a:t>
            </a:r>
            <a:r>
              <a:rPr lang="en-US" sz="1800" dirty="0" smtClean="0"/>
              <a:t>    </a:t>
            </a:r>
            <a:r>
              <a:rPr lang="en-US" sz="1800" dirty="0" err="1" smtClean="0"/>
              <a:t>Streamlit</a:t>
            </a:r>
            <a:r>
              <a:rPr lang="en-US" sz="1800" dirty="0" smtClean="0"/>
              <a:t> </a:t>
            </a:r>
            <a:r>
              <a:rPr lang="en-US" sz="1800" dirty="0"/>
              <a:t>app enables real-time exploration.</a:t>
            </a:r>
            <a:endParaRPr lang="en" sz="1800" i="0" strike="noStrike" cap="none" dirty="0" smtClean="0">
              <a:solidFill>
                <a:srgbClr val="000000"/>
              </a:solidFill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" sz="1800" b="1" i="0" u="sng" strike="noStrike" cap="none" dirty="0" smtClean="0">
              <a:solidFill>
                <a:srgbClr val="000000"/>
              </a:solidFill>
              <a:sym typeface="Arial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" sz="1800" b="1" i="0" u="sng" strike="noStrike" cap="none" dirty="0" smtClean="0">
                <a:solidFill>
                  <a:srgbClr val="000000"/>
                </a:solidFill>
                <a:sym typeface="Arial"/>
              </a:rPr>
              <a:t>Future </a:t>
            </a:r>
            <a:r>
              <a:rPr lang="en" sz="1800" b="1" i="0" u="sng" strike="noStrike" cap="none" dirty="0">
                <a:solidFill>
                  <a:srgbClr val="000000"/>
                </a:solidFill>
                <a:sym typeface="Arial"/>
              </a:rPr>
              <a:t>Work</a:t>
            </a:r>
            <a:r>
              <a:rPr lang="en" sz="1800" b="1" i="0" u="sng" strike="noStrike" cap="none" dirty="0" smtClean="0">
                <a:solidFill>
                  <a:srgbClr val="000000"/>
                </a:solidFill>
                <a:sym typeface="Arial"/>
              </a:rPr>
              <a:t>:</a:t>
            </a:r>
          </a:p>
          <a:p>
            <a:pPr lvl="0">
              <a:spcBef>
                <a:spcPts val="800"/>
              </a:spcBef>
              <a:buSzPts val="1800"/>
            </a:pPr>
            <a:r>
              <a:rPr lang="en" sz="1800" dirty="0"/>
              <a:t> </a:t>
            </a:r>
            <a:r>
              <a:rPr lang="en" sz="1800" dirty="0" smtClean="0"/>
              <a:t>    </a:t>
            </a:r>
            <a:r>
              <a:rPr lang="en-US" sz="1800" dirty="0" smtClean="0"/>
              <a:t>Integrate </a:t>
            </a:r>
            <a:r>
              <a:rPr lang="en-US" sz="1800" dirty="0"/>
              <a:t>real-time emissions data</a:t>
            </a:r>
            <a:r>
              <a:rPr lang="en-US" sz="1800" dirty="0" smtClean="0"/>
              <a:t>.</a:t>
            </a:r>
          </a:p>
          <a:p>
            <a:pPr lvl="0">
              <a:spcBef>
                <a:spcPts val="800"/>
              </a:spcBef>
              <a:buSzPts val="1800"/>
            </a:pPr>
            <a:r>
              <a:rPr lang="en-US" sz="1800" dirty="0"/>
              <a:t> </a:t>
            </a:r>
            <a:r>
              <a:rPr lang="en-US" sz="1800" dirty="0" smtClean="0"/>
              <a:t>    Predictive </a:t>
            </a:r>
            <a:r>
              <a:rPr lang="en-US" sz="1800" dirty="0"/>
              <a:t>modeling for emission scenarios</a:t>
            </a:r>
            <a:r>
              <a:rPr lang="en-US" sz="1800" dirty="0" smtClean="0"/>
              <a:t>.</a:t>
            </a:r>
          </a:p>
          <a:p>
            <a:pPr lvl="0">
              <a:spcBef>
                <a:spcPts val="800"/>
              </a:spcBef>
              <a:buSzPts val="1800"/>
            </a:pPr>
            <a:r>
              <a:rPr lang="en-US" sz="1800" dirty="0"/>
              <a:t> </a:t>
            </a:r>
            <a:r>
              <a:rPr lang="en-US" sz="1800" dirty="0" smtClean="0"/>
              <a:t>    Add </a:t>
            </a:r>
            <a:r>
              <a:rPr lang="en-US" sz="1800" dirty="0"/>
              <a:t>sector-wise breakdown (energy, transport).</a:t>
            </a:r>
            <a:r>
              <a:rPr lang="en" sz="1800" i="0" strike="noStrike" cap="none" dirty="0">
                <a:solidFill>
                  <a:srgbClr val="000000"/>
                </a:solidFill>
                <a:sym typeface="Arial"/>
              </a:rPr>
              <a:t/>
            </a:r>
            <a:br>
              <a:rPr lang="en" sz="1800" i="0" strike="noStrike" cap="none" dirty="0">
                <a:solidFill>
                  <a:srgbClr val="000000"/>
                </a:solidFill>
                <a:sym typeface="Arial"/>
              </a:rPr>
            </a:br>
            <a:endParaRPr dirty="0"/>
          </a:p>
          <a:p>
            <a:pPr marL="228600" marR="0" lvl="0" indent="-1143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8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endParaRPr/>
          </a:p>
        </p:txBody>
      </p:sp>
      <p:sp>
        <p:nvSpPr>
          <p:cNvPr id="71" name="Google Shape;71;p38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www.freepik.com/</a:t>
            </a:r>
            <a:endParaRPr sz="12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38"/>
          <p:cNvCxnSpPr/>
          <p:nvPr/>
        </p:nvCxnSpPr>
        <p:spPr>
          <a:xfrm>
            <a:off x="0" y="6055360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3" name="Google Shape;73;p38" descr="A light bulb with a black background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7117" t="5427" r="7294" b="7473"/>
          <a:stretch/>
        </p:blipFill>
        <p:spPr>
          <a:xfrm>
            <a:off x="7112000" y="1092200"/>
            <a:ext cx="4551680" cy="4632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9"/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2000" b="0" i="0" u="none" strike="noStrike" cap="none" dirty="0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9"/>
          <p:cNvSpPr txBox="1"/>
          <p:nvPr/>
        </p:nvSpPr>
        <p:spPr>
          <a:xfrm>
            <a:off x="674338" y="1584728"/>
            <a:ext cx="5926671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800"/>
            </a:pPr>
            <a:r>
              <a:rPr lang="en-US" sz="1800" b="1" dirty="0" err="1" smtClean="0"/>
              <a:t>Streamlit</a:t>
            </a:r>
            <a:r>
              <a:rPr lang="en-US" sz="1800" b="1" dirty="0" smtClean="0"/>
              <a:t> </a:t>
            </a:r>
            <a:r>
              <a:rPr lang="en-US" sz="1800" b="1" dirty="0"/>
              <a:t>Docs: 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://docs.streamlit.io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/>
          </a:p>
          <a:p>
            <a:pPr lvl="0">
              <a:buSzPts val="1800"/>
            </a:pPr>
            <a:endParaRPr lang="en-US" sz="1800" dirty="0" smtClean="0"/>
          </a:p>
          <a:p>
            <a:pPr lvl="0">
              <a:buSzPts val="1800"/>
            </a:pPr>
            <a:r>
              <a:rPr lang="en-US" sz="1800" b="1" dirty="0" smtClean="0"/>
              <a:t>Pandas Documentation: </a:t>
            </a:r>
            <a:r>
              <a:rPr lang="en-US" sz="1800" dirty="0" smtClean="0">
                <a:hlinkClick r:id="rId4"/>
              </a:rPr>
              <a:t>https://pandas.pydata.org/</a:t>
            </a:r>
            <a:endParaRPr lang="en-US" sz="1800" b="1" dirty="0" smtClean="0"/>
          </a:p>
          <a:p>
            <a:pPr lvl="0">
              <a:buSzPts val="1800"/>
            </a:pPr>
            <a:endParaRPr lang="en-US" sz="1800" dirty="0"/>
          </a:p>
          <a:p>
            <a:pPr lvl="0">
              <a:buSzPts val="1800"/>
            </a:pPr>
            <a:r>
              <a:rPr lang="en-US" sz="1800" dirty="0" smtClean="0"/>
              <a:t>IPCC </a:t>
            </a:r>
            <a:r>
              <a:rPr lang="en-US" sz="1800" dirty="0"/>
              <a:t>Reports on Climate Change.</a:t>
            </a:r>
            <a:endParaRPr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0"/>
          <p:cNvSpPr txBox="1"/>
          <p:nvPr/>
        </p:nvSpPr>
        <p:spPr>
          <a:xfrm>
            <a:off x="4315206" y="3214562"/>
            <a:ext cx="3561588" cy="98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5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387</Words>
  <Application>Microsoft Office PowerPoint</Application>
  <PresentationFormat>Widescreen</PresentationFormat>
  <Paragraphs>75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Microsoft account</cp:lastModifiedBy>
  <cp:revision>8</cp:revision>
  <dcterms:modified xsi:type="dcterms:W3CDTF">2025-04-08T06:10:58Z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