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61" r:id="rId5"/>
    <p:sldId id="262" r:id="rId6"/>
    <p:sldId id="263" r:id="rId7"/>
    <p:sldId id="266" r:id="rId8"/>
    <p:sldId id="264" r:id="rId9"/>
    <p:sldId id="265" r:id="rId10"/>
    <p:sldId id="267" r:id="rId11"/>
    <p:sldId id="268" r:id="rId12"/>
    <p:sldId id="269" r:id="rId13"/>
    <p:sldId id="270" r:id="rId14"/>
    <p:sldId id="271" r:id="rId15"/>
    <p:sldId id="272" r:id="rId16"/>
    <p:sldId id="273" r:id="rId17"/>
    <p:sldId id="280" r:id="rId18"/>
    <p:sldId id="281" r:id="rId19"/>
    <p:sldId id="274" r:id="rId20"/>
    <p:sldId id="275" r:id="rId21"/>
    <p:sldId id="276" r:id="rId22"/>
    <p:sldId id="277" r:id="rId23"/>
    <p:sldId id="278" r:id="rId24"/>
    <p:sldId id="259" r:id="rId25"/>
    <p:sldId id="260"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A6EA3A1-EB04-4ADA-9D7B-4693E1175AC1}" type="datetimeFigureOut">
              <a:rPr lang="en-IN" smtClean="0"/>
              <a:t>04-09-2023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6D321B4-99D8-4C54-8DDD-AB3A2D25168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6EA3A1-EB04-4ADA-9D7B-4693E1175AC1}"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D321B4-99D8-4C54-8DDD-AB3A2D25168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6EA3A1-EB04-4ADA-9D7B-4693E1175AC1}"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D321B4-99D8-4C54-8DDD-AB3A2D25168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6EA3A1-EB04-4ADA-9D7B-4693E1175AC1}"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D321B4-99D8-4C54-8DDD-AB3A2D25168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A6EA3A1-EB04-4ADA-9D7B-4693E1175AC1}"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D321B4-99D8-4C54-8DDD-AB3A2D25168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6EA3A1-EB04-4ADA-9D7B-4693E1175AC1}"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D321B4-99D8-4C54-8DDD-AB3A2D25168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A6EA3A1-EB04-4ADA-9D7B-4693E1175AC1}" type="datetimeFigureOut">
              <a:rPr lang="en-IN" smtClean="0"/>
              <a:t>04-09-2023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D321B4-99D8-4C54-8DDD-AB3A2D25168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A6EA3A1-EB04-4ADA-9D7B-4693E1175AC1}" type="datetimeFigureOut">
              <a:rPr lang="en-IN" smtClean="0"/>
              <a:t>04-09-2023</a:t>
            </a:fld>
            <a:endParaRPr lang="en-IN"/>
          </a:p>
        </p:txBody>
      </p:sp>
      <p:sp>
        <p:nvSpPr>
          <p:cNvPr id="8" name="Slide Number Placeholder 7"/>
          <p:cNvSpPr>
            <a:spLocks noGrp="1"/>
          </p:cNvSpPr>
          <p:nvPr>
            <p:ph type="sldNum" sz="quarter" idx="11"/>
          </p:nvPr>
        </p:nvSpPr>
        <p:spPr/>
        <p:txBody>
          <a:bodyPr/>
          <a:lstStyle/>
          <a:p>
            <a:fld id="{06D321B4-99D8-4C54-8DDD-AB3A2D251687}"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EA3A1-EB04-4ADA-9D7B-4693E1175AC1}" type="datetimeFigureOut">
              <a:rPr lang="en-IN" smtClean="0"/>
              <a:t>04-09-2023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D321B4-99D8-4C54-8DDD-AB3A2D25168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6EA3A1-EB04-4ADA-9D7B-4693E1175AC1}"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06D321B4-99D8-4C54-8DDD-AB3A2D25168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A6EA3A1-EB04-4ADA-9D7B-4693E1175AC1}"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D321B4-99D8-4C54-8DDD-AB3A2D25168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A6EA3A1-EB04-4ADA-9D7B-4693E1175AC1}" type="datetimeFigureOut">
              <a:rPr lang="en-IN" smtClean="0"/>
              <a:t>04-09-2023</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6D321B4-99D8-4C54-8DDD-AB3A2D251687}"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8" y="1484784"/>
            <a:ext cx="8964488" cy="1600327"/>
          </a:xfrm>
        </p:spPr>
        <p:txBody>
          <a:bodyPr/>
          <a:lstStyle/>
          <a:p>
            <a:pPr algn="ctr"/>
            <a:r>
              <a:rPr lang="en-IN" dirty="0" smtClean="0">
                <a:latin typeface="Stencil" pitchFamily="82" charset="0"/>
              </a:rPr>
              <a:t>Aws Cloud Service Adoption Journey for customer</a:t>
            </a:r>
            <a:endParaRPr lang="en-IN" dirty="0">
              <a:latin typeface="Stencil" pitchFamily="82" charset="0"/>
            </a:endParaRPr>
          </a:p>
        </p:txBody>
      </p:sp>
      <p:sp>
        <p:nvSpPr>
          <p:cNvPr id="3" name="Subtitle 2"/>
          <p:cNvSpPr>
            <a:spLocks noGrp="1"/>
          </p:cNvSpPr>
          <p:nvPr>
            <p:ph type="subTitle" idx="1"/>
          </p:nvPr>
        </p:nvSpPr>
        <p:spPr>
          <a:xfrm>
            <a:off x="792141" y="3789040"/>
            <a:ext cx="6840760" cy="1101248"/>
          </a:xfrm>
        </p:spPr>
        <p:txBody>
          <a:bodyPr/>
          <a:lstStyle/>
          <a:p>
            <a:pPr algn="l"/>
            <a:r>
              <a:rPr lang="en-IN" dirty="0" smtClean="0">
                <a:solidFill>
                  <a:schemeClr val="tx2"/>
                </a:solidFill>
                <a:latin typeface="Stencil" pitchFamily="82" charset="0"/>
              </a:rPr>
              <a:t>Phase1: Cloud Native Foundation</a:t>
            </a:r>
          </a:p>
          <a:p>
            <a:pPr algn="l"/>
            <a:r>
              <a:rPr lang="en-IN" dirty="0" smtClean="0">
                <a:solidFill>
                  <a:schemeClr val="tx2"/>
                </a:solidFill>
                <a:latin typeface="Stencil" pitchFamily="82" charset="0"/>
              </a:rPr>
              <a:t>Phase2: Resilience and Disaster Recovery Expansion</a:t>
            </a:r>
          </a:p>
          <a:p>
            <a:pPr algn="l"/>
            <a:endParaRPr lang="en-IN" dirty="0">
              <a:latin typeface="Stencil" pitchFamily="82" charset="0"/>
            </a:endParaRPr>
          </a:p>
          <a:p>
            <a:pPr algn="l"/>
            <a:endParaRPr lang="en-IN" dirty="0">
              <a:latin typeface="Stencil" pitchFamily="82" charset="0"/>
            </a:endParaRPr>
          </a:p>
        </p:txBody>
      </p:sp>
      <p:sp>
        <p:nvSpPr>
          <p:cNvPr id="4" name="TextBox 3"/>
          <p:cNvSpPr txBox="1"/>
          <p:nvPr/>
        </p:nvSpPr>
        <p:spPr>
          <a:xfrm>
            <a:off x="6304353" y="5712128"/>
            <a:ext cx="2592288" cy="646331"/>
          </a:xfrm>
          <a:prstGeom prst="rect">
            <a:avLst/>
          </a:prstGeom>
          <a:noFill/>
        </p:spPr>
        <p:txBody>
          <a:bodyPr wrap="square" rtlCol="0">
            <a:spAutoFit/>
          </a:bodyPr>
          <a:lstStyle/>
          <a:p>
            <a:r>
              <a:rPr lang="en-IN" dirty="0" smtClean="0">
                <a:latin typeface="Stencil" pitchFamily="82" charset="0"/>
              </a:rPr>
              <a:t>By,</a:t>
            </a:r>
          </a:p>
          <a:p>
            <a:r>
              <a:rPr lang="en-IN" dirty="0" smtClean="0">
                <a:latin typeface="Stencil" pitchFamily="82" charset="0"/>
              </a:rPr>
              <a:t>K R </a:t>
            </a:r>
            <a:r>
              <a:rPr lang="en-IN" dirty="0" err="1" smtClean="0">
                <a:latin typeface="Stencil" pitchFamily="82" charset="0"/>
              </a:rPr>
              <a:t>Madhumitha</a:t>
            </a:r>
            <a:endParaRPr lang="en-IN" dirty="0">
              <a:latin typeface="Stencil" pitchFamily="82" charset="0"/>
            </a:endParaRPr>
          </a:p>
        </p:txBody>
      </p:sp>
    </p:spTree>
    <p:extLst>
      <p:ext uri="{BB962C8B-B14F-4D97-AF65-F5344CB8AC3E}">
        <p14:creationId xmlns:p14="http://schemas.microsoft.com/office/powerpoint/2010/main" val="3364964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56"/>
            <a:ext cx="7920880" cy="1143000"/>
          </a:xfrm>
        </p:spPr>
        <p:txBody>
          <a:bodyPr>
            <a:normAutofit fontScale="90000"/>
          </a:bodyPr>
          <a:lstStyle/>
          <a:p>
            <a:pPr algn="ctr"/>
            <a:r>
              <a:rPr lang="en-IN" sz="4800" b="1" dirty="0">
                <a:latin typeface="Times New Roman" pitchFamily="18" charset="0"/>
                <a:cs typeface="Times New Roman" pitchFamily="18" charset="0"/>
              </a:rPr>
              <a:t>AWS Services Used in Phase 1:</a:t>
            </a:r>
            <a:endParaRPr lang="en-IN" dirty="0"/>
          </a:p>
        </p:txBody>
      </p:sp>
      <p:sp>
        <p:nvSpPr>
          <p:cNvPr id="3" name="Content Placeholder 2"/>
          <p:cNvSpPr>
            <a:spLocks noGrp="1"/>
          </p:cNvSpPr>
          <p:nvPr>
            <p:ph idx="1"/>
          </p:nvPr>
        </p:nvSpPr>
        <p:spPr>
          <a:xfrm>
            <a:off x="323528" y="1124744"/>
            <a:ext cx="8640960" cy="5328592"/>
          </a:xfrm>
        </p:spPr>
        <p:txBody>
          <a:bodyPr>
            <a:noAutofit/>
          </a:bodyPr>
          <a:lstStyle/>
          <a:p>
            <a:pPr algn="just"/>
            <a:r>
              <a:rPr lang="en-IN" sz="2000" b="1" dirty="0">
                <a:solidFill>
                  <a:schemeClr val="accent2">
                    <a:lumMod val="60000"/>
                    <a:lumOff val="40000"/>
                  </a:schemeClr>
                </a:solidFill>
                <a:latin typeface="Times New Roman" pitchFamily="18" charset="0"/>
                <a:cs typeface="Times New Roman" pitchFamily="18" charset="0"/>
              </a:rPr>
              <a:t>Amazon </a:t>
            </a:r>
            <a:r>
              <a:rPr lang="en-IN" sz="2000" b="1" dirty="0" err="1">
                <a:solidFill>
                  <a:schemeClr val="accent2">
                    <a:lumMod val="60000"/>
                    <a:lumOff val="40000"/>
                  </a:schemeClr>
                </a:solidFill>
                <a:latin typeface="Times New Roman" pitchFamily="18" charset="0"/>
                <a:cs typeface="Times New Roman" pitchFamily="18" charset="0"/>
              </a:rPr>
              <a:t>CloudFront</a:t>
            </a:r>
            <a:r>
              <a:rPr lang="en-IN" sz="2000" b="1" dirty="0">
                <a:solidFill>
                  <a:schemeClr val="accent2">
                    <a:lumMod val="60000"/>
                    <a:lumOff val="40000"/>
                  </a:schemeClr>
                </a:solidFill>
                <a:latin typeface="Times New Roman" pitchFamily="18" charset="0"/>
                <a:cs typeface="Times New Roman" pitchFamily="18" charset="0"/>
              </a:rPr>
              <a:t> (CDN</a:t>
            </a:r>
            <a:r>
              <a:rPr lang="en-IN" sz="2000" b="1" dirty="0" smtClean="0">
                <a:solidFill>
                  <a:schemeClr val="accent2">
                    <a:lumMod val="60000"/>
                    <a:lumOff val="40000"/>
                  </a:schemeClr>
                </a:solidFill>
                <a:latin typeface="Times New Roman" pitchFamily="18" charset="0"/>
                <a:cs typeface="Times New Roman" pitchFamily="18" charset="0"/>
              </a:rPr>
              <a:t>):</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It </a:t>
            </a:r>
            <a:r>
              <a:rPr lang="en-IN" sz="2000" dirty="0">
                <a:latin typeface="Times New Roman" pitchFamily="18" charset="0"/>
                <a:cs typeface="Times New Roman" pitchFamily="18" charset="0"/>
              </a:rPr>
              <a:t>distributes content to edge locations around the world, reducing latency by serving content from the nearest edge location to the user. This minimizes the time it takes for content to reach the user's device, resulting in a faster and more responsive </a:t>
            </a:r>
            <a:r>
              <a:rPr lang="en-IN" sz="2000" dirty="0" smtClean="0">
                <a:latin typeface="Times New Roman" pitchFamily="18" charset="0"/>
                <a:cs typeface="Times New Roman" pitchFamily="18" charset="0"/>
              </a:rPr>
              <a:t>application. Faster </a:t>
            </a:r>
            <a:r>
              <a:rPr lang="en-IN" sz="2000" dirty="0">
                <a:latin typeface="Times New Roman" pitchFamily="18" charset="0"/>
                <a:cs typeface="Times New Roman" pitchFamily="18" charset="0"/>
              </a:rPr>
              <a:t>content delivery leads to an improved </a:t>
            </a:r>
            <a:r>
              <a:rPr lang="en-IN" sz="2000" b="1" dirty="0">
                <a:solidFill>
                  <a:schemeClr val="accent2"/>
                </a:solidFill>
                <a:latin typeface="Times New Roman" pitchFamily="18" charset="0"/>
                <a:cs typeface="Times New Roman" pitchFamily="18" charset="0"/>
              </a:rPr>
              <a:t>user experience</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CloudFront</a:t>
            </a:r>
            <a:r>
              <a:rPr lang="en-IN" sz="2000" dirty="0">
                <a:latin typeface="Times New Roman" pitchFamily="18" charset="0"/>
                <a:cs typeface="Times New Roman" pitchFamily="18" charset="0"/>
              </a:rPr>
              <a:t> is </a:t>
            </a:r>
            <a:r>
              <a:rPr lang="en-IN" sz="2000" b="1" dirty="0">
                <a:solidFill>
                  <a:schemeClr val="accent2"/>
                </a:solidFill>
                <a:latin typeface="Times New Roman" pitchFamily="18" charset="0"/>
                <a:cs typeface="Times New Roman" pitchFamily="18" charset="0"/>
              </a:rPr>
              <a:t>highly available</a:t>
            </a:r>
            <a:r>
              <a:rPr lang="en-IN" sz="2000" dirty="0">
                <a:latin typeface="Times New Roman" pitchFamily="18" charset="0"/>
                <a:cs typeface="Times New Roman" pitchFamily="18" charset="0"/>
              </a:rPr>
              <a:t>, with multiple edge locations in various </a:t>
            </a:r>
            <a:r>
              <a:rPr lang="en-IN" sz="2000" dirty="0" smtClean="0">
                <a:latin typeface="Times New Roman" pitchFamily="18" charset="0"/>
                <a:cs typeface="Times New Roman" pitchFamily="18" charset="0"/>
              </a:rPr>
              <a:t>regions </a:t>
            </a:r>
            <a:r>
              <a:rPr lang="en-IN" sz="2000" dirty="0">
                <a:latin typeface="Times New Roman" pitchFamily="18" charset="0"/>
                <a:cs typeface="Times New Roman" pitchFamily="18" charset="0"/>
              </a:rPr>
              <a:t>reducing the risk of downtime</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automatically scales to handle increased demand. This </a:t>
            </a:r>
            <a:r>
              <a:rPr lang="en-IN" sz="2000" b="1" dirty="0">
                <a:solidFill>
                  <a:schemeClr val="accent2"/>
                </a:solidFill>
                <a:latin typeface="Times New Roman" pitchFamily="18" charset="0"/>
                <a:cs typeface="Times New Roman" pitchFamily="18" charset="0"/>
              </a:rPr>
              <a:t>scalability</a:t>
            </a:r>
            <a:r>
              <a:rPr lang="en-IN" sz="2000" dirty="0">
                <a:latin typeface="Times New Roman" pitchFamily="18" charset="0"/>
                <a:cs typeface="Times New Roman" pitchFamily="18" charset="0"/>
              </a:rPr>
              <a:t> is crucial for accommodating the significant </a:t>
            </a:r>
            <a:r>
              <a:rPr lang="en-IN" sz="2000" dirty="0" smtClean="0">
                <a:latin typeface="Times New Roman" pitchFamily="18" charset="0"/>
                <a:cs typeface="Times New Roman" pitchFamily="18" charset="0"/>
              </a:rPr>
              <a:t> visitor </a:t>
            </a:r>
            <a:r>
              <a:rPr lang="en-IN" sz="2000" dirty="0">
                <a:latin typeface="Times New Roman" pitchFamily="18" charset="0"/>
                <a:cs typeface="Times New Roman" pitchFamily="18" charset="0"/>
              </a:rPr>
              <a:t>volume expected in the next 1-3 months</a:t>
            </a: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 By caching and delivering content from edge locations, </a:t>
            </a:r>
            <a:r>
              <a:rPr lang="en-IN" sz="2000" dirty="0" err="1">
                <a:latin typeface="Times New Roman" pitchFamily="18" charset="0"/>
                <a:cs typeface="Times New Roman" pitchFamily="18" charset="0"/>
              </a:rPr>
              <a:t>CloudFront</a:t>
            </a:r>
            <a:r>
              <a:rPr lang="en-IN" sz="2000" dirty="0">
                <a:latin typeface="Times New Roman" pitchFamily="18" charset="0"/>
                <a:cs typeface="Times New Roman" pitchFamily="18" charset="0"/>
              </a:rPr>
              <a:t> helps reduce the load on the origin server (Elastic Beanstalk in this case) and minimizes data transfer costs. This </a:t>
            </a:r>
            <a:r>
              <a:rPr lang="en-IN" sz="2000" b="1" dirty="0">
                <a:solidFill>
                  <a:schemeClr val="accent2"/>
                </a:solidFill>
                <a:latin typeface="Times New Roman" pitchFamily="18" charset="0"/>
                <a:cs typeface="Times New Roman" pitchFamily="18" charset="0"/>
              </a:rPr>
              <a:t>cost efficiency</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is essential for a cost-optimized solution</a:t>
            </a: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CloudFront</a:t>
            </a:r>
            <a:r>
              <a:rPr lang="en-IN" sz="2000" dirty="0">
                <a:latin typeface="Times New Roman" pitchFamily="18" charset="0"/>
                <a:cs typeface="Times New Roman" pitchFamily="18" charset="0"/>
              </a:rPr>
              <a:t> provides Distributed Denial of Service (</a:t>
            </a:r>
            <a:r>
              <a:rPr lang="en-IN" sz="2000" dirty="0" err="1">
                <a:latin typeface="Times New Roman" pitchFamily="18" charset="0"/>
                <a:cs typeface="Times New Roman" pitchFamily="18" charset="0"/>
              </a:rPr>
              <a:t>DDoS</a:t>
            </a:r>
            <a:r>
              <a:rPr lang="en-IN" sz="2000" dirty="0">
                <a:latin typeface="Times New Roman" pitchFamily="18" charset="0"/>
                <a:cs typeface="Times New Roman" pitchFamily="18" charset="0"/>
              </a:rPr>
              <a:t>) protection by absorbing and </a:t>
            </a:r>
            <a:r>
              <a:rPr lang="en-IN" sz="2000" b="1" dirty="0">
                <a:solidFill>
                  <a:schemeClr val="accent2"/>
                </a:solidFill>
                <a:latin typeface="Times New Roman" pitchFamily="18" charset="0"/>
                <a:cs typeface="Times New Roman" pitchFamily="18" charset="0"/>
              </a:rPr>
              <a:t>mitigating </a:t>
            </a:r>
            <a:r>
              <a:rPr lang="en-IN" sz="2000" b="1" dirty="0" err="1">
                <a:solidFill>
                  <a:schemeClr val="accent2"/>
                </a:solidFill>
                <a:latin typeface="Times New Roman" pitchFamily="18" charset="0"/>
                <a:cs typeface="Times New Roman" pitchFamily="18" charset="0"/>
              </a:rPr>
              <a:t>DDoS</a:t>
            </a:r>
            <a:r>
              <a:rPr lang="en-IN" sz="2000" b="1" dirty="0">
                <a:solidFill>
                  <a:schemeClr val="accent2"/>
                </a:solidFill>
                <a:latin typeface="Times New Roman" pitchFamily="18" charset="0"/>
                <a:cs typeface="Times New Roman" pitchFamily="18" charset="0"/>
              </a:rPr>
              <a:t> attacks </a:t>
            </a:r>
            <a:r>
              <a:rPr lang="en-IN" sz="2000" dirty="0">
                <a:latin typeface="Times New Roman" pitchFamily="18" charset="0"/>
                <a:cs typeface="Times New Roman" pitchFamily="18" charset="0"/>
              </a:rPr>
              <a:t>at the edge locations. This ensures the application remains accessible and secure during attacks</a:t>
            </a: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CloudFront</a:t>
            </a:r>
            <a:r>
              <a:rPr lang="en-IN" sz="2000" dirty="0">
                <a:latin typeface="Times New Roman" pitchFamily="18" charset="0"/>
                <a:cs typeface="Times New Roman" pitchFamily="18" charset="0"/>
              </a:rPr>
              <a:t> supports </a:t>
            </a:r>
            <a:r>
              <a:rPr lang="en-IN" sz="2000" b="1" dirty="0">
                <a:solidFill>
                  <a:schemeClr val="accent2"/>
                </a:solidFill>
                <a:latin typeface="Times New Roman" pitchFamily="18" charset="0"/>
                <a:cs typeface="Times New Roman" pitchFamily="18" charset="0"/>
              </a:rPr>
              <a:t>SSL/TLS encryption</a:t>
            </a:r>
            <a:r>
              <a:rPr lang="en-IN" sz="2000" dirty="0">
                <a:latin typeface="Times New Roman" pitchFamily="18" charset="0"/>
                <a:cs typeface="Times New Roman" pitchFamily="18" charset="0"/>
              </a:rPr>
              <a:t>, ensuring secure data transmission between users and the application. This aligns with the security requirement for data protection in transit.</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56652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smtClean="0">
                <a:latin typeface="Times New Roman" pitchFamily="18" charset="0"/>
                <a:cs typeface="Times New Roman" pitchFamily="18" charset="0"/>
              </a:rPr>
              <a:t>Phase 1 Architecture</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67544" y="1268760"/>
            <a:ext cx="8136904" cy="4525963"/>
          </a:xfrm>
        </p:spPr>
        <p:txBody>
          <a:bodyPr>
            <a:noAutofit/>
          </a:bodyPr>
          <a:lstStyle/>
          <a:p>
            <a:pPr marL="36576" indent="0" algn="just">
              <a:buNone/>
            </a:pPr>
            <a:r>
              <a:rPr lang="en-IN" sz="2800" b="1" dirty="0" smtClean="0">
                <a:latin typeface="Times New Roman" pitchFamily="18" charset="0"/>
                <a:cs typeface="Times New Roman" pitchFamily="18" charset="0"/>
              </a:rPr>
              <a:t>Benefits of all the Services used</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36576" indent="0" algn="just">
              <a:buNone/>
            </a:pPr>
            <a:r>
              <a:rPr lang="en-IN" sz="2000" dirty="0">
                <a:latin typeface="Times New Roman" pitchFamily="18" charset="0"/>
                <a:cs typeface="Times New Roman" pitchFamily="18" charset="0"/>
              </a:rPr>
              <a:t>Each service in our Phase 1 architecture </a:t>
            </a:r>
            <a:r>
              <a:rPr lang="en-IN" sz="2000" dirty="0" err="1">
                <a:latin typeface="Times New Roman" pitchFamily="18" charset="0"/>
                <a:cs typeface="Times New Roman" pitchFamily="18" charset="0"/>
              </a:rPr>
              <a:t>fulfills</a:t>
            </a:r>
            <a:r>
              <a:rPr lang="en-IN" sz="2000" dirty="0">
                <a:latin typeface="Times New Roman" pitchFamily="18" charset="0"/>
                <a:cs typeface="Times New Roman" pitchFamily="18" charset="0"/>
              </a:rPr>
              <a:t> a specific role, contributing to the following benefits:</a:t>
            </a:r>
          </a:p>
          <a:p>
            <a:pPr algn="just"/>
            <a:r>
              <a:rPr lang="en-IN" sz="2000" b="1" dirty="0">
                <a:solidFill>
                  <a:schemeClr val="accent2">
                    <a:lumMod val="60000"/>
                    <a:lumOff val="40000"/>
                  </a:schemeClr>
                </a:solidFill>
                <a:latin typeface="Times New Roman" pitchFamily="18" charset="0"/>
                <a:cs typeface="Times New Roman" pitchFamily="18" charset="0"/>
              </a:rPr>
              <a:t>High Availability</a:t>
            </a:r>
            <a:r>
              <a:rPr lang="en-IN" sz="2000" dirty="0">
                <a:latin typeface="Times New Roman" pitchFamily="18" charset="0"/>
                <a:cs typeface="Times New Roman" pitchFamily="18" charset="0"/>
              </a:rPr>
              <a:t>: Multi-AZ configurations and traffic routing ensure continuous service availability.</a:t>
            </a:r>
          </a:p>
          <a:p>
            <a:pPr algn="just"/>
            <a:r>
              <a:rPr lang="en-IN" sz="2000" b="1" dirty="0">
                <a:solidFill>
                  <a:schemeClr val="accent2">
                    <a:lumMod val="60000"/>
                    <a:lumOff val="40000"/>
                  </a:schemeClr>
                </a:solidFill>
                <a:latin typeface="Times New Roman" pitchFamily="18" charset="0"/>
                <a:cs typeface="Times New Roman" pitchFamily="18" charset="0"/>
              </a:rPr>
              <a:t>Scalability</a:t>
            </a:r>
            <a:r>
              <a:rPr lang="en-IN" sz="2000" dirty="0">
                <a:latin typeface="Times New Roman" pitchFamily="18" charset="0"/>
                <a:cs typeface="Times New Roman" pitchFamily="18" charset="0"/>
              </a:rPr>
              <a:t>: Elastic Beanstalk and Auto Scaling adapt resources to varying workloads.</a:t>
            </a:r>
          </a:p>
          <a:p>
            <a:pPr algn="just"/>
            <a:r>
              <a:rPr lang="en-IN" sz="2000" b="1" dirty="0">
                <a:solidFill>
                  <a:schemeClr val="accent2">
                    <a:lumMod val="60000"/>
                    <a:lumOff val="40000"/>
                  </a:schemeClr>
                </a:solidFill>
                <a:latin typeface="Times New Roman" pitchFamily="18" charset="0"/>
                <a:cs typeface="Times New Roman" pitchFamily="18" charset="0"/>
              </a:rPr>
              <a:t>Performance</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ElastiCache</a:t>
            </a:r>
            <a:r>
              <a:rPr lang="en-IN" sz="2000" dirty="0">
                <a:latin typeface="Times New Roman" pitchFamily="18" charset="0"/>
                <a:cs typeface="Times New Roman" pitchFamily="18" charset="0"/>
              </a:rPr>
              <a:t> and traffic distribution optimize system responsiveness.</a:t>
            </a:r>
          </a:p>
          <a:p>
            <a:pPr algn="just"/>
            <a:r>
              <a:rPr lang="en-IN" sz="2000" b="1" dirty="0">
                <a:solidFill>
                  <a:schemeClr val="accent2">
                    <a:lumMod val="60000"/>
                    <a:lumOff val="40000"/>
                  </a:schemeClr>
                </a:solidFill>
                <a:latin typeface="Times New Roman" pitchFamily="18" charset="0"/>
                <a:cs typeface="Times New Roman" pitchFamily="18" charset="0"/>
              </a:rPr>
              <a:t>Security</a:t>
            </a:r>
            <a:r>
              <a:rPr lang="en-IN" sz="2000" dirty="0">
                <a:latin typeface="Times New Roman" pitchFamily="18" charset="0"/>
                <a:cs typeface="Times New Roman" pitchFamily="18" charset="0"/>
              </a:rPr>
              <a:t>: IAM, KMS, and SSL guarantee data integrity and protection.</a:t>
            </a:r>
          </a:p>
          <a:p>
            <a:pPr algn="just"/>
            <a:r>
              <a:rPr lang="en-IN" sz="2000" b="1" dirty="0">
                <a:solidFill>
                  <a:schemeClr val="accent2">
                    <a:lumMod val="60000"/>
                    <a:lumOff val="40000"/>
                  </a:schemeClr>
                </a:solidFill>
                <a:latin typeface="Times New Roman" pitchFamily="18" charset="0"/>
                <a:cs typeface="Times New Roman" pitchFamily="18" charset="0"/>
              </a:rPr>
              <a:t>Monitoring</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CloudWatch</a:t>
            </a:r>
            <a:r>
              <a:rPr lang="en-IN" sz="2000" dirty="0">
                <a:latin typeface="Times New Roman" pitchFamily="18" charset="0"/>
                <a:cs typeface="Times New Roman" pitchFamily="18" charset="0"/>
              </a:rPr>
              <a:t> allows real-time system monitoring and proactive issue resolution.</a:t>
            </a:r>
          </a:p>
          <a:p>
            <a:pPr algn="just"/>
            <a:r>
              <a:rPr lang="en-IN" sz="2000" b="1" dirty="0">
                <a:solidFill>
                  <a:schemeClr val="accent2">
                    <a:lumMod val="60000"/>
                    <a:lumOff val="40000"/>
                  </a:schemeClr>
                </a:solidFill>
                <a:latin typeface="Times New Roman" pitchFamily="18" charset="0"/>
                <a:cs typeface="Times New Roman" pitchFamily="18" charset="0"/>
              </a:rPr>
              <a:t>Operational Efficiency</a:t>
            </a:r>
            <a:r>
              <a:rPr lang="en-IN" sz="2000" dirty="0">
                <a:latin typeface="Times New Roman" pitchFamily="18" charset="0"/>
                <a:cs typeface="Times New Roman" pitchFamily="18" charset="0"/>
              </a:rPr>
              <a:t>: Elastic Beanstalk simplifies application management.</a:t>
            </a:r>
          </a:p>
          <a:p>
            <a:pPr algn="just"/>
            <a:r>
              <a:rPr lang="en-IN" sz="2000" b="1" dirty="0">
                <a:solidFill>
                  <a:schemeClr val="accent2">
                    <a:lumMod val="60000"/>
                    <a:lumOff val="40000"/>
                  </a:schemeClr>
                </a:solidFill>
                <a:latin typeface="Times New Roman" pitchFamily="18" charset="0"/>
                <a:cs typeface="Times New Roman" pitchFamily="18" charset="0"/>
              </a:rPr>
              <a:t>Cost Optimization</a:t>
            </a:r>
            <a:r>
              <a:rPr lang="en-IN" sz="2000" dirty="0">
                <a:latin typeface="Times New Roman" pitchFamily="18" charset="0"/>
                <a:cs typeface="Times New Roman" pitchFamily="18" charset="0"/>
              </a:rPr>
              <a:t>: Resources scale dynamically, optimizing cost-efficiency.</a:t>
            </a: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57790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363272" cy="1143000"/>
          </a:xfrm>
        </p:spPr>
        <p:txBody>
          <a:bodyPr>
            <a:noAutofit/>
          </a:bodyPr>
          <a:lstStyle/>
          <a:p>
            <a:pPr algn="ctr"/>
            <a:r>
              <a:rPr lang="en-IN" sz="3600" b="1" dirty="0">
                <a:latin typeface="Times New Roman" pitchFamily="18" charset="0"/>
                <a:cs typeface="Times New Roman" pitchFamily="18" charset="0"/>
              </a:rPr>
              <a:t>Phase 2 - Multi-Site Approach for Disaster Recovery</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251520" y="1052736"/>
            <a:ext cx="8784976" cy="5688632"/>
          </a:xfrm>
        </p:spPr>
        <p:txBody>
          <a:bodyPr>
            <a:noAutofit/>
          </a:bodyPr>
          <a:lstStyle/>
          <a:p>
            <a:pPr marL="36576" indent="0" algn="just">
              <a:buNone/>
            </a:pPr>
            <a:r>
              <a:rPr lang="en-IN" sz="1700" b="1" dirty="0" smtClean="0">
                <a:latin typeface="Times New Roman" pitchFamily="18" charset="0"/>
                <a:cs typeface="Times New Roman" pitchFamily="18" charset="0"/>
              </a:rPr>
              <a:t>Introduction:</a:t>
            </a:r>
          </a:p>
          <a:p>
            <a:pPr algn="just"/>
            <a:r>
              <a:rPr lang="en-IN" sz="1700" dirty="0">
                <a:latin typeface="Times New Roman" pitchFamily="18" charset="0"/>
                <a:cs typeface="Times New Roman" pitchFamily="18" charset="0"/>
              </a:rPr>
              <a:t>In Phase 2 of our AWS Cloud Service Adoption Journey, we enhance our architecture to ensure business continuity even in the face of disasters or regional outages. This phase leverages a multi-region deployment strategy and robust disaster recovery measures. </a:t>
            </a:r>
          </a:p>
          <a:p>
            <a:pPr marL="36576" indent="0" algn="just">
              <a:buNone/>
            </a:pPr>
            <a:r>
              <a:rPr lang="en-IN" sz="1700" b="1" dirty="0" smtClean="0">
                <a:latin typeface="Times New Roman" pitchFamily="18" charset="0"/>
                <a:cs typeface="Times New Roman" pitchFamily="18" charset="0"/>
              </a:rPr>
              <a:t>Key </a:t>
            </a:r>
            <a:r>
              <a:rPr lang="en-IN" sz="1700" b="1" dirty="0">
                <a:latin typeface="Times New Roman" pitchFamily="18" charset="0"/>
                <a:cs typeface="Times New Roman" pitchFamily="18" charset="0"/>
              </a:rPr>
              <a:t>Technology Decisions and Implementations</a:t>
            </a:r>
            <a:r>
              <a:rPr lang="en-IN" sz="1700" dirty="0">
                <a:latin typeface="Times New Roman" pitchFamily="18" charset="0"/>
                <a:cs typeface="Times New Roman" pitchFamily="18" charset="0"/>
              </a:rPr>
              <a:t>:</a:t>
            </a:r>
          </a:p>
          <a:p>
            <a:pPr algn="just"/>
            <a:r>
              <a:rPr lang="en-IN" sz="1700" b="1" dirty="0">
                <a:solidFill>
                  <a:schemeClr val="accent2">
                    <a:lumMod val="60000"/>
                    <a:lumOff val="40000"/>
                  </a:schemeClr>
                </a:solidFill>
                <a:latin typeface="Times New Roman" pitchFamily="18" charset="0"/>
                <a:cs typeface="Times New Roman" pitchFamily="18" charset="0"/>
              </a:rPr>
              <a:t>Multi-Region Deployment</a:t>
            </a:r>
            <a:r>
              <a:rPr lang="en-IN" sz="1700" dirty="0" smtClean="0">
                <a:latin typeface="Times New Roman" pitchFamily="18" charset="0"/>
                <a:cs typeface="Times New Roman" pitchFamily="18" charset="0"/>
              </a:rPr>
              <a:t>: AWS Regions (Primary and Secondary) &amp; VPC peering</a:t>
            </a:r>
          </a:p>
          <a:p>
            <a:pPr lvl="1" algn="just"/>
            <a:r>
              <a:rPr lang="en-IN" sz="1700" dirty="0" smtClean="0">
                <a:latin typeface="Times New Roman" pitchFamily="18" charset="0"/>
                <a:cs typeface="Times New Roman" pitchFamily="18" charset="0"/>
              </a:rPr>
              <a:t>We adopt a multi-region approach, deploying our application and infrastructure in two separate AWS regions and establish VPC peering between them to ensure redundancy and resilience.</a:t>
            </a:r>
          </a:p>
          <a:p>
            <a:pPr algn="just"/>
            <a:r>
              <a:rPr lang="en-IN" sz="1700" b="1" dirty="0" smtClean="0">
                <a:solidFill>
                  <a:schemeClr val="accent2">
                    <a:lumMod val="60000"/>
                    <a:lumOff val="40000"/>
                  </a:schemeClr>
                </a:solidFill>
                <a:latin typeface="Times New Roman" pitchFamily="18" charset="0"/>
                <a:cs typeface="Times New Roman" pitchFamily="18" charset="0"/>
              </a:rPr>
              <a:t>Data </a:t>
            </a:r>
            <a:r>
              <a:rPr lang="en-IN" sz="1700" b="1" dirty="0">
                <a:solidFill>
                  <a:schemeClr val="accent2">
                    <a:lumMod val="60000"/>
                    <a:lumOff val="40000"/>
                  </a:schemeClr>
                </a:solidFill>
                <a:latin typeface="Times New Roman" pitchFamily="18" charset="0"/>
                <a:cs typeface="Times New Roman" pitchFamily="18" charset="0"/>
              </a:rPr>
              <a:t>Replication</a:t>
            </a:r>
            <a:r>
              <a:rPr lang="en-IN" sz="1700" dirty="0" smtClean="0">
                <a:latin typeface="Times New Roman" pitchFamily="18" charset="0"/>
                <a:cs typeface="Times New Roman" pitchFamily="18" charset="0"/>
              </a:rPr>
              <a:t>: </a:t>
            </a:r>
            <a:r>
              <a:rPr lang="en-IN" sz="1700" dirty="0">
                <a:latin typeface="Times New Roman" pitchFamily="18" charset="0"/>
                <a:cs typeface="Times New Roman" pitchFamily="18" charset="0"/>
              </a:rPr>
              <a:t>AWS Database Replication Services </a:t>
            </a:r>
            <a:r>
              <a:rPr lang="en-IN" sz="1700" dirty="0" smtClean="0">
                <a:latin typeface="Times New Roman" pitchFamily="18" charset="0"/>
                <a:cs typeface="Times New Roman" pitchFamily="18" charset="0"/>
              </a:rPr>
              <a:t>(AWS </a:t>
            </a:r>
            <a:r>
              <a:rPr lang="en-IN" sz="1700" dirty="0">
                <a:latin typeface="Times New Roman" pitchFamily="18" charset="0"/>
                <a:cs typeface="Times New Roman" pitchFamily="18" charset="0"/>
              </a:rPr>
              <a:t>Database Migration Service, Amazon RDS Multi-AZ)</a:t>
            </a:r>
          </a:p>
          <a:p>
            <a:pPr lvl="1" algn="just"/>
            <a:r>
              <a:rPr lang="en-IN" sz="1700" dirty="0">
                <a:latin typeface="Times New Roman" pitchFamily="18" charset="0"/>
                <a:cs typeface="Times New Roman" pitchFamily="18" charset="0"/>
              </a:rPr>
              <a:t>We implement data replication mechanisms to synchronize data between the primary and secondary AWS regions in near real-time. This guarantees data consistency and availability.</a:t>
            </a:r>
          </a:p>
          <a:p>
            <a:pPr algn="just"/>
            <a:r>
              <a:rPr lang="en-IN" sz="1700" b="1" dirty="0">
                <a:solidFill>
                  <a:schemeClr val="accent2">
                    <a:lumMod val="60000"/>
                    <a:lumOff val="40000"/>
                  </a:schemeClr>
                </a:solidFill>
                <a:latin typeface="Times New Roman" pitchFamily="18" charset="0"/>
                <a:cs typeface="Times New Roman" pitchFamily="18" charset="0"/>
              </a:rPr>
              <a:t>Disaster Recovery Plan</a:t>
            </a:r>
            <a:r>
              <a:rPr lang="en-IN" sz="1700" dirty="0" smtClean="0">
                <a:latin typeface="Times New Roman" pitchFamily="18" charset="0"/>
                <a:cs typeface="Times New Roman" pitchFamily="18" charset="0"/>
              </a:rPr>
              <a:t>: </a:t>
            </a:r>
            <a:r>
              <a:rPr lang="en-IN" sz="1700" dirty="0">
                <a:latin typeface="Times New Roman" pitchFamily="18" charset="0"/>
                <a:cs typeface="Times New Roman" pitchFamily="18" charset="0"/>
              </a:rPr>
              <a:t>Amazon Route 53 (DNS Switchover), AWS Auto Scaling Groups (Resource Failover), </a:t>
            </a:r>
            <a:r>
              <a:rPr lang="en-IN" sz="1700" dirty="0" err="1">
                <a:latin typeface="Times New Roman" pitchFamily="18" charset="0"/>
                <a:cs typeface="Times New Roman" pitchFamily="18" charset="0"/>
              </a:rPr>
              <a:t>CloudFormation</a:t>
            </a:r>
            <a:r>
              <a:rPr lang="en-IN" sz="1700" dirty="0">
                <a:latin typeface="Times New Roman" pitchFamily="18" charset="0"/>
                <a:cs typeface="Times New Roman" pitchFamily="18" charset="0"/>
              </a:rPr>
              <a:t> (Infrastructure as Code)</a:t>
            </a:r>
          </a:p>
          <a:p>
            <a:pPr lvl="1" algn="just"/>
            <a:r>
              <a:rPr lang="en-IN" sz="1700" dirty="0">
                <a:latin typeface="Times New Roman" pitchFamily="18" charset="0"/>
                <a:cs typeface="Times New Roman" pitchFamily="18" charset="0"/>
              </a:rPr>
              <a:t>Our comprehensive disaster recovery plan includes the use of Amazon Route 53 for DNS switchover to redirect traffic to the secondary region in case of a disaster. AWS Auto Scaling Groups are configured to manage resource failover. </a:t>
            </a:r>
            <a:r>
              <a:rPr lang="en-IN" sz="1700" dirty="0" err="1">
                <a:latin typeface="Times New Roman" pitchFamily="18" charset="0"/>
                <a:cs typeface="Times New Roman" pitchFamily="18" charset="0"/>
              </a:rPr>
              <a:t>CloudFormation</a:t>
            </a:r>
            <a:r>
              <a:rPr lang="en-IN" sz="1700" dirty="0">
                <a:latin typeface="Times New Roman" pitchFamily="18" charset="0"/>
                <a:cs typeface="Times New Roman" pitchFamily="18" charset="0"/>
              </a:rPr>
              <a:t> templates are used to define infrastructure as code for disaster recovery processes.</a:t>
            </a:r>
            <a:endParaRPr lang="en-IN" sz="1700" dirty="0">
              <a:latin typeface="Times New Roman" pitchFamily="18" charset="0"/>
              <a:cs typeface="Times New Roman" pitchFamily="18" charset="0"/>
            </a:endParaRPr>
          </a:p>
        </p:txBody>
      </p:sp>
    </p:spTree>
    <p:extLst>
      <p:ext uri="{BB962C8B-B14F-4D97-AF65-F5344CB8AC3E}">
        <p14:creationId xmlns:p14="http://schemas.microsoft.com/office/powerpoint/2010/main" val="803862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6443"/>
            <a:ext cx="8147248" cy="1143000"/>
          </a:xfrm>
        </p:spPr>
        <p:txBody>
          <a:bodyPr>
            <a:noAutofit/>
          </a:bodyPr>
          <a:lstStyle/>
          <a:p>
            <a:pPr algn="ctr"/>
            <a:r>
              <a:rPr lang="en-IN" sz="3600" b="1" dirty="0">
                <a:latin typeface="Times New Roman" pitchFamily="18" charset="0"/>
                <a:cs typeface="Times New Roman" pitchFamily="18" charset="0"/>
              </a:rPr>
              <a:t>Phase 2 - Multi-Site Approach for Disaster Recovery</a:t>
            </a:r>
            <a:endParaRPr lang="en-IN" sz="3600" dirty="0"/>
          </a:p>
        </p:txBody>
      </p:sp>
      <p:sp>
        <p:nvSpPr>
          <p:cNvPr id="3" name="Content Placeholder 2"/>
          <p:cNvSpPr>
            <a:spLocks noGrp="1"/>
          </p:cNvSpPr>
          <p:nvPr>
            <p:ph idx="1"/>
          </p:nvPr>
        </p:nvSpPr>
        <p:spPr>
          <a:xfrm>
            <a:off x="251520" y="1052736"/>
            <a:ext cx="8712968" cy="4637112"/>
          </a:xfrm>
        </p:spPr>
        <p:txBody>
          <a:bodyPr>
            <a:noAutofit/>
          </a:bodyPr>
          <a:lstStyle/>
          <a:p>
            <a:r>
              <a:rPr lang="en-IN" sz="1700" b="1" dirty="0">
                <a:solidFill>
                  <a:schemeClr val="accent2">
                    <a:lumMod val="60000"/>
                    <a:lumOff val="40000"/>
                  </a:schemeClr>
                </a:solidFill>
                <a:latin typeface="Times New Roman" pitchFamily="18" charset="0"/>
                <a:cs typeface="Times New Roman" pitchFamily="18" charset="0"/>
              </a:rPr>
              <a:t>Monitoring and Alerting</a:t>
            </a:r>
            <a:r>
              <a:rPr lang="en-IN" sz="1700" dirty="0" smtClean="0">
                <a:solidFill>
                  <a:schemeClr val="accent2">
                    <a:lumMod val="60000"/>
                    <a:lumOff val="40000"/>
                  </a:schemeClr>
                </a:solidFill>
                <a:latin typeface="Times New Roman" pitchFamily="18" charset="0"/>
                <a:cs typeface="Times New Roman" pitchFamily="18" charset="0"/>
              </a:rPr>
              <a:t>: </a:t>
            </a:r>
            <a:r>
              <a:rPr lang="en-IN" sz="1700" dirty="0">
                <a:latin typeface="Times New Roman" pitchFamily="18" charset="0"/>
                <a:cs typeface="Times New Roman" pitchFamily="18" charset="0"/>
              </a:rPr>
              <a:t>Amazon </a:t>
            </a:r>
            <a:r>
              <a:rPr lang="en-IN" sz="1700" dirty="0" err="1">
                <a:latin typeface="Times New Roman" pitchFamily="18" charset="0"/>
                <a:cs typeface="Times New Roman" pitchFamily="18" charset="0"/>
              </a:rPr>
              <a:t>CloudWatch</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CloudTrail</a:t>
            </a:r>
            <a:endParaRPr lang="en-IN" sz="1700" dirty="0">
              <a:solidFill>
                <a:schemeClr val="accent2">
                  <a:lumMod val="60000"/>
                  <a:lumOff val="40000"/>
                </a:schemeClr>
              </a:solidFill>
              <a:latin typeface="Times New Roman" pitchFamily="18" charset="0"/>
              <a:cs typeface="Times New Roman" pitchFamily="18" charset="0"/>
            </a:endParaRPr>
          </a:p>
          <a:p>
            <a:pPr lvl="1"/>
            <a:r>
              <a:rPr lang="en-IN" sz="1700" dirty="0">
                <a:latin typeface="Times New Roman" pitchFamily="18" charset="0"/>
                <a:cs typeface="Times New Roman" pitchFamily="18" charset="0"/>
              </a:rPr>
              <a:t>We enhance our monitoring and alerting capabilities using Amazon </a:t>
            </a:r>
            <a:r>
              <a:rPr lang="en-IN" sz="1700" dirty="0" err="1">
                <a:latin typeface="Times New Roman" pitchFamily="18" charset="0"/>
                <a:cs typeface="Times New Roman" pitchFamily="18" charset="0"/>
              </a:rPr>
              <a:t>CloudWatch</a:t>
            </a:r>
            <a:r>
              <a:rPr lang="en-IN" sz="1700" dirty="0">
                <a:latin typeface="Times New Roman" pitchFamily="18" charset="0"/>
                <a:cs typeface="Times New Roman" pitchFamily="18" charset="0"/>
              </a:rPr>
              <a:t> and </a:t>
            </a:r>
            <a:r>
              <a:rPr lang="en-IN" sz="1700" dirty="0" err="1">
                <a:latin typeface="Times New Roman" pitchFamily="18" charset="0"/>
                <a:cs typeface="Times New Roman" pitchFamily="18" charset="0"/>
              </a:rPr>
              <a:t>CloudTrail</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CloudWatch</a:t>
            </a:r>
            <a:r>
              <a:rPr lang="en-IN" sz="1700" dirty="0">
                <a:latin typeface="Times New Roman" pitchFamily="18" charset="0"/>
                <a:cs typeface="Times New Roman" pitchFamily="18" charset="0"/>
              </a:rPr>
              <a:t> provides real-time monitoring and alerting, while </a:t>
            </a:r>
            <a:r>
              <a:rPr lang="en-IN" sz="1700" dirty="0" err="1">
                <a:latin typeface="Times New Roman" pitchFamily="18" charset="0"/>
                <a:cs typeface="Times New Roman" pitchFamily="18" charset="0"/>
              </a:rPr>
              <a:t>CloudTrail</a:t>
            </a:r>
            <a:r>
              <a:rPr lang="en-IN" sz="1700" dirty="0">
                <a:latin typeface="Times New Roman" pitchFamily="18" charset="0"/>
                <a:cs typeface="Times New Roman" pitchFamily="18" charset="0"/>
              </a:rPr>
              <a:t> offers detailed audit logs for security and compliance monitoring.</a:t>
            </a:r>
            <a:endParaRPr lang="en-IN" sz="1700" dirty="0" smtClean="0">
              <a:latin typeface="Times New Roman" pitchFamily="18" charset="0"/>
              <a:cs typeface="Times New Roman" pitchFamily="18" charset="0"/>
            </a:endParaRPr>
          </a:p>
          <a:p>
            <a:r>
              <a:rPr lang="en-IN" sz="1700" b="1" dirty="0" smtClean="0">
                <a:solidFill>
                  <a:schemeClr val="accent2">
                    <a:lumMod val="60000"/>
                    <a:lumOff val="40000"/>
                  </a:schemeClr>
                </a:solidFill>
                <a:latin typeface="Times New Roman" pitchFamily="18" charset="0"/>
                <a:cs typeface="Times New Roman" pitchFamily="18" charset="0"/>
              </a:rPr>
              <a:t>Security Measures</a:t>
            </a:r>
            <a:r>
              <a:rPr lang="en-IN" sz="1700" dirty="0" smtClean="0">
                <a:solidFill>
                  <a:schemeClr val="accent2">
                    <a:lumMod val="60000"/>
                    <a:lumOff val="40000"/>
                  </a:schemeClr>
                </a:solidFill>
                <a:latin typeface="Times New Roman" pitchFamily="18" charset="0"/>
                <a:cs typeface="Times New Roman" pitchFamily="18" charset="0"/>
              </a:rPr>
              <a:t>: </a:t>
            </a:r>
            <a:r>
              <a:rPr lang="en-IN" sz="1700" dirty="0" smtClean="0">
                <a:latin typeface="Times New Roman" pitchFamily="18" charset="0"/>
                <a:cs typeface="Times New Roman" pitchFamily="18" charset="0"/>
              </a:rPr>
              <a:t>IAM </a:t>
            </a:r>
            <a:r>
              <a:rPr lang="en-IN" sz="1700" dirty="0">
                <a:latin typeface="Times New Roman" pitchFamily="18" charset="0"/>
                <a:cs typeface="Times New Roman" pitchFamily="18" charset="0"/>
              </a:rPr>
              <a:t>Roles, KMS (Key Management Service), SSL Certificates, Security Groups, Network ACLs</a:t>
            </a:r>
            <a:endParaRPr lang="en-IN" sz="1700" dirty="0" smtClean="0">
              <a:solidFill>
                <a:schemeClr val="accent2">
                  <a:lumMod val="60000"/>
                  <a:lumOff val="40000"/>
                </a:schemeClr>
              </a:solidFill>
              <a:latin typeface="Times New Roman" pitchFamily="18" charset="0"/>
              <a:cs typeface="Times New Roman" pitchFamily="18" charset="0"/>
            </a:endParaRPr>
          </a:p>
          <a:p>
            <a:pPr lvl="1"/>
            <a:r>
              <a:rPr lang="en-IN" sz="1700" dirty="0" smtClean="0">
                <a:latin typeface="Times New Roman" pitchFamily="18" charset="0"/>
                <a:cs typeface="Times New Roman" pitchFamily="18" charset="0"/>
              </a:rPr>
              <a:t>Security </a:t>
            </a:r>
            <a:r>
              <a:rPr lang="en-IN" sz="1700" dirty="0">
                <a:latin typeface="Times New Roman" pitchFamily="18" charset="0"/>
                <a:cs typeface="Times New Roman" pitchFamily="18" charset="0"/>
              </a:rPr>
              <a:t>remains paramount. We continue to employ IAM roles, KMS encryption, and SSL for data protection. Security groups and network ACLs are configured to control access.</a:t>
            </a:r>
          </a:p>
          <a:p>
            <a:r>
              <a:rPr lang="en-IN" sz="1700" b="1" dirty="0">
                <a:solidFill>
                  <a:schemeClr val="accent2">
                    <a:lumMod val="60000"/>
                    <a:lumOff val="40000"/>
                  </a:schemeClr>
                </a:solidFill>
                <a:latin typeface="Times New Roman" pitchFamily="18" charset="0"/>
                <a:cs typeface="Times New Roman" pitchFamily="18" charset="0"/>
              </a:rPr>
              <a:t>Traffic Routing</a:t>
            </a:r>
            <a:r>
              <a:rPr lang="en-IN" sz="1700" dirty="0" smtClean="0">
                <a:solidFill>
                  <a:schemeClr val="accent2">
                    <a:lumMod val="60000"/>
                    <a:lumOff val="40000"/>
                  </a:schemeClr>
                </a:solidFill>
                <a:latin typeface="Times New Roman" pitchFamily="18" charset="0"/>
                <a:cs typeface="Times New Roman" pitchFamily="18" charset="0"/>
              </a:rPr>
              <a:t>: </a:t>
            </a:r>
            <a:r>
              <a:rPr lang="en-IN" sz="1700" dirty="0">
                <a:latin typeface="Times New Roman" pitchFamily="18" charset="0"/>
                <a:cs typeface="Times New Roman" pitchFamily="18" charset="0"/>
              </a:rPr>
              <a:t>Amazon Route 53 (Traffic Routing Policies)</a:t>
            </a:r>
            <a:endParaRPr lang="en-IN" sz="1700" dirty="0">
              <a:solidFill>
                <a:schemeClr val="accent2">
                  <a:lumMod val="60000"/>
                  <a:lumOff val="40000"/>
                </a:schemeClr>
              </a:solidFill>
              <a:latin typeface="Times New Roman" pitchFamily="18" charset="0"/>
              <a:cs typeface="Times New Roman" pitchFamily="18" charset="0"/>
            </a:endParaRPr>
          </a:p>
          <a:p>
            <a:pPr lvl="1"/>
            <a:r>
              <a:rPr lang="en-IN" sz="1700" dirty="0">
                <a:latin typeface="Times New Roman" pitchFamily="18" charset="0"/>
                <a:cs typeface="Times New Roman" pitchFamily="18" charset="0"/>
              </a:rPr>
              <a:t>We refine our traffic routing strategies, ensuring that traffic is distributed between the primary and secondary AWS regions based on disaster recovery needs.</a:t>
            </a:r>
          </a:p>
          <a:p>
            <a:r>
              <a:rPr lang="en-IN" sz="1700" b="1" dirty="0" smtClean="0">
                <a:solidFill>
                  <a:schemeClr val="accent2">
                    <a:lumMod val="60000"/>
                    <a:lumOff val="40000"/>
                  </a:schemeClr>
                </a:solidFill>
                <a:latin typeface="Times New Roman" pitchFamily="18" charset="0"/>
                <a:cs typeface="Times New Roman" pitchFamily="18" charset="0"/>
              </a:rPr>
              <a:t>Testing and Simulations</a:t>
            </a:r>
            <a:r>
              <a:rPr lang="en-IN" sz="1700" dirty="0" smtClean="0">
                <a:latin typeface="Times New Roman" pitchFamily="18" charset="0"/>
                <a:cs typeface="Times New Roman" pitchFamily="18" charset="0"/>
              </a:rPr>
              <a:t>: </a:t>
            </a:r>
            <a:r>
              <a:rPr lang="fr-FR" sz="1700" dirty="0">
                <a:latin typeface="Times New Roman" pitchFamily="18" charset="0"/>
                <a:cs typeface="Times New Roman" pitchFamily="18" charset="0"/>
              </a:rPr>
              <a:t>AWS </a:t>
            </a:r>
            <a:r>
              <a:rPr lang="fr-FR" sz="1700" dirty="0" err="1">
                <a:latin typeface="Times New Roman" pitchFamily="18" charset="0"/>
                <a:cs typeface="Times New Roman" pitchFamily="18" charset="0"/>
              </a:rPr>
              <a:t>Resources</a:t>
            </a:r>
            <a:r>
              <a:rPr lang="fr-FR" sz="1700" dirty="0">
                <a:latin typeface="Times New Roman" pitchFamily="18" charset="0"/>
                <a:cs typeface="Times New Roman" pitchFamily="18" charset="0"/>
              </a:rPr>
              <a:t> (EC2 instances, RDS instances), AWS </a:t>
            </a:r>
            <a:r>
              <a:rPr lang="fr-FR" sz="1700" dirty="0" err="1">
                <a:latin typeface="Times New Roman" pitchFamily="18" charset="0"/>
                <a:cs typeface="Times New Roman" pitchFamily="18" charset="0"/>
              </a:rPr>
              <a:t>CloudFormation</a:t>
            </a:r>
            <a:r>
              <a:rPr lang="fr-FR" sz="1700" dirty="0">
                <a:latin typeface="Times New Roman" pitchFamily="18" charset="0"/>
                <a:cs typeface="Times New Roman" pitchFamily="18" charset="0"/>
              </a:rPr>
              <a:t> (for Infrastructure as Code)</a:t>
            </a:r>
            <a:endParaRPr lang="en-IN" sz="1700" dirty="0">
              <a:latin typeface="Times New Roman" pitchFamily="18" charset="0"/>
              <a:cs typeface="Times New Roman" pitchFamily="18" charset="0"/>
            </a:endParaRPr>
          </a:p>
          <a:p>
            <a:pPr lvl="1"/>
            <a:r>
              <a:rPr lang="en-IN" sz="1700" dirty="0">
                <a:latin typeface="Times New Roman" pitchFamily="18" charset="0"/>
                <a:cs typeface="Times New Roman" pitchFamily="18" charset="0"/>
              </a:rPr>
              <a:t>Rigorous testing and simulation scenarios are conducted using various AWS resources, including EC2 instances and RDS instances. AWS </a:t>
            </a:r>
            <a:r>
              <a:rPr lang="en-IN" sz="1700" dirty="0" err="1">
                <a:latin typeface="Times New Roman" pitchFamily="18" charset="0"/>
                <a:cs typeface="Times New Roman" pitchFamily="18" charset="0"/>
              </a:rPr>
              <a:t>CloudFormation</a:t>
            </a:r>
            <a:r>
              <a:rPr lang="en-IN" sz="1700" dirty="0">
                <a:latin typeface="Times New Roman" pitchFamily="18" charset="0"/>
                <a:cs typeface="Times New Roman" pitchFamily="18" charset="0"/>
              </a:rPr>
              <a:t> is used for defining and provisioning resources as code to simulate failover and recovery processes</a:t>
            </a:r>
            <a:endParaRPr lang="en-IN" sz="1700" dirty="0" smtClean="0">
              <a:latin typeface="Times New Roman" pitchFamily="18" charset="0"/>
              <a:cs typeface="Times New Roman" pitchFamily="18" charset="0"/>
            </a:endParaRPr>
          </a:p>
          <a:p>
            <a:r>
              <a:rPr lang="en-IN" sz="1700" b="1" dirty="0" smtClean="0">
                <a:solidFill>
                  <a:schemeClr val="accent2">
                    <a:lumMod val="60000"/>
                    <a:lumOff val="40000"/>
                  </a:schemeClr>
                </a:solidFill>
                <a:latin typeface="Times New Roman" pitchFamily="18" charset="0"/>
                <a:cs typeface="Times New Roman" pitchFamily="18" charset="0"/>
              </a:rPr>
              <a:t>Storage and Backup</a:t>
            </a:r>
            <a:r>
              <a:rPr lang="en-IN" sz="17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Amazon S3 Bucket</a:t>
            </a:r>
            <a:endParaRPr lang="en-IN" sz="1700" dirty="0" smtClean="0">
              <a:latin typeface="Times New Roman" pitchFamily="18" charset="0"/>
              <a:cs typeface="Times New Roman" pitchFamily="18" charset="0"/>
            </a:endParaRPr>
          </a:p>
          <a:p>
            <a:pPr lvl="1"/>
            <a:r>
              <a:rPr lang="en-IN" sz="1800" dirty="0">
                <a:latin typeface="Times New Roman" pitchFamily="18" charset="0"/>
                <a:cs typeface="Times New Roman" pitchFamily="18" charset="0"/>
              </a:rPr>
              <a:t>An Amazon S3 bucket is used for storing critical backups and disaster recovery data, ensuring data durability and availability.</a:t>
            </a:r>
            <a:endParaRPr lang="en-IN" sz="1700" dirty="0" smtClean="0">
              <a:latin typeface="Times New Roman" pitchFamily="18" charset="0"/>
              <a:cs typeface="Times New Roman" pitchFamily="18" charset="0"/>
            </a:endParaRPr>
          </a:p>
          <a:p>
            <a:pPr marL="448056" lvl="1" indent="0">
              <a:buNone/>
            </a:pPr>
            <a:endParaRPr lang="en-IN" sz="1700" dirty="0">
              <a:latin typeface="Times New Roman" pitchFamily="18" charset="0"/>
              <a:cs typeface="Times New Roman" pitchFamily="18" charset="0"/>
            </a:endParaRPr>
          </a:p>
        </p:txBody>
      </p:sp>
    </p:spTree>
    <p:extLst>
      <p:ext uri="{BB962C8B-B14F-4D97-AF65-F5344CB8AC3E}">
        <p14:creationId xmlns:p14="http://schemas.microsoft.com/office/powerpoint/2010/main" val="1954985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424936" cy="1143000"/>
          </a:xfrm>
        </p:spPr>
        <p:txBody>
          <a:bodyPr>
            <a:normAutofit/>
          </a:bodyPr>
          <a:lstStyle/>
          <a:p>
            <a:pPr algn="ctr"/>
            <a:r>
              <a:rPr lang="en-IN" sz="3200" b="1" dirty="0" smtClean="0">
                <a:latin typeface="Times New Roman" pitchFamily="18" charset="0"/>
                <a:cs typeface="Times New Roman" pitchFamily="18" charset="0"/>
              </a:rPr>
              <a:t>Phase 2 Architecture</a:t>
            </a:r>
            <a:r>
              <a:rPr lang="en-IN" sz="3200" b="1" dirty="0">
                <a:latin typeface="Times New Roman" pitchFamily="18" charset="0"/>
                <a:cs typeface="Times New Roman" pitchFamily="18" charset="0"/>
              </a:rPr>
              <a:t>: “Resilience and Disaster Recovery </a:t>
            </a:r>
            <a:r>
              <a:rPr lang="en-IN" sz="3200" b="1" dirty="0" smtClean="0">
                <a:latin typeface="Times New Roman" pitchFamily="18" charset="0"/>
                <a:cs typeface="Times New Roman" pitchFamily="18" charset="0"/>
              </a:rPr>
              <a:t>Expansion”</a:t>
            </a:r>
            <a:endParaRPr lang="en-IN" sz="32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1700808"/>
            <a:ext cx="9144000" cy="4752528"/>
          </a:xfrm>
        </p:spPr>
      </p:pic>
    </p:spTree>
    <p:extLst>
      <p:ext uri="{BB962C8B-B14F-4D97-AF65-F5344CB8AC3E}">
        <p14:creationId xmlns:p14="http://schemas.microsoft.com/office/powerpoint/2010/main" val="90522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a:bodyPr>
          <a:lstStyle/>
          <a:p>
            <a:pPr algn="ctr"/>
            <a:r>
              <a:rPr lang="en-IN" sz="3200" dirty="0">
                <a:latin typeface="Times New Roman" pitchFamily="18" charset="0"/>
                <a:cs typeface="Times New Roman" pitchFamily="18" charset="0"/>
              </a:rPr>
              <a:t>Resilience through Multi-Site Deployment</a:t>
            </a:r>
          </a:p>
        </p:txBody>
      </p:sp>
      <p:sp>
        <p:nvSpPr>
          <p:cNvPr id="3" name="Content Placeholder 2"/>
          <p:cNvSpPr>
            <a:spLocks noGrp="1"/>
          </p:cNvSpPr>
          <p:nvPr>
            <p:ph idx="1"/>
          </p:nvPr>
        </p:nvSpPr>
        <p:spPr>
          <a:xfrm>
            <a:off x="251520" y="1196752"/>
            <a:ext cx="8507288" cy="5256584"/>
          </a:xfrm>
        </p:spPr>
        <p:txBody>
          <a:bodyPr>
            <a:normAutofit/>
          </a:bodyPr>
          <a:lstStyle/>
          <a:p>
            <a:pPr marL="36576" indent="0" algn="just">
              <a:buNone/>
            </a:pPr>
            <a:r>
              <a:rPr lang="en-IN" sz="1800" b="1" dirty="0">
                <a:latin typeface="Times New Roman" pitchFamily="18" charset="0"/>
                <a:cs typeface="Times New Roman" pitchFamily="18" charset="0"/>
              </a:rPr>
              <a:t>Phase 2 Architecture:</a:t>
            </a:r>
          </a:p>
          <a:p>
            <a:pPr marL="36576" indent="0" algn="just">
              <a:buNone/>
            </a:pPr>
            <a:r>
              <a:rPr lang="en-IN" sz="1800" dirty="0" smtClean="0">
                <a:latin typeface="Times New Roman" pitchFamily="18" charset="0"/>
                <a:cs typeface="Times New Roman" pitchFamily="18" charset="0"/>
              </a:rPr>
              <a:t>This </a:t>
            </a:r>
            <a:r>
              <a:rPr lang="en-IN" sz="1800" dirty="0">
                <a:latin typeface="Times New Roman" pitchFamily="18" charset="0"/>
                <a:cs typeface="Times New Roman" pitchFamily="18" charset="0"/>
              </a:rPr>
              <a:t>architecture leverages a multi-site approach, data replication, and disaster recovery </a:t>
            </a:r>
            <a:r>
              <a:rPr lang="en-IN" sz="1800" dirty="0" smtClean="0">
                <a:latin typeface="Times New Roman" pitchFamily="18" charset="0"/>
                <a:cs typeface="Times New Roman" pitchFamily="18" charset="0"/>
              </a:rPr>
              <a:t>measures.</a:t>
            </a:r>
          </a:p>
          <a:p>
            <a:pPr marL="36576" indent="0" algn="just">
              <a:buNone/>
            </a:pPr>
            <a:endParaRPr lang="en-IN" sz="1800" dirty="0" smtClean="0">
              <a:latin typeface="Times New Roman" pitchFamily="18" charset="0"/>
              <a:cs typeface="Times New Roman" pitchFamily="18" charset="0"/>
            </a:endParaRPr>
          </a:p>
          <a:p>
            <a:pPr marL="36576" indent="0" algn="just">
              <a:buNone/>
            </a:pPr>
            <a:r>
              <a:rPr lang="en-IN" sz="1800" b="1" dirty="0">
                <a:latin typeface="Times New Roman" pitchFamily="18" charset="0"/>
                <a:cs typeface="Times New Roman" pitchFamily="18" charset="0"/>
              </a:rPr>
              <a:t>K</a:t>
            </a:r>
            <a:r>
              <a:rPr lang="en-IN" sz="1800" b="1" dirty="0" smtClean="0">
                <a:latin typeface="Times New Roman" pitchFamily="18" charset="0"/>
                <a:cs typeface="Times New Roman" pitchFamily="18" charset="0"/>
              </a:rPr>
              <a:t>ey </a:t>
            </a:r>
            <a:r>
              <a:rPr lang="en-IN" sz="1800" b="1" dirty="0">
                <a:latin typeface="Times New Roman" pitchFamily="18" charset="0"/>
                <a:cs typeface="Times New Roman" pitchFamily="18" charset="0"/>
              </a:rPr>
              <a:t>components</a:t>
            </a:r>
            <a:r>
              <a:rPr lang="en-IN" sz="1800" dirty="0" smtClean="0">
                <a:latin typeface="Times New Roman" pitchFamily="18" charset="0"/>
                <a:cs typeface="Times New Roman" pitchFamily="18" charset="0"/>
              </a:rPr>
              <a:t>:</a:t>
            </a:r>
          </a:p>
          <a:p>
            <a:pPr algn="just"/>
            <a:r>
              <a:rPr lang="en-IN" sz="1800" b="1" dirty="0">
                <a:solidFill>
                  <a:schemeClr val="accent2">
                    <a:lumMod val="60000"/>
                    <a:lumOff val="40000"/>
                  </a:schemeClr>
                </a:solidFill>
                <a:latin typeface="Times New Roman" pitchFamily="18" charset="0"/>
                <a:cs typeface="Times New Roman" pitchFamily="18" charset="0"/>
              </a:rPr>
              <a:t>AWS Regions (Primary and Secondary)</a:t>
            </a:r>
            <a:r>
              <a:rPr lang="en-IN" sz="1800" dirty="0">
                <a:latin typeface="Times New Roman" pitchFamily="18" charset="0"/>
                <a:cs typeface="Times New Roman" pitchFamily="18" charset="0"/>
              </a:rPr>
              <a:t>: Our application and infrastructure are deployed across two separate AWS regions to ensure redundancy and resilience.</a:t>
            </a:r>
          </a:p>
          <a:p>
            <a:pPr algn="just"/>
            <a:r>
              <a:rPr lang="en-IN" sz="1800" b="1" dirty="0">
                <a:solidFill>
                  <a:schemeClr val="accent2">
                    <a:lumMod val="60000"/>
                    <a:lumOff val="40000"/>
                  </a:schemeClr>
                </a:solidFill>
                <a:latin typeface="Times New Roman" pitchFamily="18" charset="0"/>
                <a:cs typeface="Times New Roman" pitchFamily="18" charset="0"/>
              </a:rPr>
              <a:t>VPC Peering</a:t>
            </a:r>
            <a:r>
              <a:rPr lang="en-IN" sz="1800" dirty="0">
                <a:latin typeface="Times New Roman" pitchFamily="18" charset="0"/>
                <a:cs typeface="Times New Roman" pitchFamily="18" charset="0"/>
              </a:rPr>
              <a:t>: VPC peering connects the VPCs in the primary and secondary regions, enabling secure communication and resource access.</a:t>
            </a:r>
          </a:p>
          <a:p>
            <a:pPr algn="just"/>
            <a:r>
              <a:rPr lang="en-IN" sz="1800" b="1" dirty="0">
                <a:solidFill>
                  <a:schemeClr val="accent2">
                    <a:lumMod val="60000"/>
                    <a:lumOff val="40000"/>
                  </a:schemeClr>
                </a:solidFill>
                <a:latin typeface="Times New Roman" pitchFamily="18" charset="0"/>
                <a:cs typeface="Times New Roman" pitchFamily="18" charset="0"/>
              </a:rPr>
              <a:t>Data Replication (AWS Database Services)</a:t>
            </a:r>
            <a:r>
              <a:rPr lang="en-IN" sz="1800" dirty="0">
                <a:solidFill>
                  <a:schemeClr val="accent2">
                    <a:lumMod val="60000"/>
                    <a:lumOff val="40000"/>
                  </a:schemeClr>
                </a:solidFill>
                <a:latin typeface="Times New Roman" pitchFamily="18" charset="0"/>
                <a:cs typeface="Times New Roman" pitchFamily="18" charset="0"/>
              </a:rPr>
              <a:t>:</a:t>
            </a:r>
            <a:r>
              <a:rPr lang="en-IN" sz="1800" dirty="0">
                <a:latin typeface="Times New Roman" pitchFamily="18" charset="0"/>
                <a:cs typeface="Times New Roman" pitchFamily="18" charset="0"/>
              </a:rPr>
              <a:t> Data replication mechanisms, such as AWS Database Migration Service and Amazon RDS Multi-AZ, synchronize data between regions in near real-time, ensuring data consistency and availability.</a:t>
            </a:r>
          </a:p>
          <a:p>
            <a:pPr algn="just"/>
            <a:r>
              <a:rPr lang="en-IN" sz="1800" b="1" dirty="0">
                <a:solidFill>
                  <a:schemeClr val="accent2">
                    <a:lumMod val="60000"/>
                    <a:lumOff val="40000"/>
                  </a:schemeClr>
                </a:solidFill>
                <a:latin typeface="Times New Roman" pitchFamily="18" charset="0"/>
                <a:cs typeface="Times New Roman" pitchFamily="18" charset="0"/>
              </a:rPr>
              <a:t>Amazon Route 53 (DNS Routing)</a:t>
            </a:r>
            <a:r>
              <a:rPr lang="en-IN" sz="1800" dirty="0">
                <a:latin typeface="Times New Roman" pitchFamily="18" charset="0"/>
                <a:cs typeface="Times New Roman" pitchFamily="18" charset="0"/>
              </a:rPr>
              <a:t>: Route 53 is used for DNS routing and failover. It dynamically directs traffic between regions based on disaster recovery needs.</a:t>
            </a:r>
          </a:p>
          <a:p>
            <a:pPr algn="just"/>
            <a:r>
              <a:rPr lang="en-IN" sz="1800" b="1" dirty="0">
                <a:solidFill>
                  <a:schemeClr val="accent2">
                    <a:lumMod val="60000"/>
                    <a:lumOff val="40000"/>
                  </a:schemeClr>
                </a:solidFill>
                <a:latin typeface="Times New Roman" pitchFamily="18" charset="0"/>
                <a:cs typeface="Times New Roman" pitchFamily="18" charset="0"/>
              </a:rPr>
              <a:t>Amazon </a:t>
            </a:r>
            <a:r>
              <a:rPr lang="en-IN" sz="1800" b="1" dirty="0" err="1">
                <a:solidFill>
                  <a:schemeClr val="accent2">
                    <a:lumMod val="60000"/>
                    <a:lumOff val="40000"/>
                  </a:schemeClr>
                </a:solidFill>
                <a:latin typeface="Times New Roman" pitchFamily="18" charset="0"/>
                <a:cs typeface="Times New Roman" pitchFamily="18" charset="0"/>
              </a:rPr>
              <a:t>CloudWatch</a:t>
            </a:r>
            <a:r>
              <a:rPr lang="en-IN" sz="1800" dirty="0">
                <a:solidFill>
                  <a:schemeClr val="accent2">
                    <a:lumMod val="60000"/>
                    <a:lumOff val="40000"/>
                  </a:schemeClr>
                </a:solidFill>
                <a:latin typeface="Times New Roman" pitchFamily="18" charset="0"/>
                <a:cs typeface="Times New Roman" pitchFamily="18" charset="0"/>
              </a:rPr>
              <a:t>:</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CloudWatch</a:t>
            </a:r>
            <a:r>
              <a:rPr lang="en-IN" sz="1800" dirty="0">
                <a:latin typeface="Times New Roman" pitchFamily="18" charset="0"/>
                <a:cs typeface="Times New Roman" pitchFamily="18" charset="0"/>
              </a:rPr>
              <a:t> provides real-time monitoring and alerting, allowing us to proactively address issues and maintain system health.</a:t>
            </a:r>
          </a:p>
          <a:p>
            <a:pPr marL="36576" indent="0" algn="just">
              <a:buNone/>
            </a:pPr>
            <a:endParaRPr lang="en-IN" sz="1800" dirty="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529040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1143000"/>
          </a:xfrm>
        </p:spPr>
        <p:txBody>
          <a:bodyPr>
            <a:normAutofit/>
          </a:bodyPr>
          <a:lstStyle/>
          <a:p>
            <a:pPr algn="ctr"/>
            <a:r>
              <a:rPr lang="en-IN" sz="3600" dirty="0">
                <a:latin typeface="Times New Roman" pitchFamily="18" charset="0"/>
                <a:cs typeface="Times New Roman" pitchFamily="18" charset="0"/>
              </a:rPr>
              <a:t>Resilience through Multi-Site Deployment</a:t>
            </a:r>
            <a:endParaRPr lang="en-IN" sz="3600" dirty="0"/>
          </a:p>
        </p:txBody>
      </p:sp>
      <p:sp>
        <p:nvSpPr>
          <p:cNvPr id="3" name="Content Placeholder 2"/>
          <p:cNvSpPr>
            <a:spLocks noGrp="1"/>
          </p:cNvSpPr>
          <p:nvPr>
            <p:ph idx="1"/>
          </p:nvPr>
        </p:nvSpPr>
        <p:spPr>
          <a:xfrm>
            <a:off x="457200" y="1600200"/>
            <a:ext cx="8291264" cy="4637112"/>
          </a:xfrm>
        </p:spPr>
        <p:txBody>
          <a:bodyPr>
            <a:normAutofit lnSpcReduction="10000"/>
          </a:bodyPr>
          <a:lstStyle/>
          <a:p>
            <a:pPr algn="just"/>
            <a:r>
              <a:rPr lang="en-IN" sz="1800" b="1" dirty="0">
                <a:solidFill>
                  <a:schemeClr val="accent2">
                    <a:lumMod val="60000"/>
                    <a:lumOff val="40000"/>
                  </a:schemeClr>
                </a:solidFill>
                <a:latin typeface="Times New Roman" pitchFamily="18" charset="0"/>
                <a:cs typeface="Times New Roman" pitchFamily="18" charset="0"/>
              </a:rPr>
              <a:t>IAM Roles and Security Groups</a:t>
            </a:r>
            <a:r>
              <a:rPr lang="en-IN" sz="1800" dirty="0">
                <a:latin typeface="Times New Roman" pitchFamily="18" charset="0"/>
                <a:cs typeface="Times New Roman" pitchFamily="18" charset="0"/>
              </a:rPr>
              <a:t>: IAM roles grant secure access to AWS resources, while security groups and network ACLs control access and security configurations</a:t>
            </a:r>
            <a:r>
              <a:rPr lang="en-IN" sz="1800" dirty="0" smtClean="0">
                <a:latin typeface="Times New Roman" pitchFamily="18" charset="0"/>
                <a:cs typeface="Times New Roman" pitchFamily="18" charset="0"/>
              </a:rPr>
              <a:t>.</a:t>
            </a:r>
            <a:endParaRPr lang="en-IN" sz="1800" b="1" dirty="0" smtClean="0">
              <a:latin typeface="Times New Roman" pitchFamily="18" charset="0"/>
              <a:cs typeface="Times New Roman" pitchFamily="18" charset="0"/>
            </a:endParaRPr>
          </a:p>
          <a:p>
            <a:pPr algn="just"/>
            <a:r>
              <a:rPr lang="en-IN" sz="1800" b="1" dirty="0" smtClean="0">
                <a:solidFill>
                  <a:schemeClr val="accent2">
                    <a:lumMod val="60000"/>
                    <a:lumOff val="40000"/>
                  </a:schemeClr>
                </a:solidFill>
                <a:latin typeface="Times New Roman" pitchFamily="18" charset="0"/>
                <a:cs typeface="Times New Roman" pitchFamily="18" charset="0"/>
              </a:rPr>
              <a:t>KMS </a:t>
            </a:r>
            <a:r>
              <a:rPr lang="en-IN" sz="1800" b="1" dirty="0">
                <a:solidFill>
                  <a:schemeClr val="accent2">
                    <a:lumMod val="60000"/>
                    <a:lumOff val="40000"/>
                  </a:schemeClr>
                </a:solidFill>
                <a:latin typeface="Times New Roman" pitchFamily="18" charset="0"/>
                <a:cs typeface="Times New Roman" pitchFamily="18" charset="0"/>
              </a:rPr>
              <a:t>(Key Management Service)</a:t>
            </a:r>
            <a:r>
              <a:rPr lang="en-IN" sz="1800" dirty="0">
                <a:solidFill>
                  <a:schemeClr val="accent2">
                    <a:lumMod val="60000"/>
                    <a:lumOff val="40000"/>
                  </a:schemeClr>
                </a:solidFill>
                <a:latin typeface="Times New Roman" pitchFamily="18" charset="0"/>
                <a:cs typeface="Times New Roman" pitchFamily="18" charset="0"/>
              </a:rPr>
              <a:t>:</a:t>
            </a:r>
            <a:r>
              <a:rPr lang="en-IN" sz="1800" dirty="0">
                <a:latin typeface="Times New Roman" pitchFamily="18" charset="0"/>
                <a:cs typeface="Times New Roman" pitchFamily="18" charset="0"/>
              </a:rPr>
              <a:t> KMS ensures data encryption, securing sensitive information and meeting compliance requirements.</a:t>
            </a:r>
          </a:p>
          <a:p>
            <a:pPr algn="just"/>
            <a:r>
              <a:rPr lang="en-IN" sz="1800" b="1" dirty="0">
                <a:solidFill>
                  <a:schemeClr val="accent2">
                    <a:lumMod val="60000"/>
                    <a:lumOff val="40000"/>
                  </a:schemeClr>
                </a:solidFill>
                <a:latin typeface="Times New Roman" pitchFamily="18" charset="0"/>
                <a:cs typeface="Times New Roman" pitchFamily="18" charset="0"/>
              </a:rPr>
              <a:t>Amazon S3 (Backup and Storage)</a:t>
            </a:r>
            <a:r>
              <a:rPr lang="en-IN" sz="1800" dirty="0">
                <a:latin typeface="Times New Roman" pitchFamily="18" charset="0"/>
                <a:cs typeface="Times New Roman" pitchFamily="18" charset="0"/>
              </a:rPr>
              <a:t>: An Amazon S3 bucket is used for storing critical backups and disaster recovery data, ensuring data durability and availability.</a:t>
            </a:r>
          </a:p>
          <a:p>
            <a:pPr algn="just"/>
            <a:r>
              <a:rPr lang="en-IN" sz="1800" b="1" dirty="0">
                <a:solidFill>
                  <a:schemeClr val="accent2">
                    <a:lumMod val="60000"/>
                    <a:lumOff val="40000"/>
                  </a:schemeClr>
                </a:solidFill>
                <a:latin typeface="Times New Roman" pitchFamily="18" charset="0"/>
                <a:cs typeface="Times New Roman" pitchFamily="18" charset="0"/>
              </a:rPr>
              <a:t>AWS </a:t>
            </a:r>
            <a:r>
              <a:rPr lang="en-IN" sz="1800" b="1" dirty="0" err="1">
                <a:solidFill>
                  <a:schemeClr val="accent2">
                    <a:lumMod val="60000"/>
                    <a:lumOff val="40000"/>
                  </a:schemeClr>
                </a:solidFill>
                <a:latin typeface="Times New Roman" pitchFamily="18" charset="0"/>
                <a:cs typeface="Times New Roman" pitchFamily="18" charset="0"/>
              </a:rPr>
              <a:t>CloudTrail</a:t>
            </a:r>
            <a:r>
              <a:rPr lang="en-IN" sz="1800" b="1" dirty="0">
                <a:solidFill>
                  <a:schemeClr val="accent2">
                    <a:lumMod val="60000"/>
                    <a:lumOff val="40000"/>
                  </a:schemeClr>
                </a:solidFill>
                <a:latin typeface="Times New Roman" pitchFamily="18" charset="0"/>
                <a:cs typeface="Times New Roman" pitchFamily="18" charset="0"/>
              </a:rPr>
              <a:t> (Audit and Compliance)</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CloudTrail</a:t>
            </a:r>
            <a:r>
              <a:rPr lang="en-IN" sz="1800" dirty="0">
                <a:latin typeface="Times New Roman" pitchFamily="18" charset="0"/>
                <a:cs typeface="Times New Roman" pitchFamily="18" charset="0"/>
              </a:rPr>
              <a:t> delivers detailed audit logs, enabling security and compliance </a:t>
            </a:r>
            <a:r>
              <a:rPr lang="en-IN" sz="1800" dirty="0" smtClean="0">
                <a:latin typeface="Times New Roman" pitchFamily="18" charset="0"/>
                <a:cs typeface="Times New Roman" pitchFamily="18" charset="0"/>
              </a:rPr>
              <a:t>monitoring and also captures API calls. Aids in Disaster recovery by providing </a:t>
            </a:r>
            <a:r>
              <a:rPr lang="en-IN" sz="1800" dirty="0">
                <a:latin typeface="Times New Roman" pitchFamily="18" charset="0"/>
                <a:cs typeface="Times New Roman" pitchFamily="18" charset="0"/>
              </a:rPr>
              <a:t>audit logs for resource changes during failover scenarios. We can refer to </a:t>
            </a:r>
            <a:r>
              <a:rPr lang="en-IN" sz="1800" dirty="0" err="1">
                <a:latin typeface="Times New Roman" pitchFamily="18" charset="0"/>
                <a:cs typeface="Times New Roman" pitchFamily="18" charset="0"/>
              </a:rPr>
              <a:t>CloudTrail</a:t>
            </a:r>
            <a:r>
              <a:rPr lang="en-IN" sz="1800" dirty="0">
                <a:latin typeface="Times New Roman" pitchFamily="18" charset="0"/>
                <a:cs typeface="Times New Roman" pitchFamily="18" charset="0"/>
              </a:rPr>
              <a:t> logs to understand any changes that occurred during DNS switchover and regional failovers, helping us assess the impact on our </a:t>
            </a:r>
            <a:r>
              <a:rPr lang="en-IN" sz="1800" dirty="0" smtClean="0">
                <a:latin typeface="Times New Roman" pitchFamily="18" charset="0"/>
                <a:cs typeface="Times New Roman" pitchFamily="18" charset="0"/>
              </a:rPr>
              <a:t>environment. We </a:t>
            </a:r>
            <a:r>
              <a:rPr lang="en-IN" sz="1800" dirty="0">
                <a:latin typeface="Times New Roman" pitchFamily="18" charset="0"/>
                <a:cs typeface="Times New Roman" pitchFamily="18" charset="0"/>
              </a:rPr>
              <a:t>can configure custom </a:t>
            </a:r>
            <a:r>
              <a:rPr lang="en-IN" sz="1800" dirty="0" err="1">
                <a:latin typeface="Times New Roman" pitchFamily="18" charset="0"/>
                <a:cs typeface="Times New Roman" pitchFamily="18" charset="0"/>
              </a:rPr>
              <a:t>CloudWatch</a:t>
            </a:r>
            <a:r>
              <a:rPr lang="en-IN" sz="1800" dirty="0">
                <a:latin typeface="Times New Roman" pitchFamily="18" charset="0"/>
                <a:cs typeface="Times New Roman" pitchFamily="18" charset="0"/>
              </a:rPr>
              <a:t> alarms based on </a:t>
            </a:r>
            <a:r>
              <a:rPr lang="en-IN" sz="1800" dirty="0" err="1">
                <a:latin typeface="Times New Roman" pitchFamily="18" charset="0"/>
                <a:cs typeface="Times New Roman" pitchFamily="18" charset="0"/>
              </a:rPr>
              <a:t>CloudTrail</a:t>
            </a:r>
            <a:r>
              <a:rPr lang="en-IN" sz="1800" dirty="0">
                <a:latin typeface="Times New Roman" pitchFamily="18" charset="0"/>
                <a:cs typeface="Times New Roman" pitchFamily="18" charset="0"/>
              </a:rPr>
              <a:t> events, allowing us to respond quickly to specific events that may impact compliance</a:t>
            </a:r>
            <a:r>
              <a:rPr lang="en-IN"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algn="just"/>
            <a:r>
              <a:rPr lang="en-IN" sz="1800" b="1" dirty="0">
                <a:solidFill>
                  <a:schemeClr val="accent2">
                    <a:lumMod val="60000"/>
                    <a:lumOff val="40000"/>
                  </a:schemeClr>
                </a:solidFill>
                <a:latin typeface="Times New Roman" pitchFamily="18" charset="0"/>
                <a:cs typeface="Times New Roman" pitchFamily="18" charset="0"/>
              </a:rPr>
              <a:t>AWS </a:t>
            </a:r>
            <a:r>
              <a:rPr lang="en-IN" sz="1800" b="1" dirty="0" err="1">
                <a:solidFill>
                  <a:schemeClr val="accent2">
                    <a:lumMod val="60000"/>
                    <a:lumOff val="40000"/>
                  </a:schemeClr>
                </a:solidFill>
                <a:latin typeface="Times New Roman" pitchFamily="18" charset="0"/>
                <a:cs typeface="Times New Roman" pitchFamily="18" charset="0"/>
              </a:rPr>
              <a:t>CloudFormation</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CloudFormation</a:t>
            </a:r>
            <a:r>
              <a:rPr lang="en-IN" sz="1800" dirty="0">
                <a:latin typeface="Times New Roman" pitchFamily="18" charset="0"/>
                <a:cs typeface="Times New Roman" pitchFamily="18" charset="0"/>
              </a:rPr>
              <a:t> templates define infrastructure as code, facilitating resource provisioning and management</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50823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6737"/>
            <a:ext cx="8219256" cy="1143000"/>
          </a:xfrm>
        </p:spPr>
        <p:txBody>
          <a:bodyPr>
            <a:normAutofit/>
          </a:bodyPr>
          <a:lstStyle/>
          <a:p>
            <a:pPr algn="ctr"/>
            <a:r>
              <a:rPr lang="en-IN" sz="3200" b="1" dirty="0">
                <a:latin typeface="Times New Roman" pitchFamily="18" charset="0"/>
                <a:cs typeface="Times New Roman" pitchFamily="18" charset="0"/>
              </a:rPr>
              <a:t>Role of Transit Gateway Peering in Phase </a:t>
            </a:r>
            <a:r>
              <a:rPr lang="en-IN" sz="3200" b="1" dirty="0" smtClean="0">
                <a:latin typeface="Times New Roman" pitchFamily="18" charset="0"/>
                <a:cs typeface="Times New Roman" pitchFamily="18" charset="0"/>
              </a:rPr>
              <a:t>2</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395536" y="980728"/>
            <a:ext cx="8496944" cy="5544616"/>
          </a:xfrm>
        </p:spPr>
        <p:txBody>
          <a:bodyPr>
            <a:noAutofit/>
          </a:bodyPr>
          <a:lstStyle/>
          <a:p>
            <a:pPr marL="36576" indent="0" algn="just">
              <a:buNone/>
            </a:pPr>
            <a:r>
              <a:rPr lang="en-IN" sz="1800" dirty="0">
                <a:latin typeface="Times New Roman" pitchFamily="18" charset="0"/>
                <a:cs typeface="Times New Roman" pitchFamily="18" charset="0"/>
              </a:rPr>
              <a:t>Transit Gateway peering plays a crucial role in Phase 2 of our AWS Cloud Service Adoption Journey. It enhances our network connectivity across AWS regions, enabling secure and efficient communication between resources deployed in different regions</a:t>
            </a:r>
            <a:r>
              <a:rPr lang="en-IN" sz="1800" dirty="0" smtClean="0">
                <a:latin typeface="Times New Roman" pitchFamily="18" charset="0"/>
                <a:cs typeface="Times New Roman" pitchFamily="18" charset="0"/>
              </a:rPr>
              <a:t>.</a:t>
            </a:r>
          </a:p>
          <a:p>
            <a:pPr marL="36576" indent="0" algn="just">
              <a:buNone/>
            </a:pPr>
            <a:r>
              <a:rPr lang="en-IN" sz="1800" b="1" dirty="0">
                <a:latin typeface="Times New Roman" pitchFamily="18" charset="0"/>
                <a:cs typeface="Times New Roman" pitchFamily="18" charset="0"/>
              </a:rPr>
              <a:t>Enhanced Network Connectivity</a:t>
            </a:r>
            <a:r>
              <a:rPr lang="en-IN" sz="1800" dirty="0">
                <a:latin typeface="Times New Roman" pitchFamily="18" charset="0"/>
                <a:cs typeface="Times New Roman" pitchFamily="18" charset="0"/>
              </a:rPr>
              <a:t>:</a:t>
            </a:r>
          </a:p>
          <a:p>
            <a:pPr algn="just"/>
            <a:r>
              <a:rPr lang="en-IN" sz="1800" b="1" dirty="0">
                <a:solidFill>
                  <a:schemeClr val="accent2">
                    <a:lumMod val="60000"/>
                    <a:lumOff val="40000"/>
                  </a:schemeClr>
                </a:solidFill>
                <a:latin typeface="Times New Roman" pitchFamily="18" charset="0"/>
                <a:cs typeface="Times New Roman" pitchFamily="18" charset="0"/>
              </a:rPr>
              <a:t>Multi-Region Deployment</a:t>
            </a:r>
            <a:r>
              <a:rPr lang="en-IN" sz="1800" dirty="0">
                <a:latin typeface="Times New Roman" pitchFamily="18" charset="0"/>
                <a:cs typeface="Times New Roman" pitchFamily="18" charset="0"/>
              </a:rPr>
              <a:t>: In Phase 2, our architecture spans multiple AWS regions for redundancy and disaster recovery. Each region hosts critical resources.</a:t>
            </a:r>
          </a:p>
          <a:p>
            <a:pPr algn="just"/>
            <a:r>
              <a:rPr lang="en-IN" sz="1800" b="1" dirty="0">
                <a:solidFill>
                  <a:schemeClr val="accent2">
                    <a:lumMod val="60000"/>
                    <a:lumOff val="40000"/>
                  </a:schemeClr>
                </a:solidFill>
                <a:latin typeface="Times New Roman" pitchFamily="18" charset="0"/>
                <a:cs typeface="Times New Roman" pitchFamily="18" charset="0"/>
              </a:rPr>
              <a:t>Isolated VPCs</a:t>
            </a:r>
            <a:r>
              <a:rPr lang="en-IN" sz="1800" dirty="0">
                <a:latin typeface="Times New Roman" pitchFamily="18" charset="0"/>
                <a:cs typeface="Times New Roman" pitchFamily="18" charset="0"/>
              </a:rPr>
              <a:t>: To maintain network isolation, VPCs are often deployed independently in each region, isolating resources and improving security.</a:t>
            </a:r>
          </a:p>
          <a:p>
            <a:pPr algn="just"/>
            <a:r>
              <a:rPr lang="en-IN" sz="1800" b="1" dirty="0">
                <a:solidFill>
                  <a:schemeClr val="accent2">
                    <a:lumMod val="60000"/>
                    <a:lumOff val="40000"/>
                  </a:schemeClr>
                </a:solidFill>
                <a:latin typeface="Times New Roman" pitchFamily="18" charset="0"/>
                <a:cs typeface="Times New Roman" pitchFamily="18" charset="0"/>
              </a:rPr>
              <a:t>Transit Gateway</a:t>
            </a:r>
            <a:r>
              <a:rPr lang="en-IN" sz="1800" dirty="0">
                <a:latin typeface="Times New Roman" pitchFamily="18" charset="0"/>
                <a:cs typeface="Times New Roman" pitchFamily="18" charset="0"/>
              </a:rPr>
              <a:t>: Transit Gateway is a highly scalable and centralized hub for routing traffic between VPCs. It simplifies network management by providing a single entry and exit point for traffic</a:t>
            </a:r>
            <a:r>
              <a:rPr lang="en-IN" sz="1800" dirty="0" smtClean="0">
                <a:latin typeface="Times New Roman" pitchFamily="18" charset="0"/>
                <a:cs typeface="Times New Roman" pitchFamily="18" charset="0"/>
              </a:rPr>
              <a:t>.</a:t>
            </a:r>
          </a:p>
          <a:p>
            <a:pPr marL="36576" indent="0">
              <a:buNone/>
            </a:pPr>
            <a:r>
              <a:rPr lang="en-IN" sz="1800" b="1" dirty="0">
                <a:latin typeface="Times New Roman" pitchFamily="18" charset="0"/>
                <a:cs typeface="Times New Roman" pitchFamily="18" charset="0"/>
              </a:rPr>
              <a:t>Transit Gateway Peering Benefits</a:t>
            </a:r>
            <a:r>
              <a:rPr lang="en-IN" sz="1800" dirty="0">
                <a:latin typeface="Times New Roman" pitchFamily="18" charset="0"/>
                <a:cs typeface="Times New Roman" pitchFamily="18" charset="0"/>
              </a:rPr>
              <a:t>:</a:t>
            </a:r>
          </a:p>
          <a:p>
            <a:r>
              <a:rPr lang="en-IN" sz="1800" dirty="0">
                <a:latin typeface="Times New Roman" pitchFamily="18" charset="0"/>
                <a:cs typeface="Times New Roman" pitchFamily="18" charset="0"/>
              </a:rPr>
              <a:t>Transit Gateway provides centralized control over network routing, reducing the complexity of managing VPC-to-VPC connections, especially in multi-region architectures.</a:t>
            </a:r>
          </a:p>
          <a:p>
            <a:r>
              <a:rPr lang="en-IN" sz="1800" b="1" dirty="0">
                <a:solidFill>
                  <a:schemeClr val="accent2">
                    <a:lumMod val="60000"/>
                    <a:lumOff val="40000"/>
                  </a:schemeClr>
                </a:solidFill>
                <a:latin typeface="Times New Roman" pitchFamily="18" charset="0"/>
                <a:cs typeface="Times New Roman" pitchFamily="18" charset="0"/>
              </a:rPr>
              <a:t>Inter-Region Communication</a:t>
            </a:r>
            <a:r>
              <a:rPr lang="en-IN" sz="1800" dirty="0">
                <a:latin typeface="Times New Roman" pitchFamily="18" charset="0"/>
                <a:cs typeface="Times New Roman" pitchFamily="18" charset="0"/>
              </a:rPr>
              <a:t>: Transit Gateway peering enables VPCs in one region to communicate directly with VPCs in another region, bypassing the public internet. This reduces latency and enhances security.</a:t>
            </a:r>
          </a:p>
          <a:p>
            <a:pPr algn="just"/>
            <a:endParaRPr lang="en-IN" sz="1800" dirty="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65019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363272" cy="1143000"/>
          </a:xfrm>
        </p:spPr>
        <p:txBody>
          <a:bodyPr>
            <a:normAutofit/>
          </a:bodyPr>
          <a:lstStyle/>
          <a:p>
            <a:pPr algn="ctr"/>
            <a:r>
              <a:rPr lang="en-IN" sz="3200" b="1" dirty="0">
                <a:latin typeface="Times New Roman" pitchFamily="18" charset="0"/>
                <a:cs typeface="Times New Roman" pitchFamily="18" charset="0"/>
              </a:rPr>
              <a:t>Role of Transit Gateway Peering in Phase 2</a:t>
            </a:r>
            <a:endParaRPr lang="en-IN" sz="3200" dirty="0"/>
          </a:p>
        </p:txBody>
      </p:sp>
      <p:sp>
        <p:nvSpPr>
          <p:cNvPr id="3" name="Content Placeholder 2"/>
          <p:cNvSpPr>
            <a:spLocks noGrp="1"/>
          </p:cNvSpPr>
          <p:nvPr>
            <p:ph idx="1"/>
          </p:nvPr>
        </p:nvSpPr>
        <p:spPr>
          <a:xfrm>
            <a:off x="395536" y="1052736"/>
            <a:ext cx="8424936" cy="5184576"/>
          </a:xfrm>
        </p:spPr>
        <p:txBody>
          <a:bodyPr>
            <a:noAutofit/>
          </a:bodyPr>
          <a:lstStyle/>
          <a:p>
            <a:pPr algn="just"/>
            <a:r>
              <a:rPr lang="en-IN" sz="2000" b="1" dirty="0" smtClean="0">
                <a:solidFill>
                  <a:schemeClr val="accent2">
                    <a:lumMod val="60000"/>
                    <a:lumOff val="40000"/>
                  </a:schemeClr>
                </a:solidFill>
                <a:latin typeface="Times New Roman" pitchFamily="18" charset="0"/>
                <a:cs typeface="Times New Roman" pitchFamily="18" charset="0"/>
              </a:rPr>
              <a:t>Simplified </a:t>
            </a:r>
            <a:r>
              <a:rPr lang="en-IN" sz="2000" b="1" dirty="0">
                <a:solidFill>
                  <a:schemeClr val="accent2">
                    <a:lumMod val="60000"/>
                    <a:lumOff val="40000"/>
                  </a:schemeClr>
                </a:solidFill>
                <a:latin typeface="Times New Roman" pitchFamily="18" charset="0"/>
                <a:cs typeface="Times New Roman" pitchFamily="18" charset="0"/>
              </a:rPr>
              <a:t>Routing</a:t>
            </a:r>
            <a:r>
              <a:rPr lang="en-IN" sz="2000" dirty="0">
                <a:latin typeface="Times New Roman" pitchFamily="18" charset="0"/>
                <a:cs typeface="Times New Roman" pitchFamily="18" charset="0"/>
              </a:rPr>
              <a:t>: Transit Gateway handles routing between peered VPCs, eliminating the need to set up and manage complex VPC peering connections individually.</a:t>
            </a:r>
          </a:p>
          <a:p>
            <a:pPr algn="just"/>
            <a:r>
              <a:rPr lang="en-IN" sz="2000" b="1" dirty="0" smtClean="0">
                <a:solidFill>
                  <a:schemeClr val="accent2">
                    <a:lumMod val="60000"/>
                    <a:lumOff val="40000"/>
                  </a:schemeClr>
                </a:solidFill>
                <a:latin typeface="Times New Roman" pitchFamily="18" charset="0"/>
                <a:cs typeface="Times New Roman" pitchFamily="18" charset="0"/>
              </a:rPr>
              <a:t>Scalability</a:t>
            </a:r>
            <a:r>
              <a:rPr lang="en-IN" sz="2000" dirty="0">
                <a:latin typeface="Times New Roman" pitchFamily="18" charset="0"/>
                <a:cs typeface="Times New Roman" pitchFamily="18" charset="0"/>
              </a:rPr>
              <a:t>: As our architecture scales, Transit Gateway efficiently routes traffic, ensuring high performance without the need for manual configuration adjustments.</a:t>
            </a:r>
          </a:p>
          <a:p>
            <a:pPr algn="just"/>
            <a:r>
              <a:rPr lang="en-IN" sz="2000" b="1" dirty="0">
                <a:solidFill>
                  <a:schemeClr val="accent2">
                    <a:lumMod val="60000"/>
                    <a:lumOff val="40000"/>
                  </a:schemeClr>
                </a:solidFill>
                <a:latin typeface="Times New Roman" pitchFamily="18" charset="0"/>
                <a:cs typeface="Times New Roman" pitchFamily="18" charset="0"/>
              </a:rPr>
              <a:t>Security</a:t>
            </a:r>
            <a:r>
              <a:rPr lang="en-IN" sz="2000" dirty="0">
                <a:latin typeface="Times New Roman" pitchFamily="18" charset="0"/>
                <a:cs typeface="Times New Roman" pitchFamily="18" charset="0"/>
              </a:rPr>
              <a:t>: Traffic between peered VPCs remains within the AWS network, enhancing security by avoiding exposure to the public internet</a:t>
            </a:r>
            <a:r>
              <a:rPr lang="en-IN" sz="2000" dirty="0" smtClean="0">
                <a:latin typeface="Times New Roman" pitchFamily="18" charset="0"/>
                <a:cs typeface="Times New Roman" pitchFamily="18" charset="0"/>
              </a:rPr>
              <a:t>.</a:t>
            </a:r>
          </a:p>
          <a:p>
            <a:pPr marL="36576" indent="0" algn="just">
              <a:buNone/>
            </a:pPr>
            <a:r>
              <a:rPr lang="en-IN" sz="2000" b="1" dirty="0">
                <a:latin typeface="Times New Roman" pitchFamily="18" charset="0"/>
                <a:cs typeface="Times New Roman" pitchFamily="18" charset="0"/>
              </a:rPr>
              <a:t>Disaster Recovery Scenarios</a:t>
            </a:r>
            <a:r>
              <a:rPr lang="en-IN" sz="2000" dirty="0">
                <a:latin typeface="Times New Roman" pitchFamily="18" charset="0"/>
                <a:cs typeface="Times New Roman" pitchFamily="18" charset="0"/>
              </a:rPr>
              <a:t>:</a:t>
            </a:r>
          </a:p>
          <a:p>
            <a:pPr algn="just"/>
            <a:r>
              <a:rPr lang="en-IN" sz="2000" b="1" dirty="0">
                <a:solidFill>
                  <a:schemeClr val="accent2">
                    <a:lumMod val="60000"/>
                    <a:lumOff val="40000"/>
                  </a:schemeClr>
                </a:solidFill>
                <a:latin typeface="Times New Roman" pitchFamily="18" charset="0"/>
                <a:cs typeface="Times New Roman" pitchFamily="18" charset="0"/>
              </a:rPr>
              <a:t>Failover between Regions</a:t>
            </a:r>
            <a:r>
              <a:rPr lang="en-IN" sz="2000" dirty="0">
                <a:latin typeface="Times New Roman" pitchFamily="18" charset="0"/>
                <a:cs typeface="Times New Roman" pitchFamily="18" charset="0"/>
              </a:rPr>
              <a:t>: In disaster recovery scenarios, Transit Gateway peering ensures that resources in the secondary region can seamlessly communicate with those in the primary region. This is essential for maintaining business continuity.</a:t>
            </a:r>
          </a:p>
          <a:p>
            <a:pPr algn="just"/>
            <a:r>
              <a:rPr lang="en-IN" sz="2000" b="1" dirty="0">
                <a:solidFill>
                  <a:schemeClr val="accent2">
                    <a:lumMod val="60000"/>
                    <a:lumOff val="40000"/>
                  </a:schemeClr>
                </a:solidFill>
                <a:latin typeface="Times New Roman" pitchFamily="18" charset="0"/>
                <a:cs typeface="Times New Roman" pitchFamily="18" charset="0"/>
              </a:rPr>
              <a:t>DNS Switchover</a:t>
            </a:r>
            <a:r>
              <a:rPr lang="en-IN" sz="2000" dirty="0">
                <a:latin typeface="Times New Roman" pitchFamily="18" charset="0"/>
                <a:cs typeface="Times New Roman" pitchFamily="18" charset="0"/>
              </a:rPr>
              <a:t>: Combined with DNS switchover strategies, Transit Gateway peering supports the rerouting of traffic to the secondary region during regional outages, ensuring uninterrupted service.</a:t>
            </a:r>
          </a:p>
          <a:p>
            <a:pPr algn="just"/>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05667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3232" cy="1143000"/>
          </a:xfrm>
        </p:spPr>
        <p:txBody>
          <a:bodyPr/>
          <a:lstStyle/>
          <a:p>
            <a:pPr algn="ctr"/>
            <a:r>
              <a:rPr lang="en-IN" dirty="0" smtClean="0">
                <a:latin typeface="Times New Roman" pitchFamily="18" charset="0"/>
                <a:cs typeface="Times New Roman" pitchFamily="18" charset="0"/>
              </a:rPr>
              <a:t>Phase 2 Architecture Benefits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251520" y="1268760"/>
            <a:ext cx="8784976" cy="5328592"/>
          </a:xfrm>
        </p:spPr>
        <p:txBody>
          <a:bodyPr>
            <a:noAutofit/>
          </a:bodyPr>
          <a:lstStyle/>
          <a:p>
            <a:pPr marL="36576" indent="0" algn="just">
              <a:buNone/>
            </a:pPr>
            <a:r>
              <a:rPr lang="en-IN" sz="1800" dirty="0" smtClean="0">
                <a:latin typeface="Times New Roman" pitchFamily="18" charset="0"/>
                <a:cs typeface="Times New Roman" pitchFamily="18" charset="0"/>
              </a:rPr>
              <a:t>Phase </a:t>
            </a:r>
            <a:r>
              <a:rPr lang="en-IN" sz="1800" dirty="0">
                <a:latin typeface="Times New Roman" pitchFamily="18" charset="0"/>
                <a:cs typeface="Times New Roman" pitchFamily="18" charset="0"/>
              </a:rPr>
              <a:t>2 introduces a resilient and disaster-ready architecture, providing the following benefits:</a:t>
            </a:r>
          </a:p>
          <a:p>
            <a:pPr algn="just"/>
            <a:r>
              <a:rPr lang="en-IN" sz="1800" b="1" dirty="0">
                <a:solidFill>
                  <a:schemeClr val="accent2">
                    <a:lumMod val="60000"/>
                    <a:lumOff val="40000"/>
                  </a:schemeClr>
                </a:solidFill>
                <a:latin typeface="Times New Roman" pitchFamily="18" charset="0"/>
                <a:cs typeface="Times New Roman" pitchFamily="18" charset="0"/>
              </a:rPr>
              <a:t>High Availability</a:t>
            </a:r>
            <a:r>
              <a:rPr lang="en-IN" sz="1800" dirty="0">
                <a:latin typeface="Times New Roman" pitchFamily="18" charset="0"/>
                <a:cs typeface="Times New Roman" pitchFamily="18" charset="0"/>
              </a:rPr>
              <a:t>: Multi-region deployment guarantees high availability, even in the face of regional outages.</a:t>
            </a:r>
          </a:p>
          <a:p>
            <a:pPr algn="just"/>
            <a:r>
              <a:rPr lang="en-IN" sz="1800" b="1" dirty="0">
                <a:solidFill>
                  <a:schemeClr val="accent2">
                    <a:lumMod val="60000"/>
                    <a:lumOff val="40000"/>
                  </a:schemeClr>
                </a:solidFill>
                <a:latin typeface="Times New Roman" pitchFamily="18" charset="0"/>
                <a:cs typeface="Times New Roman" pitchFamily="18" charset="0"/>
              </a:rPr>
              <a:t>Data Redundancy</a:t>
            </a:r>
            <a:r>
              <a:rPr lang="en-IN" sz="1800" dirty="0">
                <a:latin typeface="Times New Roman" pitchFamily="18" charset="0"/>
                <a:cs typeface="Times New Roman" pitchFamily="18" charset="0"/>
              </a:rPr>
              <a:t>: Data replication mechanisms synchronize data between regions, preventing data loss.</a:t>
            </a:r>
          </a:p>
          <a:p>
            <a:pPr algn="just"/>
            <a:r>
              <a:rPr lang="en-IN" sz="1800" b="1" dirty="0">
                <a:solidFill>
                  <a:schemeClr val="accent2">
                    <a:lumMod val="60000"/>
                    <a:lumOff val="40000"/>
                  </a:schemeClr>
                </a:solidFill>
                <a:latin typeface="Times New Roman" pitchFamily="18" charset="0"/>
                <a:cs typeface="Times New Roman" pitchFamily="18" charset="0"/>
              </a:rPr>
              <a:t>Business Continuity</a:t>
            </a:r>
            <a:r>
              <a:rPr lang="en-IN" sz="1800" dirty="0">
                <a:latin typeface="Times New Roman" pitchFamily="18" charset="0"/>
                <a:cs typeface="Times New Roman" pitchFamily="18" charset="0"/>
              </a:rPr>
              <a:t>: The disaster recovery plan ensures operational functionality during and after disasters, minimizing downtime.</a:t>
            </a:r>
          </a:p>
          <a:p>
            <a:pPr algn="just"/>
            <a:r>
              <a:rPr lang="en-IN" sz="1800" b="1" dirty="0">
                <a:solidFill>
                  <a:schemeClr val="accent2">
                    <a:lumMod val="60000"/>
                    <a:lumOff val="40000"/>
                  </a:schemeClr>
                </a:solidFill>
                <a:latin typeface="Times New Roman" pitchFamily="18" charset="0"/>
                <a:cs typeface="Times New Roman" pitchFamily="18" charset="0"/>
              </a:rPr>
              <a:t>Proactive Monitoring</a:t>
            </a:r>
            <a:r>
              <a:rPr lang="en-IN" sz="1800" dirty="0">
                <a:latin typeface="Times New Roman" pitchFamily="18" charset="0"/>
                <a:cs typeface="Times New Roman" pitchFamily="18" charset="0"/>
              </a:rPr>
              <a:t>: Enhanced monitoring using </a:t>
            </a:r>
            <a:r>
              <a:rPr lang="en-IN" sz="1800" dirty="0" err="1">
                <a:latin typeface="Times New Roman" pitchFamily="18" charset="0"/>
                <a:cs typeface="Times New Roman" pitchFamily="18" charset="0"/>
              </a:rPr>
              <a:t>CloudWatch</a:t>
            </a:r>
            <a:r>
              <a:rPr lang="en-IN" sz="1800" dirty="0">
                <a:latin typeface="Times New Roman" pitchFamily="18" charset="0"/>
                <a:cs typeface="Times New Roman" pitchFamily="18" charset="0"/>
              </a:rPr>
              <a:t> enables real-time issue detection and resolution.</a:t>
            </a:r>
          </a:p>
          <a:p>
            <a:pPr algn="just"/>
            <a:r>
              <a:rPr lang="en-IN" sz="1800" b="1" dirty="0">
                <a:solidFill>
                  <a:schemeClr val="accent2">
                    <a:lumMod val="60000"/>
                    <a:lumOff val="40000"/>
                  </a:schemeClr>
                </a:solidFill>
                <a:latin typeface="Times New Roman" pitchFamily="18" charset="0"/>
                <a:cs typeface="Times New Roman" pitchFamily="18" charset="0"/>
              </a:rPr>
              <a:t>Security</a:t>
            </a:r>
            <a:r>
              <a:rPr lang="en-IN" sz="1800" dirty="0">
                <a:latin typeface="Times New Roman" pitchFamily="18" charset="0"/>
                <a:cs typeface="Times New Roman" pitchFamily="18" charset="0"/>
              </a:rPr>
              <a:t>: IAM roles, KMS encryption, and security groups maintain robust security measures.</a:t>
            </a:r>
          </a:p>
          <a:p>
            <a:pPr algn="just"/>
            <a:r>
              <a:rPr lang="en-IN" sz="1800" b="1" dirty="0">
                <a:solidFill>
                  <a:schemeClr val="accent2">
                    <a:lumMod val="60000"/>
                    <a:lumOff val="40000"/>
                  </a:schemeClr>
                </a:solidFill>
                <a:latin typeface="Times New Roman" pitchFamily="18" charset="0"/>
                <a:cs typeface="Times New Roman" pitchFamily="18" charset="0"/>
              </a:rPr>
              <a:t>Traffic Control</a:t>
            </a:r>
            <a:r>
              <a:rPr lang="en-IN" sz="1800" dirty="0">
                <a:latin typeface="Times New Roman" pitchFamily="18" charset="0"/>
                <a:cs typeface="Times New Roman" pitchFamily="18" charset="0"/>
              </a:rPr>
              <a:t>: Amazon Route 53 routes traffic intelligently, ensuring the right data </a:t>
            </a:r>
            <a:r>
              <a:rPr lang="en-IN" sz="1800" dirty="0" err="1">
                <a:latin typeface="Times New Roman" pitchFamily="18" charset="0"/>
                <a:cs typeface="Times New Roman" pitchFamily="18" charset="0"/>
              </a:rPr>
              <a:t>center</a:t>
            </a:r>
            <a:r>
              <a:rPr lang="en-IN" sz="1800" dirty="0">
                <a:latin typeface="Times New Roman" pitchFamily="18" charset="0"/>
                <a:cs typeface="Times New Roman" pitchFamily="18" charset="0"/>
              </a:rPr>
              <a:t> handles requests.</a:t>
            </a:r>
          </a:p>
          <a:p>
            <a:pPr algn="just"/>
            <a:r>
              <a:rPr lang="en-IN" sz="1800" b="1" dirty="0">
                <a:solidFill>
                  <a:schemeClr val="accent2">
                    <a:lumMod val="60000"/>
                    <a:lumOff val="40000"/>
                  </a:schemeClr>
                </a:solidFill>
                <a:latin typeface="Times New Roman" pitchFamily="18" charset="0"/>
                <a:cs typeface="Times New Roman" pitchFamily="18" charset="0"/>
              </a:rPr>
              <a:t>Data Durability</a:t>
            </a:r>
            <a:r>
              <a:rPr lang="en-IN" sz="1800" dirty="0">
                <a:latin typeface="Times New Roman" pitchFamily="18" charset="0"/>
                <a:cs typeface="Times New Roman" pitchFamily="18" charset="0"/>
              </a:rPr>
              <a:t>: Amazon S3 provides a reliable repository for backups and disaster recovery data.</a:t>
            </a:r>
          </a:p>
          <a:p>
            <a:pPr algn="just"/>
            <a:r>
              <a:rPr lang="en-IN" sz="1800" b="1" dirty="0">
                <a:solidFill>
                  <a:schemeClr val="accent2">
                    <a:lumMod val="60000"/>
                    <a:lumOff val="40000"/>
                  </a:schemeClr>
                </a:solidFill>
                <a:latin typeface="Times New Roman" pitchFamily="18" charset="0"/>
                <a:cs typeface="Times New Roman" pitchFamily="18" charset="0"/>
              </a:rPr>
              <a:t>Audit Trails</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CloudTrail</a:t>
            </a:r>
            <a:r>
              <a:rPr lang="en-IN" sz="1800" dirty="0">
                <a:latin typeface="Times New Roman" pitchFamily="18" charset="0"/>
                <a:cs typeface="Times New Roman" pitchFamily="18" charset="0"/>
              </a:rPr>
              <a:t> delivers detailed audit logs for security and compliance monitoring.</a:t>
            </a:r>
          </a:p>
          <a:p>
            <a:pPr algn="just"/>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400334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600" b="1" dirty="0">
                <a:latin typeface="Times New Roman" pitchFamily="18" charset="0"/>
                <a:cs typeface="Times New Roman" pitchFamily="18" charset="0"/>
              </a:rPr>
              <a:t>Phase1: Cloud Native </a:t>
            </a:r>
            <a:r>
              <a:rPr lang="en-IN" sz="3600" b="1" dirty="0" smtClean="0">
                <a:latin typeface="Times New Roman" pitchFamily="18" charset="0"/>
                <a:cs typeface="Times New Roman" pitchFamily="18" charset="0"/>
              </a:rPr>
              <a:t>Foundation</a:t>
            </a:r>
            <a:endParaRPr lang="en-IN" sz="3600" b="1" dirty="0"/>
          </a:p>
        </p:txBody>
      </p:sp>
      <p:sp>
        <p:nvSpPr>
          <p:cNvPr id="3" name="Content Placeholder 2"/>
          <p:cNvSpPr>
            <a:spLocks noGrp="1"/>
          </p:cNvSpPr>
          <p:nvPr>
            <p:ph idx="1"/>
          </p:nvPr>
        </p:nvSpPr>
        <p:spPr/>
        <p:txBody>
          <a:bodyPr>
            <a:normAutofit/>
          </a:bodyPr>
          <a:lstStyle/>
          <a:p>
            <a:r>
              <a:rPr lang="en-IN" sz="2000" b="1" dirty="0" smtClean="0">
                <a:latin typeface="Times New Roman" pitchFamily="18" charset="0"/>
                <a:cs typeface="Times New Roman" pitchFamily="18" charset="0"/>
              </a:rPr>
              <a:t>Introduction: </a:t>
            </a:r>
          </a:p>
          <a:p>
            <a:pPr marL="36576" indent="0">
              <a:buNone/>
            </a:pPr>
            <a:r>
              <a:rPr lang="en-IN" sz="2000" dirty="0" smtClean="0">
                <a:latin typeface="Times New Roman" pitchFamily="18" charset="0"/>
                <a:cs typeface="Times New Roman" pitchFamily="18" charset="0"/>
              </a:rPr>
              <a:t>Welcome </a:t>
            </a:r>
            <a:r>
              <a:rPr lang="en-IN" sz="2000" dirty="0">
                <a:latin typeface="Times New Roman" pitchFamily="18" charset="0"/>
                <a:cs typeface="Times New Roman" pitchFamily="18" charset="0"/>
              </a:rPr>
              <a:t>to the AWS Cloud Service Adoption Journey, where we embark on a transformational voyage to leverage the power of Amazon Web Services. In this presentation, </a:t>
            </a:r>
            <a:r>
              <a:rPr lang="en-IN" sz="2000" dirty="0" smtClean="0">
                <a:latin typeface="Times New Roman" pitchFamily="18" charset="0"/>
                <a:cs typeface="Times New Roman" pitchFamily="18" charset="0"/>
              </a:rPr>
              <a:t>we shall explore "Cloud-Native </a:t>
            </a:r>
            <a:r>
              <a:rPr lang="en-IN" sz="2000" dirty="0">
                <a:latin typeface="Times New Roman" pitchFamily="18" charset="0"/>
                <a:cs typeface="Times New Roman" pitchFamily="18" charset="0"/>
              </a:rPr>
              <a:t>Foundation," as we address critical challenges and lay the groundwork for a resilient, high-performing, and cost-effective cloud environment</a:t>
            </a:r>
            <a:r>
              <a:rPr lang="en-IN" sz="2000" dirty="0" smtClean="0">
                <a:latin typeface="Times New Roman" pitchFamily="18" charset="0"/>
                <a:cs typeface="Times New Roman" pitchFamily="18" charset="0"/>
              </a:rPr>
              <a:t>.</a:t>
            </a:r>
          </a:p>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Problem </a:t>
            </a:r>
            <a:r>
              <a:rPr lang="en-IN" sz="2000" b="1" dirty="0">
                <a:latin typeface="Times New Roman" pitchFamily="18" charset="0"/>
                <a:cs typeface="Times New Roman" pitchFamily="18" charset="0"/>
              </a:rPr>
              <a:t>Statement</a:t>
            </a:r>
            <a:r>
              <a:rPr lang="en-IN" sz="2000" dirty="0">
                <a:latin typeface="Times New Roman" pitchFamily="18" charset="0"/>
                <a:cs typeface="Times New Roman" pitchFamily="18" charset="0"/>
              </a:rPr>
              <a:t>:</a:t>
            </a:r>
          </a:p>
          <a:p>
            <a:pPr marL="36576" indent="0">
              <a:buNone/>
            </a:pPr>
            <a:r>
              <a:rPr lang="en-IN" sz="2000" dirty="0">
                <a:latin typeface="Times New Roman" pitchFamily="18" charset="0"/>
                <a:cs typeface="Times New Roman" pitchFamily="18" charset="0"/>
              </a:rPr>
              <a:t>Our customer currently runs a Multi-Tier (4 Tier) Application on-premise, and they anticipate significant, rapid growth of traffic in the near future. The challenge is to ensure high availability, security, recoverability, and scalability while maintaining business continuity.</a:t>
            </a:r>
          </a:p>
          <a:p>
            <a:endParaRPr lang="en-IN" sz="2000" dirty="0">
              <a:latin typeface="Times New Roman" pitchFamily="18" charset="0"/>
              <a:cs typeface="Times New Roman" pitchFamily="18" charset="0"/>
            </a:endParaRPr>
          </a:p>
          <a:p>
            <a:pPr marL="36576"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71230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08912" cy="1143000"/>
          </a:xfrm>
        </p:spPr>
        <p:txBody>
          <a:bodyPr>
            <a:noAutofit/>
          </a:bodyPr>
          <a:lstStyle/>
          <a:p>
            <a:pPr algn="ctr"/>
            <a:r>
              <a:rPr lang="en-IN" sz="3600" dirty="0">
                <a:latin typeface="Times New Roman" pitchFamily="18" charset="0"/>
                <a:cs typeface="Times New Roman" pitchFamily="18" charset="0"/>
              </a:rPr>
              <a:t> Streamlined Infrastructure Provisioning</a:t>
            </a:r>
          </a:p>
        </p:txBody>
      </p:sp>
      <p:sp>
        <p:nvSpPr>
          <p:cNvPr id="3" name="Content Placeholder 2"/>
          <p:cNvSpPr>
            <a:spLocks noGrp="1"/>
          </p:cNvSpPr>
          <p:nvPr>
            <p:ph idx="1"/>
          </p:nvPr>
        </p:nvSpPr>
        <p:spPr>
          <a:xfrm>
            <a:off x="467544" y="1268760"/>
            <a:ext cx="8280920" cy="5112568"/>
          </a:xfrm>
        </p:spPr>
        <p:txBody>
          <a:bodyPr>
            <a:normAutofit/>
          </a:bodyPr>
          <a:lstStyle/>
          <a:p>
            <a:r>
              <a:rPr lang="en-IN" sz="2000" b="1" dirty="0">
                <a:solidFill>
                  <a:schemeClr val="accent2">
                    <a:lumMod val="60000"/>
                    <a:lumOff val="40000"/>
                  </a:schemeClr>
                </a:solidFill>
                <a:latin typeface="Times New Roman" pitchFamily="18" charset="0"/>
                <a:cs typeface="Times New Roman" pitchFamily="18" charset="0"/>
              </a:rPr>
              <a:t>Role of AWS </a:t>
            </a:r>
            <a:r>
              <a:rPr lang="en-IN" sz="2000" b="1" dirty="0" err="1">
                <a:solidFill>
                  <a:schemeClr val="accent2">
                    <a:lumMod val="60000"/>
                    <a:lumOff val="40000"/>
                  </a:schemeClr>
                </a:solidFill>
                <a:latin typeface="Times New Roman" pitchFamily="18" charset="0"/>
                <a:cs typeface="Times New Roman" pitchFamily="18" charset="0"/>
              </a:rPr>
              <a:t>CloudFormation</a:t>
            </a:r>
            <a:r>
              <a:rPr lang="en-IN" sz="2000" b="1" dirty="0">
                <a:solidFill>
                  <a:schemeClr val="accent2">
                    <a:lumMod val="60000"/>
                    <a:lumOff val="40000"/>
                  </a:schemeClr>
                </a:solidFill>
                <a:latin typeface="Times New Roman" pitchFamily="18" charset="0"/>
                <a:cs typeface="Times New Roman" pitchFamily="18" charset="0"/>
              </a:rPr>
              <a:t> in Phase 2</a:t>
            </a:r>
            <a:r>
              <a:rPr lang="en-IN" sz="2000" dirty="0" smtClean="0">
                <a:latin typeface="Times New Roman" pitchFamily="18" charset="0"/>
                <a:cs typeface="Times New Roman" pitchFamily="18" charset="0"/>
              </a:rPr>
              <a:t>:</a:t>
            </a:r>
          </a:p>
          <a:p>
            <a:pPr marL="36576" indent="0">
              <a:buNone/>
            </a:pPr>
            <a:r>
              <a:rPr lang="en-IN" sz="2000" dirty="0">
                <a:latin typeface="Times New Roman" pitchFamily="18" charset="0"/>
                <a:cs typeface="Times New Roman" pitchFamily="18" charset="0"/>
              </a:rPr>
              <a:t>AWS </a:t>
            </a:r>
            <a:r>
              <a:rPr lang="en-IN" sz="2000" dirty="0" err="1">
                <a:latin typeface="Times New Roman" pitchFamily="18" charset="0"/>
                <a:cs typeface="Times New Roman" pitchFamily="18" charset="0"/>
              </a:rPr>
              <a:t>CloudFormation</a:t>
            </a:r>
            <a:r>
              <a:rPr lang="en-IN" sz="2000" dirty="0">
                <a:latin typeface="Times New Roman" pitchFamily="18" charset="0"/>
                <a:cs typeface="Times New Roman" pitchFamily="18" charset="0"/>
              </a:rPr>
              <a:t> plays a pivotal role in Phase 2 of our AWS Cloud Service Adoption Journey. It is our Infrastructure as Code (IAC) tool, enabling us to efficiently manage and provision AWS resources to support our multi-site architecture and disaster recovery strategy.</a:t>
            </a:r>
            <a:endParaRPr lang="en-IN"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48" y="3140968"/>
            <a:ext cx="8631232" cy="298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5222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1143000"/>
          </a:xfrm>
        </p:spPr>
        <p:txBody>
          <a:bodyPr>
            <a:normAutofit/>
          </a:bodyPr>
          <a:lstStyle/>
          <a:p>
            <a:pPr algn="ctr"/>
            <a:r>
              <a:rPr lang="en-IN" sz="3600" b="1" dirty="0" smtClean="0">
                <a:latin typeface="Times New Roman" pitchFamily="18" charset="0"/>
                <a:cs typeface="Times New Roman" pitchFamily="18" charset="0"/>
              </a:rPr>
              <a:t>Uses of </a:t>
            </a:r>
            <a:r>
              <a:rPr lang="en-IN" sz="3600" b="1" dirty="0" err="1" smtClean="0">
                <a:latin typeface="Times New Roman" pitchFamily="18" charset="0"/>
                <a:cs typeface="Times New Roman" pitchFamily="18" charset="0"/>
              </a:rPr>
              <a:t>CloudFormation</a:t>
            </a:r>
            <a:r>
              <a:rPr lang="en-IN" sz="3600" b="1" dirty="0" smtClean="0">
                <a:latin typeface="Times New Roman" pitchFamily="18" charset="0"/>
                <a:cs typeface="Times New Roman" pitchFamily="18" charset="0"/>
              </a:rPr>
              <a:t> </a:t>
            </a:r>
            <a:r>
              <a:rPr lang="en-IN" sz="3600" b="1" dirty="0">
                <a:latin typeface="Times New Roman" pitchFamily="18" charset="0"/>
                <a:cs typeface="Times New Roman" pitchFamily="18" charset="0"/>
              </a:rPr>
              <a:t>Templates </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412776"/>
            <a:ext cx="8435280" cy="4781128"/>
          </a:xfrm>
        </p:spPr>
        <p:txBody>
          <a:bodyPr>
            <a:noAutofit/>
          </a:bodyPr>
          <a:lstStyle/>
          <a:p>
            <a:pPr algn="just"/>
            <a:r>
              <a:rPr lang="en-IN" sz="1800" b="1" dirty="0">
                <a:solidFill>
                  <a:schemeClr val="accent2">
                    <a:lumMod val="60000"/>
                    <a:lumOff val="40000"/>
                  </a:schemeClr>
                </a:solidFill>
                <a:latin typeface="Times New Roman" pitchFamily="18" charset="0"/>
                <a:cs typeface="Times New Roman" pitchFamily="18" charset="0"/>
              </a:rPr>
              <a:t>Definition of Infrastructure as Code (IAC)</a:t>
            </a:r>
            <a:r>
              <a:rPr lang="en-IN" sz="1800" dirty="0">
                <a:solidFill>
                  <a:schemeClr val="accent2">
                    <a:lumMod val="60000"/>
                    <a:lumOff val="40000"/>
                  </a:schemeClr>
                </a:solidFill>
                <a:latin typeface="Times New Roman" pitchFamily="18" charset="0"/>
                <a:cs typeface="Times New Roman" pitchFamily="18" charset="0"/>
              </a:rPr>
              <a:t>:</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CloudFormation</a:t>
            </a:r>
            <a:r>
              <a:rPr lang="en-IN" sz="1800" dirty="0">
                <a:latin typeface="Times New Roman" pitchFamily="18" charset="0"/>
                <a:cs typeface="Times New Roman" pitchFamily="18" charset="0"/>
              </a:rPr>
              <a:t> templates are written in YAML or JSON and serve as blueprints for our AWS infrastructure. </a:t>
            </a:r>
            <a:endParaRPr lang="en-IN" sz="1800" dirty="0" smtClean="0">
              <a:latin typeface="Times New Roman" pitchFamily="18" charset="0"/>
              <a:cs typeface="Times New Roman" pitchFamily="18" charset="0"/>
            </a:endParaRPr>
          </a:p>
          <a:p>
            <a:pPr algn="just"/>
            <a:r>
              <a:rPr lang="en-IN" sz="1800" b="1" dirty="0" smtClean="0">
                <a:solidFill>
                  <a:schemeClr val="accent2">
                    <a:lumMod val="60000"/>
                    <a:lumOff val="40000"/>
                  </a:schemeClr>
                </a:solidFill>
                <a:latin typeface="Times New Roman" pitchFamily="18" charset="0"/>
                <a:cs typeface="Times New Roman" pitchFamily="18" charset="0"/>
              </a:rPr>
              <a:t>Resource Provisioning</a:t>
            </a:r>
            <a:r>
              <a:rPr lang="en-IN" sz="1800" dirty="0" smtClean="0">
                <a:solidFill>
                  <a:schemeClr val="accent2">
                    <a:lumMod val="60000"/>
                    <a:lumOff val="40000"/>
                  </a:schemeClr>
                </a:solidFill>
                <a:latin typeface="Times New Roman" pitchFamily="18" charset="0"/>
                <a:cs typeface="Times New Roman" pitchFamily="18" charset="0"/>
              </a:rPr>
              <a:t>:</a:t>
            </a:r>
            <a:r>
              <a:rPr lang="en-IN" sz="1800" dirty="0" smtClean="0">
                <a:latin typeface="Times New Roman" pitchFamily="18" charset="0"/>
                <a:cs typeface="Times New Roman" pitchFamily="18" charset="0"/>
              </a:rPr>
              <a:t> Automating </a:t>
            </a:r>
            <a:r>
              <a:rPr lang="en-IN" sz="1800" dirty="0">
                <a:latin typeface="Times New Roman" pitchFamily="18" charset="0"/>
                <a:cs typeface="Times New Roman" pitchFamily="18" charset="0"/>
              </a:rPr>
              <a:t>the creation and management of AWS </a:t>
            </a:r>
            <a:r>
              <a:rPr lang="en-IN" sz="1800" dirty="0" smtClean="0">
                <a:latin typeface="Times New Roman" pitchFamily="18" charset="0"/>
                <a:cs typeface="Times New Roman" pitchFamily="18" charset="0"/>
              </a:rPr>
              <a:t>resources ensuring </a:t>
            </a:r>
            <a:r>
              <a:rPr lang="en-IN" sz="1800" dirty="0">
                <a:latin typeface="Times New Roman" pitchFamily="18" charset="0"/>
                <a:cs typeface="Times New Roman" pitchFamily="18" charset="0"/>
              </a:rPr>
              <a:t>consistency and repeatability.</a:t>
            </a:r>
          </a:p>
          <a:p>
            <a:pPr algn="just"/>
            <a:r>
              <a:rPr lang="en-IN" sz="1800" b="1" dirty="0">
                <a:solidFill>
                  <a:schemeClr val="accent2">
                    <a:lumMod val="60000"/>
                    <a:lumOff val="40000"/>
                  </a:schemeClr>
                </a:solidFill>
                <a:latin typeface="Times New Roman" pitchFamily="18" charset="0"/>
                <a:cs typeface="Times New Roman" pitchFamily="18" charset="0"/>
              </a:rPr>
              <a:t>Multi-Site Deployment</a:t>
            </a:r>
            <a:r>
              <a:rPr lang="en-IN" sz="1800" dirty="0">
                <a:latin typeface="Times New Roman" pitchFamily="18" charset="0"/>
                <a:cs typeface="Times New Roman" pitchFamily="18" charset="0"/>
              </a:rPr>
              <a:t>: In Phase 2, we deploy our application and infrastructure across two AWS regions. </a:t>
            </a:r>
            <a:r>
              <a:rPr lang="en-IN" sz="1800" dirty="0" err="1">
                <a:latin typeface="Times New Roman" pitchFamily="18" charset="0"/>
                <a:cs typeface="Times New Roman" pitchFamily="18" charset="0"/>
              </a:rPr>
              <a:t>CloudFormation</a:t>
            </a:r>
            <a:r>
              <a:rPr lang="en-IN" sz="1800" dirty="0">
                <a:latin typeface="Times New Roman" pitchFamily="18" charset="0"/>
                <a:cs typeface="Times New Roman" pitchFamily="18" charset="0"/>
              </a:rPr>
              <a:t> allows us to define VPCs, subnets, security groups, IAM roles, and other resources needed for our multi-site architecture.</a:t>
            </a:r>
          </a:p>
          <a:p>
            <a:pPr algn="just"/>
            <a:r>
              <a:rPr lang="en-IN" sz="1800" b="1" dirty="0">
                <a:solidFill>
                  <a:schemeClr val="accent2">
                    <a:lumMod val="60000"/>
                    <a:lumOff val="40000"/>
                  </a:schemeClr>
                </a:solidFill>
                <a:latin typeface="Times New Roman" pitchFamily="18" charset="0"/>
                <a:cs typeface="Times New Roman" pitchFamily="18" charset="0"/>
              </a:rPr>
              <a:t>Disaster Recovery Scenarios</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CloudFormation</a:t>
            </a:r>
            <a:r>
              <a:rPr lang="en-IN" sz="1800" dirty="0">
                <a:latin typeface="Times New Roman" pitchFamily="18" charset="0"/>
                <a:cs typeface="Times New Roman" pitchFamily="18" charset="0"/>
              </a:rPr>
              <a:t> templates are used to define disaster recovery scenarios and resource configurations for failover. These templates are essential for executing our disaster recovery plan.</a:t>
            </a:r>
          </a:p>
          <a:p>
            <a:pPr algn="just"/>
            <a:r>
              <a:rPr lang="en-IN" sz="1800" b="1" dirty="0">
                <a:solidFill>
                  <a:schemeClr val="accent2">
                    <a:lumMod val="60000"/>
                    <a:lumOff val="40000"/>
                  </a:schemeClr>
                </a:solidFill>
                <a:latin typeface="Times New Roman" pitchFamily="18" charset="0"/>
                <a:cs typeface="Times New Roman" pitchFamily="18" charset="0"/>
              </a:rPr>
              <a:t>Version Control</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CloudFormation</a:t>
            </a:r>
            <a:r>
              <a:rPr lang="en-IN" sz="1800" dirty="0">
                <a:latin typeface="Times New Roman" pitchFamily="18" charset="0"/>
                <a:cs typeface="Times New Roman" pitchFamily="18" charset="0"/>
              </a:rPr>
              <a:t> templates are version-controlled, providing a history of changes and the ability to roll back to previous configurations if needed.</a:t>
            </a:r>
          </a:p>
          <a:p>
            <a:pPr algn="just"/>
            <a:r>
              <a:rPr lang="en-IN" sz="1800" b="1" dirty="0">
                <a:solidFill>
                  <a:schemeClr val="accent2">
                    <a:lumMod val="60000"/>
                    <a:lumOff val="40000"/>
                  </a:schemeClr>
                </a:solidFill>
                <a:latin typeface="Times New Roman" pitchFamily="18" charset="0"/>
                <a:cs typeface="Times New Roman" pitchFamily="18" charset="0"/>
              </a:rPr>
              <a:t>Infrastructure Updates</a:t>
            </a:r>
            <a:r>
              <a:rPr lang="en-IN" sz="1800" dirty="0">
                <a:latin typeface="Times New Roman" pitchFamily="18" charset="0"/>
                <a:cs typeface="Times New Roman" pitchFamily="18" charset="0"/>
              </a:rPr>
              <a:t>: As our architecture evolves, </a:t>
            </a:r>
            <a:r>
              <a:rPr lang="en-IN" sz="1800" dirty="0" err="1">
                <a:latin typeface="Times New Roman" pitchFamily="18" charset="0"/>
                <a:cs typeface="Times New Roman" pitchFamily="18" charset="0"/>
              </a:rPr>
              <a:t>CloudFormation</a:t>
            </a:r>
            <a:r>
              <a:rPr lang="en-IN" sz="1800" dirty="0">
                <a:latin typeface="Times New Roman" pitchFamily="18" charset="0"/>
                <a:cs typeface="Times New Roman" pitchFamily="18" charset="0"/>
              </a:rPr>
              <a:t> templates facilitate updates and modifications to resources. We can modify templates to reflect changes and apply updates seamlessly.</a:t>
            </a:r>
          </a:p>
        </p:txBody>
      </p:sp>
    </p:spTree>
    <p:extLst>
      <p:ext uri="{BB962C8B-B14F-4D97-AF65-F5344CB8AC3E}">
        <p14:creationId xmlns:p14="http://schemas.microsoft.com/office/powerpoint/2010/main" val="3270382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352928" cy="1143000"/>
          </a:xfrm>
        </p:spPr>
        <p:txBody>
          <a:bodyPr>
            <a:noAutofit/>
          </a:bodyPr>
          <a:lstStyle/>
          <a:p>
            <a:pPr algn="ctr"/>
            <a:r>
              <a:rPr lang="en-IN" sz="3200" dirty="0">
                <a:latin typeface="Times New Roman" pitchFamily="18" charset="0"/>
                <a:cs typeface="Times New Roman" pitchFamily="18" charset="0"/>
              </a:rPr>
              <a:t>C</a:t>
            </a:r>
            <a:r>
              <a:rPr lang="en-IN" sz="3200" dirty="0" smtClean="0">
                <a:latin typeface="Times New Roman" pitchFamily="18" charset="0"/>
                <a:cs typeface="Times New Roman" pitchFamily="18" charset="0"/>
              </a:rPr>
              <a:t>ontinuous </a:t>
            </a:r>
            <a:r>
              <a:rPr lang="en-IN" sz="3200" dirty="0">
                <a:latin typeface="Times New Roman" pitchFamily="18" charset="0"/>
                <a:cs typeface="Times New Roman" pitchFamily="18" charset="0"/>
              </a:rPr>
              <a:t>I</a:t>
            </a:r>
            <a:r>
              <a:rPr lang="en-IN" sz="3200" dirty="0" smtClean="0">
                <a:latin typeface="Times New Roman" pitchFamily="18" charset="0"/>
                <a:cs typeface="Times New Roman" pitchFamily="18" charset="0"/>
              </a:rPr>
              <a:t>ntegration </a:t>
            </a:r>
            <a:r>
              <a:rPr lang="en-IN" sz="3200" dirty="0">
                <a:latin typeface="Times New Roman" pitchFamily="18" charset="0"/>
                <a:cs typeface="Times New Roman" pitchFamily="18" charset="0"/>
              </a:rPr>
              <a:t>and </a:t>
            </a:r>
            <a:r>
              <a:rPr lang="en-IN" sz="3200" dirty="0" smtClean="0">
                <a:latin typeface="Times New Roman" pitchFamily="18" charset="0"/>
                <a:cs typeface="Times New Roman" pitchFamily="18" charset="0"/>
              </a:rPr>
              <a:t>Continuous </a:t>
            </a:r>
            <a:r>
              <a:rPr lang="en-IN" sz="3200" dirty="0">
                <a:latin typeface="Times New Roman" pitchFamily="18" charset="0"/>
                <a:cs typeface="Times New Roman" pitchFamily="18" charset="0"/>
              </a:rPr>
              <a:t>D</a:t>
            </a:r>
            <a:r>
              <a:rPr lang="en-IN" sz="3200" dirty="0" smtClean="0">
                <a:latin typeface="Times New Roman" pitchFamily="18" charset="0"/>
                <a:cs typeface="Times New Roman" pitchFamily="18" charset="0"/>
              </a:rPr>
              <a:t>elivery</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19256" cy="4709120"/>
          </a:xfrm>
        </p:spPr>
        <p:txBody>
          <a:bodyPr>
            <a:normAutofit fontScale="92500" lnSpcReduction="20000"/>
          </a:bodyPr>
          <a:lstStyle/>
          <a:p>
            <a:r>
              <a:rPr lang="en-IN" sz="2000" dirty="0">
                <a:solidFill>
                  <a:schemeClr val="accent2">
                    <a:lumMod val="60000"/>
                    <a:lumOff val="40000"/>
                  </a:schemeClr>
                </a:solidFill>
                <a:latin typeface="Times New Roman" pitchFamily="18" charset="0"/>
                <a:cs typeface="Times New Roman" pitchFamily="18" charset="0"/>
              </a:rPr>
              <a:t>AWS </a:t>
            </a:r>
            <a:r>
              <a:rPr lang="en-IN" sz="2000" dirty="0" err="1">
                <a:solidFill>
                  <a:schemeClr val="accent2">
                    <a:lumMod val="60000"/>
                    <a:lumOff val="40000"/>
                  </a:schemeClr>
                </a:solidFill>
                <a:latin typeface="Times New Roman" pitchFamily="18" charset="0"/>
                <a:cs typeface="Times New Roman" pitchFamily="18" charset="0"/>
              </a:rPr>
              <a:t>CodePipeline</a:t>
            </a:r>
            <a:r>
              <a:rPr lang="en-IN" sz="2000" dirty="0">
                <a:latin typeface="Times New Roman" pitchFamily="18" charset="0"/>
                <a:cs typeface="Times New Roman" pitchFamily="18" charset="0"/>
              </a:rPr>
              <a:t>, a continuous integration and continuous delivery (CI/CD) service, is integrated with </a:t>
            </a:r>
            <a:r>
              <a:rPr lang="en-IN" sz="2000" dirty="0" err="1">
                <a:latin typeface="Times New Roman" pitchFamily="18" charset="0"/>
                <a:cs typeface="Times New Roman" pitchFamily="18" charset="0"/>
              </a:rPr>
              <a:t>CloudFormation</a:t>
            </a:r>
            <a:r>
              <a:rPr lang="en-IN" sz="2000" dirty="0">
                <a:latin typeface="Times New Roman" pitchFamily="18" charset="0"/>
                <a:cs typeface="Times New Roman" pitchFamily="18" charset="0"/>
              </a:rPr>
              <a:t> to automate the deployment </a:t>
            </a:r>
            <a:r>
              <a:rPr lang="en-IN" sz="2000" dirty="0" smtClean="0">
                <a:latin typeface="Times New Roman" pitchFamily="18" charset="0"/>
                <a:cs typeface="Times New Roman" pitchFamily="18" charset="0"/>
              </a:rPr>
              <a:t>process.</a:t>
            </a:r>
          </a:p>
          <a:p>
            <a:r>
              <a:rPr lang="en-IN" sz="2000" dirty="0" smtClean="0">
                <a:latin typeface="Times New Roman" pitchFamily="18" charset="0"/>
                <a:cs typeface="Times New Roman" pitchFamily="18" charset="0"/>
              </a:rPr>
              <a:t>Phase2 has leveraged </a:t>
            </a:r>
            <a:r>
              <a:rPr lang="en-IN" sz="2000" dirty="0">
                <a:solidFill>
                  <a:schemeClr val="accent2">
                    <a:lumMod val="60000"/>
                    <a:lumOff val="40000"/>
                  </a:schemeClr>
                </a:solidFill>
                <a:latin typeface="Times New Roman" pitchFamily="18" charset="0"/>
                <a:cs typeface="Times New Roman" pitchFamily="18" charset="0"/>
              </a:rPr>
              <a:t>Elastic Beanstalk's </a:t>
            </a:r>
            <a:r>
              <a:rPr lang="en-IN" sz="2000" dirty="0">
                <a:latin typeface="Times New Roman" pitchFamily="18" charset="0"/>
                <a:cs typeface="Times New Roman" pitchFamily="18" charset="0"/>
              </a:rPr>
              <a:t>simplicity for application deployment while using </a:t>
            </a:r>
            <a:r>
              <a:rPr lang="en-IN" sz="2000" dirty="0" err="1">
                <a:solidFill>
                  <a:schemeClr val="accent2">
                    <a:lumMod val="60000"/>
                    <a:lumOff val="40000"/>
                  </a:schemeClr>
                </a:solidFill>
                <a:latin typeface="Times New Roman" pitchFamily="18" charset="0"/>
                <a:cs typeface="Times New Roman" pitchFamily="18" charset="0"/>
              </a:rPr>
              <a:t>CodePipeline</a:t>
            </a:r>
            <a:r>
              <a:rPr lang="en-IN" sz="2000" dirty="0">
                <a:latin typeface="Times New Roman" pitchFamily="18" charset="0"/>
                <a:cs typeface="Times New Roman" pitchFamily="18" charset="0"/>
              </a:rPr>
              <a:t> to automate and manage the overall deployment process, including testing, approvals, and coordination with other AWS </a:t>
            </a:r>
            <a:r>
              <a:rPr lang="en-IN" sz="2000" dirty="0" smtClean="0">
                <a:latin typeface="Times New Roman" pitchFamily="18" charset="0"/>
                <a:cs typeface="Times New Roman" pitchFamily="18" charset="0"/>
              </a:rPr>
              <a:t>services.</a:t>
            </a:r>
          </a:p>
          <a:p>
            <a:r>
              <a:rPr lang="en-IN" sz="2000" dirty="0" smtClean="0">
                <a:latin typeface="Times New Roman" pitchFamily="18" charset="0"/>
                <a:cs typeface="Times New Roman" pitchFamily="18" charset="0"/>
              </a:rPr>
              <a:t>In Phase2, created a </a:t>
            </a:r>
            <a:r>
              <a:rPr lang="en-IN" sz="2000" dirty="0">
                <a:latin typeface="Times New Roman" pitchFamily="18" charset="0"/>
                <a:cs typeface="Times New Roman" pitchFamily="18" charset="0"/>
              </a:rPr>
              <a:t>streamlined and automated deployment process </a:t>
            </a:r>
            <a:r>
              <a:rPr lang="en-IN" sz="2000" dirty="0" smtClean="0">
                <a:latin typeface="Times New Roman" pitchFamily="18" charset="0"/>
                <a:cs typeface="Times New Roman" pitchFamily="18" charset="0"/>
              </a:rPr>
              <a:t>benefiting </a:t>
            </a:r>
            <a:r>
              <a:rPr lang="en-IN" sz="2000" dirty="0">
                <a:latin typeface="Times New Roman" pitchFamily="18" charset="0"/>
                <a:cs typeface="Times New Roman" pitchFamily="18" charset="0"/>
              </a:rPr>
              <a:t>from the ease of use and scalability of Elastic Beanstalk for hosting </a:t>
            </a:r>
            <a:r>
              <a:rPr lang="en-IN" sz="2000" dirty="0" smtClean="0">
                <a:latin typeface="Times New Roman" pitchFamily="18" charset="0"/>
                <a:cs typeface="Times New Roman" pitchFamily="18" charset="0"/>
              </a:rPr>
              <a:t>web </a:t>
            </a:r>
            <a:r>
              <a:rPr lang="en-IN" sz="2000" dirty="0">
                <a:latin typeface="Times New Roman" pitchFamily="18" charset="0"/>
                <a:cs typeface="Times New Roman" pitchFamily="18" charset="0"/>
              </a:rPr>
              <a:t>application. This approach ensures that your application is deployed consistently and reliably across environments while allowing for customization and control through the CI/CD pipeline</a:t>
            </a:r>
            <a:r>
              <a:rPr lang="en-IN" sz="2000" dirty="0" smtClean="0">
                <a:latin typeface="Times New Roman" pitchFamily="18" charset="0"/>
                <a:cs typeface="Times New Roman" pitchFamily="18" charset="0"/>
              </a:rPr>
              <a:t>.</a:t>
            </a:r>
          </a:p>
          <a:p>
            <a:r>
              <a:rPr lang="en-IN" sz="2000" dirty="0">
                <a:latin typeface="Times New Roman" pitchFamily="18" charset="0"/>
                <a:cs typeface="Times New Roman" pitchFamily="18" charset="0"/>
              </a:rPr>
              <a:t>By using </a:t>
            </a:r>
            <a:r>
              <a:rPr lang="en-IN" sz="2000" dirty="0">
                <a:solidFill>
                  <a:schemeClr val="accent2">
                    <a:lumMod val="60000"/>
                    <a:lumOff val="40000"/>
                  </a:schemeClr>
                </a:solidFill>
                <a:latin typeface="Times New Roman" pitchFamily="18" charset="0"/>
                <a:cs typeface="Times New Roman" pitchFamily="18" charset="0"/>
              </a:rPr>
              <a:t>AWS </a:t>
            </a:r>
            <a:r>
              <a:rPr lang="en-IN" sz="2000" dirty="0" err="1">
                <a:solidFill>
                  <a:schemeClr val="accent2">
                    <a:lumMod val="60000"/>
                    <a:lumOff val="40000"/>
                  </a:schemeClr>
                </a:solidFill>
                <a:latin typeface="Times New Roman" pitchFamily="18" charset="0"/>
                <a:cs typeface="Times New Roman" pitchFamily="18" charset="0"/>
              </a:rPr>
              <a:t>CodePipeline</a:t>
            </a:r>
            <a:r>
              <a:rPr lang="en-IN" sz="2000" dirty="0">
                <a:latin typeface="Times New Roman" pitchFamily="18" charset="0"/>
                <a:cs typeface="Times New Roman" pitchFamily="18" charset="0"/>
              </a:rPr>
              <a:t>, one deploy stage within the pipeline will deploy the stack to the primary </a:t>
            </a:r>
            <a:r>
              <a:rPr lang="en-IN" sz="2000" dirty="0" smtClean="0">
                <a:latin typeface="Times New Roman" pitchFamily="18" charset="0"/>
                <a:cs typeface="Times New Roman" pitchFamily="18" charset="0"/>
              </a:rPr>
              <a:t>Region. </a:t>
            </a:r>
            <a:r>
              <a:rPr lang="en-IN" sz="2000" dirty="0">
                <a:latin typeface="Times New Roman" pitchFamily="18" charset="0"/>
                <a:cs typeface="Times New Roman" pitchFamily="18" charset="0"/>
              </a:rPr>
              <a:t>After that, the same stack is copied to the secondary </a:t>
            </a:r>
            <a:r>
              <a:rPr lang="en-IN" sz="2000" dirty="0" smtClean="0">
                <a:latin typeface="Times New Roman" pitchFamily="18" charset="0"/>
                <a:cs typeface="Times New Roman" pitchFamily="18" charset="0"/>
              </a:rPr>
              <a:t>Region.</a:t>
            </a:r>
          </a:p>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workloads in the primary and secondary Regions will be treated as two different environments. However, they will run the same version of </a:t>
            </a:r>
            <a:r>
              <a:rPr lang="en-IN" sz="2000" dirty="0" smtClean="0">
                <a:latin typeface="Times New Roman" pitchFamily="18" charset="0"/>
                <a:cs typeface="Times New Roman" pitchFamily="18" charset="0"/>
              </a:rPr>
              <a:t>our </a:t>
            </a:r>
            <a:r>
              <a:rPr lang="en-IN" sz="2000" dirty="0">
                <a:latin typeface="Times New Roman" pitchFamily="18" charset="0"/>
                <a:cs typeface="Times New Roman" pitchFamily="18" charset="0"/>
              </a:rPr>
              <a:t>application for consistency and availability in event of a failure.</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14337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itchFamily="18" charset="0"/>
                <a:cs typeface="Times New Roman" pitchFamily="18" charset="0"/>
              </a:rPr>
              <a:t>Amazon S3: Multipart Upload</a:t>
            </a:r>
          </a:p>
        </p:txBody>
      </p:sp>
      <p:sp>
        <p:nvSpPr>
          <p:cNvPr id="4" name="Content Placeholder 3"/>
          <p:cNvSpPr>
            <a:spLocks noGrp="1"/>
          </p:cNvSpPr>
          <p:nvPr>
            <p:ph idx="1"/>
          </p:nvPr>
        </p:nvSpPr>
        <p:spPr>
          <a:xfrm>
            <a:off x="534379" y="1340768"/>
            <a:ext cx="8291264" cy="4493096"/>
          </a:xfrm>
        </p:spPr>
        <p:txBody>
          <a:bodyPr>
            <a:normAutofit/>
          </a:bodyPr>
          <a:lstStyle/>
          <a:p>
            <a:r>
              <a:rPr lang="en-IN" sz="1800" dirty="0" smtClean="0">
                <a:latin typeface="Times New Roman" pitchFamily="18" charset="0"/>
                <a:cs typeface="Times New Roman" pitchFamily="18" charset="0"/>
              </a:rPr>
              <a:t>Phase 2 uses this new </a:t>
            </a:r>
            <a:r>
              <a:rPr lang="en-IN" sz="1800" dirty="0">
                <a:latin typeface="Times New Roman" pitchFamily="18" charset="0"/>
                <a:cs typeface="Times New Roman" pitchFamily="18" charset="0"/>
              </a:rPr>
              <a:t>feature, </a:t>
            </a:r>
            <a:r>
              <a:rPr lang="en-IN" sz="1800" dirty="0" smtClean="0">
                <a:latin typeface="Times New Roman" pitchFamily="18" charset="0"/>
                <a:cs typeface="Times New Roman" pitchFamily="18" charset="0"/>
              </a:rPr>
              <a:t>we can </a:t>
            </a:r>
            <a:r>
              <a:rPr lang="en-IN" sz="1800" dirty="0">
                <a:latin typeface="Times New Roman" pitchFamily="18" charset="0"/>
                <a:cs typeface="Times New Roman" pitchFamily="18" charset="0"/>
              </a:rPr>
              <a:t>break a 5 GB upload (the current limit on the size of an S3 object) into as many as 1024 separate parts and upload each one independently, as long as each part has a size of 5 megabytes (MB) or more. If an upload of a part fails it can be restarted without affecting any of the other parts. Once you have uploaded all of the parts you ask S3 to assemble the full object with another call to S3.</a:t>
            </a:r>
            <a:endParaRPr lang="en-IN" sz="18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3175936"/>
            <a:ext cx="3384377" cy="3510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712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Autofit/>
          </a:bodyPr>
          <a:lstStyle/>
          <a:p>
            <a:pPr algn="ctr"/>
            <a:r>
              <a:rPr lang="en-IN" sz="3200" b="1" dirty="0">
                <a:latin typeface="Times New Roman" pitchFamily="18" charset="0"/>
                <a:cs typeface="Times New Roman" pitchFamily="18" charset="0"/>
              </a:rPr>
              <a:t>Best Practices for Disaster Recovery on AWS</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07504" y="836712"/>
            <a:ext cx="8856984" cy="5904656"/>
          </a:xfrm>
        </p:spPr>
        <p:txBody>
          <a:bodyPr>
            <a:normAutofit/>
          </a:bodyPr>
          <a:lstStyle/>
          <a:p>
            <a:pPr marL="36576" indent="0" algn="just">
              <a:buNone/>
            </a:pPr>
            <a:r>
              <a:rPr lang="en-IN" sz="1600" b="1" dirty="0" smtClean="0">
                <a:latin typeface="Times New Roman" pitchFamily="18" charset="0"/>
                <a:cs typeface="Times New Roman" pitchFamily="18" charset="0"/>
              </a:rPr>
              <a:t>1. Define Clear Recovery Objectives</a:t>
            </a:r>
            <a:endParaRPr lang="en-IN" sz="1600" dirty="0" smtClean="0">
              <a:latin typeface="Times New Roman" pitchFamily="18" charset="0"/>
              <a:cs typeface="Times New Roman" pitchFamily="18" charset="0"/>
            </a:endParaRPr>
          </a:p>
          <a:p>
            <a:pPr algn="just"/>
            <a:r>
              <a:rPr lang="en-IN" sz="1600" b="1" dirty="0" smtClean="0">
                <a:latin typeface="Times New Roman" pitchFamily="18" charset="0"/>
                <a:cs typeface="Times New Roman" pitchFamily="18" charset="0"/>
              </a:rPr>
              <a:t>Recovery Time Objective (RTO)</a:t>
            </a:r>
            <a:r>
              <a:rPr lang="en-IN" sz="1600" dirty="0" smtClean="0">
                <a:latin typeface="Times New Roman" pitchFamily="18" charset="0"/>
                <a:cs typeface="Times New Roman" pitchFamily="18" charset="0"/>
              </a:rPr>
              <a:t>: This metric defines the maximum acceptable downtime for your applications or systems after a disaster. </a:t>
            </a:r>
          </a:p>
          <a:p>
            <a:pPr algn="just"/>
            <a:r>
              <a:rPr lang="en-IN" sz="1600" b="1" dirty="0" smtClean="0">
                <a:latin typeface="Times New Roman" pitchFamily="18" charset="0"/>
                <a:cs typeface="Times New Roman" pitchFamily="18" charset="0"/>
              </a:rPr>
              <a:t>Recovery Point Objective (RPO)</a:t>
            </a:r>
            <a:r>
              <a:rPr lang="en-IN" sz="1600" dirty="0" smtClean="0">
                <a:latin typeface="Times New Roman" pitchFamily="18" charset="0"/>
                <a:cs typeface="Times New Roman" pitchFamily="18" charset="0"/>
              </a:rPr>
              <a:t>: RPO represents the acceptable amount of data loss in case of a disaster. It determines how frequently data must be backed up to minimize potential loss.</a:t>
            </a:r>
          </a:p>
          <a:p>
            <a:pPr algn="just"/>
            <a:r>
              <a:rPr lang="en-IN" sz="1600" dirty="0" smtClean="0">
                <a:latin typeface="Times New Roman" pitchFamily="18" charset="0"/>
                <a:cs typeface="Times New Roman" pitchFamily="18" charset="0"/>
              </a:rPr>
              <a:t>These metrics help quantify how quickly you need to recover and how much data loss your organization can tolerate.</a:t>
            </a:r>
          </a:p>
          <a:p>
            <a:pPr marL="36576" indent="0" algn="just">
              <a:buNone/>
            </a:pPr>
            <a:r>
              <a:rPr lang="en-IN" sz="1600" dirty="0" smtClean="0">
                <a:latin typeface="Times New Roman" pitchFamily="18" charset="0"/>
                <a:cs typeface="Times New Roman" pitchFamily="18" charset="0"/>
              </a:rPr>
              <a:t>2. </a:t>
            </a:r>
            <a:r>
              <a:rPr lang="en-IN" sz="1600" b="1" dirty="0">
                <a:latin typeface="Times New Roman" pitchFamily="18" charset="0"/>
                <a:cs typeface="Times New Roman" pitchFamily="18" charset="0"/>
              </a:rPr>
              <a:t>Regular Testing and Simulation</a:t>
            </a:r>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Simulated exercises ensure that your recovery plan is effective and that your team can execute it efficiently when needed</a:t>
            </a:r>
            <a:r>
              <a:rPr lang="en-IN" sz="1600" dirty="0" smtClean="0">
                <a:latin typeface="Times New Roman" pitchFamily="18" charset="0"/>
                <a:cs typeface="Times New Roman" pitchFamily="18" charset="0"/>
              </a:rPr>
              <a:t>.</a:t>
            </a:r>
          </a:p>
          <a:p>
            <a:pPr marL="36576" indent="0" algn="just">
              <a:buNone/>
            </a:pPr>
            <a:r>
              <a:rPr lang="en-IN" sz="1600" dirty="0" smtClean="0">
                <a:latin typeface="Times New Roman" pitchFamily="18" charset="0"/>
                <a:cs typeface="Times New Roman" pitchFamily="18" charset="0"/>
              </a:rPr>
              <a:t>3. </a:t>
            </a:r>
            <a:r>
              <a:rPr lang="en-IN" sz="1600" b="1" dirty="0">
                <a:latin typeface="Times New Roman" pitchFamily="18" charset="0"/>
                <a:cs typeface="Times New Roman" pitchFamily="18" charset="0"/>
              </a:rPr>
              <a:t>Leverage Automation</a:t>
            </a:r>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Automation plays a pivotal role in disaster recovery by streamlining processes and reducing recovery times. AWS </a:t>
            </a:r>
            <a:r>
              <a:rPr lang="en-IN" sz="1600" dirty="0" err="1">
                <a:latin typeface="Times New Roman" pitchFamily="18" charset="0"/>
                <a:cs typeface="Times New Roman" pitchFamily="18" charset="0"/>
              </a:rPr>
              <a:t>CloudFormation</a:t>
            </a:r>
            <a:r>
              <a:rPr lang="en-IN" sz="1600" dirty="0">
                <a:latin typeface="Times New Roman" pitchFamily="18" charset="0"/>
                <a:cs typeface="Times New Roman" pitchFamily="18" charset="0"/>
              </a:rPr>
              <a:t> is one tool that can help in this regard.</a:t>
            </a:r>
          </a:p>
          <a:p>
            <a:r>
              <a:rPr lang="en-IN" sz="1600" b="1" dirty="0">
                <a:latin typeface="Times New Roman" pitchFamily="18" charset="0"/>
                <a:cs typeface="Times New Roman" pitchFamily="18" charset="0"/>
              </a:rPr>
              <a:t>Infrastructure as Code (</a:t>
            </a:r>
            <a:r>
              <a:rPr lang="en-IN" sz="1600" b="1" dirty="0" err="1">
                <a:latin typeface="Times New Roman" pitchFamily="18" charset="0"/>
                <a:cs typeface="Times New Roman" pitchFamily="18" charset="0"/>
              </a:rPr>
              <a:t>IaC</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Use AWS </a:t>
            </a:r>
            <a:r>
              <a:rPr lang="en-IN" sz="1600" dirty="0" err="1">
                <a:latin typeface="Times New Roman" pitchFamily="18" charset="0"/>
                <a:cs typeface="Times New Roman" pitchFamily="18" charset="0"/>
              </a:rPr>
              <a:t>CloudFormation</a:t>
            </a:r>
            <a:r>
              <a:rPr lang="en-IN" sz="1600" dirty="0">
                <a:latin typeface="Times New Roman" pitchFamily="18" charset="0"/>
                <a:cs typeface="Times New Roman" pitchFamily="18" charset="0"/>
              </a:rPr>
              <a:t> to define your infrastructure as code. This ensures consistent infrastructure deployment and simplifies the recovery process by accurately recreating your environment.</a:t>
            </a:r>
          </a:p>
          <a:p>
            <a:r>
              <a:rPr lang="en-IN" sz="1600" b="1" dirty="0">
                <a:latin typeface="Times New Roman" pitchFamily="18" charset="0"/>
                <a:cs typeface="Times New Roman" pitchFamily="18" charset="0"/>
              </a:rPr>
              <a:t>Automated Recovery Workflows</a:t>
            </a:r>
            <a:r>
              <a:rPr lang="en-IN" sz="1600" dirty="0">
                <a:latin typeface="Times New Roman" pitchFamily="18" charset="0"/>
                <a:cs typeface="Times New Roman" pitchFamily="18" charset="0"/>
              </a:rPr>
              <a:t>: Design automated workflows using </a:t>
            </a:r>
            <a:r>
              <a:rPr lang="en-IN" sz="1600" dirty="0" err="1">
                <a:latin typeface="Times New Roman" pitchFamily="18" charset="0"/>
                <a:cs typeface="Times New Roman" pitchFamily="18" charset="0"/>
              </a:rPr>
              <a:t>CloudFormation</a:t>
            </a:r>
            <a:r>
              <a:rPr lang="en-IN" sz="1600" dirty="0">
                <a:latin typeface="Times New Roman" pitchFamily="18" charset="0"/>
                <a:cs typeface="Times New Roman" pitchFamily="18" charset="0"/>
              </a:rPr>
              <a:t> templates that outline the steps needed to recover different infrastructure components.</a:t>
            </a:r>
          </a:p>
          <a:p>
            <a:r>
              <a:rPr lang="en-IN" sz="1600" b="1" dirty="0">
                <a:latin typeface="Times New Roman" pitchFamily="18" charset="0"/>
                <a:cs typeface="Times New Roman" pitchFamily="18" charset="0"/>
              </a:rPr>
              <a:t>Version Control</a:t>
            </a:r>
            <a:r>
              <a:rPr lang="en-IN" sz="1600" dirty="0">
                <a:latin typeface="Times New Roman" pitchFamily="18" charset="0"/>
                <a:cs typeface="Times New Roman" pitchFamily="18" charset="0"/>
              </a:rPr>
              <a:t>: Maintain version control for your </a:t>
            </a:r>
            <a:r>
              <a:rPr lang="en-IN" sz="1600" dirty="0" err="1">
                <a:latin typeface="Times New Roman" pitchFamily="18" charset="0"/>
                <a:cs typeface="Times New Roman" pitchFamily="18" charset="0"/>
              </a:rPr>
              <a:t>CloudFormation</a:t>
            </a:r>
            <a:r>
              <a:rPr lang="en-IN" sz="1600" dirty="0">
                <a:latin typeface="Times New Roman" pitchFamily="18" charset="0"/>
                <a:cs typeface="Times New Roman" pitchFamily="18" charset="0"/>
              </a:rPr>
              <a:t> templates to track changes and ensure you have a reliable snapshot of your infrastructure.</a:t>
            </a:r>
          </a:p>
          <a:p>
            <a:pPr algn="just"/>
            <a:endParaRPr lang="en-IN" sz="1600" dirty="0" smtClean="0">
              <a:latin typeface="Times New Roman" pitchFamily="18" charset="0"/>
              <a:cs typeface="Times New Roman" pitchFamily="18" charset="0"/>
            </a:endParaRPr>
          </a:p>
          <a:p>
            <a:pPr algn="just"/>
            <a:endParaRPr lang="en-IN" sz="1600" dirty="0">
              <a:latin typeface="Times New Roman" pitchFamily="18" charset="0"/>
              <a:cs typeface="Times New Roman" pitchFamily="18" charset="0"/>
            </a:endParaRPr>
          </a:p>
          <a:p>
            <a:pPr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036062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47248" cy="1143000"/>
          </a:xfrm>
        </p:spPr>
        <p:txBody>
          <a:bodyPr>
            <a:noAutofit/>
          </a:bodyPr>
          <a:lstStyle/>
          <a:p>
            <a:pPr algn="ctr"/>
            <a:r>
              <a:rPr lang="en-IN" sz="3200" b="1" dirty="0">
                <a:latin typeface="Times New Roman" pitchFamily="18" charset="0"/>
                <a:cs typeface="Times New Roman" pitchFamily="18" charset="0"/>
              </a:rPr>
              <a:t>Best Practices for Disaster Recovery on AWS</a:t>
            </a:r>
            <a:br>
              <a:rPr lang="en-IN" sz="3200" b="1" dirty="0">
                <a:latin typeface="Times New Roman" pitchFamily="18" charset="0"/>
                <a:cs typeface="Times New Roman" pitchFamily="18" charset="0"/>
              </a:rPr>
            </a:br>
            <a:endParaRPr lang="en-IN" sz="3200" dirty="0"/>
          </a:p>
        </p:txBody>
      </p:sp>
      <p:sp>
        <p:nvSpPr>
          <p:cNvPr id="3" name="Content Placeholder 2"/>
          <p:cNvSpPr>
            <a:spLocks noGrp="1"/>
          </p:cNvSpPr>
          <p:nvPr>
            <p:ph idx="1"/>
          </p:nvPr>
        </p:nvSpPr>
        <p:spPr>
          <a:xfrm>
            <a:off x="395536" y="980728"/>
            <a:ext cx="8424936" cy="4752528"/>
          </a:xfrm>
        </p:spPr>
        <p:txBody>
          <a:bodyPr>
            <a:noAutofit/>
          </a:bodyPr>
          <a:lstStyle/>
          <a:p>
            <a:pPr marL="36576" indent="0" algn="just">
              <a:buNone/>
            </a:pPr>
            <a:r>
              <a:rPr lang="en-IN" sz="1800" b="1" dirty="0" smtClean="0">
                <a:latin typeface="Times New Roman" pitchFamily="18" charset="0"/>
                <a:cs typeface="Times New Roman" pitchFamily="18" charset="0"/>
              </a:rPr>
              <a:t>4. Implement </a:t>
            </a:r>
            <a:r>
              <a:rPr lang="en-IN" sz="1800" b="1" dirty="0">
                <a:latin typeface="Times New Roman" pitchFamily="18" charset="0"/>
                <a:cs typeface="Times New Roman" pitchFamily="18" charset="0"/>
              </a:rPr>
              <a:t>Data Replication</a:t>
            </a:r>
            <a:endParaRPr lang="en-IN" sz="1800" dirty="0">
              <a:latin typeface="Times New Roman" pitchFamily="18" charset="0"/>
              <a:cs typeface="Times New Roman" pitchFamily="18" charset="0"/>
            </a:endParaRPr>
          </a:p>
          <a:p>
            <a:pPr algn="just"/>
            <a:r>
              <a:rPr lang="en-IN" sz="1800" b="1" dirty="0" smtClean="0">
                <a:latin typeface="Times New Roman" pitchFamily="18" charset="0"/>
                <a:cs typeface="Times New Roman" pitchFamily="18" charset="0"/>
              </a:rPr>
              <a:t>Multi-Region </a:t>
            </a:r>
            <a:r>
              <a:rPr lang="en-IN" sz="1800" b="1" dirty="0">
                <a:latin typeface="Times New Roman" pitchFamily="18" charset="0"/>
                <a:cs typeface="Times New Roman" pitchFamily="18" charset="0"/>
              </a:rPr>
              <a:t>Replication</a:t>
            </a:r>
            <a:r>
              <a:rPr lang="en-IN" sz="1800" dirty="0">
                <a:latin typeface="Times New Roman" pitchFamily="18" charset="0"/>
                <a:cs typeface="Times New Roman" pitchFamily="18" charset="0"/>
              </a:rPr>
              <a:t>: Replicate data across multiple AWS regions to ensure redundancy. This approach enhances availability and mitigates the risk of data loss in a single region failure.</a:t>
            </a:r>
          </a:p>
          <a:p>
            <a:pPr algn="just"/>
            <a:r>
              <a:rPr lang="en-IN" sz="1800" b="1" dirty="0">
                <a:latin typeface="Times New Roman" pitchFamily="18" charset="0"/>
                <a:cs typeface="Times New Roman" pitchFamily="18" charset="0"/>
              </a:rPr>
              <a:t>Cross-Availability Zone Replication</a:t>
            </a:r>
            <a:r>
              <a:rPr lang="en-IN" sz="1800" dirty="0">
                <a:latin typeface="Times New Roman" pitchFamily="18" charset="0"/>
                <a:cs typeface="Times New Roman" pitchFamily="18" charset="0"/>
              </a:rPr>
              <a:t>: Replicate data across different availability zones within the same region for intra-region redundancy.</a:t>
            </a:r>
          </a:p>
          <a:p>
            <a:pPr algn="just"/>
            <a:r>
              <a:rPr lang="en-IN" sz="1800" b="1" dirty="0">
                <a:latin typeface="Times New Roman" pitchFamily="18" charset="0"/>
                <a:cs typeface="Times New Roman" pitchFamily="18" charset="0"/>
              </a:rPr>
              <a:t>Real-Time or Near-Real-Time</a:t>
            </a:r>
            <a:r>
              <a:rPr lang="en-IN" sz="1800" dirty="0">
                <a:latin typeface="Times New Roman" pitchFamily="18" charset="0"/>
                <a:cs typeface="Times New Roman" pitchFamily="18" charset="0"/>
              </a:rPr>
              <a:t>: Choose replication mechanisms that enable real-time or near-real-time data consistency between source and target environments, depending on your RPO.</a:t>
            </a:r>
          </a:p>
          <a:p>
            <a:pPr marL="36576" indent="0" algn="just">
              <a:buNone/>
            </a:pPr>
            <a:r>
              <a:rPr lang="en-IN" sz="1800" b="1" dirty="0" smtClean="0">
                <a:latin typeface="Times New Roman" pitchFamily="18" charset="0"/>
                <a:cs typeface="Times New Roman" pitchFamily="18" charset="0"/>
              </a:rPr>
              <a:t>5. Robust </a:t>
            </a:r>
            <a:r>
              <a:rPr lang="en-IN" sz="1800" b="1" dirty="0">
                <a:latin typeface="Times New Roman" pitchFamily="18" charset="0"/>
                <a:cs typeface="Times New Roman" pitchFamily="18" charset="0"/>
              </a:rPr>
              <a:t>Monitoring and Alerting</a:t>
            </a:r>
            <a:endParaRPr lang="en-IN" sz="1800"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Monitoring and alerting are proactive measures that help you detect issues before they escalate into disasters.</a:t>
            </a:r>
          </a:p>
          <a:p>
            <a:pPr algn="just"/>
            <a:r>
              <a:rPr lang="en-IN" sz="1800" b="1" dirty="0" err="1">
                <a:latin typeface="Times New Roman" pitchFamily="18" charset="0"/>
                <a:cs typeface="Times New Roman" pitchFamily="18" charset="0"/>
              </a:rPr>
              <a:t>CloudWatch</a:t>
            </a:r>
            <a:r>
              <a:rPr lang="en-IN" sz="1800" b="1" dirty="0">
                <a:latin typeface="Times New Roman" pitchFamily="18" charset="0"/>
                <a:cs typeface="Times New Roman" pitchFamily="18" charset="0"/>
              </a:rPr>
              <a:t> for Monitoring</a:t>
            </a:r>
            <a:r>
              <a:rPr lang="en-IN" sz="1800" dirty="0">
                <a:latin typeface="Times New Roman" pitchFamily="18" charset="0"/>
                <a:cs typeface="Times New Roman" pitchFamily="18" charset="0"/>
              </a:rPr>
              <a:t>: Utilize Amazon </a:t>
            </a:r>
            <a:r>
              <a:rPr lang="en-IN" sz="1800" dirty="0" err="1">
                <a:latin typeface="Times New Roman" pitchFamily="18" charset="0"/>
                <a:cs typeface="Times New Roman" pitchFamily="18" charset="0"/>
              </a:rPr>
              <a:t>CloudWatch</a:t>
            </a:r>
            <a:r>
              <a:rPr lang="en-IN" sz="1800" dirty="0">
                <a:latin typeface="Times New Roman" pitchFamily="18" charset="0"/>
                <a:cs typeface="Times New Roman" pitchFamily="18" charset="0"/>
              </a:rPr>
              <a:t> to monitor your infrastructure’s health, performance, and metrics. Set up custom alarms based on predefined thresholds.</a:t>
            </a:r>
          </a:p>
          <a:p>
            <a:pPr algn="just"/>
            <a:r>
              <a:rPr lang="en-IN" sz="1800" b="1" dirty="0">
                <a:latin typeface="Times New Roman" pitchFamily="18" charset="0"/>
                <a:cs typeface="Times New Roman" pitchFamily="18" charset="0"/>
              </a:rPr>
              <a:t>Event-Driven Alerts</a:t>
            </a:r>
            <a:r>
              <a:rPr lang="en-IN" sz="1800" dirty="0">
                <a:latin typeface="Times New Roman" pitchFamily="18" charset="0"/>
                <a:cs typeface="Times New Roman" pitchFamily="18" charset="0"/>
              </a:rPr>
              <a:t>: Implement event-driven alerts that notify you of critical changes or anomalies, enabling timely responses.</a:t>
            </a:r>
          </a:p>
          <a:p>
            <a:pPr algn="just"/>
            <a:r>
              <a:rPr lang="en-IN" sz="1800" b="1" dirty="0">
                <a:latin typeface="Times New Roman" pitchFamily="18" charset="0"/>
                <a:cs typeface="Times New Roman" pitchFamily="18" charset="0"/>
              </a:rPr>
              <a:t>Automated Responses</a:t>
            </a:r>
            <a:r>
              <a:rPr lang="en-IN" sz="1800" dirty="0">
                <a:latin typeface="Times New Roman" pitchFamily="18" charset="0"/>
                <a:cs typeface="Times New Roman" pitchFamily="18" charset="0"/>
              </a:rPr>
              <a:t>: Integrate monitoring tools with automated response mechanisms that trigger predefined actions based on specific alerts.</a:t>
            </a:r>
          </a:p>
          <a:p>
            <a:pPr algn="just"/>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5052528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latin typeface="Times New Roman" pitchFamily="18" charset="0"/>
                <a:cs typeface="Times New Roman" pitchFamily="18" charset="0"/>
              </a:rPr>
              <a:t>Conclusion- Achieving Resilience and Growth</a:t>
            </a:r>
          </a:p>
        </p:txBody>
      </p:sp>
      <p:sp>
        <p:nvSpPr>
          <p:cNvPr id="3" name="Content Placeholder 2"/>
          <p:cNvSpPr>
            <a:spLocks noGrp="1"/>
          </p:cNvSpPr>
          <p:nvPr>
            <p:ph idx="1"/>
          </p:nvPr>
        </p:nvSpPr>
        <p:spPr>
          <a:xfrm>
            <a:off x="457200" y="1600200"/>
            <a:ext cx="8435280" cy="4997152"/>
          </a:xfrm>
        </p:spPr>
        <p:txBody>
          <a:bodyPr>
            <a:normAutofit/>
          </a:bodyPr>
          <a:lstStyle/>
          <a:p>
            <a:pPr algn="just"/>
            <a:r>
              <a:rPr lang="en-IN" sz="2000" dirty="0">
                <a:latin typeface="Times New Roman" pitchFamily="18" charset="0"/>
                <a:cs typeface="Times New Roman" pitchFamily="18" charset="0"/>
              </a:rPr>
              <a:t>Our AWS Cloud Service Adoption journey has been a transformative experience, resulting in significant achievements and </a:t>
            </a:r>
            <a:r>
              <a:rPr lang="en-IN" sz="2000" dirty="0" smtClean="0">
                <a:latin typeface="Times New Roman" pitchFamily="18" charset="0"/>
                <a:cs typeface="Times New Roman" pitchFamily="18" charset="0"/>
              </a:rPr>
              <a:t>benefits</a:t>
            </a:r>
          </a:p>
          <a:p>
            <a:pPr algn="just"/>
            <a:r>
              <a:rPr lang="en-IN" sz="2000" b="1" dirty="0">
                <a:latin typeface="Times New Roman" pitchFamily="18" charset="0"/>
                <a:cs typeface="Times New Roman" pitchFamily="18" charset="0"/>
              </a:rPr>
              <a:t>Enhanced Scalability, Availability, and Disaster Recovery</a:t>
            </a:r>
            <a:r>
              <a:rPr lang="en-IN" sz="2000" dirty="0">
                <a:latin typeface="Times New Roman" pitchFamily="18" charset="0"/>
                <a:cs typeface="Times New Roman" pitchFamily="18" charset="0"/>
              </a:rPr>
              <a:t>:</a:t>
            </a:r>
          </a:p>
          <a:p>
            <a:pPr algn="just"/>
            <a:r>
              <a:rPr lang="en-IN" sz="2000" b="1" dirty="0">
                <a:solidFill>
                  <a:schemeClr val="accent2">
                    <a:lumMod val="60000"/>
                    <a:lumOff val="40000"/>
                  </a:schemeClr>
                </a:solidFill>
                <a:latin typeface="Times New Roman" pitchFamily="18" charset="0"/>
                <a:cs typeface="Times New Roman" pitchFamily="18" charset="0"/>
              </a:rPr>
              <a:t>Scalability</a:t>
            </a:r>
            <a:r>
              <a:rPr lang="en-IN" sz="2000" dirty="0">
                <a:latin typeface="Times New Roman" pitchFamily="18" charset="0"/>
                <a:cs typeface="Times New Roman" pitchFamily="18" charset="0"/>
              </a:rPr>
              <a:t>: Our system is prepared to handle significant visitor volume, adapting seamlessly to changing demands.</a:t>
            </a:r>
          </a:p>
          <a:p>
            <a:pPr algn="just"/>
            <a:r>
              <a:rPr lang="en-IN" sz="2000" b="1" dirty="0">
                <a:solidFill>
                  <a:schemeClr val="accent2">
                    <a:lumMod val="60000"/>
                    <a:lumOff val="40000"/>
                  </a:schemeClr>
                </a:solidFill>
                <a:latin typeface="Times New Roman" pitchFamily="18" charset="0"/>
                <a:cs typeface="Times New Roman" pitchFamily="18" charset="0"/>
              </a:rPr>
              <a:t>Availability</a:t>
            </a:r>
            <a:r>
              <a:rPr lang="en-IN" sz="2000" dirty="0">
                <a:latin typeface="Times New Roman" pitchFamily="18" charset="0"/>
                <a:cs typeface="Times New Roman" pitchFamily="18" charset="0"/>
              </a:rPr>
              <a:t>: Through a multi-region approach and Transit Gateway peering, we've minimized single points of failure, ensuring high availability.</a:t>
            </a:r>
          </a:p>
          <a:p>
            <a:pPr algn="just"/>
            <a:r>
              <a:rPr lang="en-IN" sz="2000" b="1" dirty="0">
                <a:solidFill>
                  <a:schemeClr val="accent2">
                    <a:lumMod val="60000"/>
                    <a:lumOff val="40000"/>
                  </a:schemeClr>
                </a:solidFill>
                <a:latin typeface="Times New Roman" pitchFamily="18" charset="0"/>
                <a:cs typeface="Times New Roman" pitchFamily="18" charset="0"/>
              </a:rPr>
              <a:t>Disaster Recovery</a:t>
            </a:r>
            <a:r>
              <a:rPr lang="en-IN" sz="2000" dirty="0">
                <a:latin typeface="Times New Roman" pitchFamily="18" charset="0"/>
                <a:cs typeface="Times New Roman" pitchFamily="18" charset="0"/>
              </a:rPr>
              <a:t>: Our comprehensive disaster recovery plan, including DNS switchover and multi-region failover, guarantees system functionality even in the face of adversity.</a:t>
            </a:r>
          </a:p>
          <a:p>
            <a:pPr algn="just"/>
            <a:r>
              <a:rPr lang="en-IN" sz="2000" dirty="0">
                <a:latin typeface="Times New Roman" pitchFamily="18" charset="0"/>
                <a:cs typeface="Times New Roman" pitchFamily="18" charset="0"/>
              </a:rPr>
              <a:t>Our AWS Cloud Service Adoption journey has not only met but exceeded our key technology requirements, setting the stage for continued growth, security, and resilience. We're well-prepared to navigate the challenges of the future while delivering a secure and reliable experience to our users.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62967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Autofit/>
          </a:bodyPr>
          <a:lstStyle/>
          <a:p>
            <a:pPr algn="ctr"/>
            <a:r>
              <a:rPr lang="en-IN" sz="2800" b="1" dirty="0" smtClean="0">
                <a:latin typeface="Times New Roman" pitchFamily="18" charset="0"/>
                <a:cs typeface="Times New Roman" pitchFamily="18" charset="0"/>
              </a:rPr>
              <a:t>Alignment of AWS Resources with </a:t>
            </a:r>
            <a:r>
              <a:rPr lang="en-IN" sz="2800" b="1" dirty="0">
                <a:latin typeface="Times New Roman" pitchFamily="18" charset="0"/>
                <a:cs typeface="Times New Roman" pitchFamily="18" charset="0"/>
              </a:rPr>
              <a:t>Key Technology </a:t>
            </a:r>
            <a:r>
              <a:rPr lang="en-IN" sz="2800" b="1" dirty="0" smtClean="0">
                <a:latin typeface="Times New Roman" pitchFamily="18" charset="0"/>
                <a:cs typeface="Times New Roman" pitchFamily="18" charset="0"/>
              </a:rPr>
              <a:t>Requirements</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b="1" dirty="0" smtClean="0">
                <a:latin typeface="Times New Roman" pitchFamily="18" charset="0"/>
                <a:cs typeface="Times New Roman" pitchFamily="18" charset="0"/>
              </a:rPr>
              <a:t> </a:t>
            </a:r>
            <a:endParaRPr lang="en-IN" sz="2800" dirty="0"/>
          </a:p>
        </p:txBody>
      </p:sp>
      <p:sp>
        <p:nvSpPr>
          <p:cNvPr id="3" name="Content Placeholder 2"/>
          <p:cNvSpPr>
            <a:spLocks noGrp="1"/>
          </p:cNvSpPr>
          <p:nvPr>
            <p:ph idx="1"/>
          </p:nvPr>
        </p:nvSpPr>
        <p:spPr>
          <a:xfrm>
            <a:off x="395536" y="1196752"/>
            <a:ext cx="8496944" cy="5472608"/>
          </a:xfrm>
        </p:spPr>
        <p:txBody>
          <a:bodyPr>
            <a:noAutofit/>
          </a:bodyPr>
          <a:lstStyle/>
          <a:p>
            <a:pPr marL="36576" indent="0" algn="just">
              <a:buNone/>
            </a:pPr>
            <a:r>
              <a:rPr lang="en-IN" sz="1800" b="1" dirty="0" smtClean="0">
                <a:latin typeface="Times New Roman" pitchFamily="18" charset="0"/>
                <a:cs typeface="Times New Roman" pitchFamily="18" charset="0"/>
              </a:rPr>
              <a:t>1. </a:t>
            </a:r>
            <a:r>
              <a:rPr lang="en-IN" sz="1800" b="1" dirty="0" smtClean="0">
                <a:solidFill>
                  <a:schemeClr val="accent2">
                    <a:lumMod val="60000"/>
                    <a:lumOff val="40000"/>
                  </a:schemeClr>
                </a:solidFill>
                <a:latin typeface="Times New Roman" pitchFamily="18" charset="0"/>
                <a:cs typeface="Times New Roman" pitchFamily="18" charset="0"/>
              </a:rPr>
              <a:t>Scalability</a:t>
            </a:r>
            <a:r>
              <a:rPr lang="en-IN" sz="1800" dirty="0">
                <a:solidFill>
                  <a:schemeClr val="accent2">
                    <a:lumMod val="60000"/>
                    <a:lumOff val="40000"/>
                  </a:schemeClr>
                </a:solidFill>
                <a:latin typeface="Times New Roman" pitchFamily="18" charset="0"/>
                <a:cs typeface="Times New Roman" pitchFamily="18" charset="0"/>
              </a:rPr>
              <a:t>:</a:t>
            </a:r>
          </a:p>
          <a:p>
            <a:pPr algn="just"/>
            <a:r>
              <a:rPr lang="en-IN" sz="1800" b="1" dirty="0">
                <a:latin typeface="Times New Roman" pitchFamily="18" charset="0"/>
                <a:cs typeface="Times New Roman" pitchFamily="18" charset="0"/>
              </a:rPr>
              <a:t>Resource</a:t>
            </a:r>
            <a:r>
              <a:rPr lang="en-IN" sz="1800" dirty="0">
                <a:latin typeface="Times New Roman" pitchFamily="18" charset="0"/>
                <a:cs typeface="Times New Roman" pitchFamily="18" charset="0"/>
              </a:rPr>
              <a:t>: Elastic Beanstalk, Auto Scaling Group.</a:t>
            </a:r>
          </a:p>
          <a:p>
            <a:pPr algn="just"/>
            <a:r>
              <a:rPr lang="en-IN" sz="1800" b="1" dirty="0">
                <a:latin typeface="Times New Roman" pitchFamily="18" charset="0"/>
                <a:cs typeface="Times New Roman" pitchFamily="18" charset="0"/>
              </a:rPr>
              <a:t>Achievement</a:t>
            </a:r>
            <a:r>
              <a:rPr lang="en-IN" sz="1800" dirty="0">
                <a:latin typeface="Times New Roman" pitchFamily="18" charset="0"/>
                <a:cs typeface="Times New Roman" pitchFamily="18" charset="0"/>
              </a:rPr>
              <a:t>: These resources allow for automatic scaling of web and app servers based on traffic demands, ensuring the system can handle significant visitor volume.</a:t>
            </a:r>
          </a:p>
          <a:p>
            <a:pPr marL="36576" indent="0" algn="just">
              <a:buNone/>
            </a:pPr>
            <a:r>
              <a:rPr lang="en-IN" sz="1800" b="1" dirty="0" smtClean="0">
                <a:latin typeface="Times New Roman" pitchFamily="18" charset="0"/>
                <a:cs typeface="Times New Roman" pitchFamily="18" charset="0"/>
              </a:rPr>
              <a:t>2. </a:t>
            </a:r>
            <a:r>
              <a:rPr lang="en-IN" sz="1800" b="1" dirty="0" smtClean="0">
                <a:solidFill>
                  <a:schemeClr val="accent2">
                    <a:lumMod val="60000"/>
                    <a:lumOff val="40000"/>
                  </a:schemeClr>
                </a:solidFill>
                <a:latin typeface="Times New Roman" pitchFamily="18" charset="0"/>
                <a:cs typeface="Times New Roman" pitchFamily="18" charset="0"/>
              </a:rPr>
              <a:t>Availability</a:t>
            </a:r>
            <a:r>
              <a:rPr lang="en-IN" sz="1800" dirty="0">
                <a:solidFill>
                  <a:schemeClr val="accent2">
                    <a:lumMod val="60000"/>
                    <a:lumOff val="40000"/>
                  </a:schemeClr>
                </a:solidFill>
                <a:latin typeface="Times New Roman" pitchFamily="18" charset="0"/>
                <a:cs typeface="Times New Roman" pitchFamily="18" charset="0"/>
              </a:rPr>
              <a:t>:</a:t>
            </a:r>
          </a:p>
          <a:p>
            <a:pPr algn="just"/>
            <a:r>
              <a:rPr lang="en-IN" sz="1800" b="1" dirty="0">
                <a:latin typeface="Times New Roman" pitchFamily="18" charset="0"/>
                <a:cs typeface="Times New Roman" pitchFamily="18" charset="0"/>
              </a:rPr>
              <a:t>Resource</a:t>
            </a:r>
            <a:r>
              <a:rPr lang="en-IN" sz="1800" dirty="0">
                <a:latin typeface="Times New Roman" pitchFamily="18" charset="0"/>
                <a:cs typeface="Times New Roman" pitchFamily="18" charset="0"/>
              </a:rPr>
              <a:t>: Multi-AZ RDS (MySQL Database), Elastic Beanstalk.</a:t>
            </a:r>
          </a:p>
          <a:p>
            <a:pPr algn="just"/>
            <a:r>
              <a:rPr lang="en-IN" sz="1800" b="1" dirty="0">
                <a:latin typeface="Times New Roman" pitchFamily="18" charset="0"/>
                <a:cs typeface="Times New Roman" pitchFamily="18" charset="0"/>
              </a:rPr>
              <a:t>Achievement</a:t>
            </a:r>
            <a:r>
              <a:rPr lang="en-IN" sz="1800" dirty="0">
                <a:latin typeface="Times New Roman" pitchFamily="18" charset="0"/>
                <a:cs typeface="Times New Roman" pitchFamily="18" charset="0"/>
              </a:rPr>
              <a:t>: Multi-AZ RDS ensures database availability by automatically failing over to a standby replica in case of a failure. Elastic Beanstalk ensures high availability of web servers by distributing them across multiple Availability Zones (AZs).</a:t>
            </a:r>
          </a:p>
          <a:p>
            <a:pPr marL="36576" indent="0" algn="just">
              <a:buNone/>
            </a:pPr>
            <a:r>
              <a:rPr lang="en-IN" sz="1800" b="1" dirty="0" smtClean="0">
                <a:latin typeface="Times New Roman" pitchFamily="18" charset="0"/>
                <a:cs typeface="Times New Roman" pitchFamily="18" charset="0"/>
              </a:rPr>
              <a:t>3. </a:t>
            </a:r>
            <a:r>
              <a:rPr lang="en-IN" sz="1800" b="1" dirty="0" smtClean="0">
                <a:solidFill>
                  <a:schemeClr val="accent2">
                    <a:lumMod val="60000"/>
                    <a:lumOff val="40000"/>
                  </a:schemeClr>
                </a:solidFill>
                <a:latin typeface="Times New Roman" pitchFamily="18" charset="0"/>
                <a:cs typeface="Times New Roman" pitchFamily="18" charset="0"/>
              </a:rPr>
              <a:t>Recoverability</a:t>
            </a:r>
            <a:r>
              <a:rPr lang="en-IN" sz="1800" dirty="0">
                <a:solidFill>
                  <a:schemeClr val="accent2">
                    <a:lumMod val="60000"/>
                    <a:lumOff val="40000"/>
                  </a:schemeClr>
                </a:solidFill>
                <a:latin typeface="Times New Roman" pitchFamily="18" charset="0"/>
                <a:cs typeface="Times New Roman" pitchFamily="18" charset="0"/>
              </a:rPr>
              <a:t>:</a:t>
            </a:r>
          </a:p>
          <a:p>
            <a:pPr algn="just"/>
            <a:r>
              <a:rPr lang="en-IN" sz="1800" b="1" dirty="0">
                <a:latin typeface="Times New Roman" pitchFamily="18" charset="0"/>
                <a:cs typeface="Times New Roman" pitchFamily="18" charset="0"/>
              </a:rPr>
              <a:t>Resource</a:t>
            </a:r>
            <a:r>
              <a:rPr lang="en-IN" sz="1800" dirty="0">
                <a:latin typeface="Times New Roman" pitchFamily="18" charset="0"/>
                <a:cs typeface="Times New Roman" pitchFamily="18" charset="0"/>
              </a:rPr>
              <a:t>: Multi-AZ RDS (MySQL Database), DNS Failover.</a:t>
            </a:r>
          </a:p>
          <a:p>
            <a:pPr algn="just"/>
            <a:r>
              <a:rPr lang="en-IN" sz="1800" b="1" dirty="0">
                <a:latin typeface="Times New Roman" pitchFamily="18" charset="0"/>
                <a:cs typeface="Times New Roman" pitchFamily="18" charset="0"/>
              </a:rPr>
              <a:t>Achievement</a:t>
            </a:r>
            <a:r>
              <a:rPr lang="en-IN" sz="1800" dirty="0">
                <a:latin typeface="Times New Roman" pitchFamily="18" charset="0"/>
                <a:cs typeface="Times New Roman" pitchFamily="18" charset="0"/>
              </a:rPr>
              <a:t>: Multi-AZ RDS provides automatic failover in case of database issues. DNS failover enables seamless disaster recovery by directing traffic to a secondary environment during a disaster</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209544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Autofit/>
          </a:bodyPr>
          <a:lstStyle/>
          <a:p>
            <a:pPr algn="ctr"/>
            <a:r>
              <a:rPr lang="en-IN" sz="2800" b="1" dirty="0">
                <a:latin typeface="Times New Roman" pitchFamily="18" charset="0"/>
                <a:cs typeface="Times New Roman" pitchFamily="18" charset="0"/>
              </a:rPr>
              <a:t>Alignment of AWS Resources with Key Technology Requirements</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b="1" dirty="0">
                <a:latin typeface="Times New Roman" pitchFamily="18" charset="0"/>
                <a:cs typeface="Times New Roman" pitchFamily="18" charset="0"/>
              </a:rPr>
              <a:t> </a:t>
            </a:r>
            <a:endParaRPr lang="en-IN" sz="2800" dirty="0"/>
          </a:p>
        </p:txBody>
      </p:sp>
      <p:sp>
        <p:nvSpPr>
          <p:cNvPr id="3" name="Content Placeholder 2"/>
          <p:cNvSpPr>
            <a:spLocks noGrp="1"/>
          </p:cNvSpPr>
          <p:nvPr>
            <p:ph idx="1"/>
          </p:nvPr>
        </p:nvSpPr>
        <p:spPr>
          <a:xfrm>
            <a:off x="179512" y="1052736"/>
            <a:ext cx="8784976" cy="5688632"/>
          </a:xfrm>
        </p:spPr>
        <p:txBody>
          <a:bodyPr>
            <a:noAutofit/>
          </a:bodyPr>
          <a:lstStyle/>
          <a:p>
            <a:pPr marL="36576" indent="0" algn="just">
              <a:buNone/>
            </a:pPr>
            <a:r>
              <a:rPr lang="en-IN" sz="1800" b="1" dirty="0">
                <a:latin typeface="Times New Roman" pitchFamily="18" charset="0"/>
                <a:cs typeface="Times New Roman" pitchFamily="18" charset="0"/>
              </a:rPr>
              <a:t>4. </a:t>
            </a:r>
            <a:r>
              <a:rPr lang="en-IN" sz="1800" b="1" dirty="0">
                <a:solidFill>
                  <a:schemeClr val="accent2">
                    <a:lumMod val="60000"/>
                    <a:lumOff val="40000"/>
                  </a:schemeClr>
                </a:solidFill>
                <a:latin typeface="Times New Roman" pitchFamily="18" charset="0"/>
                <a:cs typeface="Times New Roman" pitchFamily="18" charset="0"/>
              </a:rPr>
              <a:t>Performance</a:t>
            </a:r>
            <a:r>
              <a:rPr lang="en-IN" sz="1800" dirty="0">
                <a:solidFill>
                  <a:schemeClr val="accent2">
                    <a:lumMod val="60000"/>
                    <a:lumOff val="40000"/>
                  </a:schemeClr>
                </a:solidFill>
                <a:latin typeface="Times New Roman" pitchFamily="18" charset="0"/>
                <a:cs typeface="Times New Roman" pitchFamily="18" charset="0"/>
              </a:rPr>
              <a:t>:</a:t>
            </a:r>
          </a:p>
          <a:p>
            <a:pPr algn="just"/>
            <a:r>
              <a:rPr lang="en-IN" sz="1800" b="1" dirty="0">
                <a:latin typeface="Times New Roman" pitchFamily="18" charset="0"/>
                <a:cs typeface="Times New Roman" pitchFamily="18" charset="0"/>
              </a:rPr>
              <a:t>Resource</a:t>
            </a:r>
            <a:r>
              <a:rPr lang="en-IN" sz="1800" dirty="0">
                <a:latin typeface="Times New Roman" pitchFamily="18" charset="0"/>
                <a:cs typeface="Times New Roman" pitchFamily="18" charset="0"/>
              </a:rPr>
              <a:t>: Elastic Beanstalk, </a:t>
            </a:r>
            <a:r>
              <a:rPr lang="en-IN" sz="1800" dirty="0" err="1">
                <a:latin typeface="Times New Roman" pitchFamily="18" charset="0"/>
                <a:cs typeface="Times New Roman" pitchFamily="18" charset="0"/>
              </a:rPr>
              <a:t>ElastiCache</a:t>
            </a:r>
            <a:r>
              <a:rPr lang="en-IN" sz="1800" dirty="0">
                <a:latin typeface="Times New Roman" pitchFamily="18" charset="0"/>
                <a:cs typeface="Times New Roman" pitchFamily="18" charset="0"/>
              </a:rPr>
              <a:t> (Cache Tier).</a:t>
            </a:r>
          </a:p>
          <a:p>
            <a:pPr algn="just"/>
            <a:r>
              <a:rPr lang="en-IN" sz="1800" b="1" dirty="0">
                <a:latin typeface="Times New Roman" pitchFamily="18" charset="0"/>
                <a:cs typeface="Times New Roman" pitchFamily="18" charset="0"/>
              </a:rPr>
              <a:t>Achievement</a:t>
            </a:r>
            <a:r>
              <a:rPr lang="en-IN" sz="1800" dirty="0">
                <a:latin typeface="Times New Roman" pitchFamily="18" charset="0"/>
                <a:cs typeface="Times New Roman" pitchFamily="18" charset="0"/>
              </a:rPr>
              <a:t>: Elastic Beanstalk scales the app tier for performance. </a:t>
            </a:r>
            <a:r>
              <a:rPr lang="en-IN" sz="1800" dirty="0" err="1">
                <a:latin typeface="Times New Roman" pitchFamily="18" charset="0"/>
                <a:cs typeface="Times New Roman" pitchFamily="18" charset="0"/>
              </a:rPr>
              <a:t>ElastiCache</a:t>
            </a:r>
            <a:r>
              <a:rPr lang="en-IN" sz="1800" dirty="0">
                <a:latin typeface="Times New Roman" pitchFamily="18" charset="0"/>
                <a:cs typeface="Times New Roman" pitchFamily="18" charset="0"/>
              </a:rPr>
              <a:t> caches frequently accessed data, reducing the load on the database and improving overall system performance</a:t>
            </a:r>
            <a:r>
              <a:rPr lang="en-IN" sz="1800" dirty="0" smtClean="0">
                <a:latin typeface="Times New Roman" pitchFamily="18" charset="0"/>
                <a:cs typeface="Times New Roman" pitchFamily="18" charset="0"/>
              </a:rPr>
              <a:t>.</a:t>
            </a:r>
            <a:endParaRPr lang="en-IN" sz="1800" b="1" dirty="0" smtClean="0">
              <a:latin typeface="Times New Roman" pitchFamily="18" charset="0"/>
              <a:cs typeface="Times New Roman" pitchFamily="18" charset="0"/>
            </a:endParaRPr>
          </a:p>
          <a:p>
            <a:pPr marL="36576" indent="0" algn="just">
              <a:buNone/>
            </a:pPr>
            <a:r>
              <a:rPr lang="en-IN" sz="1800" b="1" dirty="0" smtClean="0">
                <a:latin typeface="Times New Roman" pitchFamily="18" charset="0"/>
                <a:cs typeface="Times New Roman" pitchFamily="18" charset="0"/>
              </a:rPr>
              <a:t>5. </a:t>
            </a:r>
            <a:r>
              <a:rPr lang="en-IN" sz="1800" b="1" dirty="0" smtClean="0">
                <a:solidFill>
                  <a:schemeClr val="accent2">
                    <a:lumMod val="60000"/>
                    <a:lumOff val="40000"/>
                  </a:schemeClr>
                </a:solidFill>
                <a:latin typeface="Times New Roman" pitchFamily="18" charset="0"/>
                <a:cs typeface="Times New Roman" pitchFamily="18" charset="0"/>
              </a:rPr>
              <a:t>Storage</a:t>
            </a:r>
            <a:r>
              <a:rPr lang="en-IN" sz="1800" dirty="0">
                <a:latin typeface="Times New Roman" pitchFamily="18" charset="0"/>
                <a:cs typeface="Times New Roman" pitchFamily="18" charset="0"/>
              </a:rPr>
              <a:t>:</a:t>
            </a:r>
          </a:p>
          <a:p>
            <a:pPr algn="just"/>
            <a:r>
              <a:rPr lang="en-IN" sz="1800" b="1" dirty="0">
                <a:latin typeface="Times New Roman" pitchFamily="18" charset="0"/>
                <a:cs typeface="Times New Roman" pitchFamily="18" charset="0"/>
              </a:rPr>
              <a:t>Resource</a:t>
            </a:r>
            <a:r>
              <a:rPr lang="en-IN" sz="1800" dirty="0">
                <a:latin typeface="Times New Roman" pitchFamily="18" charset="0"/>
                <a:cs typeface="Times New Roman" pitchFamily="18" charset="0"/>
              </a:rPr>
              <a:t>: Amazon S3 (Shared Storage).</a:t>
            </a:r>
          </a:p>
          <a:p>
            <a:pPr algn="just"/>
            <a:r>
              <a:rPr lang="en-IN" sz="1800" b="1" dirty="0">
                <a:latin typeface="Times New Roman" pitchFamily="18" charset="0"/>
                <a:cs typeface="Times New Roman" pitchFamily="18" charset="0"/>
              </a:rPr>
              <a:t>Achievement</a:t>
            </a:r>
            <a:r>
              <a:rPr lang="en-IN" sz="1800" dirty="0">
                <a:latin typeface="Times New Roman" pitchFamily="18" charset="0"/>
                <a:cs typeface="Times New Roman" pitchFamily="18" charset="0"/>
              </a:rPr>
              <a:t>: Amazon S3 provides shared storage for contents among servers, ensuring high performance and low-latency access to shared data.</a:t>
            </a:r>
          </a:p>
          <a:p>
            <a:pPr marL="36576" indent="0" algn="just">
              <a:buNone/>
            </a:pPr>
            <a:r>
              <a:rPr lang="en-IN" sz="1800" b="1" dirty="0" smtClean="0">
                <a:latin typeface="Times New Roman" pitchFamily="18" charset="0"/>
                <a:cs typeface="Times New Roman" pitchFamily="18" charset="0"/>
              </a:rPr>
              <a:t>6. </a:t>
            </a:r>
            <a:r>
              <a:rPr lang="en-IN" sz="1800" b="1" dirty="0" smtClean="0">
                <a:solidFill>
                  <a:schemeClr val="accent2">
                    <a:lumMod val="60000"/>
                    <a:lumOff val="40000"/>
                  </a:schemeClr>
                </a:solidFill>
                <a:latin typeface="Times New Roman" pitchFamily="18" charset="0"/>
                <a:cs typeface="Times New Roman" pitchFamily="18" charset="0"/>
              </a:rPr>
              <a:t>Latency</a:t>
            </a:r>
            <a:r>
              <a:rPr lang="en-IN" sz="1800" dirty="0">
                <a:latin typeface="Times New Roman" pitchFamily="18" charset="0"/>
                <a:cs typeface="Times New Roman" pitchFamily="18" charset="0"/>
              </a:rPr>
              <a:t>:</a:t>
            </a:r>
          </a:p>
          <a:p>
            <a:pPr algn="just"/>
            <a:r>
              <a:rPr lang="en-IN" sz="1800" b="1" dirty="0">
                <a:latin typeface="Times New Roman" pitchFamily="18" charset="0"/>
                <a:cs typeface="Times New Roman" pitchFamily="18" charset="0"/>
              </a:rPr>
              <a:t>Resource</a:t>
            </a:r>
            <a:r>
              <a:rPr lang="en-IN" sz="1800" dirty="0">
                <a:latin typeface="Times New Roman" pitchFamily="18" charset="0"/>
                <a:cs typeface="Times New Roman" pitchFamily="18" charset="0"/>
              </a:rPr>
              <a:t>: Amazon </a:t>
            </a:r>
            <a:r>
              <a:rPr lang="en-IN" sz="1800" dirty="0" err="1">
                <a:latin typeface="Times New Roman" pitchFamily="18" charset="0"/>
                <a:cs typeface="Times New Roman" pitchFamily="18" charset="0"/>
              </a:rPr>
              <a:t>CloudFront</a:t>
            </a:r>
            <a:r>
              <a:rPr lang="en-IN" sz="1800" dirty="0">
                <a:latin typeface="Times New Roman" pitchFamily="18" charset="0"/>
                <a:cs typeface="Times New Roman" pitchFamily="18" charset="0"/>
              </a:rPr>
              <a:t> (CDN &amp; Caching).</a:t>
            </a:r>
          </a:p>
          <a:p>
            <a:pPr algn="just"/>
            <a:r>
              <a:rPr lang="en-IN" sz="1800" b="1" dirty="0">
                <a:latin typeface="Times New Roman" pitchFamily="18" charset="0"/>
                <a:cs typeface="Times New Roman" pitchFamily="18" charset="0"/>
              </a:rPr>
              <a:t>Achievement</a:t>
            </a:r>
            <a:r>
              <a:rPr lang="en-IN" sz="1800" dirty="0">
                <a:latin typeface="Times New Roman" pitchFamily="18" charset="0"/>
                <a:cs typeface="Times New Roman" pitchFamily="18" charset="0"/>
              </a:rPr>
              <a:t>: Amazon </a:t>
            </a:r>
            <a:r>
              <a:rPr lang="en-IN" sz="1800" dirty="0" err="1">
                <a:latin typeface="Times New Roman" pitchFamily="18" charset="0"/>
                <a:cs typeface="Times New Roman" pitchFamily="18" charset="0"/>
              </a:rPr>
              <a:t>CloudFront</a:t>
            </a:r>
            <a:r>
              <a:rPr lang="en-IN" sz="1800" dirty="0">
                <a:latin typeface="Times New Roman" pitchFamily="18" charset="0"/>
                <a:cs typeface="Times New Roman" pitchFamily="18" charset="0"/>
              </a:rPr>
              <a:t> optimizes content delivery by distributing it to edge locations, reducing latency and improving user experience.</a:t>
            </a:r>
          </a:p>
          <a:p>
            <a:pPr marL="36576" indent="0" algn="just">
              <a:buNone/>
            </a:pPr>
            <a:r>
              <a:rPr lang="en-IN" sz="1800" b="1" dirty="0" smtClean="0">
                <a:latin typeface="Times New Roman" pitchFamily="18" charset="0"/>
                <a:cs typeface="Times New Roman" pitchFamily="18" charset="0"/>
              </a:rPr>
              <a:t>7. </a:t>
            </a:r>
            <a:r>
              <a:rPr lang="en-IN" sz="1800" b="1" dirty="0" smtClean="0">
                <a:solidFill>
                  <a:schemeClr val="accent2">
                    <a:lumMod val="60000"/>
                    <a:lumOff val="40000"/>
                  </a:schemeClr>
                </a:solidFill>
                <a:latin typeface="Times New Roman" pitchFamily="18" charset="0"/>
                <a:cs typeface="Times New Roman" pitchFamily="18" charset="0"/>
              </a:rPr>
              <a:t>Self-Healing</a:t>
            </a:r>
            <a:r>
              <a:rPr lang="en-IN" sz="1800" dirty="0">
                <a:latin typeface="Times New Roman" pitchFamily="18" charset="0"/>
                <a:cs typeface="Times New Roman" pitchFamily="18" charset="0"/>
              </a:rPr>
              <a:t>:</a:t>
            </a:r>
          </a:p>
          <a:p>
            <a:pPr algn="just"/>
            <a:r>
              <a:rPr lang="en-IN" sz="1800" b="1" dirty="0">
                <a:latin typeface="Times New Roman" pitchFamily="18" charset="0"/>
                <a:cs typeface="Times New Roman" pitchFamily="18" charset="0"/>
              </a:rPr>
              <a:t>Resource</a:t>
            </a:r>
            <a:r>
              <a:rPr lang="en-IN" sz="1800" dirty="0">
                <a:latin typeface="Times New Roman" pitchFamily="18" charset="0"/>
                <a:cs typeface="Times New Roman" pitchFamily="18" charset="0"/>
              </a:rPr>
              <a:t>: Elastic Beanstalk, Auto Scaling Group.</a:t>
            </a:r>
          </a:p>
          <a:p>
            <a:pPr algn="just"/>
            <a:r>
              <a:rPr lang="en-IN" sz="1800" b="1" dirty="0">
                <a:latin typeface="Times New Roman" pitchFamily="18" charset="0"/>
                <a:cs typeface="Times New Roman" pitchFamily="18" charset="0"/>
              </a:rPr>
              <a:t>Achievement</a:t>
            </a:r>
            <a:r>
              <a:rPr lang="en-IN" sz="1800" dirty="0">
                <a:latin typeface="Times New Roman" pitchFamily="18" charset="0"/>
                <a:cs typeface="Times New Roman" pitchFamily="18" charset="0"/>
              </a:rPr>
              <a:t>: Elastic Beanstalk and Auto Scaling Group automatically handle hardware and software faults by replacing failed instances, ensuring system resilience.</a:t>
            </a:r>
          </a:p>
          <a:p>
            <a:pPr algn="just"/>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319622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Autofit/>
          </a:bodyPr>
          <a:lstStyle/>
          <a:p>
            <a:pPr algn="ctr"/>
            <a:r>
              <a:rPr lang="en-IN" sz="2800" b="1" dirty="0">
                <a:latin typeface="Times New Roman" pitchFamily="18" charset="0"/>
                <a:cs typeface="Times New Roman" pitchFamily="18" charset="0"/>
              </a:rPr>
              <a:t>Alignment of AWS Resources with Key Technology Requirements</a:t>
            </a: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r>
              <a:rPr lang="en-IN" sz="2800" b="1" dirty="0">
                <a:latin typeface="Times New Roman" pitchFamily="18" charset="0"/>
                <a:cs typeface="Times New Roman" pitchFamily="18" charset="0"/>
              </a:rPr>
              <a:t> </a:t>
            </a:r>
            <a:endParaRPr lang="en-IN" sz="2800" dirty="0"/>
          </a:p>
        </p:txBody>
      </p:sp>
      <p:sp>
        <p:nvSpPr>
          <p:cNvPr id="3" name="Content Placeholder 2"/>
          <p:cNvSpPr>
            <a:spLocks noGrp="1"/>
          </p:cNvSpPr>
          <p:nvPr>
            <p:ph idx="1"/>
          </p:nvPr>
        </p:nvSpPr>
        <p:spPr/>
        <p:txBody>
          <a:bodyPr>
            <a:normAutofit fontScale="62500" lnSpcReduction="20000"/>
          </a:bodyPr>
          <a:lstStyle/>
          <a:p>
            <a:pPr marL="36576" indent="0" algn="just">
              <a:buNone/>
            </a:pPr>
            <a:r>
              <a:rPr lang="en-IN" sz="3200" b="1" dirty="0">
                <a:latin typeface="Times New Roman" pitchFamily="18" charset="0"/>
                <a:cs typeface="Times New Roman" pitchFamily="18" charset="0"/>
              </a:rPr>
              <a:t>8. </a:t>
            </a:r>
            <a:r>
              <a:rPr lang="en-IN" sz="3200" b="1" dirty="0">
                <a:solidFill>
                  <a:schemeClr val="accent2">
                    <a:lumMod val="60000"/>
                    <a:lumOff val="40000"/>
                  </a:schemeClr>
                </a:solidFill>
                <a:latin typeface="Times New Roman" pitchFamily="18" charset="0"/>
                <a:cs typeface="Times New Roman" pitchFamily="18" charset="0"/>
              </a:rPr>
              <a:t>Security</a:t>
            </a:r>
            <a:r>
              <a:rPr lang="en-IN" sz="3200" dirty="0">
                <a:latin typeface="Times New Roman" pitchFamily="18" charset="0"/>
                <a:cs typeface="Times New Roman" pitchFamily="18" charset="0"/>
              </a:rPr>
              <a:t>:</a:t>
            </a:r>
          </a:p>
          <a:p>
            <a:pPr algn="just"/>
            <a:r>
              <a:rPr lang="en-IN" sz="3200" b="1" dirty="0">
                <a:latin typeface="Times New Roman" pitchFamily="18" charset="0"/>
                <a:cs typeface="Times New Roman" pitchFamily="18" charset="0"/>
              </a:rPr>
              <a:t>Resource</a:t>
            </a:r>
            <a:r>
              <a:rPr lang="en-IN" sz="3200" dirty="0">
                <a:latin typeface="Times New Roman" pitchFamily="18" charset="0"/>
                <a:cs typeface="Times New Roman" pitchFamily="18" charset="0"/>
              </a:rPr>
              <a:t>: IAM Roles, KMS (Key Management Service), SSL.</a:t>
            </a:r>
          </a:p>
          <a:p>
            <a:pPr algn="just"/>
            <a:r>
              <a:rPr lang="en-IN" sz="3200" b="1" dirty="0">
                <a:latin typeface="Times New Roman" pitchFamily="18" charset="0"/>
                <a:cs typeface="Times New Roman" pitchFamily="18" charset="0"/>
              </a:rPr>
              <a:t>Achievement</a:t>
            </a:r>
            <a:r>
              <a:rPr lang="en-IN" sz="3200" dirty="0">
                <a:latin typeface="Times New Roman" pitchFamily="18" charset="0"/>
                <a:cs typeface="Times New Roman" pitchFamily="18" charset="0"/>
              </a:rPr>
              <a:t>: IAM Roles grant temporary credentials securely. KMS ensures encryption of data at rest. SSL provides secure data in transit.</a:t>
            </a:r>
          </a:p>
          <a:p>
            <a:pPr marL="36576" indent="0" algn="just">
              <a:buNone/>
            </a:pPr>
            <a:r>
              <a:rPr lang="en-IN" sz="3200" b="1" dirty="0">
                <a:latin typeface="Times New Roman" pitchFamily="18" charset="0"/>
                <a:cs typeface="Times New Roman" pitchFamily="18" charset="0"/>
              </a:rPr>
              <a:t>9. </a:t>
            </a:r>
            <a:r>
              <a:rPr lang="en-IN" sz="3200" b="1" dirty="0">
                <a:solidFill>
                  <a:schemeClr val="accent2">
                    <a:lumMod val="60000"/>
                    <a:lumOff val="40000"/>
                  </a:schemeClr>
                </a:solidFill>
                <a:latin typeface="Times New Roman" pitchFamily="18" charset="0"/>
                <a:cs typeface="Times New Roman" pitchFamily="18" charset="0"/>
              </a:rPr>
              <a:t>Maintainability</a:t>
            </a:r>
            <a:r>
              <a:rPr lang="en-IN" sz="3200" dirty="0">
                <a:latin typeface="Times New Roman" pitchFamily="18" charset="0"/>
                <a:cs typeface="Times New Roman" pitchFamily="18" charset="0"/>
              </a:rPr>
              <a:t>:</a:t>
            </a:r>
          </a:p>
          <a:p>
            <a:pPr algn="just"/>
            <a:r>
              <a:rPr lang="en-IN" sz="3200" b="1" dirty="0">
                <a:latin typeface="Times New Roman" pitchFamily="18" charset="0"/>
                <a:cs typeface="Times New Roman" pitchFamily="18" charset="0"/>
              </a:rPr>
              <a:t>Resource</a:t>
            </a:r>
            <a:r>
              <a:rPr lang="en-IN" sz="3200" dirty="0">
                <a:latin typeface="Times New Roman" pitchFamily="18" charset="0"/>
                <a:cs typeface="Times New Roman" pitchFamily="18" charset="0"/>
              </a:rPr>
              <a:t>: Elastic Beanstalk, AWS </a:t>
            </a:r>
            <a:r>
              <a:rPr lang="en-IN" sz="3200" dirty="0" err="1">
                <a:latin typeface="Times New Roman" pitchFamily="18" charset="0"/>
                <a:cs typeface="Times New Roman" pitchFamily="18" charset="0"/>
              </a:rPr>
              <a:t>CloudFormation</a:t>
            </a:r>
            <a:r>
              <a:rPr lang="en-IN" sz="3200" dirty="0">
                <a:latin typeface="Times New Roman" pitchFamily="18" charset="0"/>
                <a:cs typeface="Times New Roman" pitchFamily="18" charset="0"/>
              </a:rPr>
              <a:t>.</a:t>
            </a:r>
          </a:p>
          <a:p>
            <a:pPr algn="just"/>
            <a:r>
              <a:rPr lang="en-IN" sz="3200" b="1" dirty="0">
                <a:latin typeface="Times New Roman" pitchFamily="18" charset="0"/>
                <a:cs typeface="Times New Roman" pitchFamily="18" charset="0"/>
              </a:rPr>
              <a:t>Achievement</a:t>
            </a:r>
            <a:r>
              <a:rPr lang="en-IN" sz="3200" dirty="0">
                <a:latin typeface="Times New Roman" pitchFamily="18" charset="0"/>
                <a:cs typeface="Times New Roman" pitchFamily="18" charset="0"/>
              </a:rPr>
              <a:t>: Elastic Beanstalk simplifies application management and updates. AWS </a:t>
            </a:r>
            <a:r>
              <a:rPr lang="en-IN" sz="3200" dirty="0" err="1">
                <a:latin typeface="Times New Roman" pitchFamily="18" charset="0"/>
                <a:cs typeface="Times New Roman" pitchFamily="18" charset="0"/>
              </a:rPr>
              <a:t>CloudFormation</a:t>
            </a:r>
            <a:r>
              <a:rPr lang="en-IN" sz="3200" dirty="0">
                <a:latin typeface="Times New Roman" pitchFamily="18" charset="0"/>
                <a:cs typeface="Times New Roman" pitchFamily="18" charset="0"/>
              </a:rPr>
              <a:t> allows for infrastructure as code, making it easier to maintain and expand.</a:t>
            </a:r>
          </a:p>
          <a:p>
            <a:pPr marL="36576" indent="0" algn="just">
              <a:buNone/>
            </a:pPr>
            <a:r>
              <a:rPr lang="en-IN" sz="3200" b="1" dirty="0">
                <a:latin typeface="Times New Roman" pitchFamily="18" charset="0"/>
                <a:cs typeface="Times New Roman" pitchFamily="18" charset="0"/>
              </a:rPr>
              <a:t>10. </a:t>
            </a:r>
            <a:r>
              <a:rPr lang="en-IN" sz="3200" b="1" dirty="0">
                <a:solidFill>
                  <a:schemeClr val="accent2">
                    <a:lumMod val="60000"/>
                    <a:lumOff val="40000"/>
                  </a:schemeClr>
                </a:solidFill>
                <a:latin typeface="Times New Roman" pitchFamily="18" charset="0"/>
                <a:cs typeface="Times New Roman" pitchFamily="18" charset="0"/>
              </a:rPr>
              <a:t>Operability &amp; Accessibility</a:t>
            </a:r>
            <a:r>
              <a:rPr lang="en-IN" sz="3200" dirty="0">
                <a:latin typeface="Times New Roman" pitchFamily="18" charset="0"/>
                <a:cs typeface="Times New Roman" pitchFamily="18" charset="0"/>
              </a:rPr>
              <a:t>:</a:t>
            </a:r>
          </a:p>
          <a:p>
            <a:pPr algn="just"/>
            <a:r>
              <a:rPr lang="en-IN" sz="3200" b="1" dirty="0">
                <a:latin typeface="Times New Roman" pitchFamily="18" charset="0"/>
                <a:cs typeface="Times New Roman" pitchFamily="18" charset="0"/>
              </a:rPr>
              <a:t>Resource</a:t>
            </a:r>
            <a:r>
              <a:rPr lang="en-IN" sz="3200" dirty="0">
                <a:latin typeface="Times New Roman" pitchFamily="18" charset="0"/>
                <a:cs typeface="Times New Roman" pitchFamily="18" charset="0"/>
              </a:rPr>
              <a:t>: AWS </a:t>
            </a:r>
            <a:r>
              <a:rPr lang="en-IN" sz="3200" dirty="0" err="1">
                <a:latin typeface="Times New Roman" pitchFamily="18" charset="0"/>
                <a:cs typeface="Times New Roman" pitchFamily="18" charset="0"/>
              </a:rPr>
              <a:t>CloudWatch</a:t>
            </a:r>
            <a:r>
              <a:rPr lang="en-IN" sz="3200" dirty="0">
                <a:latin typeface="Times New Roman" pitchFamily="18" charset="0"/>
                <a:cs typeface="Times New Roman" pitchFamily="18" charset="0"/>
              </a:rPr>
              <a:t>.</a:t>
            </a:r>
          </a:p>
          <a:p>
            <a:pPr algn="just"/>
            <a:r>
              <a:rPr lang="en-IN" sz="3200" b="1" dirty="0">
                <a:latin typeface="Times New Roman" pitchFamily="18" charset="0"/>
                <a:cs typeface="Times New Roman" pitchFamily="18" charset="0"/>
              </a:rPr>
              <a:t>Achievement</a:t>
            </a:r>
            <a:r>
              <a:rPr lang="en-IN" sz="3200" dirty="0">
                <a:latin typeface="Times New Roman" pitchFamily="18" charset="0"/>
                <a:cs typeface="Times New Roman" pitchFamily="18" charset="0"/>
              </a:rPr>
              <a:t>: AWS </a:t>
            </a:r>
            <a:r>
              <a:rPr lang="en-IN" sz="3200" dirty="0" err="1">
                <a:latin typeface="Times New Roman" pitchFamily="18" charset="0"/>
                <a:cs typeface="Times New Roman" pitchFamily="18" charset="0"/>
              </a:rPr>
              <a:t>CloudWatch</a:t>
            </a:r>
            <a:r>
              <a:rPr lang="en-IN" sz="3200" dirty="0">
                <a:latin typeface="Times New Roman" pitchFamily="18" charset="0"/>
                <a:cs typeface="Times New Roman" pitchFamily="18" charset="0"/>
              </a:rPr>
              <a:t> provides monitoring and operational insights, ensuring ease of operations and allowing secure access from on-premise to cloud infrastructure.</a:t>
            </a:r>
          </a:p>
          <a:p>
            <a:endParaRPr lang="en-IN" dirty="0"/>
          </a:p>
        </p:txBody>
      </p:sp>
    </p:spTree>
    <p:extLst>
      <p:ext uri="{BB962C8B-B14F-4D97-AF65-F5344CB8AC3E}">
        <p14:creationId xmlns:p14="http://schemas.microsoft.com/office/powerpoint/2010/main" val="1458496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smtClean="0">
                <a:latin typeface="Times New Roman" pitchFamily="18" charset="0"/>
                <a:cs typeface="Times New Roman" pitchFamily="18" charset="0"/>
              </a:rPr>
              <a:t>Phase 1 Architecture: “</a:t>
            </a:r>
            <a:r>
              <a:rPr lang="en-IN" sz="3200" b="1" dirty="0">
                <a:latin typeface="Times New Roman" pitchFamily="18" charset="0"/>
                <a:cs typeface="Times New Roman" pitchFamily="18" charset="0"/>
              </a:rPr>
              <a:t>Cloud Native </a:t>
            </a:r>
            <a:r>
              <a:rPr lang="en-IN" sz="3200" b="1" dirty="0" smtClean="0">
                <a:latin typeface="Times New Roman" pitchFamily="18" charset="0"/>
                <a:cs typeface="Times New Roman" pitchFamily="18" charset="0"/>
              </a:rPr>
              <a:t>Foundation”</a:t>
            </a:r>
            <a:endParaRPr lang="en-IN" sz="32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07" y="1700808"/>
            <a:ext cx="8903089" cy="4824536"/>
          </a:xfrm>
        </p:spPr>
      </p:pic>
    </p:spTree>
    <p:extLst>
      <p:ext uri="{BB962C8B-B14F-4D97-AF65-F5344CB8AC3E}">
        <p14:creationId xmlns:p14="http://schemas.microsoft.com/office/powerpoint/2010/main" val="654493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7467600" cy="1143000"/>
          </a:xfrm>
        </p:spPr>
        <p:txBody>
          <a:bodyPr/>
          <a:lstStyle/>
          <a:p>
            <a:pPr algn="ctr"/>
            <a:r>
              <a:rPr lang="en-IN" b="1" dirty="0" smtClean="0">
                <a:latin typeface="Times New Roman" pitchFamily="18" charset="0"/>
                <a:cs typeface="Times New Roman" pitchFamily="18" charset="0"/>
              </a:rPr>
              <a:t>Migration Overview</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0" y="836712"/>
            <a:ext cx="9036496" cy="5688632"/>
          </a:xfrm>
        </p:spPr>
        <p:txBody>
          <a:bodyPr>
            <a:normAutofit/>
          </a:bodyPr>
          <a:lstStyle/>
          <a:p>
            <a:pPr algn="just">
              <a:buFont typeface="+mj-lt"/>
              <a:buAutoNum type="arabicPeriod"/>
            </a:pPr>
            <a:endParaRPr lang="en-IN" sz="2000" b="1" dirty="0" smtClean="0">
              <a:latin typeface="Times New Roman" pitchFamily="18" charset="0"/>
              <a:cs typeface="Times New Roman" pitchFamily="18" charset="0"/>
            </a:endParaRPr>
          </a:p>
          <a:p>
            <a:pPr algn="just">
              <a:buFont typeface="+mj-lt"/>
              <a:buAutoNum type="arabicPeriod"/>
            </a:pPr>
            <a:r>
              <a:rPr lang="en-IN" sz="2000" b="1" dirty="0" smtClean="0">
                <a:solidFill>
                  <a:schemeClr val="accent2">
                    <a:lumMod val="60000"/>
                    <a:lumOff val="40000"/>
                  </a:schemeClr>
                </a:solidFill>
                <a:latin typeface="Times New Roman" pitchFamily="18" charset="0"/>
                <a:cs typeface="Times New Roman" pitchFamily="18" charset="0"/>
              </a:rPr>
              <a:t>Assessment </a:t>
            </a:r>
            <a:r>
              <a:rPr lang="en-IN" sz="2000" b="1" dirty="0">
                <a:solidFill>
                  <a:schemeClr val="accent2">
                    <a:lumMod val="60000"/>
                    <a:lumOff val="40000"/>
                  </a:schemeClr>
                </a:solidFill>
                <a:latin typeface="Times New Roman" pitchFamily="18" charset="0"/>
                <a:cs typeface="Times New Roman" pitchFamily="18" charset="0"/>
              </a:rPr>
              <a:t>and </a:t>
            </a:r>
            <a:r>
              <a:rPr lang="en-IN" sz="2000" b="1" dirty="0" smtClean="0">
                <a:solidFill>
                  <a:schemeClr val="accent2">
                    <a:lumMod val="60000"/>
                    <a:lumOff val="40000"/>
                  </a:schemeClr>
                </a:solidFill>
                <a:latin typeface="Times New Roman" pitchFamily="18" charset="0"/>
                <a:cs typeface="Times New Roman" pitchFamily="18" charset="0"/>
              </a:rPr>
              <a:t>Planning</a:t>
            </a:r>
            <a:r>
              <a:rPr lang="en-IN" sz="2000" b="1"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Assess architecture, dependencies and data, detailed plan including Timelines, resource allocation and rollback strategy</a:t>
            </a:r>
          </a:p>
          <a:p>
            <a:pPr algn="just">
              <a:buFont typeface="+mj-lt"/>
              <a:buAutoNum type="arabicPeriod"/>
            </a:pPr>
            <a:r>
              <a:rPr lang="en-IN" sz="2000" b="1" dirty="0">
                <a:solidFill>
                  <a:schemeClr val="accent2">
                    <a:lumMod val="60000"/>
                    <a:lumOff val="40000"/>
                  </a:schemeClr>
                </a:solidFill>
                <a:latin typeface="Times New Roman" pitchFamily="18" charset="0"/>
                <a:cs typeface="Times New Roman" pitchFamily="18" charset="0"/>
              </a:rPr>
              <a:t>Set Up AWS </a:t>
            </a:r>
            <a:r>
              <a:rPr lang="en-IN" sz="2000" b="1" dirty="0" smtClean="0">
                <a:solidFill>
                  <a:schemeClr val="accent2">
                    <a:lumMod val="60000"/>
                    <a:lumOff val="40000"/>
                  </a:schemeClr>
                </a:solidFill>
                <a:latin typeface="Times New Roman" pitchFamily="18" charset="0"/>
                <a:cs typeface="Times New Roman" pitchFamily="18" charset="0"/>
              </a:rPr>
              <a:t>Infrastructure</a:t>
            </a:r>
          </a:p>
          <a:p>
            <a:pPr algn="just">
              <a:buFont typeface="+mj-lt"/>
              <a:buAutoNum type="arabicPeriod"/>
            </a:pPr>
            <a:r>
              <a:rPr lang="en-IN" sz="2000" b="1" dirty="0" smtClean="0">
                <a:solidFill>
                  <a:schemeClr val="accent2">
                    <a:lumMod val="60000"/>
                    <a:lumOff val="40000"/>
                  </a:schemeClr>
                </a:solidFill>
                <a:latin typeface="Times New Roman" pitchFamily="18" charset="0"/>
                <a:cs typeface="Times New Roman" pitchFamily="18" charset="0"/>
              </a:rPr>
              <a:t>Data Migration </a:t>
            </a:r>
            <a:r>
              <a:rPr lang="en-IN" sz="2000" b="1"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AWS Database Migration Service (DMS)</a:t>
            </a:r>
            <a:endParaRPr lang="en-IN" sz="2000" dirty="0" smtClean="0">
              <a:latin typeface="Times New Roman" pitchFamily="18" charset="0"/>
              <a:cs typeface="Times New Roman" pitchFamily="18" charset="0"/>
            </a:endParaRPr>
          </a:p>
          <a:p>
            <a:pPr algn="just">
              <a:buFont typeface="+mj-lt"/>
              <a:buAutoNum type="arabicPeriod"/>
            </a:pPr>
            <a:r>
              <a:rPr lang="en-IN" sz="2000" b="1" dirty="0">
                <a:solidFill>
                  <a:schemeClr val="accent2">
                    <a:lumMod val="60000"/>
                    <a:lumOff val="40000"/>
                  </a:schemeClr>
                </a:solidFill>
                <a:latin typeface="Times New Roman" pitchFamily="18" charset="0"/>
                <a:cs typeface="Times New Roman" pitchFamily="18" charset="0"/>
              </a:rPr>
              <a:t>Application </a:t>
            </a:r>
            <a:r>
              <a:rPr lang="en-IN" sz="2000" b="1" dirty="0" smtClean="0">
                <a:solidFill>
                  <a:schemeClr val="accent2">
                    <a:lumMod val="60000"/>
                    <a:lumOff val="40000"/>
                  </a:schemeClr>
                </a:solidFill>
                <a:latin typeface="Times New Roman" pitchFamily="18" charset="0"/>
                <a:cs typeface="Times New Roman" pitchFamily="18" charset="0"/>
              </a:rPr>
              <a:t>Deployment</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Elastic Beanstalk and ASG, IAM roles</a:t>
            </a:r>
          </a:p>
          <a:p>
            <a:pPr algn="just">
              <a:buFont typeface="+mj-lt"/>
              <a:buAutoNum type="arabicPeriod"/>
            </a:pPr>
            <a:r>
              <a:rPr lang="en-IN" sz="2000" dirty="0">
                <a:solidFill>
                  <a:schemeClr val="accent2">
                    <a:lumMod val="60000"/>
                    <a:lumOff val="40000"/>
                  </a:schemeClr>
                </a:solidFill>
                <a:latin typeface="Times New Roman" pitchFamily="18" charset="0"/>
                <a:cs typeface="Times New Roman" pitchFamily="18" charset="0"/>
              </a:rPr>
              <a:t>Traffic </a:t>
            </a:r>
            <a:r>
              <a:rPr lang="en-IN" sz="2000" dirty="0" smtClean="0">
                <a:solidFill>
                  <a:schemeClr val="accent2">
                    <a:lumMod val="60000"/>
                    <a:lumOff val="40000"/>
                  </a:schemeClr>
                </a:solidFill>
                <a:latin typeface="Times New Roman" pitchFamily="18" charset="0"/>
                <a:cs typeface="Times New Roman" pitchFamily="18" charset="0"/>
              </a:rPr>
              <a:t>Routing</a:t>
            </a:r>
            <a:r>
              <a:rPr lang="en-IN" sz="2000" dirty="0" smtClean="0">
                <a:latin typeface="Times New Roman" pitchFamily="18" charset="0"/>
                <a:cs typeface="Times New Roman" pitchFamily="18" charset="0"/>
              </a:rPr>
              <a:t>- Route 53 with weighted Routing policies</a:t>
            </a:r>
            <a:endParaRPr lang="en-IN" sz="2000" dirty="0">
              <a:latin typeface="Times New Roman" pitchFamily="18" charset="0"/>
              <a:cs typeface="Times New Roman" pitchFamily="18" charset="0"/>
            </a:endParaRPr>
          </a:p>
          <a:p>
            <a:pPr algn="just">
              <a:buFont typeface="+mj-lt"/>
              <a:buAutoNum type="arabicPeriod"/>
            </a:pPr>
            <a:r>
              <a:rPr lang="en-IN" sz="2000" b="1" dirty="0">
                <a:solidFill>
                  <a:schemeClr val="accent2">
                    <a:lumMod val="60000"/>
                    <a:lumOff val="40000"/>
                  </a:schemeClr>
                </a:solidFill>
                <a:latin typeface="Times New Roman" pitchFamily="18" charset="0"/>
                <a:cs typeface="Times New Roman" pitchFamily="18" charset="0"/>
              </a:rPr>
              <a:t>Testing and </a:t>
            </a:r>
            <a:r>
              <a:rPr lang="en-IN" sz="2000" dirty="0" smtClean="0">
                <a:solidFill>
                  <a:schemeClr val="accent2">
                    <a:lumMod val="60000"/>
                    <a:lumOff val="40000"/>
                  </a:schemeClr>
                </a:solidFill>
                <a:latin typeface="Times New Roman" pitchFamily="18" charset="0"/>
                <a:cs typeface="Times New Roman" pitchFamily="18" charset="0"/>
              </a:rPr>
              <a:t>Validation</a:t>
            </a:r>
            <a:r>
              <a:rPr lang="en-IN" sz="2000" dirty="0" smtClean="0">
                <a:latin typeface="Times New Roman" pitchFamily="18" charset="0"/>
                <a:cs typeface="Times New Roman" pitchFamily="18" charset="0"/>
              </a:rPr>
              <a:t>-Data Integrity, App functionality, Performance and load test to ensure scalability</a:t>
            </a:r>
          </a:p>
          <a:p>
            <a:pPr algn="just">
              <a:buFont typeface="+mj-lt"/>
              <a:buAutoNum type="arabicPeriod"/>
            </a:pPr>
            <a:r>
              <a:rPr lang="en-IN" sz="2000" b="1" dirty="0" smtClean="0">
                <a:solidFill>
                  <a:schemeClr val="accent2">
                    <a:lumMod val="60000"/>
                    <a:lumOff val="40000"/>
                  </a:schemeClr>
                </a:solidFill>
                <a:latin typeface="Times New Roman" pitchFamily="18" charset="0"/>
                <a:cs typeface="Times New Roman" pitchFamily="18" charset="0"/>
              </a:rPr>
              <a:t>Monitoring and Optimization</a:t>
            </a:r>
            <a:r>
              <a:rPr lang="en-IN" sz="2000" b="1"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Cloud Watch and Cloud Trail</a:t>
            </a:r>
            <a:endParaRPr lang="en-IN" sz="2000" dirty="0" smtClean="0">
              <a:latin typeface="Times New Roman" pitchFamily="18" charset="0"/>
              <a:cs typeface="Times New Roman" pitchFamily="18" charset="0"/>
            </a:endParaRPr>
          </a:p>
          <a:p>
            <a:pPr algn="just">
              <a:buFont typeface="+mj-lt"/>
              <a:buAutoNum type="arabicPeriod"/>
            </a:pPr>
            <a:r>
              <a:rPr lang="en-IN" sz="2000" b="1" dirty="0" smtClean="0">
                <a:solidFill>
                  <a:schemeClr val="accent2">
                    <a:lumMod val="60000"/>
                    <a:lumOff val="40000"/>
                  </a:schemeClr>
                </a:solidFill>
                <a:latin typeface="Times New Roman" pitchFamily="18" charset="0"/>
                <a:cs typeface="Times New Roman" pitchFamily="18" charset="0"/>
              </a:rPr>
              <a:t>Rollback Plan</a:t>
            </a:r>
            <a:r>
              <a:rPr lang="en-IN" sz="2000" b="1"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Adjust </a:t>
            </a:r>
            <a:r>
              <a:rPr lang="en-IN" sz="2000" dirty="0">
                <a:latin typeface="Times New Roman" pitchFamily="18" charset="0"/>
                <a:cs typeface="Times New Roman" pitchFamily="18" charset="0"/>
              </a:rPr>
              <a:t>the weighted routing policy in Amazon Route 53 to redirect traffic back to the on-premises environment.</a:t>
            </a:r>
            <a:endParaRPr lang="en-IN" sz="2000" b="1" dirty="0" smtClean="0">
              <a:latin typeface="Times New Roman" pitchFamily="18" charset="0"/>
              <a:cs typeface="Times New Roman" pitchFamily="18" charset="0"/>
            </a:endParaRPr>
          </a:p>
          <a:p>
            <a:pPr algn="just">
              <a:buFont typeface="+mj-lt"/>
              <a:buAutoNum type="arabicPeriod"/>
            </a:pPr>
            <a:r>
              <a:rPr lang="en-IN" sz="2000" b="1" dirty="0">
                <a:solidFill>
                  <a:schemeClr val="accent2">
                    <a:lumMod val="60000"/>
                    <a:lumOff val="40000"/>
                  </a:schemeClr>
                </a:solidFill>
                <a:latin typeface="Times New Roman" pitchFamily="18" charset="0"/>
                <a:cs typeface="Times New Roman" pitchFamily="18" charset="0"/>
              </a:rPr>
              <a:t>Documentation and </a:t>
            </a:r>
            <a:r>
              <a:rPr lang="en-IN" sz="2000" b="1" dirty="0" smtClean="0">
                <a:solidFill>
                  <a:schemeClr val="accent2">
                    <a:lumMod val="60000"/>
                    <a:lumOff val="40000"/>
                  </a:schemeClr>
                </a:solidFill>
                <a:latin typeface="Times New Roman" pitchFamily="18" charset="0"/>
                <a:cs typeface="Times New Roman" pitchFamily="18" charset="0"/>
              </a:rPr>
              <a:t>Training</a:t>
            </a:r>
          </a:p>
          <a:p>
            <a:pPr algn="just">
              <a:buFont typeface="+mj-lt"/>
              <a:buAutoNum type="arabicPeriod"/>
            </a:pPr>
            <a:r>
              <a:rPr lang="en-IN" sz="2000" b="1" dirty="0">
                <a:solidFill>
                  <a:schemeClr val="accent2">
                    <a:lumMod val="60000"/>
                    <a:lumOff val="40000"/>
                  </a:schemeClr>
                </a:solidFill>
                <a:latin typeface="Times New Roman" pitchFamily="18" charset="0"/>
                <a:cs typeface="Times New Roman" pitchFamily="18" charset="0"/>
              </a:rPr>
              <a:t>Transition to </a:t>
            </a:r>
            <a:r>
              <a:rPr lang="en-IN" sz="2000" b="1" dirty="0" smtClean="0">
                <a:solidFill>
                  <a:schemeClr val="accent2">
                    <a:lumMod val="60000"/>
                    <a:lumOff val="40000"/>
                  </a:schemeClr>
                </a:solidFill>
                <a:latin typeface="Times New Roman" pitchFamily="18" charset="0"/>
                <a:cs typeface="Times New Roman" pitchFamily="18" charset="0"/>
              </a:rPr>
              <a:t>Cloud-Native</a:t>
            </a:r>
            <a:r>
              <a:rPr lang="en-IN" sz="2000" b="1" dirty="0" smtClean="0">
                <a:latin typeface="Times New Roman" pitchFamily="18" charset="0"/>
                <a:cs typeface="Times New Roman" pitchFamily="18" charset="0"/>
              </a:rPr>
              <a:t>-</a:t>
            </a:r>
            <a:r>
              <a:rPr lang="en-IN" sz="2000" dirty="0">
                <a:latin typeface="Times New Roman" pitchFamily="18" charset="0"/>
                <a:cs typeface="Times New Roman" pitchFamily="18" charset="0"/>
              </a:rPr>
              <a:t> With traffic fully routed to AWS, continue to enhance and optimize the environment for cloud-native capabilities in preparation for Phase 2.</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937459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31224" cy="1143000"/>
          </a:xfrm>
        </p:spPr>
        <p:txBody>
          <a:bodyPr>
            <a:normAutofit/>
          </a:bodyPr>
          <a:lstStyle/>
          <a:p>
            <a:pPr algn="ctr"/>
            <a:r>
              <a:rPr lang="en-IN" sz="4000" b="1" dirty="0">
                <a:latin typeface="Times New Roman" pitchFamily="18" charset="0"/>
                <a:cs typeface="Times New Roman" pitchFamily="18" charset="0"/>
              </a:rPr>
              <a:t>On-Premises Resources in Phase </a:t>
            </a:r>
            <a:r>
              <a:rPr lang="en-IN" sz="4000" b="1" dirty="0" smtClean="0">
                <a:latin typeface="Times New Roman" pitchFamily="18" charset="0"/>
                <a:cs typeface="Times New Roman" pitchFamily="18" charset="0"/>
              </a:rPr>
              <a:t>1</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36576" indent="0">
              <a:buNone/>
            </a:pPr>
            <a:r>
              <a:rPr lang="en-IN" b="1" dirty="0">
                <a:latin typeface="Times New Roman" pitchFamily="18" charset="0"/>
                <a:cs typeface="Times New Roman" pitchFamily="18" charset="0"/>
              </a:rPr>
              <a:t>Key resources in our on-premises setup include:</a:t>
            </a:r>
          </a:p>
          <a:p>
            <a:r>
              <a:rPr lang="en-IN" b="1" dirty="0">
                <a:solidFill>
                  <a:schemeClr val="accent2">
                    <a:lumMod val="60000"/>
                    <a:lumOff val="40000"/>
                  </a:schemeClr>
                </a:solidFill>
                <a:latin typeface="Times New Roman" pitchFamily="18" charset="0"/>
                <a:cs typeface="Times New Roman" pitchFamily="18" charset="0"/>
              </a:rPr>
              <a:t>Web Servers</a:t>
            </a:r>
            <a:r>
              <a:rPr lang="en-IN" dirty="0">
                <a:latin typeface="Times New Roman" pitchFamily="18" charset="0"/>
                <a:cs typeface="Times New Roman" pitchFamily="18" charset="0"/>
              </a:rPr>
              <a:t>: These servers handle user requests and form the front-end of our application.</a:t>
            </a:r>
          </a:p>
          <a:p>
            <a:r>
              <a:rPr lang="en-IN" b="1" dirty="0">
                <a:solidFill>
                  <a:schemeClr val="accent2">
                    <a:lumMod val="60000"/>
                    <a:lumOff val="40000"/>
                  </a:schemeClr>
                </a:solidFill>
                <a:latin typeface="Times New Roman" pitchFamily="18" charset="0"/>
                <a:cs typeface="Times New Roman" pitchFamily="18" charset="0"/>
              </a:rPr>
              <a:t>App Servers</a:t>
            </a:r>
            <a:r>
              <a:rPr lang="en-IN" dirty="0">
                <a:latin typeface="Times New Roman" pitchFamily="18" charset="0"/>
                <a:cs typeface="Times New Roman" pitchFamily="18" charset="0"/>
              </a:rPr>
              <a:t>: App servers execute application logic and interact with the database.</a:t>
            </a:r>
          </a:p>
          <a:p>
            <a:r>
              <a:rPr lang="en-IN" b="1" dirty="0">
                <a:solidFill>
                  <a:schemeClr val="accent2">
                    <a:lumMod val="60000"/>
                    <a:lumOff val="40000"/>
                  </a:schemeClr>
                </a:solidFill>
                <a:latin typeface="Times New Roman" pitchFamily="18" charset="0"/>
                <a:cs typeface="Times New Roman" pitchFamily="18" charset="0"/>
              </a:rPr>
              <a:t>Cache Servers</a:t>
            </a:r>
            <a:r>
              <a:rPr lang="en-IN" dirty="0">
                <a:latin typeface="Times New Roman" pitchFamily="18" charset="0"/>
                <a:cs typeface="Times New Roman" pitchFamily="18" charset="0"/>
              </a:rPr>
              <a:t>: Cache servers optimize data retrieval by storing frequently accessed information.</a:t>
            </a:r>
          </a:p>
          <a:p>
            <a:r>
              <a:rPr lang="en-IN" b="1" dirty="0">
                <a:solidFill>
                  <a:schemeClr val="accent2">
                    <a:lumMod val="60000"/>
                    <a:lumOff val="40000"/>
                  </a:schemeClr>
                </a:solidFill>
                <a:latin typeface="Times New Roman" pitchFamily="18" charset="0"/>
                <a:cs typeface="Times New Roman" pitchFamily="18" charset="0"/>
              </a:rPr>
              <a:t>DB Server (MySQL)</a:t>
            </a:r>
            <a:r>
              <a:rPr lang="en-IN" dirty="0">
                <a:latin typeface="Times New Roman" pitchFamily="18" charset="0"/>
                <a:cs typeface="Times New Roman" pitchFamily="18" charset="0"/>
              </a:rPr>
              <a:t>: Our MySQL database server stores and manages application data.</a:t>
            </a:r>
          </a:p>
          <a:p>
            <a:pPr marL="36576"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99525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327"/>
            <a:ext cx="8208912" cy="1143000"/>
          </a:xfrm>
        </p:spPr>
        <p:txBody>
          <a:bodyPr>
            <a:normAutofit/>
          </a:bodyPr>
          <a:lstStyle/>
          <a:p>
            <a:pPr algn="ctr"/>
            <a:r>
              <a:rPr lang="en-IN" sz="4000" b="1" dirty="0">
                <a:latin typeface="Times New Roman" pitchFamily="18" charset="0"/>
                <a:cs typeface="Times New Roman" pitchFamily="18" charset="0"/>
              </a:rPr>
              <a:t>AWS Services Used in Phase 1:</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07504" y="1124744"/>
            <a:ext cx="8856984" cy="5256584"/>
          </a:xfrm>
        </p:spPr>
        <p:txBody>
          <a:bodyPr>
            <a:noAutofit/>
          </a:bodyPr>
          <a:lstStyle/>
          <a:p>
            <a:pPr algn="just"/>
            <a:r>
              <a:rPr lang="en-IN" sz="1600" b="1" dirty="0">
                <a:solidFill>
                  <a:schemeClr val="accent2">
                    <a:lumMod val="60000"/>
                    <a:lumOff val="40000"/>
                  </a:schemeClr>
                </a:solidFill>
                <a:latin typeface="Times New Roman" pitchFamily="18" charset="0"/>
                <a:cs typeface="Times New Roman" pitchFamily="18" charset="0"/>
              </a:rPr>
              <a:t>Elastic </a:t>
            </a:r>
            <a:r>
              <a:rPr lang="en-IN" sz="1600" b="1" dirty="0" smtClean="0">
                <a:solidFill>
                  <a:schemeClr val="accent2">
                    <a:lumMod val="60000"/>
                    <a:lumOff val="40000"/>
                  </a:schemeClr>
                </a:solidFill>
                <a:latin typeface="Times New Roman" pitchFamily="18" charset="0"/>
                <a:cs typeface="Times New Roman" pitchFamily="18" charset="0"/>
              </a:rPr>
              <a:t>Beanstalk</a:t>
            </a:r>
            <a:r>
              <a:rPr lang="en-IN" sz="1600" dirty="0" smtClean="0">
                <a:latin typeface="Times New Roman" pitchFamily="18" charset="0"/>
                <a:cs typeface="Times New Roman" pitchFamily="18" charset="0"/>
              </a:rPr>
              <a:t>: Platform </a:t>
            </a:r>
            <a:r>
              <a:rPr lang="en-IN" sz="1600" dirty="0">
                <a:latin typeface="Times New Roman" pitchFamily="18" charset="0"/>
                <a:cs typeface="Times New Roman" pitchFamily="18" charset="0"/>
              </a:rPr>
              <a:t>as a Service (</a:t>
            </a:r>
            <a:r>
              <a:rPr lang="en-IN" sz="1600" dirty="0" err="1">
                <a:latin typeface="Times New Roman" pitchFamily="18" charset="0"/>
                <a:cs typeface="Times New Roman" pitchFamily="18" charset="0"/>
              </a:rPr>
              <a:t>PaaS</a:t>
            </a:r>
            <a:r>
              <a:rPr lang="en-IN" sz="1600" dirty="0">
                <a:latin typeface="Times New Roman" pitchFamily="18" charset="0"/>
                <a:cs typeface="Times New Roman" pitchFamily="18" charset="0"/>
              </a:rPr>
              <a:t>) solution simplifies the deployment and management of web applications. It dynamically scales web servers based on traffic, ensuring high availability and performance.</a:t>
            </a:r>
          </a:p>
          <a:p>
            <a:pPr algn="just"/>
            <a:r>
              <a:rPr lang="en-IN" sz="1600" b="1" dirty="0">
                <a:solidFill>
                  <a:schemeClr val="accent2">
                    <a:lumMod val="60000"/>
                    <a:lumOff val="40000"/>
                  </a:schemeClr>
                </a:solidFill>
                <a:latin typeface="Times New Roman" pitchFamily="18" charset="0"/>
                <a:cs typeface="Times New Roman" pitchFamily="18" charset="0"/>
              </a:rPr>
              <a:t>Auto Scaling Group</a:t>
            </a:r>
            <a:r>
              <a:rPr lang="en-IN" sz="1600" dirty="0">
                <a:latin typeface="Times New Roman" pitchFamily="18" charset="0"/>
                <a:cs typeface="Times New Roman" pitchFamily="18" charset="0"/>
              </a:rPr>
              <a:t>: Used for the App Tier, Auto Scaling Groups automatically adjust the number of instances to handle varying workloads, enhancing system scalability and fault tolerance.</a:t>
            </a:r>
          </a:p>
          <a:p>
            <a:pPr algn="just"/>
            <a:r>
              <a:rPr lang="en-IN" sz="1600" b="1" dirty="0">
                <a:solidFill>
                  <a:schemeClr val="accent2">
                    <a:lumMod val="60000"/>
                    <a:lumOff val="40000"/>
                  </a:schemeClr>
                </a:solidFill>
                <a:latin typeface="Times New Roman" pitchFamily="18" charset="0"/>
                <a:cs typeface="Times New Roman" pitchFamily="18" charset="0"/>
              </a:rPr>
              <a:t>Amazon RDS (MySQL Database</a:t>
            </a:r>
            <a:r>
              <a:rPr lang="en-IN" sz="1600" b="1" dirty="0">
                <a:latin typeface="Times New Roman" pitchFamily="18" charset="0"/>
                <a:cs typeface="Times New Roman" pitchFamily="18" charset="0"/>
              </a:rPr>
              <a:t>)</a:t>
            </a:r>
            <a:r>
              <a:rPr lang="en-IN" sz="1600" dirty="0">
                <a:latin typeface="Times New Roman" pitchFamily="18" charset="0"/>
                <a:cs typeface="Times New Roman" pitchFamily="18" charset="0"/>
              </a:rPr>
              <a:t>: RDS is employed for database management, providing a Multi-AZ configuration for high availability and automatic failover. Data integrity and security are maintained through encryption.</a:t>
            </a:r>
          </a:p>
          <a:p>
            <a:pPr algn="just"/>
            <a:r>
              <a:rPr lang="en-IN" sz="1600" b="1" dirty="0" err="1">
                <a:solidFill>
                  <a:schemeClr val="accent2">
                    <a:lumMod val="60000"/>
                    <a:lumOff val="40000"/>
                  </a:schemeClr>
                </a:solidFill>
                <a:latin typeface="Times New Roman" pitchFamily="18" charset="0"/>
                <a:cs typeface="Times New Roman" pitchFamily="18" charset="0"/>
              </a:rPr>
              <a:t>ElastiCache</a:t>
            </a:r>
            <a:r>
              <a:rPr lang="en-IN" sz="1600" b="1" dirty="0">
                <a:solidFill>
                  <a:schemeClr val="accent2">
                    <a:lumMod val="60000"/>
                    <a:lumOff val="40000"/>
                  </a:schemeClr>
                </a:solidFill>
                <a:latin typeface="Times New Roman" pitchFamily="18" charset="0"/>
                <a:cs typeface="Times New Roman" pitchFamily="18" charset="0"/>
              </a:rPr>
              <a:t> (Cache Tier)</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ElastiCache</a:t>
            </a:r>
            <a:r>
              <a:rPr lang="en-IN" sz="1600" dirty="0">
                <a:latin typeface="Times New Roman" pitchFamily="18" charset="0"/>
                <a:cs typeface="Times New Roman" pitchFamily="18" charset="0"/>
              </a:rPr>
              <a:t> enhances system performance by caching frequently accessed data, reducing the load on the database and improving overall responsiveness.</a:t>
            </a:r>
          </a:p>
          <a:p>
            <a:pPr algn="just"/>
            <a:r>
              <a:rPr lang="en-IN" sz="1600" b="1" dirty="0">
                <a:solidFill>
                  <a:schemeClr val="accent2">
                    <a:lumMod val="60000"/>
                    <a:lumOff val="40000"/>
                  </a:schemeClr>
                </a:solidFill>
                <a:latin typeface="Times New Roman" pitchFamily="18" charset="0"/>
                <a:cs typeface="Times New Roman" pitchFamily="18" charset="0"/>
              </a:rPr>
              <a:t>Amazon Route 53 (Weighted Routing)</a:t>
            </a:r>
            <a:r>
              <a:rPr lang="en-IN" sz="1600" dirty="0">
                <a:latin typeface="Times New Roman" pitchFamily="18" charset="0"/>
                <a:cs typeface="Times New Roman" pitchFamily="18" charset="0"/>
              </a:rPr>
              <a:t>: Route 53 is responsible for intelligent traffic routing. Weighted routing policies distribute traffic between on-premises and AWS cloud environments, facilitating a seamless transition.</a:t>
            </a:r>
          </a:p>
          <a:p>
            <a:pPr algn="just"/>
            <a:r>
              <a:rPr lang="en-IN" sz="1600" b="1" dirty="0">
                <a:solidFill>
                  <a:schemeClr val="accent2">
                    <a:lumMod val="60000"/>
                    <a:lumOff val="40000"/>
                  </a:schemeClr>
                </a:solidFill>
                <a:latin typeface="Times New Roman" pitchFamily="18" charset="0"/>
                <a:cs typeface="Times New Roman" pitchFamily="18" charset="0"/>
              </a:rPr>
              <a:t>Amazon S3 (Shared Storage)</a:t>
            </a:r>
            <a:r>
              <a:rPr lang="en-IN" sz="1600" dirty="0">
                <a:latin typeface="Times New Roman" pitchFamily="18" charset="0"/>
                <a:cs typeface="Times New Roman" pitchFamily="18" charset="0"/>
              </a:rPr>
              <a:t>: S3 serves as shared storage, ensuring high performance and low-latency access to common resources among servers.</a:t>
            </a:r>
          </a:p>
          <a:p>
            <a:pPr algn="just"/>
            <a:r>
              <a:rPr lang="en-IN" sz="1600" b="1" dirty="0">
                <a:solidFill>
                  <a:schemeClr val="accent2">
                    <a:lumMod val="60000"/>
                    <a:lumOff val="40000"/>
                  </a:schemeClr>
                </a:solidFill>
                <a:latin typeface="Times New Roman" pitchFamily="18" charset="0"/>
                <a:cs typeface="Times New Roman" pitchFamily="18" charset="0"/>
              </a:rPr>
              <a:t>Amazon </a:t>
            </a:r>
            <a:r>
              <a:rPr lang="en-IN" sz="1600" b="1" dirty="0" err="1">
                <a:solidFill>
                  <a:schemeClr val="accent2">
                    <a:lumMod val="60000"/>
                    <a:lumOff val="40000"/>
                  </a:schemeClr>
                </a:solidFill>
                <a:latin typeface="Times New Roman" pitchFamily="18" charset="0"/>
                <a:cs typeface="Times New Roman" pitchFamily="18" charset="0"/>
              </a:rPr>
              <a:t>CloudWatch</a:t>
            </a:r>
            <a:r>
              <a:rPr lang="en-IN" sz="1600" b="1" dirty="0">
                <a:solidFill>
                  <a:schemeClr val="accent2">
                    <a:lumMod val="60000"/>
                    <a:lumOff val="40000"/>
                  </a:schemeClr>
                </a:solidFill>
                <a:latin typeface="Times New Roman" pitchFamily="18" charset="0"/>
                <a:cs typeface="Times New Roman" pitchFamily="18" charset="0"/>
              </a:rPr>
              <a:t> (Monitoring)</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CloudWatch</a:t>
            </a:r>
            <a:r>
              <a:rPr lang="en-IN" sz="1600" dirty="0">
                <a:latin typeface="Times New Roman" pitchFamily="18" charset="0"/>
                <a:cs typeface="Times New Roman" pitchFamily="18" charset="0"/>
              </a:rPr>
              <a:t> provides robust monitoring and alerting capabilities, allowing us to keep a close eye on system health and performance.</a:t>
            </a:r>
          </a:p>
          <a:p>
            <a:pPr algn="just"/>
            <a:r>
              <a:rPr lang="en-IN" sz="1600" b="1" dirty="0">
                <a:solidFill>
                  <a:schemeClr val="accent2">
                    <a:lumMod val="60000"/>
                    <a:lumOff val="40000"/>
                  </a:schemeClr>
                </a:solidFill>
                <a:latin typeface="Times New Roman" pitchFamily="18" charset="0"/>
                <a:cs typeface="Times New Roman" pitchFamily="18" charset="0"/>
              </a:rPr>
              <a:t>Security Measures (IAM, KMS, SSL)</a:t>
            </a:r>
            <a:r>
              <a:rPr lang="en-IN" sz="1600" dirty="0">
                <a:latin typeface="Times New Roman" pitchFamily="18" charset="0"/>
                <a:cs typeface="Times New Roman" pitchFamily="18" charset="0"/>
              </a:rPr>
              <a:t>: Identity and Access Management (IAM) roles grant secure access to AWS resources. Key Management Service (KMS) ensures data encryption. SSL secures data in transit.</a:t>
            </a:r>
          </a:p>
          <a:p>
            <a:pPr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837668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1635</TotalTime>
  <Words>3677</Words>
  <Application>Microsoft Office PowerPoint</Application>
  <PresentationFormat>On-screen Show (4:3)</PresentationFormat>
  <Paragraphs>196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Technic</vt:lpstr>
      <vt:lpstr>Aws Cloud Service Adoption Journey for customer</vt:lpstr>
      <vt:lpstr>Phase1: Cloud Native Foundation</vt:lpstr>
      <vt:lpstr>Alignment of AWS Resources with Key Technology Requirements  </vt:lpstr>
      <vt:lpstr>Alignment of AWS Resources with Key Technology Requirements  </vt:lpstr>
      <vt:lpstr>Alignment of AWS Resources with Key Technology Requirements  </vt:lpstr>
      <vt:lpstr>Phase 1 Architecture: “Cloud Native Foundation”</vt:lpstr>
      <vt:lpstr>Migration Overview</vt:lpstr>
      <vt:lpstr>On-Premises Resources in Phase 1</vt:lpstr>
      <vt:lpstr>AWS Services Used in Phase 1:</vt:lpstr>
      <vt:lpstr>AWS Services Used in Phase 1:</vt:lpstr>
      <vt:lpstr>Phase 1 Architecture</vt:lpstr>
      <vt:lpstr>Phase 2 - Multi-Site Approach for Disaster Recovery</vt:lpstr>
      <vt:lpstr>Phase 2 - Multi-Site Approach for Disaster Recovery</vt:lpstr>
      <vt:lpstr>Phase 2 Architecture: “Resilience and Disaster Recovery Expansion”</vt:lpstr>
      <vt:lpstr>Resilience through Multi-Site Deployment</vt:lpstr>
      <vt:lpstr>Resilience through Multi-Site Deployment</vt:lpstr>
      <vt:lpstr>Role of Transit Gateway Peering in Phase 2</vt:lpstr>
      <vt:lpstr>Role of Transit Gateway Peering in Phase 2</vt:lpstr>
      <vt:lpstr>Phase 2 Architecture Benefits</vt:lpstr>
      <vt:lpstr> Streamlined Infrastructure Provisioning</vt:lpstr>
      <vt:lpstr>Uses of CloudFormation Templates </vt:lpstr>
      <vt:lpstr>Continuous Integration and Continuous Delivery</vt:lpstr>
      <vt:lpstr>Amazon S3: Multipart Upload</vt:lpstr>
      <vt:lpstr>Best Practices for Disaster Recovery on AWS </vt:lpstr>
      <vt:lpstr>Best Practices for Disaster Recovery on AWS </vt:lpstr>
      <vt:lpstr>Conclusion- Achieving Resilience and Growth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DBPURANIK</dc:creator>
  <cp:lastModifiedBy>DBPURANIK</cp:lastModifiedBy>
  <cp:revision>53</cp:revision>
  <dcterms:created xsi:type="dcterms:W3CDTF">2023-09-04T18:25:46Z</dcterms:created>
  <dcterms:modified xsi:type="dcterms:W3CDTF">2023-09-05T21:41:40Z</dcterms:modified>
</cp:coreProperties>
</file>