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4703B5-6AF6-4778-B3C8-30590920C5E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266224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4703B5-6AF6-4778-B3C8-30590920C5E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121981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4703B5-6AF6-4778-B3C8-30590920C5E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41051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4703B5-6AF6-4778-B3C8-30590920C5E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257827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03B5-6AF6-4778-B3C8-30590920C5E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222807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4703B5-6AF6-4778-B3C8-30590920C5E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42878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4703B5-6AF6-4778-B3C8-30590920C5E2}"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308820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4703B5-6AF6-4778-B3C8-30590920C5E2}"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20129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03B5-6AF6-4778-B3C8-30590920C5E2}"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324148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03B5-6AF6-4778-B3C8-30590920C5E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74892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03B5-6AF6-4778-B3C8-30590920C5E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13B3C-3268-46A5-83C7-C82883181F0A}" type="slidenum">
              <a:rPr lang="en-IN" smtClean="0"/>
              <a:t>‹#›</a:t>
            </a:fld>
            <a:endParaRPr lang="en-IN"/>
          </a:p>
        </p:txBody>
      </p:sp>
    </p:spTree>
    <p:extLst>
      <p:ext uri="{BB962C8B-B14F-4D97-AF65-F5344CB8AC3E}">
        <p14:creationId xmlns:p14="http://schemas.microsoft.com/office/powerpoint/2010/main" val="29157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703B5-6AF6-4778-B3C8-30590920C5E2}" type="datetimeFigureOut">
              <a:rPr lang="en-IN" smtClean="0"/>
              <a:t>11-01-2024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13B3C-3268-46A5-83C7-C82883181F0A}" type="slidenum">
              <a:rPr lang="en-IN" smtClean="0"/>
              <a:t>‹#›</a:t>
            </a:fld>
            <a:endParaRPr lang="en-IN"/>
          </a:p>
        </p:txBody>
      </p:sp>
    </p:spTree>
    <p:extLst>
      <p:ext uri="{BB962C8B-B14F-4D97-AF65-F5344CB8AC3E}">
        <p14:creationId xmlns:p14="http://schemas.microsoft.com/office/powerpoint/2010/main" val="356446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1945" y="2564904"/>
            <a:ext cx="7772400" cy="1470025"/>
          </a:xfrm>
        </p:spPr>
        <p:txBody>
          <a:bodyPr/>
          <a:lstStyle/>
          <a:p>
            <a:r>
              <a:rPr lang="en-IN" dirty="0">
                <a:latin typeface="Algerian" pitchFamily="82" charset="0"/>
              </a:rPr>
              <a:t>Strategic Cloud </a:t>
            </a:r>
            <a:r>
              <a:rPr lang="en-IN" dirty="0" smtClean="0">
                <a:latin typeface="Algerian" pitchFamily="82" charset="0"/>
              </a:rPr>
              <a:t>Transformation</a:t>
            </a:r>
            <a:endParaRPr lang="en-IN" dirty="0">
              <a:latin typeface="Algerian" pitchFamily="82" charset="0"/>
            </a:endParaRPr>
          </a:p>
        </p:txBody>
      </p:sp>
      <p:sp>
        <p:nvSpPr>
          <p:cNvPr id="3" name="Subtitle 2"/>
          <p:cNvSpPr>
            <a:spLocks noGrp="1"/>
          </p:cNvSpPr>
          <p:nvPr>
            <p:ph type="subTitle" idx="1"/>
          </p:nvPr>
        </p:nvSpPr>
        <p:spPr>
          <a:xfrm>
            <a:off x="1331640" y="4365104"/>
            <a:ext cx="6400800" cy="1752600"/>
          </a:xfrm>
        </p:spPr>
        <p:txBody>
          <a:bodyPr/>
          <a:lstStyle/>
          <a:p>
            <a:r>
              <a:rPr lang="en-IN" dirty="0" smtClean="0">
                <a:solidFill>
                  <a:schemeClr val="tx1"/>
                </a:solidFill>
                <a:latin typeface="Agency FB" pitchFamily="34" charset="0"/>
              </a:rPr>
              <a:t>Empowering Rapid Growth with GCP Solutions</a:t>
            </a:r>
            <a:endParaRPr lang="en-IN" dirty="0">
              <a:solidFill>
                <a:schemeClr val="tx1"/>
              </a:solidFill>
              <a:latin typeface="Agency FB" pitchFamily="34" charset="0"/>
            </a:endParaRPr>
          </a:p>
        </p:txBody>
      </p:sp>
      <p:sp>
        <p:nvSpPr>
          <p:cNvPr id="4" name="TextBox 3"/>
          <p:cNvSpPr txBox="1"/>
          <p:nvPr/>
        </p:nvSpPr>
        <p:spPr>
          <a:xfrm>
            <a:off x="6732240" y="5499467"/>
            <a:ext cx="2304256" cy="830997"/>
          </a:xfrm>
          <a:prstGeom prst="rect">
            <a:avLst/>
          </a:prstGeom>
          <a:noFill/>
        </p:spPr>
        <p:txBody>
          <a:bodyPr wrap="square" rtlCol="0">
            <a:spAutoFit/>
          </a:bodyPr>
          <a:lstStyle/>
          <a:p>
            <a:r>
              <a:rPr lang="en-IN" sz="2400" b="1" dirty="0" smtClean="0">
                <a:latin typeface="Agency FB" pitchFamily="34" charset="0"/>
              </a:rPr>
              <a:t>By, </a:t>
            </a:r>
          </a:p>
          <a:p>
            <a:r>
              <a:rPr lang="en-IN" sz="2400" b="1" dirty="0" smtClean="0">
                <a:latin typeface="Agency FB" pitchFamily="34" charset="0"/>
              </a:rPr>
              <a:t>K R Madhumitha</a:t>
            </a:r>
            <a:endParaRPr lang="en-IN" sz="2400" b="1" dirty="0">
              <a:latin typeface="Agency FB" pitchFamily="34" charset="0"/>
            </a:endParaRPr>
          </a:p>
        </p:txBody>
      </p:sp>
      <p:pic>
        <p:nvPicPr>
          <p:cNvPr id="3074" name="Picture 2" descr="C:\Users\DBPURANIK\AppData\Local\Microsoft\Windows\INetCache\IE\9Q4XALWM\GCP[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651"/>
            <a:ext cx="9144000" cy="25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756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fontScale="90000"/>
          </a:bodyPr>
          <a:lstStyle/>
          <a:p>
            <a:r>
              <a:rPr lang="en-IN" b="1" i="1" dirty="0" smtClean="0">
                <a:latin typeface="Times New Roman" pitchFamily="18" charset="0"/>
                <a:cs typeface="Times New Roman" pitchFamily="18" charset="0"/>
              </a:rPr>
              <a:t>Empowering the Application Layer</a:t>
            </a:r>
            <a:endParaRPr lang="en-IN" dirty="0"/>
          </a:p>
        </p:txBody>
      </p:sp>
      <p:sp>
        <p:nvSpPr>
          <p:cNvPr id="3" name="Content Placeholder 2"/>
          <p:cNvSpPr>
            <a:spLocks noGrp="1"/>
          </p:cNvSpPr>
          <p:nvPr>
            <p:ph idx="1"/>
          </p:nvPr>
        </p:nvSpPr>
        <p:spPr>
          <a:xfrm>
            <a:off x="179512" y="764704"/>
            <a:ext cx="4104456" cy="4525963"/>
          </a:xfrm>
        </p:spPr>
        <p:txBody>
          <a:bodyPr>
            <a:normAutofit fontScale="92500" lnSpcReduction="10000"/>
          </a:bodyPr>
          <a:lstStyle/>
          <a:p>
            <a:r>
              <a:rPr lang="en-IN" sz="1800" b="1" dirty="0" smtClean="0">
                <a:latin typeface="Times New Roman" pitchFamily="18" charset="0"/>
                <a:cs typeface="Times New Roman" pitchFamily="18" charset="0"/>
              </a:rPr>
              <a:t>Persistent Disks(Block Storage):</a:t>
            </a:r>
            <a:endParaRPr lang="en-IN" sz="1800" dirty="0" smtClean="0">
              <a:latin typeface="Times New Roman" pitchFamily="18" charset="0"/>
              <a:cs typeface="Times New Roman" pitchFamily="18" charset="0"/>
            </a:endParaRPr>
          </a:p>
          <a:p>
            <a:pPr lvl="1"/>
            <a:r>
              <a:rPr lang="en-IN" sz="1800" i="1" dirty="0" smtClean="0">
                <a:latin typeface="Times New Roman" pitchFamily="18" charset="0"/>
                <a:cs typeface="Times New Roman" pitchFamily="18" charset="0"/>
              </a:rPr>
              <a:t>Importance:</a:t>
            </a:r>
            <a:endParaRPr lang="en-IN" sz="1800" dirty="0" smtClean="0">
              <a:latin typeface="Times New Roman" pitchFamily="18" charset="0"/>
              <a:cs typeface="Times New Roman" pitchFamily="18" charset="0"/>
            </a:endParaRPr>
          </a:p>
          <a:p>
            <a:pPr lvl="2"/>
            <a:r>
              <a:rPr lang="en-IN" sz="1800" b="1" dirty="0" smtClean="0">
                <a:latin typeface="Times New Roman" pitchFamily="18" charset="0"/>
                <a:cs typeface="Times New Roman" pitchFamily="18" charset="0"/>
              </a:rPr>
              <a:t>Data Persistence:</a:t>
            </a:r>
            <a:r>
              <a:rPr lang="en-IN" sz="1800" dirty="0" smtClean="0">
                <a:latin typeface="Times New Roman" pitchFamily="18" charset="0"/>
                <a:cs typeface="Times New Roman" pitchFamily="18" charset="0"/>
              </a:rPr>
              <a:t> Ensures data durability and availability across instance restarts.</a:t>
            </a:r>
          </a:p>
          <a:p>
            <a:pPr lvl="2"/>
            <a:r>
              <a:rPr lang="en-IN" sz="1800" b="1" dirty="0" smtClean="0">
                <a:latin typeface="Times New Roman" pitchFamily="18" charset="0"/>
                <a:cs typeface="Times New Roman" pitchFamily="18" charset="0"/>
              </a:rPr>
              <a:t>Scalable Storage:</a:t>
            </a:r>
            <a:r>
              <a:rPr lang="en-IN" sz="1800" dirty="0" smtClean="0">
                <a:latin typeface="Times New Roman" pitchFamily="18" charset="0"/>
                <a:cs typeface="Times New Roman" pitchFamily="18" charset="0"/>
              </a:rPr>
              <a:t> Provides reliable and scalable storage for application data.</a:t>
            </a:r>
          </a:p>
          <a:p>
            <a:pPr lvl="1"/>
            <a:r>
              <a:rPr lang="en-IN" sz="1800" i="1" dirty="0" smtClean="0">
                <a:latin typeface="Times New Roman" pitchFamily="18" charset="0"/>
                <a:cs typeface="Times New Roman" pitchFamily="18" charset="0"/>
              </a:rPr>
              <a:t>Effective Methods:</a:t>
            </a:r>
            <a:endParaRPr lang="en-IN" sz="1800" dirty="0" smtClean="0">
              <a:latin typeface="Times New Roman" pitchFamily="18" charset="0"/>
              <a:cs typeface="Times New Roman" pitchFamily="18" charset="0"/>
            </a:endParaRPr>
          </a:p>
          <a:p>
            <a:pPr lvl="2"/>
            <a:r>
              <a:rPr lang="en-IN" sz="1800" b="1" dirty="0" smtClean="0">
                <a:latin typeface="Times New Roman" pitchFamily="18" charset="0"/>
                <a:cs typeface="Times New Roman" pitchFamily="18" charset="0"/>
              </a:rPr>
              <a:t>Snapshots:</a:t>
            </a:r>
            <a:r>
              <a:rPr lang="en-IN" sz="1800" dirty="0" smtClean="0">
                <a:latin typeface="Times New Roman" pitchFamily="18" charset="0"/>
                <a:cs typeface="Times New Roman" pitchFamily="18" charset="0"/>
              </a:rPr>
              <a:t> Periodic snapshots for backup and recovery.</a:t>
            </a:r>
          </a:p>
          <a:p>
            <a:pPr lvl="2"/>
            <a:r>
              <a:rPr lang="en-IN" sz="1800" b="1" dirty="0" smtClean="0">
                <a:latin typeface="Times New Roman" pitchFamily="18" charset="0"/>
                <a:cs typeface="Times New Roman" pitchFamily="18" charset="0"/>
              </a:rPr>
              <a:t>Regional Replication:</a:t>
            </a:r>
            <a:r>
              <a:rPr lang="en-IN" sz="1800" dirty="0" smtClean="0">
                <a:latin typeface="Times New Roman" pitchFamily="18" charset="0"/>
                <a:cs typeface="Times New Roman" pitchFamily="18" charset="0"/>
              </a:rPr>
              <a:t> Replicates data across multiple zones for high availability.</a:t>
            </a:r>
          </a:p>
          <a:p>
            <a:pPr lvl="2"/>
            <a:r>
              <a:rPr lang="en-IN" sz="1800" b="1" dirty="0" smtClean="0">
                <a:latin typeface="Times New Roman" pitchFamily="18" charset="0"/>
                <a:cs typeface="Times New Roman" pitchFamily="18" charset="0"/>
              </a:rPr>
              <a:t>Performance Scaling:</a:t>
            </a:r>
            <a:r>
              <a:rPr lang="en-IN" sz="1800" dirty="0" smtClean="0">
                <a:latin typeface="Times New Roman" pitchFamily="18" charset="0"/>
                <a:cs typeface="Times New Roman" pitchFamily="18" charset="0"/>
              </a:rPr>
              <a:t> Adjusts disk performance based on application needs.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062" y="908720"/>
            <a:ext cx="402801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617465"/>
            <a:ext cx="424847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49080"/>
            <a:ext cx="1296144" cy="255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52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Ensuring Robust Database </a:t>
            </a:r>
            <a:r>
              <a:rPr lang="en-IN" sz="3600" b="1" dirty="0" smtClean="0">
                <a:latin typeface="Times New Roman" pitchFamily="18" charset="0"/>
                <a:cs typeface="Times New Roman" pitchFamily="18" charset="0"/>
              </a:rPr>
              <a:t>Management</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4762872" cy="4525963"/>
          </a:xfrm>
        </p:spPr>
        <p:txBody>
          <a:bodyPr>
            <a:normAutofit/>
          </a:bodyPr>
          <a:lstStyle/>
          <a:p>
            <a:r>
              <a:rPr lang="en-IN" sz="1800" b="1" dirty="0">
                <a:latin typeface="Times New Roman" pitchFamily="18" charset="0"/>
                <a:cs typeface="Times New Roman" pitchFamily="18" charset="0"/>
              </a:rPr>
              <a:t>Cloud SQL with Read Replication:</a:t>
            </a:r>
            <a:endParaRPr lang="en-IN" sz="1800" dirty="0">
              <a:latin typeface="Times New Roman" pitchFamily="18" charset="0"/>
              <a:cs typeface="Times New Roman" pitchFamily="18" charset="0"/>
            </a:endParaRPr>
          </a:p>
          <a:p>
            <a:r>
              <a:rPr lang="en-IN" sz="1800" i="1" dirty="0">
                <a:latin typeface="Times New Roman" pitchFamily="18" charset="0"/>
                <a:cs typeface="Times New Roman" pitchFamily="18" charset="0"/>
              </a:rPr>
              <a:t>Importance:</a:t>
            </a:r>
            <a:endParaRPr lang="en-IN" sz="1800" dirty="0">
              <a:latin typeface="Times New Roman" pitchFamily="18" charset="0"/>
              <a:cs typeface="Times New Roman" pitchFamily="18" charset="0"/>
            </a:endParaRPr>
          </a:p>
          <a:p>
            <a:pPr lvl="1"/>
            <a:r>
              <a:rPr lang="en-IN" sz="1800" b="1" dirty="0">
                <a:latin typeface="Times New Roman" pitchFamily="18" charset="0"/>
                <a:cs typeface="Times New Roman" pitchFamily="18" charset="0"/>
              </a:rPr>
              <a:t>High Availability:</a:t>
            </a:r>
            <a:r>
              <a:rPr lang="en-IN" sz="1800" dirty="0">
                <a:latin typeface="Times New Roman" pitchFamily="18" charset="0"/>
                <a:cs typeface="Times New Roman" pitchFamily="18" charset="0"/>
              </a:rPr>
              <a:t> Utilizes read replication for redundancy and continuous service availability.</a:t>
            </a:r>
          </a:p>
          <a:p>
            <a:pPr lvl="1"/>
            <a:r>
              <a:rPr lang="en-IN" sz="1800" b="1" dirty="0">
                <a:latin typeface="Times New Roman" pitchFamily="18" charset="0"/>
                <a:cs typeface="Times New Roman" pitchFamily="18" charset="0"/>
              </a:rPr>
              <a:t>Scalability:</a:t>
            </a:r>
            <a:r>
              <a:rPr lang="en-IN" sz="1800" dirty="0">
                <a:latin typeface="Times New Roman" pitchFamily="18" charset="0"/>
                <a:cs typeface="Times New Roman" pitchFamily="18" charset="0"/>
              </a:rPr>
              <a:t> Allows read replicas to handle read traffic, distributing the load.</a:t>
            </a:r>
          </a:p>
          <a:p>
            <a:pPr lvl="1"/>
            <a:r>
              <a:rPr lang="en-IN" sz="1800" b="1" dirty="0">
                <a:latin typeface="Times New Roman" pitchFamily="18" charset="0"/>
                <a:cs typeface="Times New Roman" pitchFamily="18" charset="0"/>
              </a:rPr>
              <a:t>Data Consistency:</a:t>
            </a:r>
            <a:r>
              <a:rPr lang="en-IN" sz="1800" dirty="0">
                <a:latin typeface="Times New Roman" pitchFamily="18" charset="0"/>
                <a:cs typeface="Times New Roman" pitchFamily="18" charset="0"/>
              </a:rPr>
              <a:t> Ensures data consistency across replicas for reliability.</a:t>
            </a:r>
          </a:p>
          <a:p>
            <a:pPr marL="0" indent="0">
              <a:buNone/>
            </a:pPr>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052736"/>
            <a:ext cx="4139952"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80610"/>
            <a:ext cx="5004048" cy="247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48064" y="3911145"/>
            <a:ext cx="3816424" cy="3139321"/>
          </a:xfrm>
          <a:prstGeom prst="rect">
            <a:avLst/>
          </a:prstGeom>
          <a:noFill/>
        </p:spPr>
        <p:txBody>
          <a:bodyPr wrap="square" rtlCol="0">
            <a:spAutoFit/>
          </a:bodyPr>
          <a:lstStyle/>
          <a:p>
            <a:r>
              <a:rPr lang="en-IN" i="1" dirty="0">
                <a:latin typeface="Times New Roman" pitchFamily="18" charset="0"/>
                <a:cs typeface="Times New Roman" pitchFamily="18" charset="0"/>
              </a:rPr>
              <a:t>Effective Features:</a:t>
            </a:r>
            <a:endParaRPr lang="en-IN" dirty="0">
              <a:latin typeface="Times New Roman" pitchFamily="18" charset="0"/>
              <a:cs typeface="Times New Roman" pitchFamily="18" charset="0"/>
            </a:endParaRPr>
          </a:p>
          <a:p>
            <a:pPr lvl="1"/>
            <a:r>
              <a:rPr lang="en-IN" b="1" dirty="0">
                <a:latin typeface="Times New Roman" pitchFamily="18" charset="0"/>
                <a:cs typeface="Times New Roman" pitchFamily="18" charset="0"/>
              </a:rPr>
              <a:t>Automated Backups:</a:t>
            </a:r>
            <a:r>
              <a:rPr lang="en-IN" dirty="0">
                <a:latin typeface="Times New Roman" pitchFamily="18" charset="0"/>
                <a:cs typeface="Times New Roman" pitchFamily="18" charset="0"/>
              </a:rPr>
              <a:t> Regular automated backups for data protection.</a:t>
            </a:r>
          </a:p>
          <a:p>
            <a:pPr lvl="1"/>
            <a:r>
              <a:rPr lang="en-IN" b="1" dirty="0">
                <a:latin typeface="Times New Roman" pitchFamily="18" charset="0"/>
                <a:cs typeface="Times New Roman" pitchFamily="18" charset="0"/>
              </a:rPr>
              <a:t>Point-in-Time Recovery:</a:t>
            </a:r>
            <a:r>
              <a:rPr lang="en-IN" dirty="0">
                <a:latin typeface="Times New Roman" pitchFamily="18" charset="0"/>
                <a:cs typeface="Times New Roman" pitchFamily="18" charset="0"/>
              </a:rPr>
              <a:t> Enables recovery to a specific point in time for data restoration.</a:t>
            </a:r>
          </a:p>
          <a:p>
            <a:pPr lvl="1"/>
            <a:r>
              <a:rPr lang="en-IN" b="1" dirty="0">
                <a:latin typeface="Times New Roman" pitchFamily="18" charset="0"/>
                <a:cs typeface="Times New Roman" pitchFamily="18" charset="0"/>
              </a:rPr>
              <a:t>Failover:</a:t>
            </a:r>
            <a:r>
              <a:rPr lang="en-IN" dirty="0">
                <a:latin typeface="Times New Roman" pitchFamily="18" charset="0"/>
                <a:cs typeface="Times New Roman" pitchFamily="18" charset="0"/>
              </a:rPr>
              <a:t> Automatic failover to a replica in case of a primary instance failure.</a:t>
            </a:r>
          </a:p>
          <a:p>
            <a:endParaRPr lang="en-IN" dirty="0"/>
          </a:p>
        </p:txBody>
      </p:sp>
    </p:spTree>
    <p:extLst>
      <p:ext uri="{BB962C8B-B14F-4D97-AF65-F5344CB8AC3E}">
        <p14:creationId xmlns:p14="http://schemas.microsoft.com/office/powerpoint/2010/main" val="627585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392"/>
            <a:ext cx="8229600" cy="1143000"/>
          </a:xfrm>
        </p:spPr>
        <p:txBody>
          <a:bodyPr>
            <a:normAutofit/>
          </a:bodyPr>
          <a:lstStyle/>
          <a:p>
            <a:r>
              <a:rPr lang="en-IN" sz="3600" b="1" dirty="0">
                <a:latin typeface="Times New Roman" pitchFamily="18" charset="0"/>
                <a:cs typeface="Times New Roman" pitchFamily="18" charset="0"/>
              </a:rPr>
              <a:t>Ensuring Robust Database Management</a:t>
            </a:r>
            <a:endParaRPr lang="en-IN" sz="3600" dirty="0"/>
          </a:p>
        </p:txBody>
      </p:sp>
      <p:sp>
        <p:nvSpPr>
          <p:cNvPr id="3" name="Content Placeholder 2"/>
          <p:cNvSpPr>
            <a:spLocks noGrp="1"/>
          </p:cNvSpPr>
          <p:nvPr>
            <p:ph idx="1"/>
          </p:nvPr>
        </p:nvSpPr>
        <p:spPr>
          <a:xfrm>
            <a:off x="395536" y="836712"/>
            <a:ext cx="8229600" cy="4525963"/>
          </a:xfrm>
        </p:spPr>
        <p:txBody>
          <a:bodyPr>
            <a:noAutofit/>
          </a:bodyPr>
          <a:lstStyle/>
          <a:p>
            <a:r>
              <a:rPr lang="en-IN" sz="1800" b="1" dirty="0" smtClean="0">
                <a:latin typeface="Times New Roman" pitchFamily="18" charset="0"/>
                <a:cs typeface="Times New Roman" pitchFamily="18" charset="0"/>
              </a:rPr>
              <a:t>Cloud Storage for Backup and Restore:</a:t>
            </a:r>
            <a:endParaRPr lang="en-IN" sz="1800" dirty="0" smtClean="0">
              <a:latin typeface="Times New Roman" pitchFamily="18" charset="0"/>
              <a:cs typeface="Times New Roman" pitchFamily="18" charset="0"/>
            </a:endParaRPr>
          </a:p>
          <a:p>
            <a:pPr lvl="1"/>
            <a:r>
              <a:rPr lang="en-IN" sz="1800" i="1" dirty="0" smtClean="0">
                <a:latin typeface="Times New Roman" pitchFamily="18" charset="0"/>
                <a:cs typeface="Times New Roman" pitchFamily="18" charset="0"/>
              </a:rPr>
              <a:t>Importance:</a:t>
            </a:r>
            <a:endParaRPr lang="en-IN" sz="1800" dirty="0" smtClean="0">
              <a:latin typeface="Times New Roman" pitchFamily="18" charset="0"/>
              <a:cs typeface="Times New Roman" pitchFamily="18" charset="0"/>
            </a:endParaRPr>
          </a:p>
          <a:p>
            <a:pPr lvl="2"/>
            <a:r>
              <a:rPr lang="en-IN" sz="1800" b="1" dirty="0" smtClean="0">
                <a:latin typeface="Times New Roman" pitchFamily="18" charset="0"/>
                <a:cs typeface="Times New Roman" pitchFamily="18" charset="0"/>
              </a:rPr>
              <a:t>Data Backup:</a:t>
            </a:r>
            <a:r>
              <a:rPr lang="en-IN" sz="1800" dirty="0" smtClean="0">
                <a:latin typeface="Times New Roman" pitchFamily="18" charset="0"/>
                <a:cs typeface="Times New Roman" pitchFamily="18" charset="0"/>
              </a:rPr>
              <a:t> Provides a secure and scalable solution for backup storage.</a:t>
            </a:r>
          </a:p>
          <a:p>
            <a:pPr lvl="2"/>
            <a:r>
              <a:rPr lang="en-IN" sz="1800" b="1" dirty="0" smtClean="0">
                <a:latin typeface="Times New Roman" pitchFamily="18" charset="0"/>
                <a:cs typeface="Times New Roman" pitchFamily="18" charset="0"/>
              </a:rPr>
              <a:t>Disaster Recovery:</a:t>
            </a:r>
            <a:r>
              <a:rPr lang="en-IN" sz="1800" dirty="0" smtClean="0">
                <a:latin typeface="Times New Roman" pitchFamily="18" charset="0"/>
                <a:cs typeface="Times New Roman" pitchFamily="18" charset="0"/>
              </a:rPr>
              <a:t> Ensures data recovery in case of database failure or data loss.</a:t>
            </a:r>
          </a:p>
          <a:p>
            <a:pPr lvl="2"/>
            <a:r>
              <a:rPr lang="en-IN" sz="1800" b="1" dirty="0" smtClean="0">
                <a:latin typeface="Times New Roman" pitchFamily="18" charset="0"/>
                <a:cs typeface="Times New Roman" pitchFamily="18" charset="0"/>
              </a:rPr>
              <a:t>Cost-Effective Storage:</a:t>
            </a:r>
            <a:r>
              <a:rPr lang="en-IN" sz="1800" dirty="0" smtClean="0">
                <a:latin typeface="Times New Roman" pitchFamily="18" charset="0"/>
                <a:cs typeface="Times New Roman" pitchFamily="18" charset="0"/>
              </a:rPr>
              <a:t> Utilizes Cloud Storage for efficient and cost-effective backup operations.</a:t>
            </a:r>
          </a:p>
          <a:p>
            <a:pPr lvl="1"/>
            <a:r>
              <a:rPr lang="en-IN" sz="1800" i="1" dirty="0" smtClean="0">
                <a:latin typeface="Times New Roman" pitchFamily="18" charset="0"/>
                <a:cs typeface="Times New Roman" pitchFamily="18" charset="0"/>
              </a:rPr>
              <a:t>Effective </a:t>
            </a:r>
            <a:r>
              <a:rPr lang="en-IN" sz="1800" i="1" dirty="0">
                <a:latin typeface="Times New Roman" pitchFamily="18" charset="0"/>
                <a:cs typeface="Times New Roman" pitchFamily="18" charset="0"/>
              </a:rPr>
              <a:t>Usage:</a:t>
            </a:r>
            <a:endParaRPr lang="en-IN" sz="1800" dirty="0">
              <a:latin typeface="Times New Roman" pitchFamily="18" charset="0"/>
              <a:cs typeface="Times New Roman" pitchFamily="18" charset="0"/>
            </a:endParaRPr>
          </a:p>
          <a:p>
            <a:pPr lvl="2"/>
            <a:r>
              <a:rPr lang="en-IN" sz="1800" b="1" dirty="0">
                <a:latin typeface="Times New Roman" pitchFamily="18" charset="0"/>
                <a:cs typeface="Times New Roman" pitchFamily="18" charset="0"/>
              </a:rPr>
              <a:t>Automated Backup Policies:</a:t>
            </a:r>
            <a:r>
              <a:rPr lang="en-IN" sz="1800" dirty="0">
                <a:latin typeface="Times New Roman" pitchFamily="18" charset="0"/>
                <a:cs typeface="Times New Roman" pitchFamily="18" charset="0"/>
              </a:rPr>
              <a:t> Configures automated backup schedules.</a:t>
            </a:r>
          </a:p>
          <a:p>
            <a:pPr lvl="2"/>
            <a:r>
              <a:rPr lang="en-IN" sz="1800" b="1" dirty="0">
                <a:latin typeface="Times New Roman" pitchFamily="18" charset="0"/>
                <a:cs typeface="Times New Roman" pitchFamily="18" charset="0"/>
              </a:rPr>
              <a:t>Versioning:</a:t>
            </a:r>
            <a:r>
              <a:rPr lang="en-IN" sz="1800" dirty="0">
                <a:latin typeface="Times New Roman" pitchFamily="18" charset="0"/>
                <a:cs typeface="Times New Roman" pitchFamily="18" charset="0"/>
              </a:rPr>
              <a:t> Leverages versioning to manage different versions of backups.</a:t>
            </a:r>
          </a:p>
          <a:p>
            <a:pPr lvl="2"/>
            <a:r>
              <a:rPr lang="en-IN" sz="1800" b="1" dirty="0">
                <a:latin typeface="Times New Roman" pitchFamily="18" charset="0"/>
                <a:cs typeface="Times New Roman" pitchFamily="18" charset="0"/>
              </a:rPr>
              <a:t>Regional Storage:</a:t>
            </a:r>
            <a:r>
              <a:rPr lang="en-IN" sz="1800" dirty="0">
                <a:latin typeface="Times New Roman" pitchFamily="18" charset="0"/>
                <a:cs typeface="Times New Roman" pitchFamily="18" charset="0"/>
              </a:rPr>
              <a:t> Utilizes regional storage for redundancy and data durability</a:t>
            </a:r>
            <a:r>
              <a:rPr lang="en-IN" sz="1800" dirty="0" smtClean="0">
                <a:latin typeface="Times New Roman" pitchFamily="18" charset="0"/>
                <a:cs typeface="Times New Roman" pitchFamily="18" charset="0"/>
              </a:rPr>
              <a:t>.</a:t>
            </a:r>
            <a:endParaRPr lang="en-IN" sz="1800" i="1" dirty="0" smtClean="0">
              <a:latin typeface="Times New Roman" pitchFamily="18" charset="0"/>
              <a:cs typeface="Times New Roman" pitchFamily="18" charset="0"/>
            </a:endParaRPr>
          </a:p>
          <a:p>
            <a:pPr marL="0" indent="0">
              <a:buNone/>
            </a:pPr>
            <a:r>
              <a:rPr lang="en-IN" sz="1800" i="1" dirty="0" smtClean="0">
                <a:latin typeface="Times New Roman" pitchFamily="18" charset="0"/>
                <a:cs typeface="Times New Roman" pitchFamily="18" charset="0"/>
              </a:rPr>
              <a:t>Ensuring </a:t>
            </a:r>
            <a:r>
              <a:rPr lang="en-IN" sz="1800" i="1" dirty="0">
                <a:latin typeface="Times New Roman" pitchFamily="18" charset="0"/>
                <a:cs typeface="Times New Roman" pitchFamily="18" charset="0"/>
              </a:rPr>
              <a:t>Data Integrity and Availability</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This </a:t>
            </a:r>
            <a:r>
              <a:rPr lang="en-IN" sz="1800" dirty="0" smtClean="0">
                <a:latin typeface="Times New Roman" pitchFamily="18" charset="0"/>
                <a:cs typeface="Times New Roman" pitchFamily="18" charset="0"/>
              </a:rPr>
              <a:t>strategic </a:t>
            </a:r>
            <a:r>
              <a:rPr lang="en-IN" sz="1800" dirty="0">
                <a:latin typeface="Times New Roman" pitchFamily="18" charset="0"/>
                <a:cs typeface="Times New Roman" pitchFamily="18" charset="0"/>
              </a:rPr>
              <a:t>use of Cloud SQL with read replication for high availability and Cloud Storage for efficient backup and restore operations in the Database Tier. These features contribute to data consistency, scalability, and robust disaster recovery.</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69224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a:bodyPr>
          <a:lstStyle/>
          <a:p>
            <a:r>
              <a:rPr lang="en-IN" sz="3600" b="1" dirty="0">
                <a:latin typeface="Times New Roman" pitchFamily="18" charset="0"/>
                <a:cs typeface="Times New Roman" pitchFamily="18" charset="0"/>
              </a:rPr>
              <a:t>Cloud Storage for Backup and Restore</a:t>
            </a:r>
            <a:endParaRPr lang="en-IN"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7457299" cy="275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172" y="3573015"/>
            <a:ext cx="4995124" cy="314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46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a:bodyPr>
          <a:lstStyle/>
          <a:p>
            <a:r>
              <a:rPr lang="en-IN" sz="3600" b="1" dirty="0">
                <a:latin typeface="Times New Roman" pitchFamily="18" charset="0"/>
                <a:cs typeface="Times New Roman" pitchFamily="18" charset="0"/>
              </a:rPr>
              <a:t>Safeguarding Data and Access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0" y="620688"/>
            <a:ext cx="9036496" cy="4525963"/>
          </a:xfrm>
        </p:spPr>
        <p:txBody>
          <a:bodyPr>
            <a:noAutofit/>
          </a:bodyPr>
          <a:lstStyle/>
          <a:p>
            <a:r>
              <a:rPr lang="en-IN" sz="1700" b="1" dirty="0">
                <a:latin typeface="Times New Roman" pitchFamily="18" charset="0"/>
                <a:cs typeface="Times New Roman" pitchFamily="18" charset="0"/>
              </a:rPr>
              <a:t>Cloud IAM (Identity and Access Management):</a:t>
            </a:r>
            <a:endParaRPr lang="en-IN" sz="1700" dirty="0">
              <a:latin typeface="Times New Roman" pitchFamily="18" charset="0"/>
              <a:cs typeface="Times New Roman" pitchFamily="18" charset="0"/>
            </a:endParaRPr>
          </a:p>
          <a:p>
            <a:pPr lvl="1"/>
            <a:r>
              <a:rPr lang="en-IN" sz="1700" i="1" dirty="0">
                <a:latin typeface="Times New Roman" pitchFamily="18" charset="0"/>
                <a:cs typeface="Times New Roman" pitchFamily="18" charset="0"/>
              </a:rPr>
              <a:t>Importance: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Access Control:</a:t>
            </a:r>
            <a:r>
              <a:rPr lang="en-IN" sz="1700" dirty="0">
                <a:latin typeface="Times New Roman" pitchFamily="18" charset="0"/>
                <a:cs typeface="Times New Roman" pitchFamily="18" charset="0"/>
              </a:rPr>
              <a:t> Manages and restricts access to resources based on user roles.</a:t>
            </a:r>
          </a:p>
          <a:p>
            <a:pPr lvl="2"/>
            <a:r>
              <a:rPr lang="en-IN" sz="1700" b="1" dirty="0">
                <a:latin typeface="Times New Roman" pitchFamily="18" charset="0"/>
                <a:cs typeface="Times New Roman" pitchFamily="18" charset="0"/>
              </a:rPr>
              <a:t>Least Privilege Principle:</a:t>
            </a:r>
            <a:r>
              <a:rPr lang="en-IN" sz="1700" dirty="0">
                <a:latin typeface="Times New Roman" pitchFamily="18" charset="0"/>
                <a:cs typeface="Times New Roman" pitchFamily="18" charset="0"/>
              </a:rPr>
              <a:t> Ensures users have the minimum necessary permissions.</a:t>
            </a:r>
          </a:p>
          <a:p>
            <a:pPr lvl="2"/>
            <a:r>
              <a:rPr lang="en-IN" sz="1700" b="1" dirty="0">
                <a:latin typeface="Times New Roman" pitchFamily="18" charset="0"/>
                <a:cs typeface="Times New Roman" pitchFamily="18" charset="0"/>
              </a:rPr>
              <a:t>Identity Federation:</a:t>
            </a:r>
            <a:r>
              <a:rPr lang="en-IN" sz="1700" dirty="0">
                <a:latin typeface="Times New Roman" pitchFamily="18" charset="0"/>
                <a:cs typeface="Times New Roman" pitchFamily="18" charset="0"/>
              </a:rPr>
              <a:t> Integrates with identity providers for secure user authentication.</a:t>
            </a:r>
          </a:p>
          <a:p>
            <a:pPr lvl="1"/>
            <a:r>
              <a:rPr lang="en-IN" sz="1700" i="1" dirty="0">
                <a:latin typeface="Times New Roman" pitchFamily="18" charset="0"/>
                <a:cs typeface="Times New Roman" pitchFamily="18" charset="0"/>
              </a:rPr>
              <a:t>Effective Usage: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Role-Based Access Control (RBAC):</a:t>
            </a:r>
            <a:r>
              <a:rPr lang="en-IN" sz="1700" dirty="0">
                <a:latin typeface="Times New Roman" pitchFamily="18" charset="0"/>
                <a:cs typeface="Times New Roman" pitchFamily="18" charset="0"/>
              </a:rPr>
              <a:t> Assigns roles to users based on their responsibilities.</a:t>
            </a:r>
          </a:p>
          <a:p>
            <a:pPr lvl="2"/>
            <a:r>
              <a:rPr lang="en-IN" sz="1700" b="1" dirty="0">
                <a:latin typeface="Times New Roman" pitchFamily="18" charset="0"/>
                <a:cs typeface="Times New Roman" pitchFamily="18" charset="0"/>
              </a:rPr>
              <a:t>Fine-Grained Permissions:</a:t>
            </a:r>
            <a:r>
              <a:rPr lang="en-IN" sz="1700" dirty="0">
                <a:latin typeface="Times New Roman" pitchFamily="18" charset="0"/>
                <a:cs typeface="Times New Roman" pitchFamily="18" charset="0"/>
              </a:rPr>
              <a:t> Configures precise permissions for specific resources.</a:t>
            </a:r>
          </a:p>
          <a:p>
            <a:pPr lvl="2"/>
            <a:r>
              <a:rPr lang="en-IN" sz="1700" b="1" dirty="0">
                <a:latin typeface="Times New Roman" pitchFamily="18" charset="0"/>
                <a:cs typeface="Times New Roman" pitchFamily="18" charset="0"/>
              </a:rPr>
              <a:t>Service Account Integration:</a:t>
            </a:r>
            <a:r>
              <a:rPr lang="en-IN" sz="1700" dirty="0">
                <a:latin typeface="Times New Roman" pitchFamily="18" charset="0"/>
                <a:cs typeface="Times New Roman" pitchFamily="18" charset="0"/>
              </a:rPr>
              <a:t> Enhances security by using service accounts for applications.</a:t>
            </a:r>
          </a:p>
          <a:p>
            <a:r>
              <a:rPr lang="en-IN" sz="1700" b="1" dirty="0">
                <a:latin typeface="Times New Roman" pitchFamily="18" charset="0"/>
                <a:cs typeface="Times New Roman" pitchFamily="18" charset="0"/>
              </a:rPr>
              <a:t>Cloud Firewall Rules:</a:t>
            </a:r>
            <a:endParaRPr lang="en-IN" sz="1700" dirty="0">
              <a:latin typeface="Times New Roman" pitchFamily="18" charset="0"/>
              <a:cs typeface="Times New Roman" pitchFamily="18" charset="0"/>
            </a:endParaRPr>
          </a:p>
          <a:p>
            <a:pPr lvl="1"/>
            <a:r>
              <a:rPr lang="en-IN" sz="1700" i="1" dirty="0">
                <a:latin typeface="Times New Roman" pitchFamily="18" charset="0"/>
                <a:cs typeface="Times New Roman" pitchFamily="18" charset="0"/>
              </a:rPr>
              <a:t>Importance: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Traffic Control:</a:t>
            </a:r>
            <a:r>
              <a:rPr lang="en-IN" sz="1700" dirty="0">
                <a:latin typeface="Times New Roman" pitchFamily="18" charset="0"/>
                <a:cs typeface="Times New Roman" pitchFamily="18" charset="0"/>
              </a:rPr>
              <a:t> Defines rules for controlling incoming and outgoing traffic.</a:t>
            </a:r>
          </a:p>
          <a:p>
            <a:pPr lvl="2"/>
            <a:r>
              <a:rPr lang="en-IN" sz="1700" b="1" dirty="0">
                <a:latin typeface="Times New Roman" pitchFamily="18" charset="0"/>
                <a:cs typeface="Times New Roman" pitchFamily="18" charset="0"/>
              </a:rPr>
              <a:t>Network Segmentation:</a:t>
            </a:r>
            <a:r>
              <a:rPr lang="en-IN" sz="1700" dirty="0">
                <a:latin typeface="Times New Roman" pitchFamily="18" charset="0"/>
                <a:cs typeface="Times New Roman" pitchFamily="18" charset="0"/>
              </a:rPr>
              <a:t> Segregates network resources for enhanced security.</a:t>
            </a:r>
          </a:p>
          <a:p>
            <a:pPr lvl="2"/>
            <a:r>
              <a:rPr lang="en-IN" sz="1700" b="1" dirty="0" err="1">
                <a:latin typeface="Times New Roman" pitchFamily="18" charset="0"/>
                <a:cs typeface="Times New Roman" pitchFamily="18" charset="0"/>
              </a:rPr>
              <a:t>DDoS</a:t>
            </a:r>
            <a:r>
              <a:rPr lang="en-IN" sz="1700" b="1" dirty="0">
                <a:latin typeface="Times New Roman" pitchFamily="18" charset="0"/>
                <a:cs typeface="Times New Roman" pitchFamily="18" charset="0"/>
              </a:rPr>
              <a:t> Mitigation:</a:t>
            </a:r>
            <a:r>
              <a:rPr lang="en-IN" sz="1700" dirty="0">
                <a:latin typeface="Times New Roman" pitchFamily="18" charset="0"/>
                <a:cs typeface="Times New Roman" pitchFamily="18" charset="0"/>
              </a:rPr>
              <a:t> Protects against Distributed Denial of Service (</a:t>
            </a:r>
            <a:r>
              <a:rPr lang="en-IN" sz="1700" dirty="0" err="1">
                <a:latin typeface="Times New Roman" pitchFamily="18" charset="0"/>
                <a:cs typeface="Times New Roman" pitchFamily="18" charset="0"/>
              </a:rPr>
              <a:t>DDoS</a:t>
            </a:r>
            <a:r>
              <a:rPr lang="en-IN" sz="1700" dirty="0">
                <a:latin typeface="Times New Roman" pitchFamily="18" charset="0"/>
                <a:cs typeface="Times New Roman" pitchFamily="18" charset="0"/>
              </a:rPr>
              <a:t>) attacks.</a:t>
            </a:r>
          </a:p>
          <a:p>
            <a:pPr lvl="1"/>
            <a:r>
              <a:rPr lang="en-IN" sz="1700" i="1" dirty="0">
                <a:latin typeface="Times New Roman" pitchFamily="18" charset="0"/>
                <a:cs typeface="Times New Roman" pitchFamily="18" charset="0"/>
              </a:rPr>
              <a:t>Effective Usage: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Rule Prioritization:</a:t>
            </a:r>
            <a:r>
              <a:rPr lang="en-IN" sz="1700" dirty="0">
                <a:latin typeface="Times New Roman" pitchFamily="18" charset="0"/>
                <a:cs typeface="Times New Roman" pitchFamily="18" charset="0"/>
              </a:rPr>
              <a:t> Orders rules to ensure proper sequence execution.</a:t>
            </a:r>
          </a:p>
          <a:p>
            <a:pPr lvl="2"/>
            <a:r>
              <a:rPr lang="en-IN" sz="1700" b="1" dirty="0">
                <a:latin typeface="Times New Roman" pitchFamily="18" charset="0"/>
                <a:cs typeface="Times New Roman" pitchFamily="18" charset="0"/>
              </a:rPr>
              <a:t>IP Whitelisting/Blacklisting:</a:t>
            </a:r>
            <a:r>
              <a:rPr lang="en-IN" sz="1700" dirty="0">
                <a:latin typeface="Times New Roman" pitchFamily="18" charset="0"/>
                <a:cs typeface="Times New Roman" pitchFamily="18" charset="0"/>
              </a:rPr>
              <a:t> Manages access based on specific IP addresses.</a:t>
            </a:r>
          </a:p>
          <a:p>
            <a:pPr lvl="2"/>
            <a:r>
              <a:rPr lang="en-IN" sz="1700" b="1" dirty="0">
                <a:latin typeface="Times New Roman" pitchFamily="18" charset="0"/>
                <a:cs typeface="Times New Roman" pitchFamily="18" charset="0"/>
              </a:rPr>
              <a:t>Logging and Monitoring:</a:t>
            </a:r>
            <a:r>
              <a:rPr lang="en-IN" sz="1700" dirty="0">
                <a:latin typeface="Times New Roman" pitchFamily="18" charset="0"/>
                <a:cs typeface="Times New Roman" pitchFamily="18" charset="0"/>
              </a:rPr>
              <a:t> Monitors firewall activity for potential threats.</a:t>
            </a:r>
          </a:p>
          <a:p>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123322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Safeguarding Data and Access</a:t>
            </a:r>
            <a:endParaRPr lang="en-IN" dirty="0"/>
          </a:p>
        </p:txBody>
      </p:sp>
      <p:sp>
        <p:nvSpPr>
          <p:cNvPr id="3" name="Content Placeholder 2"/>
          <p:cNvSpPr>
            <a:spLocks noGrp="1"/>
          </p:cNvSpPr>
          <p:nvPr>
            <p:ph idx="1"/>
          </p:nvPr>
        </p:nvSpPr>
        <p:spPr/>
        <p:txBody>
          <a:bodyPr>
            <a:noAutofit/>
          </a:bodyPr>
          <a:lstStyle/>
          <a:p>
            <a:r>
              <a:rPr lang="en-IN" sz="1800" b="1" dirty="0" smtClean="0">
                <a:latin typeface="Times New Roman" pitchFamily="18" charset="0"/>
                <a:cs typeface="Times New Roman" pitchFamily="18" charset="0"/>
              </a:rPr>
              <a:t>Encryption at Rest and in Transit using Key Management Services:</a:t>
            </a:r>
            <a:endParaRPr lang="en-IN" sz="1800" dirty="0" smtClean="0">
              <a:latin typeface="Times New Roman" pitchFamily="18" charset="0"/>
              <a:cs typeface="Times New Roman" pitchFamily="18" charset="0"/>
            </a:endParaRPr>
          </a:p>
          <a:p>
            <a:r>
              <a:rPr lang="en-IN" sz="1800" i="1" dirty="0" smtClean="0">
                <a:latin typeface="Times New Roman" pitchFamily="18" charset="0"/>
                <a:cs typeface="Times New Roman" pitchFamily="18" charset="0"/>
              </a:rPr>
              <a:t>Importance:</a:t>
            </a:r>
            <a:endParaRPr lang="en-IN" sz="1800" dirty="0" smtClean="0">
              <a:latin typeface="Times New Roman" pitchFamily="18" charset="0"/>
              <a:cs typeface="Times New Roman" pitchFamily="18" charset="0"/>
            </a:endParaRPr>
          </a:p>
          <a:p>
            <a:pPr lvl="1"/>
            <a:r>
              <a:rPr lang="en-IN" sz="1800" b="1" dirty="0" smtClean="0">
                <a:latin typeface="Times New Roman" pitchFamily="18" charset="0"/>
                <a:cs typeface="Times New Roman" pitchFamily="18" charset="0"/>
              </a:rPr>
              <a:t>Data Security:</a:t>
            </a:r>
            <a:r>
              <a:rPr lang="en-IN" sz="1800" dirty="0" smtClean="0">
                <a:latin typeface="Times New Roman" pitchFamily="18" charset="0"/>
                <a:cs typeface="Times New Roman" pitchFamily="18" charset="0"/>
              </a:rPr>
              <a:t> Ensures data confidentiality and integrity.</a:t>
            </a:r>
          </a:p>
          <a:p>
            <a:pPr lvl="1"/>
            <a:r>
              <a:rPr lang="en-IN" sz="1800" b="1" dirty="0" smtClean="0">
                <a:latin typeface="Times New Roman" pitchFamily="18" charset="0"/>
                <a:cs typeface="Times New Roman" pitchFamily="18" charset="0"/>
              </a:rPr>
              <a:t>Regulatory Compliance:</a:t>
            </a:r>
            <a:r>
              <a:rPr lang="en-IN" sz="1800" dirty="0" smtClean="0">
                <a:latin typeface="Times New Roman" pitchFamily="18" charset="0"/>
                <a:cs typeface="Times New Roman" pitchFamily="18" charset="0"/>
              </a:rPr>
              <a:t> Meets encryption requirements for compliance standards.</a:t>
            </a:r>
          </a:p>
          <a:p>
            <a:pPr lvl="1"/>
            <a:r>
              <a:rPr lang="en-IN" sz="1800" b="1" dirty="0" smtClean="0">
                <a:latin typeface="Times New Roman" pitchFamily="18" charset="0"/>
                <a:cs typeface="Times New Roman" pitchFamily="18" charset="0"/>
              </a:rPr>
              <a:t>Secure Communication:</a:t>
            </a:r>
            <a:r>
              <a:rPr lang="en-IN" sz="1800" dirty="0" smtClean="0">
                <a:latin typeface="Times New Roman" pitchFamily="18" charset="0"/>
                <a:cs typeface="Times New Roman" pitchFamily="18" charset="0"/>
              </a:rPr>
              <a:t> Encrypts data during transit for secure communication.</a:t>
            </a:r>
          </a:p>
          <a:p>
            <a:r>
              <a:rPr lang="en-IN" sz="1800" i="1" dirty="0" smtClean="0">
                <a:latin typeface="Times New Roman" pitchFamily="18" charset="0"/>
                <a:cs typeface="Times New Roman" pitchFamily="18" charset="0"/>
              </a:rPr>
              <a:t>Effective Usage:</a:t>
            </a:r>
            <a:endParaRPr lang="en-IN" sz="1800" dirty="0" smtClean="0">
              <a:latin typeface="Times New Roman" pitchFamily="18" charset="0"/>
              <a:cs typeface="Times New Roman" pitchFamily="18" charset="0"/>
            </a:endParaRPr>
          </a:p>
          <a:p>
            <a:pPr lvl="1"/>
            <a:r>
              <a:rPr lang="en-IN" sz="1800" b="1" dirty="0" smtClean="0">
                <a:latin typeface="Times New Roman" pitchFamily="18" charset="0"/>
                <a:cs typeface="Times New Roman" pitchFamily="18" charset="0"/>
              </a:rPr>
              <a:t>Key Rotation:</a:t>
            </a:r>
            <a:r>
              <a:rPr lang="en-IN" sz="1800" dirty="0" smtClean="0">
                <a:latin typeface="Times New Roman" pitchFamily="18" charset="0"/>
                <a:cs typeface="Times New Roman" pitchFamily="18" charset="0"/>
              </a:rPr>
              <a:t> Regularly rotates encryption keys for added security.</a:t>
            </a:r>
          </a:p>
          <a:p>
            <a:pPr lvl="1"/>
            <a:r>
              <a:rPr lang="en-IN" sz="1800" b="1" dirty="0" smtClean="0">
                <a:latin typeface="Times New Roman" pitchFamily="18" charset="0"/>
                <a:cs typeface="Times New Roman" pitchFamily="18" charset="0"/>
              </a:rPr>
              <a:t>Integrated Key Management:</a:t>
            </a:r>
            <a:r>
              <a:rPr lang="en-IN" sz="1800" dirty="0" smtClean="0">
                <a:latin typeface="Times New Roman" pitchFamily="18" charset="0"/>
                <a:cs typeface="Times New Roman" pitchFamily="18" charset="0"/>
              </a:rPr>
              <a:t> Uses Key Management Services for centralized key management.</a:t>
            </a:r>
          </a:p>
          <a:p>
            <a:pPr lvl="1"/>
            <a:r>
              <a:rPr lang="en-IN" sz="1800" b="1" dirty="0" smtClean="0">
                <a:latin typeface="Times New Roman" pitchFamily="18" charset="0"/>
                <a:cs typeface="Times New Roman" pitchFamily="18" charset="0"/>
              </a:rPr>
              <a:t>TLS/SSL Encryption:</a:t>
            </a:r>
            <a:r>
              <a:rPr lang="en-IN" sz="1800" dirty="0" smtClean="0">
                <a:latin typeface="Times New Roman" pitchFamily="18" charset="0"/>
                <a:cs typeface="Times New Roman" pitchFamily="18" charset="0"/>
              </a:rPr>
              <a:t> Implements encryption protocols for data in transit.</a:t>
            </a:r>
          </a:p>
          <a:p>
            <a:pPr marL="457200" lvl="1" indent="0">
              <a:buNone/>
            </a:pPr>
            <a:r>
              <a:rPr lang="en-IN" sz="1800" dirty="0" smtClean="0">
                <a:latin typeface="Times New Roman" pitchFamily="18" charset="0"/>
                <a:cs typeface="Times New Roman" pitchFamily="18" charset="0"/>
              </a:rPr>
              <a:t>The critical security measures implemented, including Cloud IAM for access control, Cloud Firewall Rules for traffic control, and Encryption at rest and in transit using Key Management Services. These measures collectively contribute to a robust security framework for the architecture.</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8471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Key Management Services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3531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3933056"/>
            <a:ext cx="6181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590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Encryption at Rest</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886744"/>
            <a:ext cx="8064896" cy="4836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396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71400"/>
            <a:ext cx="8856984" cy="1143000"/>
          </a:xfrm>
        </p:spPr>
        <p:txBody>
          <a:bodyPr>
            <a:normAutofit/>
          </a:bodyPr>
          <a:lstStyle/>
          <a:p>
            <a:r>
              <a:rPr lang="en-IN" sz="3200" b="1" dirty="0">
                <a:latin typeface="Times New Roman" pitchFamily="18" charset="0"/>
                <a:cs typeface="Times New Roman" pitchFamily="18" charset="0"/>
              </a:rPr>
              <a:t>Optimizing Storage and Enhancing Performance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692696"/>
            <a:ext cx="8964488" cy="4525963"/>
          </a:xfrm>
        </p:spPr>
        <p:txBody>
          <a:bodyPr>
            <a:noAutofit/>
          </a:bodyPr>
          <a:lstStyle/>
          <a:p>
            <a:r>
              <a:rPr lang="en-IN" sz="1700" b="1" dirty="0">
                <a:latin typeface="Times New Roman" pitchFamily="18" charset="0"/>
                <a:cs typeface="Times New Roman" pitchFamily="18" charset="0"/>
              </a:rPr>
              <a:t>Cloud Storage for Static Content:</a:t>
            </a:r>
            <a:endParaRPr lang="en-IN" sz="1700" dirty="0">
              <a:latin typeface="Times New Roman" pitchFamily="18" charset="0"/>
              <a:cs typeface="Times New Roman" pitchFamily="18" charset="0"/>
            </a:endParaRPr>
          </a:p>
          <a:p>
            <a:pPr lvl="1"/>
            <a:r>
              <a:rPr lang="en-IN" sz="1700" i="1" dirty="0">
                <a:latin typeface="Times New Roman" pitchFamily="18" charset="0"/>
                <a:cs typeface="Times New Roman" pitchFamily="18" charset="0"/>
              </a:rPr>
              <a:t>Importance: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Scalable Object Storage:</a:t>
            </a:r>
            <a:r>
              <a:rPr lang="en-IN" sz="1700" dirty="0">
                <a:latin typeface="Times New Roman" pitchFamily="18" charset="0"/>
                <a:cs typeface="Times New Roman" pitchFamily="18" charset="0"/>
              </a:rPr>
              <a:t> Provides scalable and reliable storage for static content.</a:t>
            </a:r>
          </a:p>
          <a:p>
            <a:pPr lvl="2"/>
            <a:r>
              <a:rPr lang="en-IN" sz="1700" b="1" dirty="0">
                <a:latin typeface="Times New Roman" pitchFamily="18" charset="0"/>
                <a:cs typeface="Times New Roman" pitchFamily="18" charset="0"/>
              </a:rPr>
              <a:t>CDN Integration:</a:t>
            </a:r>
            <a:r>
              <a:rPr lang="en-IN" sz="1700" dirty="0">
                <a:latin typeface="Times New Roman" pitchFamily="18" charset="0"/>
                <a:cs typeface="Times New Roman" pitchFamily="18" charset="0"/>
              </a:rPr>
              <a:t> Serves as the source for static content delivery through the CDN.</a:t>
            </a:r>
          </a:p>
          <a:p>
            <a:pPr lvl="2"/>
            <a:r>
              <a:rPr lang="en-IN" sz="1700" b="1" dirty="0">
                <a:latin typeface="Times New Roman" pitchFamily="18" charset="0"/>
                <a:cs typeface="Times New Roman" pitchFamily="18" charset="0"/>
              </a:rPr>
              <a:t>Cost-Effective Archiving:</a:t>
            </a:r>
            <a:r>
              <a:rPr lang="en-IN" sz="1700" dirty="0">
                <a:latin typeface="Times New Roman" pitchFamily="18" charset="0"/>
                <a:cs typeface="Times New Roman" pitchFamily="18" charset="0"/>
              </a:rPr>
              <a:t> Offers cost-effective archival of large volumes of data.</a:t>
            </a:r>
          </a:p>
          <a:p>
            <a:pPr lvl="1" algn="just"/>
            <a:r>
              <a:rPr lang="en-IN" sz="1700" i="1" dirty="0">
                <a:latin typeface="Times New Roman" pitchFamily="18" charset="0"/>
                <a:cs typeface="Times New Roman" pitchFamily="18" charset="0"/>
              </a:rPr>
              <a:t>Effective Usage: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Multi-Regional Storage:</a:t>
            </a:r>
            <a:r>
              <a:rPr lang="en-IN" sz="1700" dirty="0">
                <a:latin typeface="Times New Roman" pitchFamily="18" charset="0"/>
                <a:cs typeface="Times New Roman" pitchFamily="18" charset="0"/>
              </a:rPr>
              <a:t> Leverages multi-regional storage for content distribution.</a:t>
            </a:r>
          </a:p>
          <a:p>
            <a:pPr lvl="2"/>
            <a:r>
              <a:rPr lang="en-IN" sz="1700" b="1" dirty="0">
                <a:latin typeface="Times New Roman" pitchFamily="18" charset="0"/>
                <a:cs typeface="Times New Roman" pitchFamily="18" charset="0"/>
              </a:rPr>
              <a:t>Access Control Policies:</a:t>
            </a:r>
            <a:r>
              <a:rPr lang="en-IN" sz="1700" dirty="0">
                <a:latin typeface="Times New Roman" pitchFamily="18" charset="0"/>
                <a:cs typeface="Times New Roman" pitchFamily="18" charset="0"/>
              </a:rPr>
              <a:t> Defines access policies to restrict content access.</a:t>
            </a:r>
          </a:p>
          <a:p>
            <a:pPr lvl="2"/>
            <a:r>
              <a:rPr lang="en-IN" sz="1700" b="1" dirty="0">
                <a:latin typeface="Times New Roman" pitchFamily="18" charset="0"/>
                <a:cs typeface="Times New Roman" pitchFamily="18" charset="0"/>
              </a:rPr>
              <a:t>Versioning:</a:t>
            </a:r>
            <a:r>
              <a:rPr lang="en-IN" sz="1700" dirty="0">
                <a:latin typeface="Times New Roman" pitchFamily="18" charset="0"/>
                <a:cs typeface="Times New Roman" pitchFamily="18" charset="0"/>
              </a:rPr>
              <a:t> Manages different versions of static content for rollbacks.</a:t>
            </a:r>
          </a:p>
          <a:p>
            <a:r>
              <a:rPr lang="en-IN" sz="1700" b="1" dirty="0">
                <a:latin typeface="Times New Roman" pitchFamily="18" charset="0"/>
                <a:cs typeface="Times New Roman" pitchFamily="18" charset="0"/>
              </a:rPr>
              <a:t>Memorystore Redis for Caching:</a:t>
            </a:r>
            <a:endParaRPr lang="en-IN" sz="1700" dirty="0">
              <a:latin typeface="Times New Roman" pitchFamily="18" charset="0"/>
              <a:cs typeface="Times New Roman" pitchFamily="18" charset="0"/>
            </a:endParaRPr>
          </a:p>
          <a:p>
            <a:pPr lvl="1"/>
            <a:r>
              <a:rPr lang="en-IN" sz="1700" i="1" dirty="0">
                <a:latin typeface="Times New Roman" pitchFamily="18" charset="0"/>
                <a:cs typeface="Times New Roman" pitchFamily="18" charset="0"/>
              </a:rPr>
              <a:t>Importance: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In-Memory Data Store:</a:t>
            </a:r>
            <a:r>
              <a:rPr lang="en-IN" sz="1700" dirty="0">
                <a:latin typeface="Times New Roman" pitchFamily="18" charset="0"/>
                <a:cs typeface="Times New Roman" pitchFamily="18" charset="0"/>
              </a:rPr>
              <a:t> Provides a high-performance, in-memory data caching solution.</a:t>
            </a:r>
          </a:p>
          <a:p>
            <a:pPr lvl="2"/>
            <a:r>
              <a:rPr lang="en-IN" sz="1700" b="1" dirty="0">
                <a:latin typeface="Times New Roman" pitchFamily="18" charset="0"/>
                <a:cs typeface="Times New Roman" pitchFamily="18" charset="0"/>
              </a:rPr>
              <a:t>Improved Application Response:</a:t>
            </a:r>
            <a:r>
              <a:rPr lang="en-IN" sz="1700" dirty="0">
                <a:latin typeface="Times New Roman" pitchFamily="18" charset="0"/>
                <a:cs typeface="Times New Roman" pitchFamily="18" charset="0"/>
              </a:rPr>
              <a:t> Accelerates application response times by caching frequently accessed data.</a:t>
            </a:r>
          </a:p>
          <a:p>
            <a:pPr lvl="2"/>
            <a:r>
              <a:rPr lang="en-IN" sz="1700" b="1" dirty="0">
                <a:latin typeface="Times New Roman" pitchFamily="18" charset="0"/>
                <a:cs typeface="Times New Roman" pitchFamily="18" charset="0"/>
              </a:rPr>
              <a:t>Scalability:</a:t>
            </a:r>
            <a:r>
              <a:rPr lang="en-IN" sz="1700" dirty="0">
                <a:latin typeface="Times New Roman" pitchFamily="18" charset="0"/>
                <a:cs typeface="Times New Roman" pitchFamily="18" charset="0"/>
              </a:rPr>
              <a:t> Scales horizontally to handle increasing caching demands.</a:t>
            </a:r>
          </a:p>
          <a:p>
            <a:pPr lvl="1"/>
            <a:r>
              <a:rPr lang="en-IN" sz="1700" i="1" dirty="0">
                <a:latin typeface="Times New Roman" pitchFamily="18" charset="0"/>
                <a:cs typeface="Times New Roman" pitchFamily="18" charset="0"/>
              </a:rPr>
              <a:t>Effective Usage:</a:t>
            </a:r>
            <a:endParaRPr lang="en-IN" sz="1700" dirty="0">
              <a:latin typeface="Times New Roman" pitchFamily="18" charset="0"/>
              <a:cs typeface="Times New Roman" pitchFamily="18" charset="0"/>
            </a:endParaRPr>
          </a:p>
          <a:p>
            <a:pPr lvl="2"/>
            <a:r>
              <a:rPr lang="en-IN" sz="1700" b="1" dirty="0">
                <a:latin typeface="Times New Roman" pitchFamily="18" charset="0"/>
                <a:cs typeface="Times New Roman" pitchFamily="18" charset="0"/>
              </a:rPr>
              <a:t>Data TTL (Time-to-Live):</a:t>
            </a:r>
            <a:r>
              <a:rPr lang="en-IN" sz="1700" dirty="0">
                <a:latin typeface="Times New Roman" pitchFamily="18" charset="0"/>
                <a:cs typeface="Times New Roman" pitchFamily="18" charset="0"/>
              </a:rPr>
              <a:t> Configures TTL for automatic expiration of cached data.</a:t>
            </a:r>
          </a:p>
          <a:p>
            <a:pPr lvl="2"/>
            <a:r>
              <a:rPr lang="en-IN" sz="1700" b="1" dirty="0">
                <a:latin typeface="Times New Roman" pitchFamily="18" charset="0"/>
                <a:cs typeface="Times New Roman" pitchFamily="18" charset="0"/>
              </a:rPr>
              <a:t>Replication:</a:t>
            </a:r>
            <a:r>
              <a:rPr lang="en-IN" sz="1700" dirty="0">
                <a:latin typeface="Times New Roman" pitchFamily="18" charset="0"/>
                <a:cs typeface="Times New Roman" pitchFamily="18" charset="0"/>
              </a:rPr>
              <a:t> Implements replication for data redundancy and high availability.</a:t>
            </a:r>
          </a:p>
          <a:p>
            <a:pPr lvl="2"/>
            <a:r>
              <a:rPr lang="en-IN" sz="1700" b="1" dirty="0">
                <a:latin typeface="Times New Roman" pitchFamily="18" charset="0"/>
                <a:cs typeface="Times New Roman" pitchFamily="18" charset="0"/>
              </a:rPr>
              <a:t>Integration with CDN:</a:t>
            </a:r>
            <a:r>
              <a:rPr lang="en-IN" sz="1700" dirty="0">
                <a:latin typeface="Times New Roman" pitchFamily="18" charset="0"/>
                <a:cs typeface="Times New Roman" pitchFamily="18" charset="0"/>
              </a:rPr>
              <a:t> Enhances content delivery by serving cached data from Redis.</a:t>
            </a:r>
          </a:p>
          <a:p>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4108903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Cloud Memorystore for Redis</a:t>
            </a:r>
            <a:endParaRPr lang="en-IN" sz="36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6624736" cy="433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10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53"/>
            <a:ext cx="8229600" cy="1143000"/>
          </a:xfrm>
        </p:spPr>
        <p:txBody>
          <a:bodyPr/>
          <a:lstStyle/>
          <a:p>
            <a:r>
              <a:rPr lang="en-IN" b="1" dirty="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29600" cy="4525963"/>
          </a:xfrm>
        </p:spPr>
        <p:txBody>
          <a:bodyPr>
            <a:noAutofit/>
          </a:bodyPr>
          <a:lstStyle/>
          <a:p>
            <a:pPr marL="0" indent="0" algn="just">
              <a:buNone/>
            </a:pPr>
            <a:r>
              <a:rPr lang="en-IN" sz="1800" b="1" i="1" u="sng" dirty="0">
                <a:latin typeface="Times New Roman" pitchFamily="18" charset="0"/>
                <a:cs typeface="Times New Roman" pitchFamily="18" charset="0"/>
              </a:rPr>
              <a:t>Challenges and Imperatives</a:t>
            </a:r>
          </a:p>
          <a:p>
            <a:pPr algn="just"/>
            <a:r>
              <a:rPr lang="en-IN" sz="1800" b="1" dirty="0">
                <a:latin typeface="Times New Roman" pitchFamily="18" charset="0"/>
                <a:cs typeface="Times New Roman" pitchFamily="18" charset="0"/>
              </a:rPr>
              <a:t>Current Scenario:</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On-premise infrastructure faces limitations.</a:t>
            </a:r>
          </a:p>
          <a:p>
            <a:pPr lvl="1" algn="just"/>
            <a:r>
              <a:rPr lang="en-IN" sz="1800" dirty="0">
                <a:latin typeface="Times New Roman" pitchFamily="18" charset="0"/>
                <a:cs typeface="Times New Roman" pitchFamily="18" charset="0"/>
              </a:rPr>
              <a:t>Anticipated rapid growth in application traffic.</a:t>
            </a:r>
          </a:p>
          <a:p>
            <a:pPr algn="just"/>
            <a:r>
              <a:rPr lang="en-IN" sz="1800" b="1" dirty="0">
                <a:latin typeface="Times New Roman" pitchFamily="18" charset="0"/>
                <a:cs typeface="Times New Roman" pitchFamily="18" charset="0"/>
              </a:rPr>
              <a:t>Challenges:</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Capacity constraints hindering scalability.</a:t>
            </a:r>
          </a:p>
          <a:p>
            <a:pPr lvl="1" algn="just"/>
            <a:r>
              <a:rPr lang="en-IN" sz="1800" dirty="0">
                <a:latin typeface="Times New Roman" pitchFamily="18" charset="0"/>
                <a:cs typeface="Times New Roman" pitchFamily="18" charset="0"/>
              </a:rPr>
              <a:t>Security concerns in the on-premise environment.</a:t>
            </a:r>
          </a:p>
          <a:p>
            <a:pPr lvl="1" algn="just"/>
            <a:r>
              <a:rPr lang="en-IN" sz="1800" dirty="0">
                <a:latin typeface="Times New Roman" pitchFamily="18" charset="0"/>
                <a:cs typeface="Times New Roman" pitchFamily="18" charset="0"/>
              </a:rPr>
              <a:t>Limited availability impacting business continuity.</a:t>
            </a:r>
          </a:p>
          <a:p>
            <a:pPr algn="just"/>
            <a:r>
              <a:rPr lang="en-IN" sz="1800" b="1" dirty="0">
                <a:latin typeface="Times New Roman" pitchFamily="18" charset="0"/>
                <a:cs typeface="Times New Roman" pitchFamily="18" charset="0"/>
              </a:rPr>
              <a:t>Imperatives:</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Immediate need for a scalable and secure solution.</a:t>
            </a:r>
          </a:p>
          <a:p>
            <a:pPr lvl="1" algn="just"/>
            <a:r>
              <a:rPr lang="en-IN" sz="1800" dirty="0">
                <a:latin typeface="Times New Roman" pitchFamily="18" charset="0"/>
                <a:cs typeface="Times New Roman" pitchFamily="18" charset="0"/>
              </a:rPr>
              <a:t>High availability to meet growing traffic demands.</a:t>
            </a:r>
          </a:p>
          <a:p>
            <a:pPr lvl="1" algn="just"/>
            <a:r>
              <a:rPr lang="en-IN" sz="1800" dirty="0">
                <a:latin typeface="Times New Roman" pitchFamily="18" charset="0"/>
                <a:cs typeface="Times New Roman" pitchFamily="18" charset="0"/>
              </a:rPr>
              <a:t>Transition to a resilient cloud architecture for future-proofing.</a:t>
            </a:r>
          </a:p>
          <a:p>
            <a:pPr marL="0" indent="0" algn="just">
              <a:buNone/>
            </a:pPr>
            <a:r>
              <a:rPr lang="en-IN" sz="1800" b="1" i="1" u="sng" dirty="0">
                <a:latin typeface="Times New Roman" pitchFamily="18" charset="0"/>
                <a:cs typeface="Times New Roman" pitchFamily="18" charset="0"/>
              </a:rPr>
              <a:t>Solution Goals:</a:t>
            </a:r>
          </a:p>
          <a:p>
            <a:pPr algn="just"/>
            <a:r>
              <a:rPr lang="en-IN" sz="1800" dirty="0">
                <a:latin typeface="Times New Roman" pitchFamily="18" charset="0"/>
                <a:cs typeface="Times New Roman" pitchFamily="18" charset="0"/>
              </a:rPr>
              <a:t>Scalability</a:t>
            </a:r>
          </a:p>
          <a:p>
            <a:pPr algn="just"/>
            <a:r>
              <a:rPr lang="en-IN" sz="1800" dirty="0">
                <a:latin typeface="Times New Roman" pitchFamily="18" charset="0"/>
                <a:cs typeface="Times New Roman" pitchFamily="18" charset="0"/>
              </a:rPr>
              <a:t>Security</a:t>
            </a:r>
          </a:p>
          <a:p>
            <a:pPr algn="just"/>
            <a:r>
              <a:rPr lang="en-IN" sz="1800" dirty="0">
                <a:latin typeface="Times New Roman" pitchFamily="18" charset="0"/>
                <a:cs typeface="Times New Roman" pitchFamily="18" charset="0"/>
              </a:rPr>
              <a:t>High Availability</a:t>
            </a:r>
          </a:p>
          <a:p>
            <a:pPr algn="just"/>
            <a:r>
              <a:rPr lang="en-IN" sz="1800" dirty="0">
                <a:latin typeface="Times New Roman" pitchFamily="18" charset="0"/>
                <a:cs typeface="Times New Roman" pitchFamily="18" charset="0"/>
              </a:rPr>
              <a:t>Rapid Adaptability to Growth</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120509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237"/>
            <a:ext cx="8229600" cy="1143000"/>
          </a:xfrm>
        </p:spPr>
        <p:txBody>
          <a:bodyPr/>
          <a:lstStyle/>
          <a:p>
            <a:r>
              <a:rPr lang="en-IN" b="1" dirty="0" smtClean="0">
                <a:latin typeface="Times New Roman" pitchFamily="18" charset="0"/>
                <a:cs typeface="Times New Roman" pitchFamily="18" charset="0"/>
              </a:rPr>
              <a:t>Monitoring &amp; Logging</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3528" y="1412776"/>
            <a:ext cx="8229600" cy="4525963"/>
          </a:xfrm>
        </p:spPr>
        <p:txBody>
          <a:bodyPr>
            <a:noAutofit/>
          </a:bodyPr>
          <a:lstStyle/>
          <a:p>
            <a:r>
              <a:rPr lang="en-IN" sz="2000" b="1" dirty="0" smtClean="0">
                <a:latin typeface="Times New Roman" pitchFamily="18" charset="0"/>
                <a:cs typeface="Times New Roman" pitchFamily="18" charset="0"/>
              </a:rPr>
              <a:t>Cloud Monitoring:</a:t>
            </a:r>
            <a:endParaRPr lang="en-IN" sz="2000" i="1" dirty="0" smtClean="0">
              <a:latin typeface="Times New Roman" pitchFamily="18" charset="0"/>
              <a:cs typeface="Times New Roman" pitchFamily="18" charset="0"/>
            </a:endParaRPr>
          </a:p>
          <a:p>
            <a:r>
              <a:rPr lang="en-IN" sz="2000" i="1" dirty="0" smtClean="0">
                <a:latin typeface="Times New Roman" pitchFamily="18" charset="0"/>
                <a:cs typeface="Times New Roman" pitchFamily="18" charset="0"/>
              </a:rPr>
              <a:t>Importance:</a:t>
            </a:r>
            <a:endParaRPr lang="en-IN" sz="2000" dirty="0" smtClean="0">
              <a:latin typeface="Times New Roman" pitchFamily="18" charset="0"/>
              <a:cs typeface="Times New Roman" pitchFamily="18" charset="0"/>
            </a:endParaRPr>
          </a:p>
          <a:p>
            <a:pPr lvl="1"/>
            <a:r>
              <a:rPr lang="en-IN" sz="2000" b="1" dirty="0" smtClean="0">
                <a:latin typeface="Times New Roman" pitchFamily="18" charset="0"/>
                <a:cs typeface="Times New Roman" pitchFamily="18" charset="0"/>
              </a:rPr>
              <a:t>Performance Insights:</a:t>
            </a:r>
            <a:r>
              <a:rPr lang="en-IN" sz="2000" dirty="0" smtClean="0">
                <a:latin typeface="Times New Roman" pitchFamily="18" charset="0"/>
                <a:cs typeface="Times New Roman" pitchFamily="18" charset="0"/>
              </a:rPr>
              <a:t> Monitors system and application performance in real-time.</a:t>
            </a:r>
          </a:p>
          <a:p>
            <a:pPr lvl="1"/>
            <a:r>
              <a:rPr lang="en-IN" sz="2000" b="1" dirty="0" smtClean="0">
                <a:latin typeface="Times New Roman" pitchFamily="18" charset="0"/>
                <a:cs typeface="Times New Roman" pitchFamily="18" charset="0"/>
              </a:rPr>
              <a:t>Alerting System:</a:t>
            </a:r>
            <a:r>
              <a:rPr lang="en-IN" sz="2000" dirty="0" smtClean="0">
                <a:latin typeface="Times New Roman" pitchFamily="18" charset="0"/>
                <a:cs typeface="Times New Roman" pitchFamily="18" charset="0"/>
              </a:rPr>
              <a:t> Provides proactive alerts for potential issues.</a:t>
            </a:r>
          </a:p>
          <a:p>
            <a:pPr lvl="1"/>
            <a:r>
              <a:rPr lang="en-IN" sz="2000" b="1" dirty="0" smtClean="0">
                <a:latin typeface="Times New Roman" pitchFamily="18" charset="0"/>
                <a:cs typeface="Times New Roman" pitchFamily="18" charset="0"/>
              </a:rPr>
              <a:t>Resource Utilization:</a:t>
            </a:r>
            <a:r>
              <a:rPr lang="en-IN" sz="2000" dirty="0" smtClean="0">
                <a:latin typeface="Times New Roman" pitchFamily="18" charset="0"/>
                <a:cs typeface="Times New Roman" pitchFamily="18" charset="0"/>
              </a:rPr>
              <a:t> Tracks resource usage and identifies bottlenecks.</a:t>
            </a:r>
          </a:p>
          <a:p>
            <a:r>
              <a:rPr lang="en-IN" sz="2000" i="1" dirty="0" smtClean="0">
                <a:latin typeface="Times New Roman" pitchFamily="18" charset="0"/>
                <a:cs typeface="Times New Roman" pitchFamily="18" charset="0"/>
              </a:rPr>
              <a:t>Effective </a:t>
            </a:r>
            <a:r>
              <a:rPr lang="en-IN" sz="2000" i="1" dirty="0">
                <a:latin typeface="Times New Roman" pitchFamily="18" charset="0"/>
                <a:cs typeface="Times New Roman" pitchFamily="18" charset="0"/>
              </a:rPr>
              <a:t>Usage:</a:t>
            </a:r>
            <a:endParaRPr lang="en-IN" sz="2000" dirty="0">
              <a:latin typeface="Times New Roman" pitchFamily="18" charset="0"/>
              <a:cs typeface="Times New Roman" pitchFamily="18" charset="0"/>
            </a:endParaRPr>
          </a:p>
          <a:p>
            <a:pPr lvl="1"/>
            <a:r>
              <a:rPr lang="en-IN" sz="2000" b="1" dirty="0">
                <a:latin typeface="Times New Roman" pitchFamily="18" charset="0"/>
                <a:cs typeface="Times New Roman" pitchFamily="18" charset="0"/>
              </a:rPr>
              <a:t>Custom Dashboards:</a:t>
            </a:r>
            <a:r>
              <a:rPr lang="en-IN" sz="2000" dirty="0">
                <a:latin typeface="Times New Roman" pitchFamily="18" charset="0"/>
                <a:cs typeface="Times New Roman" pitchFamily="18" charset="0"/>
              </a:rPr>
              <a:t> Creates customized dashboards for specific metrics.</a:t>
            </a:r>
          </a:p>
          <a:p>
            <a:pPr lvl="1"/>
            <a:r>
              <a:rPr lang="en-IN" sz="2000" b="1" dirty="0">
                <a:latin typeface="Times New Roman" pitchFamily="18" charset="0"/>
                <a:cs typeface="Times New Roman" pitchFamily="18" charset="0"/>
              </a:rPr>
              <a:t>Automated Monitoring:</a:t>
            </a:r>
            <a:r>
              <a:rPr lang="en-IN" sz="2000" dirty="0">
                <a:latin typeface="Times New Roman" pitchFamily="18" charset="0"/>
                <a:cs typeface="Times New Roman" pitchFamily="18" charset="0"/>
              </a:rPr>
              <a:t> Sets up automated monitoring for key performance indicators.</a:t>
            </a:r>
          </a:p>
          <a:p>
            <a:pPr lvl="1"/>
            <a:r>
              <a:rPr lang="en-IN" sz="2000" b="1" dirty="0">
                <a:latin typeface="Times New Roman" pitchFamily="18" charset="0"/>
                <a:cs typeface="Times New Roman" pitchFamily="18" charset="0"/>
              </a:rPr>
              <a:t>Integration with Other Services:</a:t>
            </a:r>
            <a:r>
              <a:rPr lang="en-IN" sz="2000" dirty="0">
                <a:latin typeface="Times New Roman" pitchFamily="18" charset="0"/>
                <a:cs typeface="Times New Roman" pitchFamily="18" charset="0"/>
              </a:rPr>
              <a:t> Integrates with various GCP services for comprehensive monitoring</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4799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Monitoring &amp; Logging</a:t>
            </a:r>
          </a:p>
        </p:txBody>
      </p:sp>
      <p:sp>
        <p:nvSpPr>
          <p:cNvPr id="3" name="Content Placeholder 2"/>
          <p:cNvSpPr>
            <a:spLocks noGrp="1"/>
          </p:cNvSpPr>
          <p:nvPr>
            <p:ph idx="1"/>
          </p:nvPr>
        </p:nvSpPr>
        <p:spPr/>
        <p:txBody>
          <a:bodyPr>
            <a:noAutofit/>
          </a:bodyPr>
          <a:lstStyle/>
          <a:p>
            <a:r>
              <a:rPr lang="en-IN" sz="2000" b="1" dirty="0" smtClean="0">
                <a:latin typeface="Times New Roman" pitchFamily="18" charset="0"/>
                <a:cs typeface="Times New Roman" pitchFamily="18" charset="0"/>
              </a:rPr>
              <a:t>Cloud Logging:</a:t>
            </a:r>
            <a:endParaRPr lang="en-IN" sz="2000" i="1" dirty="0" smtClean="0">
              <a:latin typeface="Times New Roman" pitchFamily="18" charset="0"/>
              <a:cs typeface="Times New Roman" pitchFamily="18" charset="0"/>
            </a:endParaRPr>
          </a:p>
          <a:p>
            <a:r>
              <a:rPr lang="en-IN" sz="2000" i="1" dirty="0" smtClean="0">
                <a:latin typeface="Times New Roman" pitchFamily="18" charset="0"/>
                <a:cs typeface="Times New Roman" pitchFamily="18" charset="0"/>
              </a:rPr>
              <a:t>Importance:</a:t>
            </a:r>
            <a:endParaRPr lang="en-IN" sz="2000" dirty="0" smtClean="0">
              <a:latin typeface="Times New Roman" pitchFamily="18" charset="0"/>
              <a:cs typeface="Times New Roman" pitchFamily="18" charset="0"/>
            </a:endParaRPr>
          </a:p>
          <a:p>
            <a:pPr lvl="1"/>
            <a:r>
              <a:rPr lang="en-IN" sz="2000" b="1" dirty="0" smtClean="0">
                <a:latin typeface="Times New Roman" pitchFamily="18" charset="0"/>
                <a:cs typeface="Times New Roman" pitchFamily="18" charset="0"/>
              </a:rPr>
              <a:t>Centralized Log Management:</a:t>
            </a:r>
            <a:r>
              <a:rPr lang="en-IN" sz="2000" dirty="0" smtClean="0">
                <a:latin typeface="Times New Roman" pitchFamily="18" charset="0"/>
                <a:cs typeface="Times New Roman" pitchFamily="18" charset="0"/>
              </a:rPr>
              <a:t> Aggregates logs from various services for centralized visibility.</a:t>
            </a:r>
          </a:p>
          <a:p>
            <a:pPr lvl="1"/>
            <a:r>
              <a:rPr lang="en-IN" sz="2000" b="1" dirty="0" smtClean="0">
                <a:latin typeface="Times New Roman" pitchFamily="18" charset="0"/>
                <a:cs typeface="Times New Roman" pitchFamily="18" charset="0"/>
              </a:rPr>
              <a:t>Security Analysis:</a:t>
            </a:r>
            <a:r>
              <a:rPr lang="en-IN" sz="2000" dirty="0" smtClean="0">
                <a:latin typeface="Times New Roman" pitchFamily="18" charset="0"/>
                <a:cs typeface="Times New Roman" pitchFamily="18" charset="0"/>
              </a:rPr>
              <a:t> Assists in security analysis by monitoring system and application logs.</a:t>
            </a:r>
          </a:p>
          <a:p>
            <a:pPr lvl="1"/>
            <a:r>
              <a:rPr lang="en-IN" sz="2000" b="1" dirty="0" smtClean="0">
                <a:latin typeface="Times New Roman" pitchFamily="18" charset="0"/>
                <a:cs typeface="Times New Roman" pitchFamily="18" charset="0"/>
              </a:rPr>
              <a:t>Audit Trails:</a:t>
            </a:r>
            <a:r>
              <a:rPr lang="en-IN" sz="2000" dirty="0" smtClean="0">
                <a:latin typeface="Times New Roman" pitchFamily="18" charset="0"/>
                <a:cs typeface="Times New Roman" pitchFamily="18" charset="0"/>
              </a:rPr>
              <a:t> Maintains detailed audit trails for compliance and troubleshooting.</a:t>
            </a:r>
          </a:p>
          <a:p>
            <a:r>
              <a:rPr lang="en-IN" sz="2000" i="1" dirty="0" smtClean="0">
                <a:latin typeface="Times New Roman" pitchFamily="18" charset="0"/>
                <a:cs typeface="Times New Roman" pitchFamily="18" charset="0"/>
              </a:rPr>
              <a:t>Effective Usage:</a:t>
            </a:r>
            <a:endParaRPr lang="en-IN" sz="2000" dirty="0" smtClean="0">
              <a:latin typeface="Times New Roman" pitchFamily="18" charset="0"/>
              <a:cs typeface="Times New Roman" pitchFamily="18" charset="0"/>
            </a:endParaRPr>
          </a:p>
          <a:p>
            <a:pPr lvl="1"/>
            <a:r>
              <a:rPr lang="en-IN" sz="2000" b="1" dirty="0" smtClean="0">
                <a:latin typeface="Times New Roman" pitchFamily="18" charset="0"/>
                <a:cs typeface="Times New Roman" pitchFamily="18" charset="0"/>
              </a:rPr>
              <a:t>Advanced Querying:</a:t>
            </a:r>
            <a:r>
              <a:rPr lang="en-IN" sz="2000" dirty="0" smtClean="0">
                <a:latin typeface="Times New Roman" pitchFamily="18" charset="0"/>
                <a:cs typeface="Times New Roman" pitchFamily="18" charset="0"/>
              </a:rPr>
              <a:t> Utilizes advanced querying for specific log data extraction.</a:t>
            </a:r>
          </a:p>
          <a:p>
            <a:pPr lvl="1"/>
            <a:r>
              <a:rPr lang="en-IN" sz="2000" b="1" dirty="0" smtClean="0">
                <a:latin typeface="Times New Roman" pitchFamily="18" charset="0"/>
                <a:cs typeface="Times New Roman" pitchFamily="18" charset="0"/>
              </a:rPr>
              <a:t>Log Export:</a:t>
            </a:r>
            <a:r>
              <a:rPr lang="en-IN" sz="2000" dirty="0" smtClean="0">
                <a:latin typeface="Times New Roman" pitchFamily="18" charset="0"/>
                <a:cs typeface="Times New Roman" pitchFamily="18" charset="0"/>
              </a:rPr>
              <a:t> Exports logs to external storage or analysis tools for further examination.</a:t>
            </a:r>
          </a:p>
          <a:p>
            <a:pPr lvl="1"/>
            <a:r>
              <a:rPr lang="en-IN" sz="2000" b="1" dirty="0" smtClean="0">
                <a:latin typeface="Times New Roman" pitchFamily="18" charset="0"/>
                <a:cs typeface="Times New Roman" pitchFamily="18" charset="0"/>
              </a:rPr>
              <a:t>Integration with Monitoring:</a:t>
            </a:r>
            <a:r>
              <a:rPr lang="en-IN" sz="2000" dirty="0" smtClean="0">
                <a:latin typeface="Times New Roman" pitchFamily="18" charset="0"/>
                <a:cs typeface="Times New Roman" pitchFamily="18" charset="0"/>
              </a:rPr>
              <a:t> Correlates logs with monitoring data for comprehensive analysis.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07295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Monitoring &amp; </a:t>
            </a:r>
            <a:r>
              <a:rPr lang="en-IN" b="1" dirty="0" smtClean="0">
                <a:latin typeface="Times New Roman" pitchFamily="18" charset="0"/>
                <a:cs typeface="Times New Roman" pitchFamily="18" charset="0"/>
              </a:rPr>
              <a:t>Logging Features</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8758089" cy="31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417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143000"/>
          </a:xfrm>
        </p:spPr>
        <p:txBody>
          <a:bodyPr/>
          <a:lstStyle/>
          <a:p>
            <a:r>
              <a:rPr lang="en-IN" b="1"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79512" y="404664"/>
            <a:ext cx="8507288" cy="4525963"/>
          </a:xfrm>
        </p:spPr>
        <p:txBody>
          <a:bodyPr>
            <a:noAutofit/>
          </a:bodyPr>
          <a:lstStyle/>
          <a:p>
            <a:pPr marL="0" indent="0" algn="just">
              <a:buNone/>
            </a:pPr>
            <a:r>
              <a:rPr lang="en-IN" sz="1700" i="1" dirty="0">
                <a:latin typeface="Times New Roman" pitchFamily="18" charset="0"/>
                <a:cs typeface="Times New Roman" pitchFamily="18" charset="0"/>
              </a:rPr>
              <a:t>Design Success: Aligning with Customer </a:t>
            </a:r>
            <a:r>
              <a:rPr lang="en-IN" sz="1700" i="1" dirty="0" smtClean="0">
                <a:latin typeface="Times New Roman" pitchFamily="18" charset="0"/>
                <a:cs typeface="Times New Roman" pitchFamily="18" charset="0"/>
              </a:rPr>
              <a:t>Vision</a:t>
            </a:r>
          </a:p>
          <a:p>
            <a:pPr marL="0" indent="0" algn="just">
              <a:buNone/>
            </a:pPr>
            <a:r>
              <a:rPr lang="en-IN" sz="1700" b="1" dirty="0">
                <a:latin typeface="Times New Roman" pitchFamily="18" charset="0"/>
                <a:cs typeface="Times New Roman" pitchFamily="18" charset="0"/>
              </a:rPr>
              <a:t>Recap of Key Design Elements:</a:t>
            </a:r>
            <a:endParaRPr lang="en-IN" sz="1700" dirty="0">
              <a:latin typeface="Times New Roman" pitchFamily="18" charset="0"/>
              <a:cs typeface="Times New Roman" pitchFamily="18" charset="0"/>
            </a:endParaRPr>
          </a:p>
          <a:p>
            <a:pPr algn="just"/>
            <a:r>
              <a:rPr lang="en-IN" sz="1700" b="1" dirty="0">
                <a:latin typeface="Times New Roman" pitchFamily="18" charset="0"/>
                <a:cs typeface="Times New Roman" pitchFamily="18" charset="0"/>
              </a:rPr>
              <a:t>Scalability:</a:t>
            </a:r>
            <a:r>
              <a:rPr lang="en-IN" sz="1700" dirty="0">
                <a:latin typeface="Times New Roman" pitchFamily="18" charset="0"/>
                <a:cs typeface="Times New Roman" pitchFamily="18" charset="0"/>
              </a:rPr>
              <a:t> Dynamic scaling through Managed Instance Groups and Cloud SQL read replication.</a:t>
            </a:r>
          </a:p>
          <a:p>
            <a:pPr algn="just"/>
            <a:r>
              <a:rPr lang="en-IN" sz="1700" b="1" dirty="0">
                <a:latin typeface="Times New Roman" pitchFamily="18" charset="0"/>
                <a:cs typeface="Times New Roman" pitchFamily="18" charset="0"/>
              </a:rPr>
              <a:t>Availability:</a:t>
            </a:r>
            <a:r>
              <a:rPr lang="en-IN" sz="1700" dirty="0">
                <a:latin typeface="Times New Roman" pitchFamily="18" charset="0"/>
                <a:cs typeface="Times New Roman" pitchFamily="18" charset="0"/>
              </a:rPr>
              <a:t> Redundancy achieved with load balancing, multiple zones, and read replicas.</a:t>
            </a:r>
          </a:p>
          <a:p>
            <a:pPr algn="just"/>
            <a:r>
              <a:rPr lang="en-IN" sz="1700" b="1" dirty="0">
                <a:latin typeface="Times New Roman" pitchFamily="18" charset="0"/>
                <a:cs typeface="Times New Roman" pitchFamily="18" charset="0"/>
              </a:rPr>
              <a:t>Security:</a:t>
            </a:r>
            <a:r>
              <a:rPr lang="en-IN" sz="1700" dirty="0">
                <a:latin typeface="Times New Roman" pitchFamily="18" charset="0"/>
                <a:cs typeface="Times New Roman" pitchFamily="18" charset="0"/>
              </a:rPr>
              <a:t> Robust security measures, including IAM, Firewall Rules, and Encryption.</a:t>
            </a:r>
          </a:p>
          <a:p>
            <a:pPr algn="just"/>
            <a:r>
              <a:rPr lang="en-IN" sz="1700" b="1" dirty="0">
                <a:latin typeface="Times New Roman" pitchFamily="18" charset="0"/>
                <a:cs typeface="Times New Roman" pitchFamily="18" charset="0"/>
              </a:rPr>
              <a:t>Performance:</a:t>
            </a:r>
            <a:r>
              <a:rPr lang="en-IN" sz="1700" dirty="0">
                <a:latin typeface="Times New Roman" pitchFamily="18" charset="0"/>
                <a:cs typeface="Times New Roman" pitchFamily="18" charset="0"/>
              </a:rPr>
              <a:t> Optimized performance with CDN, Memorystore Redis, and monitoring tools.</a:t>
            </a:r>
          </a:p>
          <a:p>
            <a:pPr algn="just"/>
            <a:r>
              <a:rPr lang="en-IN" sz="1700" b="1" dirty="0">
                <a:latin typeface="Times New Roman" pitchFamily="18" charset="0"/>
                <a:cs typeface="Times New Roman" pitchFamily="18" charset="0"/>
              </a:rPr>
              <a:t>Reliability:</a:t>
            </a:r>
            <a:r>
              <a:rPr lang="en-IN" sz="1700" dirty="0">
                <a:latin typeface="Times New Roman" pitchFamily="18" charset="0"/>
                <a:cs typeface="Times New Roman" pitchFamily="18" charset="0"/>
              </a:rPr>
              <a:t> Data persistence ensured by Persistent Disks and automated backups.</a:t>
            </a:r>
          </a:p>
          <a:p>
            <a:pPr algn="just"/>
            <a:r>
              <a:rPr lang="en-IN" sz="1700" b="1" dirty="0">
                <a:latin typeface="Times New Roman" pitchFamily="18" charset="0"/>
                <a:cs typeface="Times New Roman" pitchFamily="18" charset="0"/>
              </a:rPr>
              <a:t>Maintainability:</a:t>
            </a:r>
            <a:r>
              <a:rPr lang="en-IN" sz="1700" dirty="0">
                <a:latin typeface="Times New Roman" pitchFamily="18" charset="0"/>
                <a:cs typeface="Times New Roman" pitchFamily="18" charset="0"/>
              </a:rPr>
              <a:t> Efficient operations with centralized monitoring and logging</a:t>
            </a:r>
            <a:r>
              <a:rPr lang="en-IN" sz="1700" dirty="0" smtClean="0">
                <a:latin typeface="Times New Roman" pitchFamily="18" charset="0"/>
                <a:cs typeface="Times New Roman" pitchFamily="18" charset="0"/>
              </a:rPr>
              <a:t>.</a:t>
            </a:r>
          </a:p>
          <a:p>
            <a:pPr marL="0" indent="0" algn="just">
              <a:buNone/>
            </a:pPr>
            <a:r>
              <a:rPr lang="en-IN" sz="1700" b="1" dirty="0">
                <a:latin typeface="Times New Roman" pitchFamily="18" charset="0"/>
                <a:cs typeface="Times New Roman" pitchFamily="18" charset="0"/>
              </a:rPr>
              <a:t>Emphasis on Alignment with Customer Requirements:</a:t>
            </a:r>
            <a:endParaRPr lang="en-IN" sz="1700" dirty="0">
              <a:latin typeface="Times New Roman" pitchFamily="18" charset="0"/>
              <a:cs typeface="Times New Roman" pitchFamily="18" charset="0"/>
            </a:endParaRPr>
          </a:p>
          <a:p>
            <a:pPr algn="just"/>
            <a:r>
              <a:rPr lang="en-IN" sz="1700" b="1" dirty="0">
                <a:latin typeface="Times New Roman" pitchFamily="18" charset="0"/>
                <a:cs typeface="Times New Roman" pitchFamily="18" charset="0"/>
              </a:rPr>
              <a:t>Rapid Growth Support:</a:t>
            </a:r>
            <a:r>
              <a:rPr lang="en-IN" sz="1700" dirty="0">
                <a:latin typeface="Times New Roman" pitchFamily="18" charset="0"/>
                <a:cs typeface="Times New Roman" pitchFamily="18" charset="0"/>
              </a:rPr>
              <a:t> Scalable architecture prepares for significant visitor volume.</a:t>
            </a:r>
          </a:p>
          <a:p>
            <a:pPr algn="just"/>
            <a:r>
              <a:rPr lang="en-IN" sz="1700" b="1" dirty="0">
                <a:latin typeface="Times New Roman" pitchFamily="18" charset="0"/>
                <a:cs typeface="Times New Roman" pitchFamily="18" charset="0"/>
              </a:rPr>
              <a:t>High Availability:</a:t>
            </a:r>
            <a:r>
              <a:rPr lang="en-IN" sz="1700" dirty="0">
                <a:latin typeface="Times New Roman" pitchFamily="18" charset="0"/>
                <a:cs typeface="Times New Roman" pitchFamily="18" charset="0"/>
              </a:rPr>
              <a:t> Redundancy and load balancing minimize points of failure.</a:t>
            </a:r>
          </a:p>
          <a:p>
            <a:pPr algn="just"/>
            <a:r>
              <a:rPr lang="en-IN" sz="1700" b="1" dirty="0">
                <a:latin typeface="Times New Roman" pitchFamily="18" charset="0"/>
                <a:cs typeface="Times New Roman" pitchFamily="18" charset="0"/>
              </a:rPr>
              <a:t>Disaster Recovery:</a:t>
            </a:r>
            <a:r>
              <a:rPr lang="en-IN" sz="1700" dirty="0">
                <a:latin typeface="Times New Roman" pitchFamily="18" charset="0"/>
                <a:cs typeface="Times New Roman" pitchFamily="18" charset="0"/>
              </a:rPr>
              <a:t> Read replicas, backups, and regional storage ensure recoverability.</a:t>
            </a:r>
          </a:p>
          <a:p>
            <a:pPr algn="just"/>
            <a:r>
              <a:rPr lang="en-IN" sz="1700" b="1" dirty="0">
                <a:latin typeface="Times New Roman" pitchFamily="18" charset="0"/>
                <a:cs typeface="Times New Roman" pitchFamily="18" charset="0"/>
              </a:rPr>
              <a:t>Performance Optimization:</a:t>
            </a:r>
            <a:r>
              <a:rPr lang="en-IN" sz="1700" dirty="0">
                <a:latin typeface="Times New Roman" pitchFamily="18" charset="0"/>
                <a:cs typeface="Times New Roman" pitchFamily="18" charset="0"/>
              </a:rPr>
              <a:t> CDN, Memorystore Redis, and monitoring tools enhance performance.</a:t>
            </a:r>
          </a:p>
          <a:p>
            <a:pPr algn="just"/>
            <a:r>
              <a:rPr lang="en-IN" sz="1700" b="1" dirty="0">
                <a:latin typeface="Times New Roman" pitchFamily="18" charset="0"/>
                <a:cs typeface="Times New Roman" pitchFamily="18" charset="0"/>
              </a:rPr>
              <a:t>Data Security:</a:t>
            </a:r>
            <a:r>
              <a:rPr lang="en-IN" sz="1700" dirty="0">
                <a:latin typeface="Times New Roman" pitchFamily="18" charset="0"/>
                <a:cs typeface="Times New Roman" pitchFamily="18" charset="0"/>
              </a:rPr>
              <a:t> Encryption at rest and in transit ensures data integrity and confidentiality.</a:t>
            </a:r>
          </a:p>
          <a:p>
            <a:pPr algn="just"/>
            <a:r>
              <a:rPr lang="en-IN" sz="1700" b="1" dirty="0">
                <a:latin typeface="Times New Roman" pitchFamily="18" charset="0"/>
                <a:cs typeface="Times New Roman" pitchFamily="18" charset="0"/>
              </a:rPr>
              <a:t>Bulk Uploads:</a:t>
            </a:r>
            <a:r>
              <a:rPr lang="en-IN" sz="1700" dirty="0">
                <a:latin typeface="Times New Roman" pitchFamily="18" charset="0"/>
                <a:cs typeface="Times New Roman" pitchFamily="18" charset="0"/>
              </a:rPr>
              <a:t> Cloud Storage supports bulk uploads for customer information.</a:t>
            </a:r>
          </a:p>
          <a:p>
            <a:pPr algn="just"/>
            <a:r>
              <a:rPr lang="en-IN" sz="1700" b="1" dirty="0">
                <a:latin typeface="Times New Roman" pitchFamily="18" charset="0"/>
                <a:cs typeface="Times New Roman" pitchFamily="18" charset="0"/>
              </a:rPr>
              <a:t>Maintainability:</a:t>
            </a:r>
            <a:r>
              <a:rPr lang="en-IN" sz="1700" dirty="0">
                <a:latin typeface="Times New Roman" pitchFamily="18" charset="0"/>
                <a:cs typeface="Times New Roman" pitchFamily="18" charset="0"/>
              </a:rPr>
              <a:t> Centralized monitoring and logging facilitate efficient operations.</a:t>
            </a:r>
          </a:p>
          <a:p>
            <a:pPr algn="just"/>
            <a:r>
              <a:rPr lang="en-IN" sz="1700" b="1" dirty="0">
                <a:latin typeface="Times New Roman" pitchFamily="18" charset="0"/>
                <a:cs typeface="Times New Roman" pitchFamily="18" charset="0"/>
              </a:rPr>
              <a:t>Operability &amp; Accessibility:</a:t>
            </a:r>
            <a:r>
              <a:rPr lang="en-IN" sz="1700" dirty="0">
                <a:latin typeface="Times New Roman" pitchFamily="18" charset="0"/>
                <a:cs typeface="Times New Roman" pitchFamily="18" charset="0"/>
              </a:rPr>
              <a:t> Secure access with IAM and Firewall Rules for on-premise to cloud connectivity.</a:t>
            </a:r>
          </a:p>
          <a:p>
            <a:pPr marL="0" indent="0" algn="just">
              <a:buNone/>
            </a:pP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3010961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912"/>
            <a:ext cx="8229600" cy="1143000"/>
          </a:xfrm>
        </p:spPr>
        <p:txBody>
          <a:bodyPr/>
          <a:lstStyle/>
          <a:p>
            <a:r>
              <a:rPr lang="en-IN" b="1" dirty="0" smtClean="0">
                <a:latin typeface="Times New Roman" pitchFamily="18" charset="0"/>
                <a:cs typeface="Times New Roman" pitchFamily="18" charset="0"/>
              </a:rPr>
              <a:t>Future Enhancements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41310" y="1340768"/>
            <a:ext cx="9036496" cy="4525963"/>
          </a:xfrm>
        </p:spPr>
        <p:txBody>
          <a:bodyPr>
            <a:noAutofit/>
          </a:bodyPr>
          <a:lstStyle/>
          <a:p>
            <a:pPr marL="0" indent="0" algn="just">
              <a:buNone/>
            </a:pPr>
            <a:r>
              <a:rPr lang="en-IN" sz="1800" i="1" dirty="0">
                <a:latin typeface="Times New Roman" pitchFamily="18" charset="0"/>
                <a:cs typeface="Times New Roman" pitchFamily="18" charset="0"/>
              </a:rPr>
              <a:t>Continued Innovation and Growth</a:t>
            </a:r>
            <a:endParaRPr lang="en-IN" sz="1800"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Scalability:</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Explore </a:t>
            </a:r>
            <a:r>
              <a:rPr lang="en-IN" sz="1800" dirty="0" err="1">
                <a:latin typeface="Times New Roman" pitchFamily="18" charset="0"/>
                <a:cs typeface="Times New Roman" pitchFamily="18" charset="0"/>
              </a:rPr>
              <a:t>serverless</a:t>
            </a:r>
            <a:r>
              <a:rPr lang="en-IN" sz="1800" dirty="0">
                <a:latin typeface="Times New Roman" pitchFamily="18" charset="0"/>
                <a:cs typeface="Times New Roman" pitchFamily="18" charset="0"/>
              </a:rPr>
              <a:t> computing options for even more flexible and efficient scaling.</a:t>
            </a:r>
          </a:p>
          <a:p>
            <a:pPr lvl="1" algn="just"/>
            <a:r>
              <a:rPr lang="en-IN" sz="1800" dirty="0">
                <a:latin typeface="Times New Roman" pitchFamily="18" charset="0"/>
                <a:cs typeface="Times New Roman" pitchFamily="18" charset="0"/>
              </a:rPr>
              <a:t>Investigate </a:t>
            </a:r>
            <a:r>
              <a:rPr lang="en-IN" sz="1800" dirty="0" err="1">
                <a:latin typeface="Times New Roman" pitchFamily="18" charset="0"/>
                <a:cs typeface="Times New Roman" pitchFamily="18" charset="0"/>
              </a:rPr>
              <a:t>microservices</a:t>
            </a:r>
            <a:r>
              <a:rPr lang="en-IN" sz="1800" dirty="0">
                <a:latin typeface="Times New Roman" pitchFamily="18" charset="0"/>
                <a:cs typeface="Times New Roman" pitchFamily="18" charset="0"/>
              </a:rPr>
              <a:t> architecture for modular and independent scaling.</a:t>
            </a:r>
          </a:p>
          <a:p>
            <a:pPr algn="just"/>
            <a:r>
              <a:rPr lang="en-IN" sz="1800" b="1" dirty="0">
                <a:latin typeface="Times New Roman" pitchFamily="18" charset="0"/>
                <a:cs typeface="Times New Roman" pitchFamily="18" charset="0"/>
              </a:rPr>
              <a:t>Security:</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Implement advanced threat detection tools for real-time security monitoring.</a:t>
            </a:r>
          </a:p>
          <a:p>
            <a:pPr lvl="1" algn="just"/>
            <a:r>
              <a:rPr lang="en-IN" sz="1800" dirty="0">
                <a:latin typeface="Times New Roman" pitchFamily="18" charset="0"/>
                <a:cs typeface="Times New Roman" pitchFamily="18" charset="0"/>
              </a:rPr>
              <a:t>Evaluate the use of zero-trust security principles for enhanced protection.</a:t>
            </a:r>
          </a:p>
          <a:p>
            <a:pPr algn="just"/>
            <a:r>
              <a:rPr lang="en-IN" sz="1800" b="1" dirty="0">
                <a:latin typeface="Times New Roman" pitchFamily="18" charset="0"/>
                <a:cs typeface="Times New Roman" pitchFamily="18" charset="0"/>
              </a:rPr>
              <a:t>Performance Optimization:</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Research and adopt emerging technologies for further performance improvements.</a:t>
            </a:r>
          </a:p>
          <a:p>
            <a:pPr lvl="1" algn="just"/>
            <a:r>
              <a:rPr lang="en-IN" sz="1800" dirty="0">
                <a:latin typeface="Times New Roman" pitchFamily="18" charset="0"/>
                <a:cs typeface="Times New Roman" pitchFamily="18" charset="0"/>
              </a:rPr>
              <a:t>Conduct periodic performance assessments to identify and address bottlenecks.</a:t>
            </a:r>
          </a:p>
          <a:p>
            <a:pPr algn="just"/>
            <a:r>
              <a:rPr lang="en-IN" sz="1800" b="1" dirty="0">
                <a:latin typeface="Times New Roman" pitchFamily="18" charset="0"/>
                <a:cs typeface="Times New Roman" pitchFamily="18" charset="0"/>
              </a:rPr>
              <a:t>Operational Efficiency:</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Integrate AI/ML-driven automation for predictive maintenance and issue resolution.</a:t>
            </a:r>
          </a:p>
          <a:p>
            <a:pPr lvl="1" algn="just"/>
            <a:r>
              <a:rPr lang="en-IN" sz="1800" dirty="0">
                <a:latin typeface="Times New Roman" pitchFamily="18" charset="0"/>
                <a:cs typeface="Times New Roman" pitchFamily="18" charset="0"/>
              </a:rPr>
              <a:t>Explore Infrastructure as Code (</a:t>
            </a:r>
            <a:r>
              <a:rPr lang="en-IN" sz="1800" dirty="0" err="1">
                <a:latin typeface="Times New Roman" pitchFamily="18" charset="0"/>
                <a:cs typeface="Times New Roman" pitchFamily="18" charset="0"/>
              </a:rPr>
              <a:t>IaC</a:t>
            </a:r>
            <a:r>
              <a:rPr lang="en-IN" sz="1800" dirty="0">
                <a:latin typeface="Times New Roman" pitchFamily="18" charset="0"/>
                <a:cs typeface="Times New Roman" pitchFamily="18" charset="0"/>
              </a:rPr>
              <a:t>) for streamlined and version-controlled deployments.</a:t>
            </a:r>
          </a:p>
          <a:p>
            <a:pPr marL="0" indent="0" algn="just">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87713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Future Enhancements</a:t>
            </a:r>
            <a:endParaRPr lang="en-IN" dirty="0"/>
          </a:p>
        </p:txBody>
      </p:sp>
      <p:sp>
        <p:nvSpPr>
          <p:cNvPr id="3" name="Content Placeholder 2"/>
          <p:cNvSpPr>
            <a:spLocks noGrp="1"/>
          </p:cNvSpPr>
          <p:nvPr>
            <p:ph idx="1"/>
          </p:nvPr>
        </p:nvSpPr>
        <p:spPr/>
        <p:txBody>
          <a:bodyPr>
            <a:normAutofit/>
          </a:bodyPr>
          <a:lstStyle/>
          <a:p>
            <a:pPr algn="just"/>
            <a:r>
              <a:rPr lang="en-IN" sz="1800" b="1" dirty="0" smtClean="0">
                <a:latin typeface="Times New Roman" pitchFamily="18" charset="0"/>
                <a:cs typeface="Times New Roman" pitchFamily="18" charset="0"/>
              </a:rPr>
              <a:t>Data Management:</a:t>
            </a:r>
            <a:endParaRPr lang="en-IN" sz="1800" dirty="0" smtClean="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Investigate the use of </a:t>
            </a:r>
            <a:r>
              <a:rPr lang="en-IN" sz="1800" dirty="0" err="1" smtClean="0">
                <a:latin typeface="Times New Roman" pitchFamily="18" charset="0"/>
                <a:cs typeface="Times New Roman" pitchFamily="18" charset="0"/>
              </a:rPr>
              <a:t>BigQuery</a:t>
            </a:r>
            <a:r>
              <a:rPr lang="en-IN" sz="1800" dirty="0" smtClean="0">
                <a:latin typeface="Times New Roman" pitchFamily="18" charset="0"/>
                <a:cs typeface="Times New Roman" pitchFamily="18" charset="0"/>
              </a:rPr>
              <a:t> for advanced analytics and data processing.</a:t>
            </a:r>
          </a:p>
          <a:p>
            <a:pPr lvl="1" algn="just"/>
            <a:r>
              <a:rPr lang="en-IN" sz="1800" dirty="0" smtClean="0">
                <a:latin typeface="Times New Roman" pitchFamily="18" charset="0"/>
                <a:cs typeface="Times New Roman" pitchFamily="18" charset="0"/>
              </a:rPr>
              <a:t>Implement data lifecycle management strategies for efficient data handling.</a:t>
            </a:r>
          </a:p>
          <a:p>
            <a:pPr algn="just"/>
            <a:r>
              <a:rPr lang="en-IN" sz="1800" b="1" dirty="0" smtClean="0">
                <a:latin typeface="Times New Roman" pitchFamily="18" charset="0"/>
                <a:cs typeface="Times New Roman" pitchFamily="18" charset="0"/>
              </a:rPr>
              <a:t>Cost Optimization:</a:t>
            </a:r>
            <a:endParaRPr lang="en-IN" sz="1800" dirty="0" smtClean="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Regularly review and optimize resource usage to minimize costs.</a:t>
            </a:r>
          </a:p>
          <a:p>
            <a:pPr lvl="1" algn="just"/>
            <a:r>
              <a:rPr lang="en-IN" sz="1800" dirty="0" smtClean="0">
                <a:latin typeface="Times New Roman" pitchFamily="18" charset="0"/>
                <a:cs typeface="Times New Roman" pitchFamily="18" charset="0"/>
              </a:rPr>
              <a:t>Explore the use of committed use discounts and custom machine types for cost-efficiency.</a:t>
            </a:r>
          </a:p>
          <a:p>
            <a:pPr algn="just"/>
            <a:r>
              <a:rPr lang="en-IN" sz="1800" b="1" dirty="0" smtClean="0">
                <a:latin typeface="Times New Roman" pitchFamily="18" charset="0"/>
                <a:cs typeface="Times New Roman" pitchFamily="18" charset="0"/>
              </a:rPr>
              <a:t>Geographical Expansion:</a:t>
            </a:r>
            <a:endParaRPr lang="en-IN" sz="1800" dirty="0" smtClean="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Evaluate the need for additional regions to further distribute traffic.</a:t>
            </a:r>
          </a:p>
          <a:p>
            <a:pPr lvl="1" algn="just"/>
            <a:r>
              <a:rPr lang="en-IN" sz="1800" dirty="0" smtClean="0">
                <a:latin typeface="Times New Roman" pitchFamily="18" charset="0"/>
                <a:cs typeface="Times New Roman" pitchFamily="18" charset="0"/>
              </a:rPr>
              <a:t>Consider multi-cloud or hybrid cloud strategies for increased redundancy.</a:t>
            </a:r>
          </a:p>
        </p:txBody>
      </p:sp>
    </p:spTree>
    <p:extLst>
      <p:ext uri="{BB962C8B-B14F-4D97-AF65-F5344CB8AC3E}">
        <p14:creationId xmlns:p14="http://schemas.microsoft.com/office/powerpoint/2010/main" val="139405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092"/>
            <a:ext cx="8229600" cy="1143000"/>
          </a:xfrm>
        </p:spPr>
        <p:txBody>
          <a:bodyPr/>
          <a:lstStyle/>
          <a:p>
            <a:r>
              <a:rPr lang="en-IN" b="1" dirty="0">
                <a:latin typeface="Times New Roman" pitchFamily="18" charset="0"/>
                <a:cs typeface="Times New Roman" pitchFamily="18" charset="0"/>
              </a:rPr>
              <a:t>Architecture </a:t>
            </a:r>
            <a:r>
              <a:rPr lang="en-IN" b="1" dirty="0" smtClean="0">
                <a:latin typeface="Times New Roman" pitchFamily="18" charset="0"/>
                <a:cs typeface="Times New Roman" pitchFamily="18" charset="0"/>
              </a:rPr>
              <a:t>Solution</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63599"/>
            <a:ext cx="8286306" cy="5966303"/>
          </a:xfrm>
          <a:prstGeom prst="rect">
            <a:avLst/>
          </a:prstGeom>
        </p:spPr>
      </p:pic>
    </p:spTree>
    <p:extLst>
      <p:ext uri="{BB962C8B-B14F-4D97-AF65-F5344CB8AC3E}">
        <p14:creationId xmlns:p14="http://schemas.microsoft.com/office/powerpoint/2010/main" val="374025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New Roman" pitchFamily="18" charset="0"/>
                <a:cs typeface="Times New Roman" pitchFamily="18" charset="0"/>
              </a:rPr>
              <a:t>Architecture Overview</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95536" y="908720"/>
            <a:ext cx="8229600" cy="4525963"/>
          </a:xfrm>
        </p:spPr>
        <p:txBody>
          <a:bodyPr>
            <a:noAutofit/>
          </a:bodyPr>
          <a:lstStyle/>
          <a:p>
            <a:pPr marL="0" indent="0" algn="just">
              <a:buNone/>
            </a:pPr>
            <a:r>
              <a:rPr lang="en-IN" sz="1800" b="1" i="1" u="sng" dirty="0">
                <a:latin typeface="Times New Roman" pitchFamily="18" charset="0"/>
                <a:cs typeface="Times New Roman" pitchFamily="18" charset="0"/>
              </a:rPr>
              <a:t>High-Level Design</a:t>
            </a:r>
            <a:endParaRPr lang="en-IN" sz="1800" b="1" u="sng"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Networking and Connectivity:</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Virtual Private Cloud (VPC) spanning 2 zones in 1 region.</a:t>
            </a:r>
          </a:p>
          <a:p>
            <a:pPr lvl="1" algn="just"/>
            <a:r>
              <a:rPr lang="en-IN" sz="1800" dirty="0">
                <a:latin typeface="Times New Roman" pitchFamily="18" charset="0"/>
                <a:cs typeface="Times New Roman" pitchFamily="18" charset="0"/>
              </a:rPr>
              <a:t>VPN connection with 2 interfaces for on-premise to cloud migration.</a:t>
            </a:r>
          </a:p>
          <a:p>
            <a:pPr lvl="1" algn="just"/>
            <a:r>
              <a:rPr lang="en-IN" sz="1800" dirty="0">
                <a:latin typeface="Times New Roman" pitchFamily="18" charset="0"/>
                <a:cs typeface="Times New Roman" pitchFamily="18" charset="0"/>
              </a:rPr>
              <a:t>Cloud Router for dynamic route exchanges</a:t>
            </a:r>
            <a:r>
              <a:rPr lang="en-IN" sz="1800" dirty="0" smtClean="0">
                <a:latin typeface="Times New Roman" pitchFamily="18" charset="0"/>
                <a:cs typeface="Times New Roman" pitchFamily="18" charset="0"/>
              </a:rPr>
              <a:t>.</a:t>
            </a:r>
          </a:p>
          <a:p>
            <a:pPr lvl="1" algn="just"/>
            <a:r>
              <a:rPr lang="en-IN" sz="1800" dirty="0">
                <a:latin typeface="Times New Roman" pitchFamily="18" charset="0"/>
                <a:cs typeface="Times New Roman" pitchFamily="18" charset="0"/>
              </a:rPr>
              <a:t>Cloud DNS for Domain Management and Resolution.</a:t>
            </a:r>
          </a:p>
          <a:p>
            <a:pPr algn="just"/>
            <a:r>
              <a:rPr lang="en-IN" sz="1800" b="1" dirty="0">
                <a:latin typeface="Times New Roman" pitchFamily="18" charset="0"/>
                <a:cs typeface="Times New Roman" pitchFamily="18" charset="0"/>
              </a:rPr>
              <a:t>Web </a:t>
            </a:r>
            <a:r>
              <a:rPr lang="en-IN" sz="1800" b="1" dirty="0" smtClean="0">
                <a:latin typeface="Times New Roman" pitchFamily="18" charset="0"/>
                <a:cs typeface="Times New Roman" pitchFamily="18" charset="0"/>
              </a:rPr>
              <a:t>Tier(Front End):</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Managed Instance Group (MIG) of web servers in a public subnet.</a:t>
            </a:r>
          </a:p>
          <a:p>
            <a:pPr lvl="1" algn="just"/>
            <a:r>
              <a:rPr lang="en-IN" sz="1800" dirty="0">
                <a:latin typeface="Times New Roman" pitchFamily="18" charset="0"/>
                <a:cs typeface="Times New Roman" pitchFamily="18" charset="0"/>
              </a:rPr>
              <a:t>Cloud NAT for outbound internet access.</a:t>
            </a:r>
          </a:p>
          <a:p>
            <a:pPr lvl="1" algn="just"/>
            <a:r>
              <a:rPr lang="en-IN" sz="1800" dirty="0">
                <a:latin typeface="Times New Roman" pitchFamily="18" charset="0"/>
                <a:cs typeface="Times New Roman" pitchFamily="18" charset="0"/>
              </a:rPr>
              <a:t>Cloud </a:t>
            </a:r>
            <a:r>
              <a:rPr lang="en-IN" sz="1800" dirty="0" err="1">
                <a:latin typeface="Times New Roman" pitchFamily="18" charset="0"/>
                <a:cs typeface="Times New Roman" pitchFamily="18" charset="0"/>
              </a:rPr>
              <a:t>Armor</a:t>
            </a:r>
            <a:r>
              <a:rPr lang="en-IN" sz="1800" dirty="0">
                <a:latin typeface="Times New Roman" pitchFamily="18" charset="0"/>
                <a:cs typeface="Times New Roman" pitchFamily="18" charset="0"/>
              </a:rPr>
              <a:t> for web application firewall protection.</a:t>
            </a:r>
          </a:p>
          <a:p>
            <a:pPr lvl="1" algn="just"/>
            <a:r>
              <a:rPr lang="en-IN" sz="1800" dirty="0">
                <a:latin typeface="Times New Roman" pitchFamily="18" charset="0"/>
                <a:cs typeface="Times New Roman" pitchFamily="18" charset="0"/>
              </a:rPr>
              <a:t>Google-managed SSL certificates for secure communication.</a:t>
            </a:r>
          </a:p>
          <a:p>
            <a:pPr lvl="1" algn="just"/>
            <a:r>
              <a:rPr lang="en-IN" sz="1800" dirty="0">
                <a:latin typeface="Times New Roman" pitchFamily="18" charset="0"/>
                <a:cs typeface="Times New Roman" pitchFamily="18" charset="0"/>
              </a:rPr>
              <a:t>Cloud CDN for content delivery.</a:t>
            </a:r>
          </a:p>
          <a:p>
            <a:pPr algn="just"/>
            <a:r>
              <a:rPr lang="en-IN" sz="1800" b="1" dirty="0">
                <a:latin typeface="Times New Roman" pitchFamily="18" charset="0"/>
                <a:cs typeface="Times New Roman" pitchFamily="18" charset="0"/>
              </a:rPr>
              <a:t>Load Balancing:</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HTTP Cloud Load Balancing (Layer 7) for traffic distribution to web servers.</a:t>
            </a:r>
          </a:p>
          <a:p>
            <a:pPr lvl="1" algn="just"/>
            <a:r>
              <a:rPr lang="en-IN" sz="1800" dirty="0">
                <a:latin typeface="Times New Roman" pitchFamily="18" charset="0"/>
                <a:cs typeface="Times New Roman" pitchFamily="18" charset="0"/>
              </a:rPr>
              <a:t>Internal Load Balancer for routing traffic to the backend application layer</a:t>
            </a:r>
            <a:r>
              <a:rPr lang="en-IN" sz="1800" dirty="0" smtClean="0">
                <a:latin typeface="Times New Roman" pitchFamily="18" charset="0"/>
                <a:cs typeface="Times New Roman" pitchFamily="18" charset="0"/>
              </a:rPr>
              <a:t>.</a:t>
            </a:r>
          </a:p>
          <a:p>
            <a:pPr algn="just"/>
            <a:r>
              <a:rPr lang="en-IN" sz="1800" b="1" dirty="0" smtClean="0">
                <a:latin typeface="Times New Roman" pitchFamily="18" charset="0"/>
                <a:cs typeface="Times New Roman" pitchFamily="18" charset="0"/>
              </a:rPr>
              <a:t>Application Tier(Back End):</a:t>
            </a:r>
            <a:endParaRPr lang="en-IN" sz="1800" dirty="0" smtClean="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MIG of app servers in a private subnet.</a:t>
            </a:r>
          </a:p>
          <a:p>
            <a:pPr lvl="1" algn="just"/>
            <a:r>
              <a:rPr lang="en-IN" sz="1800" dirty="0" smtClean="0">
                <a:latin typeface="Times New Roman" pitchFamily="18" charset="0"/>
                <a:cs typeface="Times New Roman" pitchFamily="18" charset="0"/>
              </a:rPr>
              <a:t>Persistent disks for data storage.</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519283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443"/>
            <a:ext cx="8229600" cy="1143000"/>
          </a:xfrm>
        </p:spPr>
        <p:txBody>
          <a:bodyPr/>
          <a:lstStyle/>
          <a:p>
            <a:r>
              <a:rPr lang="en-IN" b="1" dirty="0" smtClean="0">
                <a:latin typeface="Times New Roman" pitchFamily="18" charset="0"/>
                <a:cs typeface="Times New Roman" pitchFamily="18" charset="0"/>
              </a:rPr>
              <a:t>Architecture Overview</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39552" y="1268760"/>
            <a:ext cx="8229600" cy="4525963"/>
          </a:xfrm>
        </p:spPr>
        <p:txBody>
          <a:bodyPr>
            <a:noAutofit/>
          </a:bodyPr>
          <a:lstStyle/>
          <a:p>
            <a:r>
              <a:rPr lang="en-IN" sz="2000" b="1" dirty="0">
                <a:latin typeface="Times New Roman" pitchFamily="18" charset="0"/>
                <a:cs typeface="Times New Roman" pitchFamily="18" charset="0"/>
              </a:rPr>
              <a:t>Database Tier:</a:t>
            </a:r>
            <a:endParaRPr lang="en-IN" sz="2000" dirty="0">
              <a:latin typeface="Times New Roman" pitchFamily="18" charset="0"/>
              <a:cs typeface="Times New Roman" pitchFamily="18" charset="0"/>
            </a:endParaRPr>
          </a:p>
          <a:p>
            <a:pPr lvl="1"/>
            <a:r>
              <a:rPr lang="en-IN" sz="2000" dirty="0">
                <a:latin typeface="Times New Roman" pitchFamily="18" charset="0"/>
                <a:cs typeface="Times New Roman" pitchFamily="18" charset="0"/>
              </a:rPr>
              <a:t>Cloud SQL with read replication for high availability.</a:t>
            </a:r>
          </a:p>
          <a:p>
            <a:pPr lvl="1"/>
            <a:r>
              <a:rPr lang="en-IN" sz="2000" dirty="0">
                <a:latin typeface="Times New Roman" pitchFamily="18" charset="0"/>
                <a:cs typeface="Times New Roman" pitchFamily="18" charset="0"/>
              </a:rPr>
              <a:t>Cloud Storage for backup and restore operations.</a:t>
            </a:r>
          </a:p>
          <a:p>
            <a:r>
              <a:rPr lang="en-IN" sz="2000" b="1" dirty="0">
                <a:latin typeface="Times New Roman" pitchFamily="18" charset="0"/>
                <a:cs typeface="Times New Roman" pitchFamily="18" charset="0"/>
              </a:rPr>
              <a:t>Security Measures:</a:t>
            </a:r>
            <a:endParaRPr lang="en-IN" sz="2000" dirty="0">
              <a:latin typeface="Times New Roman" pitchFamily="18" charset="0"/>
              <a:cs typeface="Times New Roman" pitchFamily="18" charset="0"/>
            </a:endParaRPr>
          </a:p>
          <a:p>
            <a:pPr lvl="1"/>
            <a:r>
              <a:rPr lang="en-IN" sz="2000" dirty="0">
                <a:latin typeface="Times New Roman" pitchFamily="18" charset="0"/>
                <a:cs typeface="Times New Roman" pitchFamily="18" charset="0"/>
              </a:rPr>
              <a:t>Cloud IAM for access control.</a:t>
            </a:r>
          </a:p>
          <a:p>
            <a:pPr lvl="1"/>
            <a:r>
              <a:rPr lang="en-IN" sz="2000" dirty="0">
                <a:latin typeface="Times New Roman" pitchFamily="18" charset="0"/>
                <a:cs typeface="Times New Roman" pitchFamily="18" charset="0"/>
              </a:rPr>
              <a:t>Cloud Firewall Rules for traffic control.</a:t>
            </a:r>
          </a:p>
          <a:p>
            <a:pPr lvl="1"/>
            <a:r>
              <a:rPr lang="en-IN" sz="2000" dirty="0">
                <a:latin typeface="Times New Roman" pitchFamily="18" charset="0"/>
                <a:cs typeface="Times New Roman" pitchFamily="18" charset="0"/>
              </a:rPr>
              <a:t>Encryption at rest and in transit using Key Management Services.</a:t>
            </a:r>
          </a:p>
          <a:p>
            <a:r>
              <a:rPr lang="en-IN" sz="2000" b="1" dirty="0">
                <a:latin typeface="Times New Roman" pitchFamily="18" charset="0"/>
                <a:cs typeface="Times New Roman" pitchFamily="18" charset="0"/>
              </a:rPr>
              <a:t>Storage and Content:</a:t>
            </a:r>
            <a:endParaRPr lang="en-IN" sz="2000" dirty="0">
              <a:latin typeface="Times New Roman" pitchFamily="18" charset="0"/>
              <a:cs typeface="Times New Roman" pitchFamily="18" charset="0"/>
            </a:endParaRPr>
          </a:p>
          <a:p>
            <a:pPr lvl="1"/>
            <a:r>
              <a:rPr lang="en-IN" sz="2000" dirty="0">
                <a:latin typeface="Times New Roman" pitchFamily="18" charset="0"/>
                <a:cs typeface="Times New Roman" pitchFamily="18" charset="0"/>
              </a:rPr>
              <a:t>Cloud Storage for static content used by CDN.</a:t>
            </a:r>
          </a:p>
          <a:p>
            <a:pPr lvl="1"/>
            <a:r>
              <a:rPr lang="en-IN" sz="2000" dirty="0">
                <a:latin typeface="Times New Roman" pitchFamily="18" charset="0"/>
                <a:cs typeface="Times New Roman" pitchFamily="18" charset="0"/>
              </a:rPr>
              <a:t>Memorystore Redis for caching.</a:t>
            </a:r>
          </a:p>
          <a:p>
            <a:r>
              <a:rPr lang="en-IN" sz="2000" b="1" dirty="0">
                <a:latin typeface="Times New Roman" pitchFamily="18" charset="0"/>
                <a:cs typeface="Times New Roman" pitchFamily="18" charset="0"/>
              </a:rPr>
              <a:t>Monitoring and Logging:</a:t>
            </a:r>
            <a:endParaRPr lang="en-IN" sz="2000" dirty="0">
              <a:latin typeface="Times New Roman" pitchFamily="18" charset="0"/>
              <a:cs typeface="Times New Roman" pitchFamily="18" charset="0"/>
            </a:endParaRPr>
          </a:p>
          <a:p>
            <a:pPr lvl="1"/>
            <a:r>
              <a:rPr lang="en-IN" sz="2000" dirty="0">
                <a:latin typeface="Times New Roman" pitchFamily="18" charset="0"/>
                <a:cs typeface="Times New Roman" pitchFamily="18" charset="0"/>
              </a:rPr>
              <a:t>Cloud Monitoring for performance monitoring.</a:t>
            </a:r>
          </a:p>
          <a:p>
            <a:pPr lvl="1"/>
            <a:r>
              <a:rPr lang="en-IN" sz="2000" dirty="0">
                <a:latin typeface="Times New Roman" pitchFamily="18" charset="0"/>
                <a:cs typeface="Times New Roman" pitchFamily="18" charset="0"/>
              </a:rPr>
              <a:t>Cloud Logging for centralized log management.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8874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a:bodyPr>
          <a:lstStyle/>
          <a:p>
            <a:r>
              <a:rPr lang="en-IN" sz="3200" b="1" dirty="0">
                <a:latin typeface="Times New Roman" pitchFamily="18" charset="0"/>
                <a:cs typeface="Times New Roman" pitchFamily="18" charset="0"/>
              </a:rPr>
              <a:t>Strategic Networking for Robust Connectivity</a:t>
            </a:r>
          </a:p>
        </p:txBody>
      </p:sp>
      <p:sp>
        <p:nvSpPr>
          <p:cNvPr id="3" name="Content Placeholder 2"/>
          <p:cNvSpPr>
            <a:spLocks noGrp="1"/>
          </p:cNvSpPr>
          <p:nvPr>
            <p:ph idx="1"/>
          </p:nvPr>
        </p:nvSpPr>
        <p:spPr>
          <a:xfrm>
            <a:off x="0" y="692697"/>
            <a:ext cx="8460432" cy="4248472"/>
          </a:xfrm>
        </p:spPr>
        <p:txBody>
          <a:bodyPr>
            <a:noAutofit/>
          </a:bodyPr>
          <a:lstStyle/>
          <a:p>
            <a:pPr marL="0" indent="0" algn="just">
              <a:buNone/>
            </a:pPr>
            <a:r>
              <a:rPr lang="en-IN" sz="1800" i="1" dirty="0">
                <a:latin typeface="Times New Roman" pitchFamily="18" charset="0"/>
                <a:cs typeface="Times New Roman" pitchFamily="18" charset="0"/>
              </a:rPr>
              <a:t>Building the Cloud Backbone</a:t>
            </a:r>
          </a:p>
          <a:p>
            <a:pPr algn="just"/>
            <a:r>
              <a:rPr lang="en-IN" sz="1800" b="1" dirty="0">
                <a:latin typeface="Times New Roman" pitchFamily="18" charset="0"/>
                <a:cs typeface="Times New Roman" pitchFamily="18" charset="0"/>
              </a:rPr>
              <a:t>Virtual Private Cloud (VPC):</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Spans 2 zones in 1 region.</a:t>
            </a:r>
          </a:p>
          <a:p>
            <a:pPr lvl="1" algn="just"/>
            <a:r>
              <a:rPr lang="en-IN" sz="1800" dirty="0">
                <a:latin typeface="Times New Roman" pitchFamily="18" charset="0"/>
                <a:cs typeface="Times New Roman" pitchFamily="18" charset="0"/>
              </a:rPr>
              <a:t>Provides an isolated networking environment for </a:t>
            </a:r>
            <a:r>
              <a:rPr lang="en-IN" sz="1800" dirty="0" smtClean="0">
                <a:latin typeface="Times New Roman" pitchFamily="18" charset="0"/>
                <a:cs typeface="Times New Roman" pitchFamily="18" charset="0"/>
              </a:rPr>
              <a:t>resources</a:t>
            </a:r>
            <a:r>
              <a:rPr lang="en-IN" sz="1800" dirty="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VPN Connection:</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Utilizes a VPN connection</a:t>
            </a:r>
            <a:r>
              <a:rPr lang="en-IN" sz="1800" dirty="0" smtClean="0">
                <a:latin typeface="Times New Roman" pitchFamily="18" charset="0"/>
                <a:cs typeface="Times New Roman" pitchFamily="18" charset="0"/>
              </a:rPr>
              <a:t>.</a:t>
            </a:r>
          </a:p>
          <a:p>
            <a:pPr lvl="1" algn="just"/>
            <a:r>
              <a:rPr lang="en-IN" sz="1800" dirty="0">
                <a:latin typeface="Times New Roman" pitchFamily="18" charset="0"/>
                <a:cs typeface="Times New Roman" pitchFamily="18" charset="0"/>
              </a:rPr>
              <a:t>lets </a:t>
            </a:r>
            <a:r>
              <a:rPr lang="en-IN" sz="1800" dirty="0" smtClean="0">
                <a:latin typeface="Times New Roman" pitchFamily="18" charset="0"/>
                <a:cs typeface="Times New Roman" pitchFamily="18" charset="0"/>
              </a:rPr>
              <a:t>us to </a:t>
            </a:r>
            <a:r>
              <a:rPr lang="en-IN" sz="1800" dirty="0">
                <a:latin typeface="Times New Roman" pitchFamily="18" charset="0"/>
                <a:cs typeface="Times New Roman" pitchFamily="18" charset="0"/>
              </a:rPr>
              <a:t>connect </a:t>
            </a:r>
            <a:r>
              <a:rPr lang="en-IN" sz="1800" dirty="0" smtClean="0">
                <a:latin typeface="Times New Roman" pitchFamily="18" charset="0"/>
                <a:cs typeface="Times New Roman" pitchFamily="18" charset="0"/>
              </a:rPr>
              <a:t>our </a:t>
            </a:r>
            <a:r>
              <a:rPr lang="en-IN" sz="1800" dirty="0">
                <a:latin typeface="Times New Roman" pitchFamily="18" charset="0"/>
                <a:cs typeface="Times New Roman" pitchFamily="18" charset="0"/>
              </a:rPr>
              <a:t>existing network to </a:t>
            </a:r>
            <a:r>
              <a:rPr lang="en-IN" sz="1800" dirty="0" smtClean="0">
                <a:latin typeface="Times New Roman" pitchFamily="18" charset="0"/>
                <a:cs typeface="Times New Roman" pitchFamily="18" charset="0"/>
              </a:rPr>
              <a:t>our</a:t>
            </a:r>
          </a:p>
          <a:p>
            <a:pPr marL="457200" lvl="1" indent="0" algn="just">
              <a:buNone/>
            </a:pPr>
            <a:r>
              <a:rPr lang="en-IN" sz="1800" dirty="0" smtClean="0">
                <a:latin typeface="Times New Roman" pitchFamily="18" charset="0"/>
                <a:cs typeface="Times New Roman" pitchFamily="18" charset="0"/>
              </a:rPr>
              <a:t>Compute </a:t>
            </a:r>
            <a:r>
              <a:rPr lang="en-IN" sz="1800" dirty="0">
                <a:latin typeface="Times New Roman" pitchFamily="18" charset="0"/>
                <a:cs typeface="Times New Roman" pitchFamily="18" charset="0"/>
              </a:rPr>
              <a:t>Engine network via an IPsec connection</a:t>
            </a:r>
          </a:p>
          <a:p>
            <a:pPr lvl="1" algn="just"/>
            <a:r>
              <a:rPr lang="en-IN" sz="1800" dirty="0">
                <a:latin typeface="Times New Roman" pitchFamily="18" charset="0"/>
                <a:cs typeface="Times New Roman" pitchFamily="18" charset="0"/>
              </a:rPr>
              <a:t>2 interfaces facilitate secure on-premise to cloud migration.</a:t>
            </a:r>
          </a:p>
          <a:p>
            <a:pPr algn="just"/>
            <a:r>
              <a:rPr lang="en-IN" sz="1800" b="1" dirty="0">
                <a:latin typeface="Times New Roman" pitchFamily="18" charset="0"/>
                <a:cs typeface="Times New Roman" pitchFamily="18" charset="0"/>
              </a:rPr>
              <a:t>Cloud Router:</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Facilitates dynamic route exchanges.</a:t>
            </a:r>
          </a:p>
          <a:p>
            <a:pPr lvl="1" algn="just"/>
            <a:r>
              <a:rPr lang="en-IN" sz="1800" dirty="0">
                <a:latin typeface="Times New Roman" pitchFamily="18" charset="0"/>
                <a:cs typeface="Times New Roman" pitchFamily="18" charset="0"/>
              </a:rPr>
              <a:t>Enables efficient communication between on-premise and cloud environments.</a:t>
            </a:r>
          </a:p>
          <a:p>
            <a:pPr algn="just"/>
            <a:r>
              <a:rPr lang="en-IN" sz="1800" b="1" dirty="0">
                <a:latin typeface="Times New Roman" pitchFamily="18" charset="0"/>
                <a:cs typeface="Times New Roman" pitchFamily="18" charset="0"/>
              </a:rPr>
              <a:t>Cloud DNS:</a:t>
            </a:r>
            <a:endParaRPr lang="en-IN"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Manages domain names and resolves DNS queries.</a:t>
            </a:r>
          </a:p>
          <a:p>
            <a:pPr lvl="1" algn="just"/>
            <a:r>
              <a:rPr lang="en-IN" sz="1800" dirty="0">
                <a:latin typeface="Times New Roman" pitchFamily="18" charset="0"/>
                <a:cs typeface="Times New Roman" pitchFamily="18" charset="0"/>
              </a:rPr>
              <a:t>Essential for domain management and </a:t>
            </a:r>
            <a:r>
              <a:rPr lang="en-IN" sz="1800" dirty="0" smtClean="0">
                <a:latin typeface="Times New Roman" pitchFamily="18" charset="0"/>
                <a:cs typeface="Times New Roman" pitchFamily="18" charset="0"/>
              </a:rPr>
              <a:t>resolution.</a:t>
            </a:r>
            <a:endParaRPr lang="en-IN" sz="1800" dirty="0">
              <a:latin typeface="Times New Roman" pitchFamily="18" charset="0"/>
              <a:cs typeface="Times New Roman" pitchFamily="18" charset="0"/>
            </a:endParaRPr>
          </a:p>
          <a:p>
            <a:pPr marL="457200" lvl="1" indent="0" algn="just">
              <a:buNone/>
            </a:pPr>
            <a:r>
              <a:rPr lang="en-IN" sz="1800" dirty="0" smtClean="0">
                <a:latin typeface="Times New Roman" pitchFamily="18" charset="0"/>
                <a:cs typeface="Times New Roman" pitchFamily="18" charset="0"/>
              </a:rPr>
              <a:t>This foundational network infrastructure ensures a secure and efficient connection between on-premise and cloud resources, paving the way for seamless migration and dynamic routing exchanges within the Virtual Private Cloud.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035" y="620688"/>
            <a:ext cx="2843808" cy="293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4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8728"/>
            <a:ext cx="8229600" cy="1143000"/>
          </a:xfrm>
        </p:spPr>
        <p:txBody>
          <a:bodyPr>
            <a:normAutofit/>
          </a:bodyPr>
          <a:lstStyle/>
          <a:p>
            <a:r>
              <a:rPr lang="en-IN" sz="3600" b="1" dirty="0">
                <a:latin typeface="Times New Roman" pitchFamily="18" charset="0"/>
                <a:cs typeface="Times New Roman" pitchFamily="18" charset="0"/>
              </a:rPr>
              <a:t>Empowering the Web Frontend</a:t>
            </a:r>
          </a:p>
        </p:txBody>
      </p:sp>
      <p:sp>
        <p:nvSpPr>
          <p:cNvPr id="3" name="Content Placeholder 2"/>
          <p:cNvSpPr>
            <a:spLocks noGrp="1"/>
          </p:cNvSpPr>
          <p:nvPr>
            <p:ph idx="1"/>
          </p:nvPr>
        </p:nvSpPr>
        <p:spPr>
          <a:xfrm>
            <a:off x="107504" y="476672"/>
            <a:ext cx="5688632" cy="4525963"/>
          </a:xfrm>
        </p:spPr>
        <p:txBody>
          <a:bodyPr>
            <a:noAutofit/>
          </a:bodyPr>
          <a:lstStyle/>
          <a:p>
            <a:r>
              <a:rPr lang="en-IN" sz="1700" b="1" dirty="0">
                <a:latin typeface="Times New Roman" pitchFamily="18" charset="0"/>
                <a:cs typeface="Times New Roman" pitchFamily="18" charset="0"/>
              </a:rPr>
              <a:t>Managed Instance Group (MIG):</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Web servers dynamically managed in a public subnet.</a:t>
            </a:r>
          </a:p>
          <a:p>
            <a:pPr lvl="1"/>
            <a:r>
              <a:rPr lang="en-IN" sz="1700" dirty="0">
                <a:latin typeface="Times New Roman" pitchFamily="18" charset="0"/>
                <a:cs typeface="Times New Roman" pitchFamily="18" charset="0"/>
              </a:rPr>
              <a:t>Ensures automatic scaling based on demand.</a:t>
            </a:r>
          </a:p>
          <a:p>
            <a:r>
              <a:rPr lang="en-IN" sz="1700" b="1" dirty="0">
                <a:latin typeface="Times New Roman" pitchFamily="18" charset="0"/>
                <a:cs typeface="Times New Roman" pitchFamily="18" charset="0"/>
              </a:rPr>
              <a:t>Cloud NAT (Network Address Translation):</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Facilitates outbound internet access for web servers.</a:t>
            </a:r>
          </a:p>
          <a:p>
            <a:pPr lvl="1"/>
            <a:r>
              <a:rPr lang="en-IN" sz="1700" dirty="0">
                <a:latin typeface="Times New Roman" pitchFamily="18" charset="0"/>
                <a:cs typeface="Times New Roman" pitchFamily="18" charset="0"/>
              </a:rPr>
              <a:t>Enables secure and controlled communication.</a:t>
            </a:r>
          </a:p>
          <a:p>
            <a:r>
              <a:rPr lang="en-IN" sz="1700" b="1" dirty="0">
                <a:latin typeface="Times New Roman" pitchFamily="18" charset="0"/>
                <a:cs typeface="Times New Roman" pitchFamily="18" charset="0"/>
              </a:rPr>
              <a:t>Cloud </a:t>
            </a:r>
            <a:r>
              <a:rPr lang="en-IN" sz="1700" b="1" dirty="0" err="1">
                <a:latin typeface="Times New Roman" pitchFamily="18" charset="0"/>
                <a:cs typeface="Times New Roman" pitchFamily="18" charset="0"/>
              </a:rPr>
              <a:t>Armor</a:t>
            </a:r>
            <a:r>
              <a:rPr lang="en-IN" sz="1700" b="1" dirty="0">
                <a:latin typeface="Times New Roman" pitchFamily="18" charset="0"/>
                <a:cs typeface="Times New Roman" pitchFamily="18" charset="0"/>
              </a:rPr>
              <a:t>:</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Web Application Firewall (WAF) protection.</a:t>
            </a:r>
          </a:p>
          <a:p>
            <a:pPr lvl="1"/>
            <a:r>
              <a:rPr lang="en-IN" sz="1700" dirty="0">
                <a:latin typeface="Times New Roman" pitchFamily="18" charset="0"/>
                <a:cs typeface="Times New Roman" pitchFamily="18" charset="0"/>
              </a:rPr>
              <a:t>Guards against web-based attacks, ensuring application security.</a:t>
            </a:r>
          </a:p>
          <a:p>
            <a:r>
              <a:rPr lang="en-IN" sz="1700" b="1" dirty="0">
                <a:latin typeface="Times New Roman" pitchFamily="18" charset="0"/>
                <a:cs typeface="Times New Roman" pitchFamily="18" charset="0"/>
              </a:rPr>
              <a:t>Google-managed SSL Certificates:</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Provides secure communication between users and web servers.</a:t>
            </a:r>
          </a:p>
          <a:p>
            <a:pPr lvl="1"/>
            <a:r>
              <a:rPr lang="en-IN" sz="1700" dirty="0">
                <a:latin typeface="Times New Roman" pitchFamily="18" charset="0"/>
                <a:cs typeface="Times New Roman" pitchFamily="18" charset="0"/>
              </a:rPr>
              <a:t>Ensures data integrity and confidentiality.</a:t>
            </a:r>
          </a:p>
          <a:p>
            <a:r>
              <a:rPr lang="en-IN" sz="1700" b="1" dirty="0">
                <a:latin typeface="Times New Roman" pitchFamily="18" charset="0"/>
                <a:cs typeface="Times New Roman" pitchFamily="18" charset="0"/>
              </a:rPr>
              <a:t>Cloud CDN (Content Delivery Network):</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Accelerates content delivery by caching static content.</a:t>
            </a:r>
          </a:p>
          <a:p>
            <a:pPr lvl="1"/>
            <a:r>
              <a:rPr lang="en-IN" sz="1700" dirty="0">
                <a:latin typeface="Times New Roman" pitchFamily="18" charset="0"/>
                <a:cs typeface="Times New Roman" pitchFamily="18" charset="0"/>
              </a:rPr>
              <a:t>Enhances performance by serving content from edge locations</a:t>
            </a:r>
            <a:r>
              <a:rPr lang="en-IN" sz="1700" dirty="0" smtClean="0">
                <a:latin typeface="Times New Roman" pitchFamily="18" charset="0"/>
                <a:cs typeface="Times New Roman" pitchFamily="18" charset="0"/>
              </a:rPr>
              <a:t>.</a:t>
            </a:r>
          </a:p>
          <a:p>
            <a:pPr marL="0" indent="0">
              <a:buNone/>
            </a:pPr>
            <a:r>
              <a:rPr lang="en-IN" sz="1700" dirty="0" smtClean="0">
                <a:latin typeface="Times New Roman" pitchFamily="18" charset="0"/>
                <a:cs typeface="Times New Roman" pitchFamily="18" charset="0"/>
              </a:rPr>
              <a:t>The </a:t>
            </a:r>
            <a:r>
              <a:rPr lang="en-IN" sz="1700" dirty="0">
                <a:latin typeface="Times New Roman" pitchFamily="18" charset="0"/>
                <a:cs typeface="Times New Roman" pitchFamily="18" charset="0"/>
              </a:rPr>
              <a:t>key components </a:t>
            </a:r>
            <a:r>
              <a:rPr lang="en-IN" sz="1700" dirty="0" smtClean="0">
                <a:latin typeface="Times New Roman" pitchFamily="18" charset="0"/>
                <a:cs typeface="Times New Roman" pitchFamily="18" charset="0"/>
              </a:rPr>
              <a:t>used here is ensuring </a:t>
            </a:r>
            <a:r>
              <a:rPr lang="en-IN" sz="1700" dirty="0">
                <a:latin typeface="Times New Roman" pitchFamily="18" charset="0"/>
                <a:cs typeface="Times New Roman" pitchFamily="18" charset="0"/>
              </a:rPr>
              <a:t>scalability, security, and optimized performance for the web servers.</a:t>
            </a:r>
          </a:p>
        </p:txBody>
      </p:sp>
      <p:pic>
        <p:nvPicPr>
          <p:cNvPr id="2054" name="Picture 6" descr="C:\Users\DBPURANIK\AppData\Local\Microsoft\Windows\INetCache\IE\PT9LEP8T\ssl-security-pla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81" y="182772"/>
            <a:ext cx="2756520" cy="206739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574" y="1916832"/>
            <a:ext cx="3635896" cy="318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099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143000"/>
          </a:xfrm>
        </p:spPr>
        <p:txBody>
          <a:bodyPr>
            <a:normAutofit/>
          </a:bodyPr>
          <a:lstStyle/>
          <a:p>
            <a:r>
              <a:rPr lang="en-IN" sz="3600" b="1" dirty="0">
                <a:latin typeface="Times New Roman" pitchFamily="18" charset="0"/>
                <a:cs typeface="Times New Roman" pitchFamily="18" charset="0"/>
              </a:rPr>
              <a:t>Efficient Traffic Distribution</a:t>
            </a:r>
          </a:p>
        </p:txBody>
      </p:sp>
      <p:sp>
        <p:nvSpPr>
          <p:cNvPr id="3" name="Content Placeholder 2"/>
          <p:cNvSpPr>
            <a:spLocks noGrp="1"/>
          </p:cNvSpPr>
          <p:nvPr>
            <p:ph idx="1"/>
          </p:nvPr>
        </p:nvSpPr>
        <p:spPr>
          <a:xfrm>
            <a:off x="179512" y="476672"/>
            <a:ext cx="8445624" cy="4525963"/>
          </a:xfrm>
        </p:spPr>
        <p:txBody>
          <a:bodyPr>
            <a:noAutofit/>
          </a:bodyPr>
          <a:lstStyle/>
          <a:p>
            <a:pPr algn="just"/>
            <a:r>
              <a:rPr lang="en-IN" sz="1700" b="1" dirty="0">
                <a:latin typeface="Times New Roman" pitchFamily="18" charset="0"/>
                <a:cs typeface="Times New Roman" pitchFamily="18" charset="0"/>
              </a:rPr>
              <a:t>HTTP Cloud Load Balancing (Layer 7):</a:t>
            </a:r>
            <a:endParaRPr lang="en-IN" sz="1700" dirty="0">
              <a:latin typeface="Times New Roman" pitchFamily="18" charset="0"/>
              <a:cs typeface="Times New Roman" pitchFamily="18" charset="0"/>
            </a:endParaRPr>
          </a:p>
          <a:p>
            <a:pPr lvl="1" algn="just"/>
            <a:r>
              <a:rPr lang="en-IN" sz="1700" dirty="0">
                <a:latin typeface="Times New Roman" pitchFamily="18" charset="0"/>
                <a:cs typeface="Times New Roman" pitchFamily="18" charset="0"/>
              </a:rPr>
              <a:t>Distributes incoming HTTP and HTTPS traffic to web servers.</a:t>
            </a:r>
          </a:p>
          <a:p>
            <a:pPr lvl="1" algn="just"/>
            <a:r>
              <a:rPr lang="en-IN" sz="1700" dirty="0">
                <a:latin typeface="Times New Roman" pitchFamily="18" charset="0"/>
                <a:cs typeface="Times New Roman" pitchFamily="18" charset="0"/>
              </a:rPr>
              <a:t>Utilizes Layer 7 to intelligently route requests based on content.</a:t>
            </a:r>
          </a:p>
          <a:p>
            <a:pPr lvl="1" algn="just"/>
            <a:r>
              <a:rPr lang="en-IN" sz="1700" dirty="0">
                <a:latin typeface="Times New Roman" pitchFamily="18" charset="0"/>
                <a:cs typeface="Times New Roman" pitchFamily="18" charset="0"/>
              </a:rPr>
              <a:t>Enhances application performance by directing users to the nearest healthy instance.</a:t>
            </a:r>
          </a:p>
          <a:p>
            <a:pPr lvl="1" algn="just"/>
            <a:r>
              <a:rPr lang="en-IN" sz="1700" i="1" dirty="0">
                <a:latin typeface="Times New Roman" pitchFamily="18" charset="0"/>
                <a:cs typeface="Times New Roman" pitchFamily="18" charset="0"/>
              </a:rPr>
              <a:t>Benefits:</a:t>
            </a:r>
            <a:endParaRPr lang="en-IN" sz="1700" dirty="0">
              <a:latin typeface="Times New Roman" pitchFamily="18" charset="0"/>
              <a:cs typeface="Times New Roman" pitchFamily="18" charset="0"/>
            </a:endParaRPr>
          </a:p>
          <a:p>
            <a:pPr lvl="2" algn="just"/>
            <a:r>
              <a:rPr lang="en-IN" sz="1700" dirty="0">
                <a:latin typeface="Times New Roman" pitchFamily="18" charset="0"/>
                <a:cs typeface="Times New Roman" pitchFamily="18" charset="0"/>
              </a:rPr>
              <a:t>Scalability: Scales resources dynamically based on demand.</a:t>
            </a:r>
          </a:p>
          <a:p>
            <a:pPr lvl="2" algn="just"/>
            <a:r>
              <a:rPr lang="en-IN" sz="1700" dirty="0">
                <a:latin typeface="Times New Roman" pitchFamily="18" charset="0"/>
                <a:cs typeface="Times New Roman" pitchFamily="18" charset="0"/>
              </a:rPr>
              <a:t>Global Reach: Provides a global </a:t>
            </a:r>
            <a:r>
              <a:rPr lang="en-IN" sz="1700" dirty="0" err="1">
                <a:latin typeface="Times New Roman" pitchFamily="18" charset="0"/>
                <a:cs typeface="Times New Roman" pitchFamily="18" charset="0"/>
              </a:rPr>
              <a:t>anycast</a:t>
            </a:r>
            <a:r>
              <a:rPr lang="en-IN" sz="1700" dirty="0">
                <a:latin typeface="Times New Roman" pitchFamily="18" charset="0"/>
                <a:cs typeface="Times New Roman" pitchFamily="18" charset="0"/>
              </a:rPr>
              <a:t> IP for low-latency access.</a:t>
            </a:r>
          </a:p>
          <a:p>
            <a:pPr lvl="2" algn="just"/>
            <a:r>
              <a:rPr lang="en-IN" sz="1700" dirty="0">
                <a:latin typeface="Times New Roman" pitchFamily="18" charset="0"/>
                <a:cs typeface="Times New Roman" pitchFamily="18" charset="0"/>
              </a:rPr>
              <a:t>SSL Termination: Performs SSL termination for secure communication.</a:t>
            </a:r>
          </a:p>
          <a:p>
            <a:pPr algn="just"/>
            <a:r>
              <a:rPr lang="en-IN" sz="1700" b="1" dirty="0">
                <a:latin typeface="Times New Roman" pitchFamily="18" charset="0"/>
                <a:cs typeface="Times New Roman" pitchFamily="18" charset="0"/>
              </a:rPr>
              <a:t>Internal Load Balancer:</a:t>
            </a:r>
            <a:endParaRPr lang="en-IN" sz="1700" dirty="0">
              <a:latin typeface="Times New Roman" pitchFamily="18" charset="0"/>
              <a:cs typeface="Times New Roman" pitchFamily="18" charset="0"/>
            </a:endParaRPr>
          </a:p>
          <a:p>
            <a:pPr lvl="1" algn="just"/>
            <a:r>
              <a:rPr lang="en-IN" sz="1700" dirty="0">
                <a:latin typeface="Times New Roman" pitchFamily="18" charset="0"/>
                <a:cs typeface="Times New Roman" pitchFamily="18" charset="0"/>
              </a:rPr>
              <a:t>Routes traffic to the backend application layer.</a:t>
            </a:r>
          </a:p>
          <a:p>
            <a:pPr lvl="1" algn="just"/>
            <a:r>
              <a:rPr lang="en-IN" sz="1700" dirty="0" smtClean="0">
                <a:latin typeface="Times New Roman" pitchFamily="18" charset="0"/>
                <a:cs typeface="Times New Roman" pitchFamily="18" charset="0"/>
              </a:rPr>
              <a:t>Facilitates smooth </a:t>
            </a:r>
            <a:r>
              <a:rPr lang="en-IN" sz="1700" dirty="0">
                <a:latin typeface="Times New Roman" pitchFamily="18" charset="0"/>
                <a:cs typeface="Times New Roman" pitchFamily="18" charset="0"/>
              </a:rPr>
              <a:t>communication within the internal infrastructure.</a:t>
            </a:r>
          </a:p>
          <a:p>
            <a:pPr lvl="1" algn="just"/>
            <a:r>
              <a:rPr lang="en-IN" sz="1700" i="1" dirty="0">
                <a:latin typeface="Times New Roman" pitchFamily="18" charset="0"/>
                <a:cs typeface="Times New Roman" pitchFamily="18" charset="0"/>
              </a:rPr>
              <a:t>Key Features:</a:t>
            </a:r>
            <a:endParaRPr lang="en-IN" sz="1700" dirty="0">
              <a:latin typeface="Times New Roman" pitchFamily="18" charset="0"/>
              <a:cs typeface="Times New Roman" pitchFamily="18" charset="0"/>
            </a:endParaRPr>
          </a:p>
          <a:p>
            <a:pPr lvl="2" algn="just"/>
            <a:r>
              <a:rPr lang="en-IN" sz="1700" dirty="0">
                <a:latin typeface="Times New Roman" pitchFamily="18" charset="0"/>
                <a:cs typeface="Times New Roman" pitchFamily="18" charset="0"/>
              </a:rPr>
              <a:t>Private IP Address: Assigns a private IP to the load balancer.</a:t>
            </a:r>
          </a:p>
          <a:p>
            <a:pPr lvl="2" algn="just"/>
            <a:r>
              <a:rPr lang="en-IN" sz="1700" dirty="0">
                <a:latin typeface="Times New Roman" pitchFamily="18" charset="0"/>
                <a:cs typeface="Times New Roman" pitchFamily="18" charset="0"/>
              </a:rPr>
              <a:t>Regional Scoping: Functions within a specific region for internal traffic.</a:t>
            </a:r>
          </a:p>
          <a:p>
            <a:pPr lvl="2" algn="just"/>
            <a:r>
              <a:rPr lang="en-IN" sz="1700" dirty="0">
                <a:latin typeface="Times New Roman" pitchFamily="18" charset="0"/>
                <a:cs typeface="Times New Roman" pitchFamily="18" charset="0"/>
              </a:rPr>
              <a:t>Backend Service Integration: Directs traffic to backend services</a:t>
            </a:r>
            <a:r>
              <a:rPr lang="en-IN" sz="1700" dirty="0" smtClean="0">
                <a:latin typeface="Times New Roman" pitchFamily="18" charset="0"/>
                <a:cs typeface="Times New Roman" pitchFamily="18" charset="0"/>
              </a:rPr>
              <a:t>.</a:t>
            </a:r>
            <a:endParaRPr lang="en-IN" sz="1700" dirty="0">
              <a:latin typeface="Times New Roman" pitchFamily="18" charset="0"/>
              <a:cs typeface="Times New Roman" pitchFamily="18" charset="0"/>
            </a:endParaRPr>
          </a:p>
        </p:txBody>
      </p:sp>
      <p:pic>
        <p:nvPicPr>
          <p:cNvPr id="4099" name="Picture 3" descr="C:\Users\DBPURANIK\AppData\Local\Microsoft\Windows\INetCache\IE\9Q4XALWM\lb-h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76" y="5186334"/>
            <a:ext cx="7128792" cy="146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6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fontScale="90000"/>
          </a:bodyPr>
          <a:lstStyle/>
          <a:p>
            <a:r>
              <a:rPr lang="en-IN" b="1" i="1" dirty="0">
                <a:latin typeface="Times New Roman" pitchFamily="18" charset="0"/>
                <a:cs typeface="Times New Roman" pitchFamily="18" charset="0"/>
              </a:rPr>
              <a:t>Empowering the Application Layer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9855" y="548680"/>
            <a:ext cx="4860032" cy="4453955"/>
          </a:xfrm>
        </p:spPr>
        <p:txBody>
          <a:bodyPr>
            <a:noAutofit/>
          </a:bodyPr>
          <a:lstStyle/>
          <a:p>
            <a:pPr algn="just"/>
            <a:r>
              <a:rPr lang="en-IN" sz="1800" b="1" dirty="0">
                <a:latin typeface="Times New Roman" pitchFamily="18" charset="0"/>
                <a:cs typeface="Times New Roman" pitchFamily="18" charset="0"/>
              </a:rPr>
              <a:t>Managed Instance Group (MIG):</a:t>
            </a:r>
            <a:endParaRPr lang="en-IN" sz="1800" dirty="0">
              <a:latin typeface="Times New Roman" pitchFamily="18" charset="0"/>
              <a:cs typeface="Times New Roman" pitchFamily="18" charset="0"/>
            </a:endParaRPr>
          </a:p>
          <a:p>
            <a:pPr lvl="1" algn="just"/>
            <a:r>
              <a:rPr lang="en-IN" sz="1800" i="1" dirty="0">
                <a:latin typeface="Times New Roman" pitchFamily="18" charset="0"/>
                <a:cs typeface="Times New Roman" pitchFamily="18" charset="0"/>
              </a:rPr>
              <a:t>Importance:</a:t>
            </a:r>
            <a:endParaRPr lang="en-IN" sz="1800" dirty="0">
              <a:latin typeface="Times New Roman" pitchFamily="18" charset="0"/>
              <a:cs typeface="Times New Roman" pitchFamily="18" charset="0"/>
            </a:endParaRPr>
          </a:p>
          <a:p>
            <a:pPr lvl="2" algn="just"/>
            <a:r>
              <a:rPr lang="en-IN" sz="1800" b="1" dirty="0">
                <a:latin typeface="Times New Roman" pitchFamily="18" charset="0"/>
                <a:cs typeface="Times New Roman" pitchFamily="18" charset="0"/>
              </a:rPr>
              <a:t>Scalability:</a:t>
            </a:r>
            <a:r>
              <a:rPr lang="en-IN" sz="1800" dirty="0">
                <a:latin typeface="Times New Roman" pitchFamily="18" charset="0"/>
                <a:cs typeface="Times New Roman" pitchFamily="18" charset="0"/>
              </a:rPr>
              <a:t> MIG enables dynamic scaling of application servers based on traffic load.</a:t>
            </a:r>
          </a:p>
          <a:p>
            <a:pPr lvl="2" algn="just"/>
            <a:r>
              <a:rPr lang="en-IN" sz="1800" b="1" dirty="0">
                <a:latin typeface="Times New Roman" pitchFamily="18" charset="0"/>
                <a:cs typeface="Times New Roman" pitchFamily="18" charset="0"/>
              </a:rPr>
              <a:t>High Availability:</a:t>
            </a:r>
            <a:r>
              <a:rPr lang="en-IN" sz="1800" dirty="0">
                <a:latin typeface="Times New Roman" pitchFamily="18" charset="0"/>
                <a:cs typeface="Times New Roman" pitchFamily="18" charset="0"/>
              </a:rPr>
              <a:t> Distributes traffic across multiple instances, ensuring continuous service availability.</a:t>
            </a:r>
          </a:p>
          <a:p>
            <a:pPr lvl="2" algn="just"/>
            <a:r>
              <a:rPr lang="en-IN" sz="1800" b="1" dirty="0">
                <a:latin typeface="Times New Roman" pitchFamily="18" charset="0"/>
                <a:cs typeface="Times New Roman" pitchFamily="18" charset="0"/>
              </a:rPr>
              <a:t>Fault Tolerance:</a:t>
            </a:r>
            <a:r>
              <a:rPr lang="en-IN" sz="1800" dirty="0">
                <a:latin typeface="Times New Roman" pitchFamily="18" charset="0"/>
                <a:cs typeface="Times New Roman" pitchFamily="18" charset="0"/>
              </a:rPr>
              <a:t> Automatically replaces failed instances, minimizing downtime.</a:t>
            </a:r>
          </a:p>
          <a:p>
            <a:pPr lvl="1" algn="just"/>
            <a:r>
              <a:rPr lang="en-IN" sz="1800" i="1" dirty="0">
                <a:latin typeface="Times New Roman" pitchFamily="18" charset="0"/>
                <a:cs typeface="Times New Roman" pitchFamily="18" charset="0"/>
              </a:rPr>
              <a:t>Effective Methods:</a:t>
            </a:r>
            <a:endParaRPr lang="en-IN" sz="1800" dirty="0">
              <a:latin typeface="Times New Roman" pitchFamily="18" charset="0"/>
              <a:cs typeface="Times New Roman" pitchFamily="18" charset="0"/>
            </a:endParaRPr>
          </a:p>
          <a:p>
            <a:pPr lvl="2" algn="just"/>
            <a:r>
              <a:rPr lang="en-IN" sz="1800" b="1" dirty="0" err="1">
                <a:latin typeface="Times New Roman" pitchFamily="18" charset="0"/>
                <a:cs typeface="Times New Roman" pitchFamily="18" charset="0"/>
              </a:rPr>
              <a:t>Autoscaling</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MIG adjusts the number of instances based on demand, optimizing resource utilization.</a:t>
            </a:r>
          </a:p>
          <a:p>
            <a:pPr lvl="2" algn="just"/>
            <a:r>
              <a:rPr lang="en-IN" sz="1800" b="1" dirty="0">
                <a:latin typeface="Times New Roman" pitchFamily="18" charset="0"/>
                <a:cs typeface="Times New Roman" pitchFamily="18" charset="0"/>
              </a:rPr>
              <a:t>Health Checks:</a:t>
            </a:r>
            <a:r>
              <a:rPr lang="en-IN" sz="1800" dirty="0">
                <a:latin typeface="Times New Roman" pitchFamily="18" charset="0"/>
                <a:cs typeface="Times New Roman" pitchFamily="18" charset="0"/>
              </a:rPr>
              <a:t> Regular health checks ensure instances are responsive and available.</a:t>
            </a:r>
          </a:p>
          <a:p>
            <a:pPr lvl="2" algn="just"/>
            <a:r>
              <a:rPr lang="en-IN" sz="1800" b="1" dirty="0">
                <a:latin typeface="Times New Roman" pitchFamily="18" charset="0"/>
                <a:cs typeface="Times New Roman" pitchFamily="18" charset="0"/>
              </a:rPr>
              <a:t>Rolling Updates:</a:t>
            </a:r>
            <a:r>
              <a:rPr lang="en-IN" sz="1800" dirty="0">
                <a:latin typeface="Times New Roman" pitchFamily="18" charset="0"/>
                <a:cs typeface="Times New Roman" pitchFamily="18" charset="0"/>
              </a:rPr>
              <a:t> Facilitates seamless application updates without service interruption</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276872"/>
            <a:ext cx="4355976"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417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2155</Words>
  <Application>Microsoft Office PowerPoint</Application>
  <PresentationFormat>On-screen Show (4:3)</PresentationFormat>
  <Paragraphs>263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Strategic Cloud Transformation</vt:lpstr>
      <vt:lpstr>Problem Statement</vt:lpstr>
      <vt:lpstr>Architecture Solution</vt:lpstr>
      <vt:lpstr>Architecture Overview</vt:lpstr>
      <vt:lpstr>Architecture Overview</vt:lpstr>
      <vt:lpstr>Strategic Networking for Robust Connectivity</vt:lpstr>
      <vt:lpstr>Empowering the Web Frontend</vt:lpstr>
      <vt:lpstr>Efficient Traffic Distribution</vt:lpstr>
      <vt:lpstr>Empowering the Application Layer</vt:lpstr>
      <vt:lpstr>Empowering the Application Layer</vt:lpstr>
      <vt:lpstr>Ensuring Robust Database Management</vt:lpstr>
      <vt:lpstr>Ensuring Robust Database Management</vt:lpstr>
      <vt:lpstr>Cloud Storage for Backup and Restore</vt:lpstr>
      <vt:lpstr>Safeguarding Data and Access</vt:lpstr>
      <vt:lpstr>Safeguarding Data and Access</vt:lpstr>
      <vt:lpstr>Key Management Services</vt:lpstr>
      <vt:lpstr>Encryption at Rest</vt:lpstr>
      <vt:lpstr>Optimizing Storage and Enhancing Performance</vt:lpstr>
      <vt:lpstr>Cloud Memorystore for Redis</vt:lpstr>
      <vt:lpstr>Monitoring &amp; Logging</vt:lpstr>
      <vt:lpstr>Monitoring &amp; Logging</vt:lpstr>
      <vt:lpstr>Monitoring &amp; Logging Features</vt:lpstr>
      <vt:lpstr>Conclusion</vt:lpstr>
      <vt:lpstr>Future Enhancements</vt:lpstr>
      <vt:lpstr>Future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Cloud Transformation</dc:title>
  <dc:creator>DBPURANIK</dc:creator>
  <cp:lastModifiedBy>DBPURANIK</cp:lastModifiedBy>
  <cp:revision>34</cp:revision>
  <dcterms:created xsi:type="dcterms:W3CDTF">2024-01-10T18:35:19Z</dcterms:created>
  <dcterms:modified xsi:type="dcterms:W3CDTF">2024-01-10T23:41:54Z</dcterms:modified>
</cp:coreProperties>
</file>