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4"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5AF2261-DC3A-49C1-A514-E7BEB89621F7}" type="datetimeFigureOut">
              <a:rPr lang="en-IN" smtClean="0"/>
              <a:t>07-11-2023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5772320-369E-418B-BAA7-710F471AB40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AF2261-DC3A-49C1-A514-E7BEB89621F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AF2261-DC3A-49C1-A514-E7BEB89621F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AF2261-DC3A-49C1-A514-E7BEB89621F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AF2261-DC3A-49C1-A514-E7BEB89621F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72320-369E-418B-BAA7-710F471AB40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AF2261-DC3A-49C1-A514-E7BEB89621F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5AF2261-DC3A-49C1-A514-E7BEB89621F7}"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AF2261-DC3A-49C1-A514-E7BEB89621F7}"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F2261-DC3A-49C1-A514-E7BEB89621F7}"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AF2261-DC3A-49C1-A514-E7BEB89621F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72320-369E-418B-BAA7-710F471AB40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AF2261-DC3A-49C1-A514-E7BEB89621F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5772320-369E-418B-BAA7-710F471AB40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5AF2261-DC3A-49C1-A514-E7BEB89621F7}" type="datetimeFigureOut">
              <a:rPr lang="en-IN" smtClean="0"/>
              <a:t>07-11-2023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772320-369E-418B-BAA7-710F471AB40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a:effectLst/>
                <a:latin typeface="Algerian" pitchFamily="82" charset="0"/>
                <a:cs typeface="Times New Roman" pitchFamily="18" charset="0"/>
              </a:rPr>
              <a:t>Designing a Resilient </a:t>
            </a:r>
            <a:r>
              <a:rPr lang="en-IN" dirty="0" smtClean="0">
                <a:effectLst/>
                <a:latin typeface="Algerian" pitchFamily="82" charset="0"/>
                <a:cs typeface="Times New Roman" pitchFamily="18" charset="0"/>
              </a:rPr>
              <a:t>Azure 3-Tier Architecture</a:t>
            </a:r>
            <a:endParaRPr lang="en-IN" dirty="0">
              <a:latin typeface="Algerian" pitchFamily="82" charset="0"/>
              <a:cs typeface="Times New Roman" pitchFamily="18" charset="0"/>
            </a:endParaRPr>
          </a:p>
        </p:txBody>
      </p:sp>
      <p:sp>
        <p:nvSpPr>
          <p:cNvPr id="3" name="Subtitle 2"/>
          <p:cNvSpPr>
            <a:spLocks noGrp="1"/>
          </p:cNvSpPr>
          <p:nvPr>
            <p:ph type="subTitle" idx="1"/>
          </p:nvPr>
        </p:nvSpPr>
        <p:spPr/>
        <p:txBody>
          <a:bodyPr/>
          <a:lstStyle/>
          <a:p>
            <a:pPr algn="ctr"/>
            <a:r>
              <a:rPr lang="en-IN" dirty="0">
                <a:latin typeface="Times New Roman" pitchFamily="18" charset="0"/>
                <a:cs typeface="Times New Roman" pitchFamily="18" charset="0"/>
              </a:rPr>
              <a:t>A Comprehensive Overview</a:t>
            </a:r>
            <a:endParaRPr lang="en-IN" dirty="0">
              <a:latin typeface="Times New Roman" pitchFamily="18" charset="0"/>
              <a:cs typeface="Times New Roman" pitchFamily="18" charset="0"/>
            </a:endParaRPr>
          </a:p>
        </p:txBody>
      </p:sp>
      <p:sp>
        <p:nvSpPr>
          <p:cNvPr id="4" name="TextBox 3"/>
          <p:cNvSpPr txBox="1"/>
          <p:nvPr/>
        </p:nvSpPr>
        <p:spPr>
          <a:xfrm>
            <a:off x="5875815" y="5301208"/>
            <a:ext cx="2952328" cy="954107"/>
          </a:xfrm>
          <a:prstGeom prst="rect">
            <a:avLst/>
          </a:prstGeom>
          <a:noFill/>
        </p:spPr>
        <p:txBody>
          <a:bodyPr wrap="square" rtlCol="0">
            <a:spAutoFit/>
          </a:bodyPr>
          <a:lstStyle/>
          <a:p>
            <a:r>
              <a:rPr lang="en-IN" sz="2800" dirty="0" smtClean="0">
                <a:latin typeface="Times New Roman" pitchFamily="18" charset="0"/>
                <a:cs typeface="Times New Roman" pitchFamily="18" charset="0"/>
              </a:rPr>
              <a:t>By,</a:t>
            </a:r>
          </a:p>
          <a:p>
            <a:r>
              <a:rPr lang="en-IN" sz="2800" dirty="0" smtClean="0">
                <a:latin typeface="Times New Roman" pitchFamily="18" charset="0"/>
                <a:cs typeface="Times New Roman" pitchFamily="18" charset="0"/>
              </a:rPr>
              <a:t>K R Madhumitha</a:t>
            </a:r>
            <a:endParaRPr lang="en-IN" sz="2800" dirty="0">
              <a:latin typeface="Times New Roman" pitchFamily="18" charset="0"/>
              <a:cs typeface="Times New Roman" pitchFamily="18" charset="0"/>
            </a:endParaRPr>
          </a:p>
        </p:txBody>
      </p:sp>
      <p:pic>
        <p:nvPicPr>
          <p:cNvPr id="1028" name="Picture 4" descr="C:\Users\DBPURANIK\AppData\Local\Microsoft\Windows\INetCache\IE\PT9LEP8T\microsoft-az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270428"/>
            <a:ext cx="3307085" cy="206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Load Balancer (Layer 4)</a:t>
            </a:r>
            <a:endParaRPr lang="en-IN"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1" y="2491580"/>
            <a:ext cx="6663917" cy="374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79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5121"/>
            <a:ext cx="8784976" cy="1143000"/>
          </a:xfrm>
        </p:spPr>
        <p:txBody>
          <a:bodyPr>
            <a:noAutofit/>
          </a:bodyPr>
          <a:lstStyle/>
          <a:p>
            <a:pPr algn="ctr"/>
            <a:r>
              <a:rPr lang="en-IN" sz="4400" b="1" dirty="0">
                <a:latin typeface="Times New Roman" pitchFamily="18" charset="0"/>
                <a:cs typeface="Times New Roman" pitchFamily="18" charset="0"/>
              </a:rPr>
              <a:t>Load </a:t>
            </a:r>
            <a:r>
              <a:rPr lang="en-IN" sz="4400" b="1" dirty="0" smtClean="0">
                <a:latin typeface="Times New Roman" pitchFamily="18" charset="0"/>
                <a:cs typeface="Times New Roman" pitchFamily="18" charset="0"/>
              </a:rPr>
              <a:t>Balancer and </a:t>
            </a:r>
            <a:r>
              <a:rPr lang="en-IN" sz="4400" b="1" dirty="0">
                <a:latin typeface="Times New Roman" pitchFamily="18" charset="0"/>
                <a:cs typeface="Times New Roman" pitchFamily="18" charset="0"/>
              </a:rPr>
              <a:t>Application Tier</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a:xfrm>
            <a:off x="395536" y="1268760"/>
            <a:ext cx="8229600" cy="4389120"/>
          </a:xfrm>
        </p:spPr>
        <p:txBody>
          <a:bodyPr>
            <a:noAutofit/>
          </a:bodyPr>
          <a:lstStyle/>
          <a:p>
            <a:pPr algn="just"/>
            <a:r>
              <a:rPr lang="en-IN" sz="1800" dirty="0">
                <a:latin typeface="Times New Roman" pitchFamily="18" charset="0"/>
                <a:cs typeface="Times New Roman" pitchFamily="18" charset="0"/>
              </a:rPr>
              <a:t>The Layer 4 Load Balancer is an essential component of the architecture, operating at the transport layer of the OSI model. It provides load balancing functionality based on the TCP protocol</a:t>
            </a:r>
            <a:r>
              <a:rPr lang="en-IN" sz="1800"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Used to distribute incoming network traffic across multiple VMSS instances for both the frontend and backend tiers, ensuring load balancing and high availability.</a:t>
            </a:r>
            <a:endParaRPr lang="en-IN" sz="1800" dirty="0" smtClean="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This Load Balancer efficiently routes incoming traffic to the Application Tier, ensuring high availability and fault tolerance for the application services in the Application Tier</a:t>
            </a:r>
            <a:r>
              <a:rPr lang="en-IN" sz="1800" dirty="0" smtClean="0">
                <a:latin typeface="Times New Roman" pitchFamily="18" charset="0"/>
                <a:cs typeface="Times New Roman" pitchFamily="18" charset="0"/>
              </a:rPr>
              <a:t>.</a:t>
            </a:r>
          </a:p>
          <a:p>
            <a:pPr algn="just"/>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 Application Tier is a critical part of the architecture responsible for processing application logic. It ensures the reliability and scalability of application services</a:t>
            </a:r>
            <a:r>
              <a:rPr lang="en-IN" sz="1800"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This tier includes a Load Balancer Backend Pool, Health Probe, and Rule. These components work together to distribute incoming traffic effectively across multiple instances in the Application Tier, guaranteeing optimal performance and resilience</a:t>
            </a:r>
            <a:r>
              <a:rPr lang="en-IN" sz="1800"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Azure Virtual Machine Scale Sets (VMSS): Used to deploy and manage a group of identical virtual machines for the web and application tier, providing high availability and scalability.</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560602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DNS Management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Purchased a </a:t>
            </a:r>
            <a:r>
              <a:rPr lang="en-IN" dirty="0">
                <a:latin typeface="Times New Roman" pitchFamily="18" charset="0"/>
                <a:cs typeface="Times New Roman" pitchFamily="18" charset="0"/>
              </a:rPr>
              <a:t>domain name from a domain registrar like </a:t>
            </a:r>
            <a:r>
              <a:rPr lang="en-IN" dirty="0" err="1">
                <a:latin typeface="Times New Roman" pitchFamily="18" charset="0"/>
                <a:cs typeface="Times New Roman" pitchFamily="18" charset="0"/>
              </a:rPr>
              <a:t>GoDaddy</a:t>
            </a:r>
            <a:r>
              <a:rPr lang="en-IN" dirty="0">
                <a:latin typeface="Times New Roman" pitchFamily="18" charset="0"/>
                <a:cs typeface="Times New Roman" pitchFamily="18" charset="0"/>
              </a:rPr>
              <a:t> to establish a unique web address for </a:t>
            </a:r>
            <a:r>
              <a:rPr lang="en-IN" dirty="0" smtClean="0">
                <a:latin typeface="Times New Roman" pitchFamily="18" charset="0"/>
                <a:cs typeface="Times New Roman" pitchFamily="18" charset="0"/>
              </a:rPr>
              <a:t>my </a:t>
            </a:r>
            <a:r>
              <a:rPr lang="en-IN" dirty="0">
                <a:latin typeface="Times New Roman" pitchFamily="18" charset="0"/>
                <a:cs typeface="Times New Roman" pitchFamily="18" charset="0"/>
              </a:rPr>
              <a:t>resources</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Azure DNS Zone is used to maintain and manage A records, enabling the mapping of domain names to IP addresses</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Linking the load balancer's frontend IP to the domain name: The process of associating the domain name with the frontend IP address of the Load Balancer to make resources accessible via the domain name.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480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DNS Management</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67553"/>
            <a:ext cx="8229600" cy="372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017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Azure MySQL Database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dirty="0" smtClean="0">
                <a:latin typeface="Times New Roman" pitchFamily="18" charset="0"/>
                <a:cs typeface="Times New Roman" pitchFamily="18" charset="0"/>
              </a:rPr>
              <a:t>It is a platform as a service and the complete compute infrastructure is managed for me. </a:t>
            </a:r>
            <a:r>
              <a:rPr lang="en-IN" dirty="0">
                <a:latin typeface="Times New Roman" pitchFamily="18" charset="0"/>
                <a:cs typeface="Times New Roman" pitchFamily="18" charset="0"/>
              </a:rPr>
              <a:t>Azure provides a fully managed platform for hosting, maintaining, and scaling MySQL </a:t>
            </a:r>
            <a:r>
              <a:rPr lang="en-IN" dirty="0" smtClean="0">
                <a:latin typeface="Times New Roman" pitchFamily="18" charset="0"/>
                <a:cs typeface="Times New Roman" pitchFamily="18" charset="0"/>
              </a:rPr>
              <a:t>databases. </a:t>
            </a:r>
          </a:p>
          <a:p>
            <a:pPr algn="just"/>
            <a:r>
              <a:rPr lang="en-IN" dirty="0">
                <a:latin typeface="Times New Roman" pitchFamily="18" charset="0"/>
                <a:cs typeface="Times New Roman" pitchFamily="18" charset="0"/>
              </a:rPr>
              <a:t>For the Azure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database there is a firewall in place, </a:t>
            </a:r>
            <a:r>
              <a:rPr lang="en-IN" dirty="0" smtClean="0">
                <a:latin typeface="Times New Roman" pitchFamily="18" charset="0"/>
                <a:cs typeface="Times New Roman" pitchFamily="18" charset="0"/>
              </a:rPr>
              <a:t>if we need </a:t>
            </a:r>
            <a:r>
              <a:rPr lang="en-IN" dirty="0">
                <a:latin typeface="Times New Roman" pitchFamily="18" charset="0"/>
                <a:cs typeface="Times New Roman" pitchFamily="18" charset="0"/>
              </a:rPr>
              <a:t>to connect to the </a:t>
            </a:r>
            <a:r>
              <a:rPr lang="en-IN" dirty="0" err="1" smtClean="0">
                <a:latin typeface="Times New Roman" pitchFamily="18" charset="0"/>
                <a:cs typeface="Times New Roman" pitchFamily="18" charset="0"/>
              </a:rPr>
              <a:t>mysqldb</a:t>
            </a:r>
            <a:r>
              <a:rPr lang="en-IN" dirty="0" smtClean="0">
                <a:latin typeface="Times New Roman" pitchFamily="18" charset="0"/>
                <a:cs typeface="Times New Roman" pitchFamily="18" charset="0"/>
              </a:rPr>
              <a:t> via internet and </a:t>
            </a:r>
            <a:r>
              <a:rPr lang="en-IN" dirty="0">
                <a:latin typeface="Times New Roman" pitchFamily="18" charset="0"/>
                <a:cs typeface="Times New Roman" pitchFamily="18" charset="0"/>
              </a:rPr>
              <a:t>via the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database server, we need to have a firewall rule in place</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MySQL facilitates the management of user data, session information, and content repositories. It offers robust data integrity features and supports complex queries to retrieve and present data on web applications.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87164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Azure Monitor &amp; Alerts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Azure Monitor is configured to keep an eye on resource health and performance, providing insights into the operation of various Azure services</a:t>
            </a:r>
            <a:r>
              <a:rPr lang="en-IN" sz="2800" dirty="0" smtClean="0">
                <a:latin typeface="Times New Roman" pitchFamily="18" charset="0"/>
                <a:cs typeface="Times New Roman" pitchFamily="18" charset="0"/>
              </a:rPr>
              <a:t>.</a:t>
            </a:r>
          </a:p>
          <a:p>
            <a:r>
              <a:rPr lang="en-IN" sz="2800" dirty="0">
                <a:latin typeface="Times New Roman" pitchFamily="18" charset="0"/>
                <a:cs typeface="Times New Roman" pitchFamily="18" charset="0"/>
              </a:rPr>
              <a:t>Alert for network out bytes exceeding 70 </a:t>
            </a:r>
            <a:r>
              <a:rPr lang="en-IN" sz="2800" dirty="0" smtClean="0">
                <a:latin typeface="Times New Roman" pitchFamily="18" charset="0"/>
                <a:cs typeface="Times New Roman" pitchFamily="18" charset="0"/>
              </a:rPr>
              <a:t>bytes: </a:t>
            </a:r>
            <a:r>
              <a:rPr lang="en-IN" sz="2800" dirty="0">
                <a:latin typeface="Times New Roman" pitchFamily="18" charset="0"/>
                <a:cs typeface="Times New Roman" pitchFamily="18" charset="0"/>
              </a:rPr>
              <a:t>A</a:t>
            </a:r>
            <a:r>
              <a:rPr lang="en-IN" sz="2800" dirty="0" smtClean="0">
                <a:latin typeface="Times New Roman" pitchFamily="18" charset="0"/>
                <a:cs typeface="Times New Roman" pitchFamily="18" charset="0"/>
              </a:rPr>
              <a:t>lert </a:t>
            </a:r>
            <a:r>
              <a:rPr lang="en-IN" sz="2800" dirty="0">
                <a:latin typeface="Times New Roman" pitchFamily="18" charset="0"/>
                <a:cs typeface="Times New Roman" pitchFamily="18" charset="0"/>
              </a:rPr>
              <a:t>set up in Azure Monitor to trigger an email notification when network out bytes surpass a defined threshold, in this case, 70 bytes</a:t>
            </a:r>
            <a:r>
              <a:rPr lang="en-IN"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62681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Azure Monitor &amp; Alerts</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86976"/>
            <a:ext cx="9144000" cy="483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78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itchFamily="18" charset="0"/>
                <a:cs typeface="Times New Roman" pitchFamily="18" charset="0"/>
              </a:rPr>
              <a:t>Key Vault and </a:t>
            </a:r>
            <a:r>
              <a:rPr lang="en-IN" b="1" dirty="0">
                <a:latin typeface="Times New Roman" pitchFamily="18" charset="0"/>
                <a:cs typeface="Times New Roman" pitchFamily="18" charset="0"/>
              </a:rPr>
              <a:t>Azure Portal Authentication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ll </a:t>
            </a:r>
            <a:r>
              <a:rPr lang="en-IN" dirty="0">
                <a:latin typeface="Times New Roman" pitchFamily="18" charset="0"/>
                <a:cs typeface="Times New Roman" pitchFamily="18" charset="0"/>
              </a:rPr>
              <a:t>the keys </a:t>
            </a:r>
            <a:r>
              <a:rPr lang="en-IN" dirty="0" smtClean="0">
                <a:latin typeface="Times New Roman" pitchFamily="18" charset="0"/>
                <a:cs typeface="Times New Roman" pitchFamily="18" charset="0"/>
              </a:rPr>
              <a:t>used are </a:t>
            </a:r>
            <a:r>
              <a:rPr lang="en-IN" dirty="0">
                <a:latin typeface="Times New Roman" pitchFamily="18" charset="0"/>
                <a:cs typeface="Times New Roman" pitchFamily="18" charset="0"/>
              </a:rPr>
              <a:t>stored in an Azure Key Vault, which is a Hardware Security Model (HSM) solution to protect the data in the cloud</a:t>
            </a:r>
            <a:r>
              <a:rPr lang="en-IN" dirty="0" smtClean="0">
                <a:latin typeface="Times New Roman" pitchFamily="18" charset="0"/>
                <a:cs typeface="Times New Roman" pitchFamily="18" charset="0"/>
              </a:rPr>
              <a:t>.</a:t>
            </a:r>
          </a:p>
          <a:p>
            <a:pPr marL="0" indent="0"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"Terraform" Application </a:t>
            </a:r>
            <a:r>
              <a:rPr lang="en-IN" dirty="0" smtClean="0">
                <a:latin typeface="Times New Roman" pitchFamily="18" charset="0"/>
                <a:cs typeface="Times New Roman" pitchFamily="18" charset="0"/>
              </a:rPr>
              <a:t>Object is created and is registered in the Azure Active </a:t>
            </a:r>
            <a:r>
              <a:rPr lang="en-IN" dirty="0" err="1" smtClean="0">
                <a:latin typeface="Times New Roman" pitchFamily="18" charset="0"/>
                <a:cs typeface="Times New Roman" pitchFamily="18" charset="0"/>
              </a:rPr>
              <a:t>Derectory</a:t>
            </a:r>
            <a:r>
              <a:rPr lang="en-IN" dirty="0" smtClean="0">
                <a:latin typeface="Times New Roman" pitchFamily="18" charset="0"/>
                <a:cs typeface="Times New Roman" pitchFamily="18" charset="0"/>
              </a:rPr>
              <a:t>/Microsoft </a:t>
            </a:r>
            <a:r>
              <a:rPr lang="en-IN" dirty="0" err="1" smtClean="0">
                <a:latin typeface="Times New Roman" pitchFamily="18" charset="0"/>
                <a:cs typeface="Times New Roman" pitchFamily="18" charset="0"/>
              </a:rPr>
              <a:t>Entra</a:t>
            </a:r>
            <a:r>
              <a:rPr lang="en-IN" dirty="0" smtClean="0">
                <a:latin typeface="Times New Roman" pitchFamily="18" charset="0"/>
                <a:cs typeface="Times New Roman" pitchFamily="18" charset="0"/>
              </a:rPr>
              <a:t> ID to get the essential information for </a:t>
            </a:r>
            <a:r>
              <a:rPr lang="en-IN" dirty="0">
                <a:latin typeface="Times New Roman" pitchFamily="18" charset="0"/>
                <a:cs typeface="Times New Roman" pitchFamily="18" charset="0"/>
              </a:rPr>
              <a:t>secure and authenticated access to Azure resources</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Following information are available and same is added in the Terraform template:</a:t>
            </a:r>
          </a:p>
          <a:p>
            <a:pPr algn="just"/>
            <a:r>
              <a:rPr lang="en-IN" dirty="0">
                <a:latin typeface="Times New Roman" pitchFamily="18" charset="0"/>
                <a:cs typeface="Times New Roman" pitchFamily="18" charset="0"/>
              </a:rPr>
              <a:t>Subscription ID</a:t>
            </a:r>
          </a:p>
          <a:p>
            <a:pPr algn="just"/>
            <a:r>
              <a:rPr lang="en-IN" dirty="0">
                <a:latin typeface="Times New Roman" pitchFamily="18" charset="0"/>
                <a:cs typeface="Times New Roman" pitchFamily="18" charset="0"/>
              </a:rPr>
              <a:t>Client ID</a:t>
            </a:r>
          </a:p>
          <a:p>
            <a:pPr algn="just"/>
            <a:r>
              <a:rPr lang="en-IN" dirty="0">
                <a:latin typeface="Times New Roman" pitchFamily="18" charset="0"/>
                <a:cs typeface="Times New Roman" pitchFamily="18" charset="0"/>
              </a:rPr>
              <a:t>Tenant ID</a:t>
            </a:r>
          </a:p>
          <a:p>
            <a:pPr algn="just"/>
            <a:r>
              <a:rPr lang="en-IN" dirty="0">
                <a:latin typeface="Times New Roman" pitchFamily="18" charset="0"/>
                <a:cs typeface="Times New Roman" pitchFamily="18" charset="0"/>
              </a:rPr>
              <a:t>Generating the Client Secret </a:t>
            </a:r>
            <a:r>
              <a:rPr lang="en-IN" dirty="0" smtClean="0">
                <a:latin typeface="Times New Roman" pitchFamily="18" charset="0"/>
                <a:cs typeface="Times New Roman" pitchFamily="18" charset="0"/>
              </a:rPr>
              <a:t>Key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9485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Azure Storage Account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IN" sz="2400" dirty="0">
                <a:latin typeface="Times New Roman" pitchFamily="18" charset="0"/>
                <a:cs typeface="Times New Roman" pitchFamily="18" charset="0"/>
              </a:rPr>
              <a:t>Azure Storage Account is a core service provided by Microsoft Azure for scalable and secure data storage in the cloud. It offers a wide range of data storage services that can be used to store and manage various types of data</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Here, </a:t>
            </a:r>
            <a:r>
              <a:rPr lang="en-IN" sz="2400" dirty="0">
                <a:latin typeface="Times New Roman" pitchFamily="18" charset="0"/>
                <a:cs typeface="Times New Roman" pitchFamily="18" charset="0"/>
              </a:rPr>
              <a:t>Azure </a:t>
            </a:r>
            <a:r>
              <a:rPr lang="en-IN" sz="2400" dirty="0" smtClean="0">
                <a:latin typeface="Times New Roman" pitchFamily="18" charset="0"/>
                <a:cs typeface="Times New Roman" pitchFamily="18" charset="0"/>
              </a:rPr>
              <a:t>Storage container is used for Blob files </a:t>
            </a:r>
            <a:r>
              <a:rPr lang="en-IN" sz="2400" dirty="0">
                <a:latin typeface="Times New Roman" pitchFamily="18" charset="0"/>
                <a:cs typeface="Times New Roman" pitchFamily="18" charset="0"/>
              </a:rPr>
              <a:t>to store unstructured data, including documents, images, videos, and backups. It is highly scalable and can serve as a content delivery network (CDN) for distributing content </a:t>
            </a:r>
            <a:r>
              <a:rPr lang="en-IN" sz="2400" dirty="0" smtClean="0">
                <a:latin typeface="Times New Roman" pitchFamily="18" charset="0"/>
                <a:cs typeface="Times New Roman" pitchFamily="18" charset="0"/>
              </a:rPr>
              <a:t>globally.</a:t>
            </a:r>
          </a:p>
          <a:p>
            <a:r>
              <a:rPr lang="en-IN" sz="2400" dirty="0" smtClean="0">
                <a:latin typeface="Times New Roman" pitchFamily="18" charset="0"/>
                <a:cs typeface="Times New Roman" pitchFamily="18" charset="0"/>
              </a:rPr>
              <a:t>Azure </a:t>
            </a:r>
            <a:r>
              <a:rPr lang="en-IN" sz="2400" dirty="0">
                <a:latin typeface="Times New Roman" pitchFamily="18" charset="0"/>
                <a:cs typeface="Times New Roman" pitchFamily="18" charset="0"/>
              </a:rPr>
              <a:t>Storage Account is a central element in </a:t>
            </a:r>
            <a:r>
              <a:rPr lang="en-IN" sz="2400" dirty="0" smtClean="0">
                <a:latin typeface="Times New Roman" pitchFamily="18" charset="0"/>
                <a:cs typeface="Times New Roman" pitchFamily="18" charset="0"/>
              </a:rPr>
              <a:t>our </a:t>
            </a:r>
            <a:r>
              <a:rPr lang="en-IN" sz="2400" dirty="0">
                <a:latin typeface="Times New Roman" pitchFamily="18" charset="0"/>
                <a:cs typeface="Times New Roman" pitchFamily="18" charset="0"/>
              </a:rPr>
              <a:t>architecture, offering a highly available, secure, and scalable solution for storing and serving multimedia files to the web servers in the Web Tier. It ensures that multimedia content is readily available, easily accessible, and delivered efficiently to users, contributing to an optimal user experience</a:t>
            </a:r>
            <a:r>
              <a:rPr lang="en-IN"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86574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Benefits of the Architecture: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b="1" dirty="0">
                <a:latin typeface="Times New Roman" pitchFamily="18" charset="0"/>
                <a:cs typeface="Times New Roman" pitchFamily="18" charset="0"/>
              </a:rPr>
              <a:t>Scalability</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architecture is designed to easily scale resources as demand grows. Auto-scaling in the Application Tier and the use of Azure Blob Storage for multimedia files ensure resources adapt to changing requirements.</a:t>
            </a:r>
          </a:p>
          <a:p>
            <a:pPr algn="just"/>
            <a:r>
              <a:rPr lang="en-IN" b="1" dirty="0">
                <a:latin typeface="Times New Roman" pitchFamily="18" charset="0"/>
                <a:cs typeface="Times New Roman" pitchFamily="18" charset="0"/>
              </a:rPr>
              <a:t>Reliability</a:t>
            </a:r>
            <a:r>
              <a:rPr lang="en-IN" dirty="0">
                <a:latin typeface="Times New Roman" pitchFamily="18" charset="0"/>
                <a:cs typeface="Times New Roman" pitchFamily="18" charset="0"/>
              </a:rPr>
              <a:t>: Redundancy and high availability are key features, with data replication in Azure Storage Account and the ability to distribute resources across regions. This minimizes downtime and enhances reliability.</a:t>
            </a:r>
          </a:p>
          <a:p>
            <a:pPr algn="just"/>
            <a:r>
              <a:rPr lang="en-IN" b="1" dirty="0">
                <a:latin typeface="Times New Roman" pitchFamily="18" charset="0"/>
                <a:cs typeface="Times New Roman" pitchFamily="18" charset="0"/>
              </a:rPr>
              <a:t>Security</a:t>
            </a:r>
            <a:r>
              <a:rPr lang="en-IN" dirty="0">
                <a:latin typeface="Times New Roman" pitchFamily="18" charset="0"/>
                <a:cs typeface="Times New Roman" pitchFamily="18" charset="0"/>
              </a:rPr>
              <a:t>: Azure Key Vault, RBAC, and NSGs enhance the overall security posture. Sensitive information is stored securely, and access is strictly controlled, reducing the risk of data breaches.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9806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2132856"/>
            <a:ext cx="8229600" cy="4389120"/>
          </a:xfrm>
        </p:spPr>
        <p:txBody>
          <a:bodyPr/>
          <a:lstStyle/>
          <a:p>
            <a:pPr algn="just"/>
            <a:r>
              <a:rPr lang="en-IN" dirty="0">
                <a:latin typeface="Times New Roman" pitchFamily="18" charset="0"/>
                <a:cs typeface="Times New Roman" pitchFamily="18" charset="0"/>
              </a:rPr>
              <a:t>The 3-tier architecture is a well-established design pattern for building scalable and maintainable applications.</a:t>
            </a:r>
          </a:p>
          <a:p>
            <a:pPr algn="just"/>
            <a:r>
              <a:rPr lang="en-IN" dirty="0">
                <a:latin typeface="Times New Roman" pitchFamily="18" charset="0"/>
                <a:cs typeface="Times New Roman" pitchFamily="18" charset="0"/>
              </a:rPr>
              <a:t>It divides an application into three interconnected layers, each serving a specific purpose.</a:t>
            </a:r>
          </a:p>
          <a:p>
            <a:pPr algn="just"/>
            <a:r>
              <a:rPr lang="en-IN" dirty="0">
                <a:latin typeface="Times New Roman" pitchFamily="18" charset="0"/>
                <a:cs typeface="Times New Roman" pitchFamily="18" charset="0"/>
              </a:rPr>
              <a:t>Understanding the 3-tier architecture is crucial for designing robust and efficient systems</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Let's delve deeper into each of the three tiers and their significance.</a:t>
            </a:r>
            <a:endParaRPr lang="en-IN" dirty="0" smtClean="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9042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p:spPr>
        <p:txBody>
          <a:bodyPr/>
          <a:lstStyle/>
          <a:p>
            <a:pPr algn="ctr"/>
            <a:r>
              <a:rPr lang="en-IN"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39552" y="1412776"/>
            <a:ext cx="8229600" cy="4389120"/>
          </a:xfrm>
        </p:spPr>
        <p:txBody>
          <a:bodyPr>
            <a:noAutofit/>
          </a:bodyPr>
          <a:lstStyle/>
          <a:p>
            <a:pPr marL="0" indent="0" algn="just">
              <a:buNone/>
            </a:pPr>
            <a:r>
              <a:rPr lang="en-IN" sz="1800" b="1" dirty="0">
                <a:latin typeface="Times New Roman" pitchFamily="18" charset="0"/>
                <a:cs typeface="Times New Roman" pitchFamily="18" charset="0"/>
              </a:rPr>
              <a:t>Key Architecture Points</a:t>
            </a:r>
            <a:r>
              <a:rPr lang="en-IN" sz="1800" b="1" dirty="0" smtClean="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Three-Tier Structure</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This design promotes separation of concerns, scalability, and efficient resource management</a:t>
            </a:r>
            <a:r>
              <a:rPr lang="en-IN" sz="1800" dirty="0" smtClean="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Network Components</a:t>
            </a:r>
            <a:r>
              <a:rPr lang="en-IN" sz="1800" dirty="0">
                <a:latin typeface="Times New Roman" pitchFamily="18" charset="0"/>
                <a:cs typeface="Times New Roman" pitchFamily="18" charset="0"/>
              </a:rPr>
              <a:t>: are thoughtfully organized to ensure optimal traffic routing and network security</a:t>
            </a:r>
            <a:r>
              <a:rPr lang="en-IN" sz="1800" dirty="0" smtClean="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Security Measures</a:t>
            </a:r>
            <a:r>
              <a:rPr lang="en-IN" sz="1800" dirty="0">
                <a:latin typeface="Times New Roman" pitchFamily="18" charset="0"/>
                <a:cs typeface="Times New Roman" pitchFamily="18" charset="0"/>
              </a:rPr>
              <a:t>: The architecture incorporates multiple security measures, including the use of Azure Key Vault for securely storing sensitive data, such as credentials and keys. Role-based access control (RBAC) and Azure Active Directory are utilized to manage and control access. Network security groups (NSGs) and firewall rules are employed to safeguard resources</a:t>
            </a:r>
            <a:r>
              <a:rPr lang="en-IN" sz="1800" dirty="0" smtClean="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Terraform Deployment</a:t>
            </a:r>
            <a:r>
              <a:rPr lang="en-IN" sz="1800" dirty="0">
                <a:latin typeface="Times New Roman" pitchFamily="18" charset="0"/>
                <a:cs typeface="Times New Roman" pitchFamily="18" charset="0"/>
              </a:rPr>
              <a:t>: The successful deployment of the entire infrastructure using Terraform ensures consistency, repeatability, and version control of </a:t>
            </a:r>
            <a:r>
              <a:rPr lang="en-IN" sz="1800" dirty="0" smtClean="0">
                <a:latin typeface="Times New Roman" pitchFamily="18" charset="0"/>
                <a:cs typeface="Times New Roman" pitchFamily="18" charset="0"/>
              </a:rPr>
              <a:t>our </a:t>
            </a:r>
            <a:r>
              <a:rPr lang="en-IN" sz="1800" dirty="0">
                <a:latin typeface="Times New Roman" pitchFamily="18" charset="0"/>
                <a:cs typeface="Times New Roman" pitchFamily="18" charset="0"/>
              </a:rPr>
              <a:t>environment</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indent="0" algn="just">
              <a:buNone/>
            </a:pPr>
            <a:endParaRPr lang="en-IN" sz="1800" b="1" dirty="0" smtClean="0">
              <a:latin typeface="Times New Roman" pitchFamily="18" charset="0"/>
              <a:cs typeface="Times New Roman" pitchFamily="18" charset="0"/>
            </a:endParaRPr>
          </a:p>
          <a:p>
            <a:pPr marL="0" indent="0" algn="just">
              <a:buNone/>
            </a:pPr>
            <a:r>
              <a:rPr lang="en-IN" sz="1800" b="1" dirty="0" smtClean="0">
                <a:latin typeface="Times New Roman" pitchFamily="18" charset="0"/>
                <a:cs typeface="Times New Roman" pitchFamily="18" charset="0"/>
              </a:rPr>
              <a:t>Future </a:t>
            </a:r>
            <a:r>
              <a:rPr lang="en-IN" sz="1800" b="1" dirty="0">
                <a:latin typeface="Times New Roman" pitchFamily="18" charset="0"/>
                <a:cs typeface="Times New Roman" pitchFamily="18" charset="0"/>
              </a:rPr>
              <a:t>Enhancements and Optimizations</a:t>
            </a:r>
            <a:r>
              <a:rPr lang="en-IN" sz="1800" b="1"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Enhanced </a:t>
            </a:r>
            <a:r>
              <a:rPr lang="en-IN" sz="1800" dirty="0" smtClean="0">
                <a:latin typeface="Times New Roman" pitchFamily="18" charset="0"/>
                <a:cs typeface="Times New Roman" pitchFamily="18" charset="0"/>
              </a:rPr>
              <a:t>Monitoring, Multi-Region Deployment, </a:t>
            </a:r>
            <a:r>
              <a:rPr lang="en-IN" sz="1800" dirty="0" err="1">
                <a:latin typeface="Times New Roman" pitchFamily="18" charset="0"/>
                <a:cs typeface="Times New Roman" pitchFamily="18" charset="0"/>
              </a:rPr>
              <a:t>DevOps</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Integration, </a:t>
            </a:r>
            <a:r>
              <a:rPr lang="en-IN" sz="1800" dirty="0">
                <a:latin typeface="Times New Roman" pitchFamily="18" charset="0"/>
                <a:cs typeface="Times New Roman" pitchFamily="18" charset="0"/>
              </a:rPr>
              <a:t>Data Analytics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043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Resource visualizer</a:t>
            </a:r>
            <a:endParaRPr lang="en-IN"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471" y="1935163"/>
            <a:ext cx="8035057"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73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Problem Statement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IN" dirty="0">
                <a:latin typeface="Times New Roman" pitchFamily="18" charset="0"/>
                <a:cs typeface="Times New Roman" pitchFamily="18" charset="0"/>
              </a:rPr>
              <a:t>The 3-tier architecture addresses a range of challenges that organizations face when developing and maintaining software systems.</a:t>
            </a:r>
          </a:p>
          <a:p>
            <a:pPr algn="just"/>
            <a:r>
              <a:rPr lang="en-IN" dirty="0">
                <a:latin typeface="Times New Roman" pitchFamily="18" charset="0"/>
                <a:cs typeface="Times New Roman" pitchFamily="18" charset="0"/>
              </a:rPr>
              <a:t>Scalability is a key concern in modern applications. As user loads increase, systems need to handle more traffic efficiently.</a:t>
            </a:r>
          </a:p>
          <a:p>
            <a:pPr algn="just"/>
            <a:r>
              <a:rPr lang="en-IN" dirty="0">
                <a:latin typeface="Times New Roman" pitchFamily="18" charset="0"/>
                <a:cs typeface="Times New Roman" pitchFamily="18" charset="0"/>
              </a:rPr>
              <a:t>Ensuring security is vital. Protecting sensitive data and preventing unauthorized access is a constant challenge.</a:t>
            </a:r>
          </a:p>
          <a:p>
            <a:pPr algn="just"/>
            <a:r>
              <a:rPr lang="en-IN" dirty="0">
                <a:latin typeface="Times New Roman" pitchFamily="18" charset="0"/>
                <a:cs typeface="Times New Roman" pitchFamily="18" charset="0"/>
              </a:rPr>
              <a:t>High availability is a critical requirement. Downtime can lead to significant financial losses and a poor user experience.</a:t>
            </a:r>
          </a:p>
          <a:p>
            <a:pPr algn="just"/>
            <a:r>
              <a:rPr lang="en-IN" dirty="0">
                <a:latin typeface="Times New Roman" pitchFamily="18" charset="0"/>
                <a:cs typeface="Times New Roman" pitchFamily="18" charset="0"/>
              </a:rPr>
              <a:t>Maintainability is often overlooked. As applications grow, managing and updating them can become complex and costly.</a:t>
            </a:r>
          </a:p>
          <a:p>
            <a:pPr algn="just"/>
            <a:r>
              <a:rPr lang="en-IN" dirty="0">
                <a:latin typeface="Times New Roman" pitchFamily="18" charset="0"/>
                <a:cs typeface="Times New Roman" pitchFamily="18" charset="0"/>
              </a:rPr>
              <a:t>Traditional monolithic systems struggle to meet these demands, leading to issues with performance, security vulnerabilities, and high maintenance costs</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Here </a:t>
            </a:r>
            <a:r>
              <a:rPr lang="en-IN" dirty="0">
                <a:latin typeface="Times New Roman" pitchFamily="18" charset="0"/>
                <a:cs typeface="Times New Roman" pitchFamily="18" charset="0"/>
              </a:rPr>
              <a:t>we will explore how the 3-tier architecture provides solutions to these problems, offering scalability, security, high availability, and maintainability for modern applications.</a:t>
            </a: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5540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IN" b="1" dirty="0">
                <a:latin typeface="Times New Roman" pitchFamily="18" charset="0"/>
                <a:cs typeface="Times New Roman" pitchFamily="18" charset="0"/>
              </a:rPr>
              <a:t>Architecture Overview</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484784"/>
            <a:ext cx="8229600" cy="4389120"/>
          </a:xfrm>
        </p:spPr>
        <p:txBody>
          <a:bodyPr>
            <a:noAutofit/>
          </a:bodyPr>
          <a:lstStyle/>
          <a:p>
            <a:pPr algn="just"/>
            <a:r>
              <a:rPr lang="en-IN" sz="2000" b="1" u="sng" dirty="0">
                <a:latin typeface="Times New Roman" pitchFamily="18" charset="0"/>
                <a:cs typeface="Times New Roman" pitchFamily="18" charset="0"/>
              </a:rPr>
              <a:t>Presentation </a:t>
            </a:r>
            <a:r>
              <a:rPr lang="en-IN" sz="2000" b="1" u="sng" dirty="0" smtClean="0">
                <a:latin typeface="Times New Roman" pitchFamily="18" charset="0"/>
                <a:cs typeface="Times New Roman" pitchFamily="18" charset="0"/>
              </a:rPr>
              <a:t>Layer (Frontend)</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This tier is responsible for the user interface and user experience. </a:t>
            </a:r>
            <a:r>
              <a:rPr lang="en-IN" sz="2000" dirty="0" smtClean="0">
                <a:latin typeface="Times New Roman" pitchFamily="18" charset="0"/>
                <a:cs typeface="Times New Roman" pitchFamily="18" charset="0"/>
              </a:rPr>
              <a:t>It includes </a:t>
            </a:r>
            <a:r>
              <a:rPr lang="en-IN" sz="2000" dirty="0">
                <a:latin typeface="Times New Roman" pitchFamily="18" charset="0"/>
                <a:cs typeface="Times New Roman" pitchFamily="18" charset="0"/>
              </a:rPr>
              <a:t>web servers, where the web application is hosted. In our architecture, it is represented by the Web Tier.</a:t>
            </a:r>
          </a:p>
          <a:p>
            <a:pPr algn="just"/>
            <a:r>
              <a:rPr lang="en-IN" sz="2000" b="1" u="sng" dirty="0">
                <a:latin typeface="Times New Roman" pitchFamily="18" charset="0"/>
                <a:cs typeface="Times New Roman" pitchFamily="18" charset="0"/>
              </a:rPr>
              <a:t>Application </a:t>
            </a:r>
            <a:r>
              <a:rPr lang="en-IN" sz="2000" b="1" u="sng" dirty="0" smtClean="0">
                <a:latin typeface="Times New Roman" pitchFamily="18" charset="0"/>
                <a:cs typeface="Times New Roman" pitchFamily="18" charset="0"/>
              </a:rPr>
              <a:t>Layer (Backend)</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application tier handles the business logic and processing. It consists of virtual machines and resources that run application code and provide services to the presentation tier. This tier includes load balancers and virtual machine scale sets to ensure scalability and high availability.</a:t>
            </a:r>
          </a:p>
          <a:p>
            <a:pPr algn="just"/>
            <a:r>
              <a:rPr lang="en-IN" sz="2000" b="1" u="sng" dirty="0">
                <a:latin typeface="Times New Roman" pitchFamily="18" charset="0"/>
                <a:cs typeface="Times New Roman" pitchFamily="18" charset="0"/>
              </a:rPr>
              <a:t>Data </a:t>
            </a:r>
            <a:r>
              <a:rPr lang="en-IN" sz="2000" b="1" u="sng" dirty="0" smtClean="0">
                <a:latin typeface="Times New Roman" pitchFamily="18" charset="0"/>
                <a:cs typeface="Times New Roman" pitchFamily="18" charset="0"/>
              </a:rPr>
              <a:t>Storage Layer (Database)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data tier is responsible for storing and managing data. It often includes database servers, and in </a:t>
            </a:r>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case, </a:t>
            </a:r>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plan to integrate a MySQL server with the web app service to manage </a:t>
            </a:r>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data</a:t>
            </a:r>
            <a:r>
              <a:rPr lang="en-IN" sz="2000" dirty="0" smtClean="0">
                <a:latin typeface="Times New Roman" pitchFamily="18" charset="0"/>
                <a:cs typeface="Times New Roman" pitchFamily="18" charset="0"/>
              </a:rPr>
              <a:t>.</a:t>
            </a:r>
          </a:p>
          <a:p>
            <a:pPr marL="0" indent="0" algn="just">
              <a:buNone/>
            </a:pPr>
            <a:r>
              <a:rPr lang="en-IN" sz="2000" dirty="0">
                <a:latin typeface="Times New Roman" pitchFamily="18" charset="0"/>
                <a:cs typeface="Times New Roman" pitchFamily="18" charset="0"/>
              </a:rPr>
              <a:t>In a three-tier architecture, each layer is independent and communicates with the adjacent layers through well-defined interfaces. This separation of concerns allows for better maintainability, scalability, and flexibility of the application.</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79985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576" y="0"/>
            <a:ext cx="7560840" cy="6858000"/>
          </a:xfrm>
        </p:spPr>
      </p:pic>
    </p:spTree>
    <p:extLst>
      <p:ext uri="{BB962C8B-B14F-4D97-AF65-F5344CB8AC3E}">
        <p14:creationId xmlns:p14="http://schemas.microsoft.com/office/powerpoint/2010/main" val="382915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a:latin typeface="Times New Roman" pitchFamily="18" charset="0"/>
                <a:cs typeface="Times New Roman" pitchFamily="18" charset="0"/>
              </a:rPr>
              <a:t>High-Level Architecture Diagram</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r>
              <a:rPr lang="en-IN" sz="1800" b="1" u="sng" dirty="0">
                <a:latin typeface="Times New Roman" pitchFamily="18" charset="0"/>
                <a:cs typeface="Times New Roman" pitchFamily="18" charset="0"/>
              </a:rPr>
              <a:t>O</a:t>
            </a:r>
            <a:r>
              <a:rPr lang="en-IN" sz="1800" b="1" u="sng" dirty="0" smtClean="0">
                <a:latin typeface="Times New Roman" pitchFamily="18" charset="0"/>
                <a:cs typeface="Times New Roman" pitchFamily="18" charset="0"/>
              </a:rPr>
              <a:t>utlined </a:t>
            </a:r>
            <a:r>
              <a:rPr lang="en-IN" sz="1800" b="1" u="sng" dirty="0">
                <a:latin typeface="Times New Roman" pitchFamily="18" charset="0"/>
                <a:cs typeface="Times New Roman" pitchFamily="18" charset="0"/>
              </a:rPr>
              <a:t>the key components and their interactions</a:t>
            </a:r>
            <a:r>
              <a:rPr lang="en-IN" sz="1800" b="1" u="sng" dirty="0" smtClean="0">
                <a:latin typeface="Times New Roman" pitchFamily="18" charset="0"/>
                <a:cs typeface="Times New Roman" pitchFamily="18" charset="0"/>
              </a:rPr>
              <a:t>:</a:t>
            </a:r>
          </a:p>
          <a:p>
            <a:pPr algn="just"/>
            <a:r>
              <a:rPr lang="en-IN" sz="1800" b="1" u="sng" dirty="0">
                <a:latin typeface="Times New Roman" pitchFamily="18" charset="0"/>
                <a:cs typeface="Times New Roman" pitchFamily="18" charset="0"/>
              </a:rPr>
              <a:t>Azure Application Gateway</a:t>
            </a:r>
            <a:r>
              <a:rPr lang="en-IN" sz="1800" dirty="0">
                <a:latin typeface="Times New Roman" pitchFamily="18" charset="0"/>
                <a:cs typeface="Times New Roman" pitchFamily="18" charset="0"/>
              </a:rPr>
              <a:t>: This component acts as a Layer 7 load balancer, supporting HTTP and routing traffic to the Web Tier.</a:t>
            </a:r>
          </a:p>
          <a:p>
            <a:pPr algn="just"/>
            <a:r>
              <a:rPr lang="en-IN" sz="1800" b="1" u="sng" dirty="0">
                <a:latin typeface="Times New Roman" pitchFamily="18" charset="0"/>
                <a:cs typeface="Times New Roman" pitchFamily="18" charset="0"/>
              </a:rPr>
              <a:t>Web Tier</a:t>
            </a:r>
            <a:r>
              <a:rPr lang="en-IN" sz="1800" dirty="0">
                <a:latin typeface="Times New Roman" pitchFamily="18" charset="0"/>
                <a:cs typeface="Times New Roman" pitchFamily="18" charset="0"/>
              </a:rPr>
              <a:t>: The Web Tier consists of virtual machines serving web applications. It includes web servers responsible for hosting the web application code.</a:t>
            </a:r>
          </a:p>
          <a:p>
            <a:pPr algn="just"/>
            <a:r>
              <a:rPr lang="en-IN" sz="1800" b="1" u="sng" dirty="0">
                <a:latin typeface="Times New Roman" pitchFamily="18" charset="0"/>
                <a:cs typeface="Times New Roman" pitchFamily="18" charset="0"/>
              </a:rPr>
              <a:t>Load Balancer</a:t>
            </a:r>
            <a:r>
              <a:rPr lang="en-IN" sz="1800" dirty="0">
                <a:latin typeface="Times New Roman" pitchFamily="18" charset="0"/>
                <a:cs typeface="Times New Roman" pitchFamily="18" charset="0"/>
              </a:rPr>
              <a:t>: The Load Balancer, operating at Layer 4 of the OSI model, routes traffic to the Virtual Machine Scale Set (VMSS) in the Application Tier.</a:t>
            </a:r>
          </a:p>
          <a:p>
            <a:pPr algn="just"/>
            <a:r>
              <a:rPr lang="en-IN" sz="1800" b="1" u="sng" dirty="0">
                <a:latin typeface="Times New Roman" pitchFamily="18" charset="0"/>
                <a:cs typeface="Times New Roman" pitchFamily="18" charset="0"/>
              </a:rPr>
              <a:t>Application Tier</a:t>
            </a:r>
            <a:r>
              <a:rPr lang="en-IN" sz="1800" dirty="0">
                <a:latin typeface="Times New Roman" pitchFamily="18" charset="0"/>
                <a:cs typeface="Times New Roman" pitchFamily="18" charset="0"/>
              </a:rPr>
              <a:t>: The Application Tier hosts virtual machine scale sets to ensure scalability and high availability for your application logic and processing. Availability Sets ensure that VMs in this tier are distributed across fault and update domains for enhanced resiliency.</a:t>
            </a:r>
          </a:p>
          <a:p>
            <a:pPr algn="just"/>
            <a:r>
              <a:rPr lang="en-IN" sz="1800" b="1" u="sng" dirty="0">
                <a:latin typeface="Times New Roman" pitchFamily="18" charset="0"/>
                <a:cs typeface="Times New Roman" pitchFamily="18" charset="0"/>
              </a:rPr>
              <a:t>MySQL Server</a:t>
            </a:r>
            <a:r>
              <a:rPr lang="en-IN" sz="1800" dirty="0">
                <a:latin typeface="Times New Roman" pitchFamily="18" charset="0"/>
                <a:cs typeface="Times New Roman" pitchFamily="18" charset="0"/>
              </a:rPr>
              <a:t>: This component represents the database server responsible for managing data used by your web applications.</a:t>
            </a:r>
          </a:p>
          <a:p>
            <a:pPr algn="just"/>
            <a:r>
              <a:rPr lang="en-IN" sz="1800" b="1" u="sng" dirty="0">
                <a:latin typeface="Times New Roman" pitchFamily="18" charset="0"/>
                <a:cs typeface="Times New Roman" pitchFamily="18" charset="0"/>
              </a:rPr>
              <a:t>Database</a:t>
            </a:r>
            <a:r>
              <a:rPr lang="en-IN" sz="1800" dirty="0">
                <a:latin typeface="Times New Roman" pitchFamily="18" charset="0"/>
                <a:cs typeface="Times New Roman" pitchFamily="18" charset="0"/>
              </a:rPr>
              <a:t>: The Database represents the storage and management of data, typically associated with your web applications.</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026441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IN" sz="4400" b="1" dirty="0">
                <a:latin typeface="Times New Roman" pitchFamily="18" charset="0"/>
                <a:cs typeface="Times New Roman" pitchFamily="18" charset="0"/>
              </a:rPr>
              <a:t>High-Level Architecture Diagram</a:t>
            </a:r>
            <a:endParaRPr lang="en-IN" sz="4400" dirty="0"/>
          </a:p>
        </p:txBody>
      </p:sp>
      <p:sp>
        <p:nvSpPr>
          <p:cNvPr id="3" name="Content Placeholder 2"/>
          <p:cNvSpPr>
            <a:spLocks noGrp="1"/>
          </p:cNvSpPr>
          <p:nvPr>
            <p:ph idx="1"/>
          </p:nvPr>
        </p:nvSpPr>
        <p:spPr>
          <a:xfrm>
            <a:off x="467544" y="1556792"/>
            <a:ext cx="8229600" cy="4389120"/>
          </a:xfrm>
        </p:spPr>
        <p:txBody>
          <a:bodyPr>
            <a:noAutofit/>
          </a:bodyPr>
          <a:lstStyle/>
          <a:p>
            <a:r>
              <a:rPr lang="en-IN" sz="2000" b="1" u="sng" dirty="0" smtClean="0">
                <a:latin typeface="Times New Roman" pitchFamily="18" charset="0"/>
                <a:cs typeface="Times New Roman" pitchFamily="18" charset="0"/>
              </a:rPr>
              <a:t>DNS</a:t>
            </a:r>
            <a:r>
              <a:rPr lang="en-IN" sz="2000" dirty="0" smtClean="0">
                <a:latin typeface="Times New Roman" pitchFamily="18" charset="0"/>
                <a:cs typeface="Times New Roman" pitchFamily="18" charset="0"/>
              </a:rPr>
              <a:t>: DNS (Domain Name System) manages domain names, including integration with Azure DNS Zone for maintaining A records and associating domain names with the architecture.</a:t>
            </a:r>
          </a:p>
          <a:p>
            <a:r>
              <a:rPr lang="en-IN" sz="2000" b="1" u="sng" dirty="0" smtClean="0">
                <a:latin typeface="Times New Roman" pitchFamily="18" charset="0"/>
                <a:cs typeface="Times New Roman" pitchFamily="18" charset="0"/>
              </a:rPr>
              <a:t>Azure Monitor</a:t>
            </a:r>
            <a:r>
              <a:rPr lang="en-IN" sz="2000" dirty="0" smtClean="0">
                <a:latin typeface="Times New Roman" pitchFamily="18" charset="0"/>
                <a:cs typeface="Times New Roman" pitchFamily="18" charset="0"/>
              </a:rPr>
              <a:t>: Azure Monitor provides alerting capabilities, enabling you to receive email alerts when network out bytes exceed certain thresholds, ensuring system health.</a:t>
            </a:r>
          </a:p>
          <a:p>
            <a:r>
              <a:rPr lang="en-IN" sz="2000" b="1" u="sng" dirty="0" smtClean="0">
                <a:latin typeface="Times New Roman" pitchFamily="18" charset="0"/>
                <a:cs typeface="Times New Roman" pitchFamily="18" charset="0"/>
              </a:rPr>
              <a:t>Key Vault</a:t>
            </a:r>
            <a:r>
              <a:rPr lang="en-IN" sz="2000" dirty="0" smtClean="0">
                <a:latin typeface="Times New Roman" pitchFamily="18" charset="0"/>
                <a:cs typeface="Times New Roman" pitchFamily="18" charset="0"/>
              </a:rPr>
              <a:t>: Key Vault is used to store sensitive information and secrets, ensuring secure access and management.</a:t>
            </a:r>
          </a:p>
          <a:p>
            <a:r>
              <a:rPr lang="en-IN" sz="2000" b="1" u="sng" dirty="0" smtClean="0">
                <a:latin typeface="Times New Roman" pitchFamily="18" charset="0"/>
                <a:cs typeface="Times New Roman" pitchFamily="18" charset="0"/>
              </a:rPr>
              <a:t>Storage Account &amp; Container</a:t>
            </a:r>
            <a:r>
              <a:rPr lang="en-IN" sz="2000" dirty="0" smtClean="0">
                <a:latin typeface="Times New Roman" pitchFamily="18" charset="0"/>
                <a:cs typeface="Times New Roman" pitchFamily="18" charset="0"/>
              </a:rPr>
              <a:t>: The Storage Account and Container are used for storing and managing blob files. These are essential for securely storing various types of data and media files used in your applications.</a:t>
            </a:r>
          </a:p>
          <a:p>
            <a:r>
              <a:rPr lang="en-IN" sz="2000" b="1" u="sng" dirty="0" smtClean="0">
                <a:latin typeface="Times New Roman" pitchFamily="18" charset="0"/>
                <a:cs typeface="Times New Roman" pitchFamily="18" charset="0"/>
              </a:rPr>
              <a:t>Microsoft </a:t>
            </a:r>
            <a:r>
              <a:rPr lang="en-IN" sz="2000" b="1" u="sng" dirty="0" err="1" smtClean="0">
                <a:latin typeface="Times New Roman" pitchFamily="18" charset="0"/>
                <a:cs typeface="Times New Roman" pitchFamily="18" charset="0"/>
              </a:rPr>
              <a:t>Entra</a:t>
            </a:r>
            <a:r>
              <a:rPr lang="en-IN" sz="2000" b="1" u="sng" dirty="0" smtClean="0">
                <a:latin typeface="Times New Roman" pitchFamily="18" charset="0"/>
                <a:cs typeface="Times New Roman" pitchFamily="18" charset="0"/>
              </a:rPr>
              <a:t> ID/AD</a:t>
            </a:r>
            <a:r>
              <a:rPr lang="en-IN" sz="2000" dirty="0" smtClean="0">
                <a:latin typeface="Times New Roman" pitchFamily="18" charset="0"/>
                <a:cs typeface="Times New Roman" pitchFamily="18" charset="0"/>
              </a:rPr>
              <a:t>: In the Authentication section, I authenticated to the Azure portal and created an application object, generating client IDs and secrets for secure access.</a:t>
            </a:r>
          </a:p>
          <a:p>
            <a:r>
              <a:rPr lang="en-IN" sz="2000" b="1" u="sng" dirty="0" smtClean="0">
                <a:latin typeface="Times New Roman" pitchFamily="18" charset="0"/>
                <a:cs typeface="Times New Roman" pitchFamily="18" charset="0"/>
              </a:rPr>
              <a:t>Azure Portal</a:t>
            </a:r>
            <a:r>
              <a:rPr lang="en-IN" sz="2000" dirty="0" smtClean="0">
                <a:latin typeface="Times New Roman" pitchFamily="18" charset="0"/>
                <a:cs typeface="Times New Roman" pitchFamily="18" charset="0"/>
              </a:rPr>
              <a:t>: The Azure Portal represents the web-based interface used for managing and monitoring your Azure resources.</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4174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Azure Application Gateway</a:t>
            </a:r>
            <a:endParaRPr lang="en-IN"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9422" y="2605880"/>
            <a:ext cx="6457873" cy="370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84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latin typeface="Times New Roman" pitchFamily="18" charset="0"/>
                <a:cs typeface="Times New Roman" pitchFamily="18" charset="0"/>
              </a:rPr>
              <a:t>Azure Application </a:t>
            </a:r>
            <a:r>
              <a:rPr lang="en-IN" b="1" dirty="0" smtClean="0">
                <a:latin typeface="Times New Roman" pitchFamily="18" charset="0"/>
                <a:cs typeface="Times New Roman" pitchFamily="18" charset="0"/>
              </a:rPr>
              <a:t>Gateway and </a:t>
            </a:r>
            <a:r>
              <a:rPr lang="en-IN" b="1" dirty="0">
                <a:latin typeface="Times New Roman" pitchFamily="18" charset="0"/>
                <a:cs typeface="Times New Roman" pitchFamily="18" charset="0"/>
              </a:rPr>
              <a:t>Web Tier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Layer 7 Support for HTTP: Application Gateway operates at Layer 7 of the OSI model, providing advanced load balancing and routing capabilities specifically for HTTP/HTTPS traffic</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provides features such as SSL termination, URL-based routing, session affinity, and web application firewall (WAF) capabilities to enhance the performance, security, and availability of web applications</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It </a:t>
            </a:r>
            <a:r>
              <a:rPr lang="en-IN" dirty="0" smtClean="0">
                <a:latin typeface="Times New Roman" pitchFamily="18" charset="0"/>
                <a:cs typeface="Times New Roman" pitchFamily="18" charset="0"/>
              </a:rPr>
              <a:t>also provides </a:t>
            </a:r>
            <a:r>
              <a:rPr lang="en-IN" dirty="0">
                <a:latin typeface="Times New Roman" pitchFamily="18" charset="0"/>
                <a:cs typeface="Times New Roman" pitchFamily="18" charset="0"/>
              </a:rPr>
              <a:t>SSL/TLS offloading, together with </a:t>
            </a:r>
            <a:r>
              <a:rPr lang="en-IN" dirty="0" smtClean="0">
                <a:latin typeface="Times New Roman" pitchFamily="18" charset="0"/>
                <a:cs typeface="Times New Roman" pitchFamily="18" charset="0"/>
              </a:rPr>
              <a:t>auto scaling </a:t>
            </a:r>
            <a:r>
              <a:rPr lang="en-IN" dirty="0">
                <a:latin typeface="Times New Roman" pitchFamily="18" charset="0"/>
                <a:cs typeface="Times New Roman" pitchFamily="18" charset="0"/>
              </a:rPr>
              <a:t>(Standard v2) and rich routing </a:t>
            </a:r>
            <a:r>
              <a:rPr lang="en-IN" dirty="0" smtClean="0">
                <a:latin typeface="Times New Roman" pitchFamily="18" charset="0"/>
                <a:cs typeface="Times New Roman" pitchFamily="18" charset="0"/>
              </a:rPr>
              <a:t>rules.</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Routing Traffic to Web Tier: Application Gateway routes incoming traffic to the Web Tier, which hosts web servers. It intelligently directs requests to the appropriate virtual machines within the Web Tier based on various criteria</a:t>
            </a:r>
            <a:r>
              <a:rPr lang="en-IN" dirty="0" smtClean="0">
                <a:latin typeface="Times New Roman" pitchFamily="18" charset="0"/>
                <a:cs typeface="Times New Roman" pitchFamily="18" charset="0"/>
              </a:rPr>
              <a:t>.</a:t>
            </a:r>
          </a:p>
          <a:p>
            <a:pPr marL="0" indent="0" algn="just">
              <a:buNone/>
            </a:pPr>
            <a:endParaRPr lang="en-IN" dirty="0" smtClean="0">
              <a:latin typeface="Times New Roman" pitchFamily="18" charset="0"/>
              <a:cs typeface="Times New Roman" pitchFamily="18" charset="0"/>
            </a:endParaRPr>
          </a:p>
          <a:p>
            <a:pPr algn="just"/>
            <a:r>
              <a:rPr lang="en-IN" dirty="0">
                <a:latin typeface="Times New Roman" pitchFamily="18" charset="0"/>
                <a:cs typeface="Times New Roman" pitchFamily="18" charset="0"/>
              </a:rPr>
              <a:t>The Web Tier is a crucial part of the architecture responsible for hosting web servers.</a:t>
            </a:r>
          </a:p>
          <a:p>
            <a:pPr algn="just"/>
            <a:r>
              <a:rPr lang="en-IN" dirty="0">
                <a:latin typeface="Times New Roman" pitchFamily="18" charset="0"/>
                <a:cs typeface="Times New Roman" pitchFamily="18" charset="0"/>
              </a:rPr>
              <a:t>Image and Video Paths: Web servers in the Web Tier host content, including image and video paths, making it accessible to users.</a:t>
            </a:r>
          </a:p>
          <a:p>
            <a:pPr algn="just"/>
            <a:r>
              <a:rPr lang="en-IN" dirty="0">
                <a:latin typeface="Times New Roman" pitchFamily="18" charset="0"/>
                <a:cs typeface="Times New Roman" pitchFamily="18" charset="0"/>
              </a:rPr>
              <a:t>Custom Script Execution: A custom script is executed to install Internet Information Services (IIS) on port 80. IIS enables web server functionality and serves web content to users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40425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958</TotalTime>
  <Words>1683</Words>
  <Application>Microsoft Office PowerPoint</Application>
  <PresentationFormat>On-screen Show (4:3)</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Designing a Resilient Azure 3-Tier Architecture</vt:lpstr>
      <vt:lpstr>Introduction</vt:lpstr>
      <vt:lpstr>Problem Statement</vt:lpstr>
      <vt:lpstr>Architecture Overview</vt:lpstr>
      <vt:lpstr>PowerPoint Presentation</vt:lpstr>
      <vt:lpstr>High-Level Architecture Diagram</vt:lpstr>
      <vt:lpstr>High-Level Architecture Diagram</vt:lpstr>
      <vt:lpstr>Azure Application Gateway</vt:lpstr>
      <vt:lpstr>Azure Application Gateway and Web Tier</vt:lpstr>
      <vt:lpstr>Load Balancer (Layer 4)</vt:lpstr>
      <vt:lpstr>Load Balancer and Application Tier</vt:lpstr>
      <vt:lpstr>DNS Management</vt:lpstr>
      <vt:lpstr>DNS Management</vt:lpstr>
      <vt:lpstr>Azure MySQL Database</vt:lpstr>
      <vt:lpstr>Azure Monitor &amp; Alerts</vt:lpstr>
      <vt:lpstr>Azure Monitor &amp; Alerts</vt:lpstr>
      <vt:lpstr>Key Vault and Azure Portal Authentication</vt:lpstr>
      <vt:lpstr>Azure Storage Account</vt:lpstr>
      <vt:lpstr>Benefits of the Architecture:</vt:lpstr>
      <vt:lpstr>Conclusion</vt:lpstr>
      <vt:lpstr>Resource visualizer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Resilient 3-Tier Architecture</dc:title>
  <dc:creator>DBPURANIK</dc:creator>
  <cp:lastModifiedBy>DBPURANIK</cp:lastModifiedBy>
  <cp:revision>39</cp:revision>
  <dcterms:created xsi:type="dcterms:W3CDTF">2023-11-07T06:44:46Z</dcterms:created>
  <dcterms:modified xsi:type="dcterms:W3CDTF">2023-11-07T22:43:32Z</dcterms:modified>
</cp:coreProperties>
</file>