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5" r:id="rId3"/>
    <p:sldId id="260" r:id="rId4"/>
    <p:sldId id="258" r:id="rId5"/>
    <p:sldId id="276" r:id="rId6"/>
    <p:sldId id="261" r:id="rId7"/>
    <p:sldId id="263" r:id="rId8"/>
    <p:sldId id="264" r:id="rId9"/>
    <p:sldId id="271" r:id="rId10"/>
    <p:sldId id="274" r:id="rId11"/>
    <p:sldId id="273"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9FB"/>
    <a:srgbClr val="FFFF00"/>
    <a:srgbClr val="07193A"/>
    <a:srgbClr val="5C2163"/>
    <a:srgbClr val="2E3182"/>
    <a:srgbClr val="F14C79"/>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57" autoAdjust="0"/>
  </p:normalViewPr>
  <p:slideViewPr>
    <p:cSldViewPr snapToGrid="0">
      <p:cViewPr varScale="1">
        <p:scale>
          <a:sx n="76" d="100"/>
          <a:sy n="76" d="100"/>
        </p:scale>
        <p:origin x="94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p14="http://schemas.microsoft.com/office/powerpoint/2010/main"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4</a:t>
            </a:fld>
            <a:endParaRPr lang="en-US"/>
          </a:p>
        </p:txBody>
      </p:sp>
    </p:spTree>
    <p:extLst>
      <p:ext uri="{BB962C8B-B14F-4D97-AF65-F5344CB8AC3E}">
        <p14:creationId xmlns:p14="http://schemas.microsoft.com/office/powerpoint/2010/main" val="21630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7</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9</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10</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12</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extLst>
      <p:ext uri="{BB962C8B-B14F-4D97-AF65-F5344CB8AC3E}">
        <p14:creationId xmlns:p14="http://schemas.microsoft.com/office/powerpoint/2010/main"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5" name="Footer Placeholder 4">
            <a:extLst>
              <a:ext uri="{FF2B5EF4-FFF2-40B4-BE49-F238E27FC236}">
                <a16:creationId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5" name="Footer Placeholder 4">
            <a:extLst>
              <a:ext uri="{FF2B5EF4-FFF2-40B4-BE49-F238E27FC236}">
                <a16:creationId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5" name="Footer Placeholder 4">
            <a:extLst>
              <a:ext uri="{FF2B5EF4-FFF2-40B4-BE49-F238E27FC236}">
                <a16:creationId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5" name="Footer Placeholder 4">
            <a:extLst>
              <a:ext uri="{FF2B5EF4-FFF2-40B4-BE49-F238E27FC236}">
                <a16:creationId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5" name="Footer Placeholder 4">
            <a:extLst>
              <a:ext uri="{FF2B5EF4-FFF2-40B4-BE49-F238E27FC236}">
                <a16:creationId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6" name="Footer Placeholder 5">
            <a:extLst>
              <a:ext uri="{FF2B5EF4-FFF2-40B4-BE49-F238E27FC236}">
                <a16:creationId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8" name="Footer Placeholder 7">
            <a:extLst>
              <a:ext uri="{FF2B5EF4-FFF2-40B4-BE49-F238E27FC236}">
                <a16:creationId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4" name="Footer Placeholder 3">
            <a:extLst>
              <a:ext uri="{FF2B5EF4-FFF2-40B4-BE49-F238E27FC236}">
                <a16:creationId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3" name="Footer Placeholder 2">
            <a:extLst>
              <a:ext uri="{FF2B5EF4-FFF2-40B4-BE49-F238E27FC236}">
                <a16:creationId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6" name="Footer Placeholder 5">
            <a:extLst>
              <a:ext uri="{FF2B5EF4-FFF2-40B4-BE49-F238E27FC236}">
                <a16:creationId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pPr/>
              <a:t>4/1/2024</a:t>
            </a:fld>
            <a:endParaRPr lang="en-US"/>
          </a:p>
        </p:txBody>
      </p:sp>
      <p:sp>
        <p:nvSpPr>
          <p:cNvPr id="6" name="Footer Placeholder 5">
            <a:extLst>
              <a:ext uri="{FF2B5EF4-FFF2-40B4-BE49-F238E27FC236}">
                <a16:creationId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pPr/>
              <a:t>4/1/2024</a:t>
            </a:fld>
            <a:endParaRPr lang="en-US"/>
          </a:p>
        </p:txBody>
      </p:sp>
      <p:sp>
        <p:nvSpPr>
          <p:cNvPr id="5" name="Footer Placeholder 4">
            <a:extLst>
              <a:ext uri="{FF2B5EF4-FFF2-40B4-BE49-F238E27FC236}">
                <a16:creationId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pPr/>
              <a:t>‹#›</a:t>
            </a:fld>
            <a:endParaRPr lang="en-US"/>
          </a:p>
        </p:txBody>
      </p:sp>
    </p:spTree>
    <p:extLst>
      <p:ext uri="{BB962C8B-B14F-4D97-AF65-F5344CB8AC3E}">
        <p14:creationId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1579580" y="1454960"/>
            <a:ext cx="8677835" cy="1564953"/>
          </a:xfrm>
        </p:spPr>
        <p:txBody>
          <a:bodyPr lIns="0" tIns="0" rIns="0" bIns="0"/>
          <a:lstStyle/>
          <a:p>
            <a:pPr algn="l"/>
            <a:r>
              <a:rPr lang="en-US" dirty="0">
                <a:solidFill>
                  <a:schemeClr val="bg1"/>
                </a:solidFill>
              </a:rPr>
              <a:t>KEYLOGGER</a:t>
            </a:r>
          </a:p>
        </p:txBody>
      </p:sp>
      <p:sp>
        <p:nvSpPr>
          <p:cNvPr id="3" name="Subtitle 2">
            <a:extLst>
              <a:ext uri="{FF2B5EF4-FFF2-40B4-BE49-F238E27FC236}">
                <a16:creationId xmlns:a16="http://schemas.microsoft.com/office/drawing/2014/main" id="{134B772C-A6C7-4F0A-BC70-B0B39BAD78B7}"/>
              </a:ext>
            </a:extLst>
          </p:cNvPr>
          <p:cNvSpPr>
            <a:spLocks noGrp="1"/>
          </p:cNvSpPr>
          <p:nvPr>
            <p:ph type="subTitle" idx="1"/>
          </p:nvPr>
        </p:nvSpPr>
        <p:spPr>
          <a:xfrm>
            <a:off x="1631576" y="2979868"/>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a:solidFill>
                  <a:schemeClr val="bg1"/>
                </a:solidFill>
              </a:rPr>
              <a:t>PROJECT</a:t>
            </a:r>
            <a:endParaRPr lang="en-US" sz="1600" b="1" dirty="0">
              <a:solidFill>
                <a:schemeClr val="bg1"/>
              </a:solidFill>
            </a:endParaRPr>
          </a:p>
        </p:txBody>
      </p:sp>
      <p:grpSp>
        <p:nvGrpSpPr>
          <p:cNvPr id="17" name="Group 16">
            <a:extLst>
              <a:ext uri="{FF2B5EF4-FFF2-40B4-BE49-F238E27FC236}">
                <a16:creationId xmlns:a16="http://schemas.microsoft.com/office/drawing/2014/main" id="{479D2A31-0639-437A-8BEE-DA2190FEEC32}"/>
              </a:ext>
            </a:extLst>
          </p:cNvPr>
          <p:cNvGrpSpPr/>
          <p:nvPr/>
        </p:nvGrpSpPr>
        <p:grpSpPr>
          <a:xfrm rot="5400000">
            <a:off x="741523" y="3050424"/>
            <a:ext cx="1564953" cy="0"/>
            <a:chOff x="1523996" y="3509963"/>
            <a:chExt cx="3908154" cy="0"/>
          </a:xfrm>
        </p:grpSpPr>
        <p:cxnSp>
          <p:nvCxnSpPr>
            <p:cNvPr id="12" name="Straight Connector 11">
              <a:extLst>
                <a:ext uri="{FF2B5EF4-FFF2-40B4-BE49-F238E27FC236}">
                  <a16:creationId xmlns:a16="http://schemas.microsoft.com/office/drawing/2014/main"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022046"/>
            <a:ext cx="6096000" cy="1200329"/>
          </a:xfrm>
          <a:prstGeom prst="rect">
            <a:avLst/>
          </a:prstGeom>
        </p:spPr>
        <p:txBody>
          <a:bodyPr>
            <a:spAutoFit/>
          </a:bodyPr>
          <a:lstStyle/>
          <a:p>
            <a:r>
              <a:rPr lang="en-US" dirty="0">
                <a:solidFill>
                  <a:srgbClr val="00D9FB"/>
                </a:solidFill>
              </a:rPr>
              <a:t>NAME                 –</a:t>
            </a:r>
            <a:r>
              <a:rPr lang="en-US" dirty="0">
                <a:solidFill>
                  <a:schemeClr val="bg1"/>
                </a:solidFill>
              </a:rPr>
              <a:t>B.MADHU MITHA</a:t>
            </a:r>
          </a:p>
          <a:p>
            <a:r>
              <a:rPr lang="en-IN" dirty="0">
                <a:solidFill>
                  <a:srgbClr val="00D9FB"/>
                </a:solidFill>
              </a:rPr>
              <a:t>REG NO              -</a:t>
            </a:r>
            <a:r>
              <a:rPr lang="en-IN" dirty="0">
                <a:solidFill>
                  <a:schemeClr val="bg1"/>
                </a:solidFill>
              </a:rPr>
              <a:t>510821205014</a:t>
            </a:r>
            <a:endParaRPr lang="en-US" dirty="0">
              <a:solidFill>
                <a:schemeClr val="bg1"/>
              </a:solidFill>
            </a:endParaRPr>
          </a:p>
          <a:p>
            <a:r>
              <a:rPr lang="en-US" dirty="0">
                <a:solidFill>
                  <a:srgbClr val="00D9FB"/>
                </a:solidFill>
              </a:rPr>
              <a:t>COLLEGE NAME - </a:t>
            </a:r>
            <a:r>
              <a:rPr lang="en-US" dirty="0">
                <a:solidFill>
                  <a:schemeClr val="bg1"/>
                </a:solidFill>
              </a:rPr>
              <a:t>GTEC</a:t>
            </a:r>
          </a:p>
          <a:p>
            <a:r>
              <a:rPr lang="en-US" dirty="0">
                <a:solidFill>
                  <a:srgbClr val="00D9FB"/>
                </a:solidFill>
              </a:rPr>
              <a:t>DEPT                   –</a:t>
            </a:r>
            <a:r>
              <a:rPr lang="en-US" dirty="0">
                <a:solidFill>
                  <a:schemeClr val="bg1">
                    <a:lumMod val="50000"/>
                  </a:schemeClr>
                </a:solidFill>
              </a:rPr>
              <a:t> </a:t>
            </a:r>
            <a:r>
              <a:rPr lang="en-US" dirty="0">
                <a:solidFill>
                  <a:schemeClr val="bg1"/>
                </a:solidFill>
              </a:rPr>
              <a:t>INFORMATION TECHNOLOGY</a:t>
            </a:r>
          </a:p>
        </p:txBody>
      </p:sp>
    </p:spTree>
    <p:extLst>
      <p:ext uri="{BB962C8B-B14F-4D97-AF65-F5344CB8AC3E}">
        <p14:creationId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CONCLUSION</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9713" y="1028343"/>
            <a:ext cx="6734287" cy="4524315"/>
          </a:xfrm>
          <a:prstGeom prst="rect">
            <a:avLst/>
          </a:prstGeom>
        </p:spPr>
        <p:txBody>
          <a:bodyPr wrap="square">
            <a:spAutoFit/>
          </a:bodyPr>
          <a:lstStyle/>
          <a:p>
            <a:pPr algn="just"/>
            <a:r>
              <a:rPr lang="en-US" dirty="0">
                <a:solidFill>
                  <a:schemeClr val="bg1"/>
                </a:solidFill>
                <a:latin typeface="Söhne"/>
              </a:rPr>
              <a:t>		In Conclusion, The Development And Implementation Of The </a:t>
            </a:r>
            <a:r>
              <a:rPr lang="en-US" dirty="0" err="1">
                <a:solidFill>
                  <a:schemeClr val="bg1"/>
                </a:solidFill>
                <a:latin typeface="Söhne"/>
              </a:rPr>
              <a:t>Keylogger</a:t>
            </a:r>
            <a:r>
              <a:rPr lang="en-US" dirty="0">
                <a:solidFill>
                  <a:schemeClr val="bg1"/>
                </a:solidFill>
                <a:latin typeface="Söhne"/>
              </a:rPr>
              <a:t> System Present A Significant Advancement In Enhancing </a:t>
            </a:r>
            <a:r>
              <a:rPr lang="en-US" dirty="0" err="1">
                <a:solidFill>
                  <a:schemeClr val="bg1"/>
                </a:solidFill>
                <a:latin typeface="Söhne"/>
              </a:rPr>
              <a:t>Cybersecurity</a:t>
            </a:r>
            <a:r>
              <a:rPr lang="en-US" dirty="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a:solidFill>
                  <a:schemeClr val="bg1"/>
                </a:solidFill>
                <a:latin typeface="Söhne"/>
              </a:rPr>
              <a:t>Keylogger</a:t>
            </a:r>
            <a:r>
              <a:rPr lang="en-US" dirty="0">
                <a:solidFill>
                  <a:schemeClr val="bg1"/>
                </a:solidFill>
                <a:latin typeface="Söhne"/>
              </a:rPr>
              <a:t> System Offers A Proactive Approach To </a:t>
            </a:r>
            <a:r>
              <a:rPr lang="en-US" dirty="0" err="1">
                <a:solidFill>
                  <a:schemeClr val="bg1"/>
                </a:solidFill>
                <a:latin typeface="Söhne"/>
              </a:rPr>
              <a:t>Cybersecurity</a:t>
            </a:r>
            <a:r>
              <a:rPr lang="en-US" dirty="0">
                <a:solidFill>
                  <a:schemeClr val="bg1"/>
                </a:solidFill>
                <a:latin typeface="Söhne"/>
              </a:rPr>
              <a:t>, Mitigating Risks Associated With Unauthorized Access And Malicious Activities. Overall, The </a:t>
            </a:r>
            <a:r>
              <a:rPr lang="en-US" dirty="0" err="1">
                <a:solidFill>
                  <a:schemeClr val="bg1"/>
                </a:solidFill>
                <a:latin typeface="Söhne"/>
              </a:rPr>
              <a:t>Keylogger</a:t>
            </a:r>
            <a:r>
              <a:rPr lang="en-US" dirty="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FUTURE SCOPE</a:t>
            </a:r>
            <a:endParaRPr lang="en-US" dirty="0"/>
          </a:p>
        </p:txBody>
      </p:sp>
      <p:grpSp>
        <p:nvGrpSpPr>
          <p:cNvPr id="2"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8" name="Rectangle 7"/>
          <p:cNvSpPr/>
          <p:nvPr/>
        </p:nvSpPr>
        <p:spPr>
          <a:xfrm>
            <a:off x="2409713" y="1269402"/>
            <a:ext cx="7465807" cy="5078313"/>
          </a:xfrm>
          <a:prstGeom prst="rect">
            <a:avLst/>
          </a:prstGeom>
        </p:spPr>
        <p:txBody>
          <a:bodyPr wrap="square">
            <a:spAutoFit/>
          </a:bodyPr>
          <a:lstStyle/>
          <a:p>
            <a:pPr algn="just"/>
            <a:r>
              <a:rPr lang="en-US" dirty="0">
                <a:solidFill>
                  <a:schemeClr val="bg1"/>
                </a:solidFill>
                <a:latin typeface="Söhne"/>
              </a:rPr>
              <a:t>		Looking Ahead, The </a:t>
            </a:r>
            <a:r>
              <a:rPr lang="en-US" dirty="0" err="1">
                <a:solidFill>
                  <a:schemeClr val="bg1"/>
                </a:solidFill>
                <a:latin typeface="Söhne"/>
              </a:rPr>
              <a:t>Keylogger</a:t>
            </a:r>
            <a:r>
              <a:rPr lang="en-US" dirty="0">
                <a:solidFill>
                  <a:schemeClr val="bg1"/>
                </a:solidFill>
                <a:latin typeface="Söhne"/>
              </a:rPr>
              <a:t> System Holds Promise For Further Enhancements And Expansions To Address Evolving </a:t>
            </a:r>
            <a:r>
              <a:rPr lang="en-US" dirty="0" err="1">
                <a:solidFill>
                  <a:schemeClr val="bg1"/>
                </a:solidFill>
                <a:latin typeface="Söhne"/>
              </a:rPr>
              <a:t>Cybersecurity</a:t>
            </a:r>
            <a:r>
              <a:rPr lang="en-US" dirty="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a:solidFill>
                  <a:schemeClr val="bg1"/>
                </a:solidFill>
                <a:latin typeface="Söhne"/>
              </a:rPr>
              <a:t>Iot</a:t>
            </a:r>
            <a:r>
              <a:rPr lang="en-US" dirty="0">
                <a:solidFill>
                  <a:schemeClr val="bg1"/>
                </a:solidFill>
                <a:latin typeface="Söhne"/>
              </a:rPr>
              <a:t>) Devices And Mobile Platforms Would Extend The System's Reach And Effectiveness In Diverse Environments. Collaborative Efforts With </a:t>
            </a:r>
            <a:r>
              <a:rPr lang="en-US" dirty="0" err="1">
                <a:solidFill>
                  <a:schemeClr val="bg1"/>
                </a:solidFill>
                <a:latin typeface="Söhne"/>
              </a:rPr>
              <a:t>Cybersecurity</a:t>
            </a:r>
            <a:r>
              <a:rPr lang="en-US" dirty="0">
                <a:solidFill>
                  <a:schemeClr val="bg1"/>
                </a:solidFill>
                <a:latin typeface="Söhne"/>
              </a:rPr>
              <a:t> Experts And Industry Stakeholders Can Foster Innovation And Refinement, Ensuring The </a:t>
            </a:r>
            <a:r>
              <a:rPr lang="en-US" dirty="0" err="1">
                <a:solidFill>
                  <a:schemeClr val="bg1"/>
                </a:solidFill>
                <a:latin typeface="Söhne"/>
              </a:rPr>
              <a:t>Keylogger</a:t>
            </a:r>
            <a:r>
              <a:rPr lang="en-US" dirty="0">
                <a:solidFill>
                  <a:schemeClr val="bg1"/>
                </a:solidFill>
                <a:latin typeface="Söhne"/>
              </a:rPr>
              <a:t> System Remains At The Forefront Of </a:t>
            </a:r>
            <a:r>
              <a:rPr lang="en-US" dirty="0" err="1">
                <a:solidFill>
                  <a:schemeClr val="bg1"/>
                </a:solidFill>
                <a:latin typeface="Söhne"/>
              </a:rPr>
              <a:t>Cybersecurity</a:t>
            </a:r>
            <a:r>
              <a:rPr lang="en-US" dirty="0">
                <a:solidFill>
                  <a:schemeClr val="bg1"/>
                </a:solidFill>
                <a:latin typeface="Söhne"/>
              </a:rPr>
              <a:t> Defense Strategies. Ultimately, Continued Research And Development Efforts Will Propel The </a:t>
            </a:r>
            <a:r>
              <a:rPr lang="en-US" dirty="0" err="1">
                <a:solidFill>
                  <a:schemeClr val="bg1"/>
                </a:solidFill>
                <a:latin typeface="Söhne"/>
              </a:rPr>
              <a:t>Keylogger</a:t>
            </a:r>
            <a:r>
              <a:rPr lang="en-US" dirty="0">
                <a:solidFill>
                  <a:schemeClr val="bg1"/>
                </a:solidFill>
                <a:latin typeface="Söhne"/>
              </a:rPr>
              <a:t> System Towards Greater Resilience And Adaptability In Safeguarding Against Evolving Cyber Threats.</a:t>
            </a:r>
            <a:endParaRPr lang="en-US" b="1" dirty="0">
              <a:solidFill>
                <a:schemeClr val="bg1"/>
              </a:solidFill>
            </a:endParaRPr>
          </a:p>
          <a:p>
            <a:pPr marL="305435" indent="-305435" algn="just"/>
            <a:endParaRPr lang="en-US"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REFERENCE</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7891" y="914400"/>
            <a:ext cx="7530353" cy="6124463"/>
          </a:xfrm>
          <a:prstGeom prst="rect">
            <a:avLst/>
          </a:prstGeom>
        </p:spPr>
        <p:txBody>
          <a:bodyPr wrap="square">
            <a:spAutoFit/>
          </a:bodyPr>
          <a:lstStyle/>
          <a:p>
            <a:endParaRPr lang="en-IN" dirty="0">
              <a:solidFill>
                <a:schemeClr val="bg1"/>
              </a:solidFill>
            </a:endParaRPr>
          </a:p>
          <a:p>
            <a:pPr marL="305435" indent="-305435">
              <a:buFont typeface="Arial" pitchFamily="34" charset="0"/>
              <a:buChar char="•"/>
            </a:pPr>
            <a:r>
              <a:rPr lang="en-IN" dirty="0" err="1">
                <a:solidFill>
                  <a:schemeClr val="bg1"/>
                </a:solidFill>
              </a:rPr>
              <a:t>GeeksforGeeks</a:t>
            </a:r>
            <a:r>
              <a:rPr lang="en-IN" dirty="0">
                <a:solidFill>
                  <a:schemeClr val="bg1"/>
                </a:solidFill>
              </a:rPr>
              <a:t>. (</a:t>
            </a:r>
            <a:r>
              <a:rPr lang="en-IN" dirty="0" err="1">
                <a:solidFill>
                  <a:schemeClr val="bg1"/>
                </a:solidFill>
              </a:rPr>
              <a:t>n.d</a:t>
            </a:r>
            <a:r>
              <a:rPr lang="en-IN" dirty="0">
                <a:solidFill>
                  <a:schemeClr val="bg1"/>
                </a:solidFill>
              </a:rPr>
              <a:t>.). Design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3"/>
              </a:rPr>
              <a:t>https://www.geeksforgeeks.org/design-a-keylogger-in-python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err="1">
                <a:solidFill>
                  <a:schemeClr val="bg1"/>
                </a:solidFill>
              </a:rPr>
              <a:t>ThePythonCode</a:t>
            </a:r>
            <a:r>
              <a:rPr lang="en-IN" dirty="0">
                <a:solidFill>
                  <a:schemeClr val="bg1"/>
                </a:solidFill>
              </a:rPr>
              <a:t>. (</a:t>
            </a:r>
            <a:r>
              <a:rPr lang="en-IN" dirty="0" err="1">
                <a:solidFill>
                  <a:schemeClr val="bg1"/>
                </a:solidFill>
              </a:rPr>
              <a:t>n.d</a:t>
            </a:r>
            <a:r>
              <a:rPr lang="en-IN" dirty="0">
                <a:solidFill>
                  <a:schemeClr val="bg1"/>
                </a:solidFill>
              </a:rPr>
              <a:t>.). Write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4"/>
              </a:rPr>
              <a:t>https://thepythoncode.com/article/write-a-keylogger-python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Python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5"/>
              </a:rPr>
              <a:t>https://www.python.org/doc/</a:t>
            </a:r>
            <a:endParaRPr lang="en-IN" dirty="0">
              <a:solidFill>
                <a:schemeClr val="bg1"/>
              </a:solidFill>
            </a:endParaRPr>
          </a:p>
          <a:p>
            <a:endParaRPr lang="en-IN" dirty="0">
              <a:solidFill>
                <a:schemeClr val="bg1"/>
              </a:solidFill>
            </a:endParaRPr>
          </a:p>
          <a:p>
            <a:pPr marL="305435" indent="-305435">
              <a:buFont typeface="Arial" pitchFamily="34" charset="0"/>
              <a:buChar char="•"/>
            </a:pPr>
            <a:r>
              <a:rPr lang="en-IN" dirty="0" err="1">
                <a:solidFill>
                  <a:schemeClr val="bg1"/>
                </a:solidFill>
              </a:rPr>
              <a:t>Tkinter</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6"/>
              </a:rPr>
              <a:t>https://docs.python.org/3/library/tkinter.html</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a:t>
            </a:r>
            <a:r>
              <a:rPr lang="en-IN" dirty="0" err="1">
                <a:solidFill>
                  <a:schemeClr val="bg1"/>
                </a:solidFill>
              </a:rPr>
              <a:t>Pynput</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7"/>
              </a:rPr>
              <a:t>https://pynput.readthedocs.io/en/latest/</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JSON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8"/>
              </a:rPr>
              <a:t>https://docs.python.org/3/library/json.html</a:t>
            </a:r>
            <a:endParaRPr lang="en-IN" dirty="0">
              <a:solidFill>
                <a:schemeClr val="bg1"/>
              </a:solidFill>
            </a:endParaRPr>
          </a:p>
          <a:p>
            <a:pPr marL="305435" indent="-305435"/>
            <a:endParaRPr lang="en-IN" dirty="0">
              <a:solidFill>
                <a:schemeClr val="bg1"/>
              </a:solidFill>
            </a:endParaRPr>
          </a:p>
          <a:p>
            <a:pPr marL="305435" indent="-305435"/>
            <a:r>
              <a:rPr lang="en-IN" dirty="0">
                <a:solidFill>
                  <a:schemeClr val="bg1"/>
                </a:solidFill>
              </a:rPr>
              <a:t>		 Various online tutorials and forums for Python programming and </a:t>
            </a:r>
            <a:r>
              <a:rPr lang="en-IN" dirty="0" err="1">
                <a:solidFill>
                  <a:schemeClr val="bg1"/>
                </a:solidFill>
              </a:rPr>
              <a:t>cybersecurity</a:t>
            </a:r>
            <a:r>
              <a:rPr lang="en-IN" dirty="0">
                <a:solidFill>
                  <a:schemeClr val="bg1"/>
                </a:solidFill>
              </a:rPr>
              <a:t> practices.</a:t>
            </a:r>
          </a:p>
        </p:txBody>
      </p:sp>
    </p:spTree>
    <p:extLst>
      <p:ext uri="{BB962C8B-B14F-4D97-AF65-F5344CB8AC3E}">
        <p14:creationId xmlns:p14="http://schemas.microsoft.com/office/powerpoint/2010/main" val="392031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IN" sz="9600" i="1" dirty="0"/>
              <a:t>THANK</a:t>
            </a:r>
            <a:br>
              <a:rPr lang="en-IN" sz="9600" i="1" dirty="0"/>
            </a:br>
            <a:r>
              <a:rPr lang="en-IN" sz="9600" i="1" dirty="0"/>
              <a:t>YOU</a:t>
            </a:r>
            <a:endParaRPr lang="en-US" sz="9600" i="1" dirty="0"/>
          </a:p>
        </p:txBody>
      </p:sp>
      <p:grpSp>
        <p:nvGrpSpPr>
          <p:cNvPr id="1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pPr defTabSz="914377">
              <a:spcAft>
                <a:spcPts val="600"/>
              </a:spcAft>
            </a:pPr>
            <a:r>
              <a:rPr lang="en-IN" dirty="0">
                <a:solidFill>
                  <a:prstClr val="white"/>
                </a:solidFill>
                <a:latin typeface="Inter" panose="020B0502030000000004" pitchFamily="34" charset="0"/>
                <a:ea typeface="Inter" panose="020B0502030000000004" pitchFamily="34" charset="0"/>
                <a:cs typeface="Calibri"/>
                <a:sym typeface="Calibri"/>
              </a:rPr>
              <a:t>PROBLEM </a:t>
            </a:r>
            <a:br>
              <a:rPr lang="en-IN" dirty="0">
                <a:solidFill>
                  <a:prstClr val="white"/>
                </a:solidFill>
                <a:latin typeface="Inter" panose="020B0502030000000004" pitchFamily="34" charset="0"/>
                <a:ea typeface="Inter" panose="020B0502030000000004" pitchFamily="34" charset="0"/>
                <a:cs typeface="Calibri"/>
                <a:sym typeface="Calibri"/>
              </a:rPr>
            </a:br>
            <a:r>
              <a:rPr lang="en-IN" dirty="0">
                <a:solidFill>
                  <a:prstClr val="white"/>
                </a:solidFill>
                <a:latin typeface="Inter" panose="020B0502030000000004" pitchFamily="34" charset="0"/>
                <a:ea typeface="Inter" panose="020B0502030000000004" pitchFamily="34" charset="0"/>
                <a:cs typeface="Calibri"/>
                <a:sym typeface="Calibri"/>
              </a:rPr>
              <a:t>		STATEMENT</a:t>
            </a:r>
            <a:endParaRPr lang="en-US" sz="20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176170" y="1519103"/>
            <a:ext cx="6096000" cy="1754326"/>
          </a:xfrm>
          <a:prstGeom prst="rect">
            <a:avLst/>
          </a:prstGeom>
        </p:spPr>
        <p:txBody>
          <a:bodyPr>
            <a:spAutoFit/>
          </a:bodyPr>
          <a:lstStyle/>
          <a:p>
            <a:pPr algn="just">
              <a:buFont typeface="Arial" pitchFamily="34" charset="0"/>
              <a:buChar char="•"/>
            </a:pPr>
            <a:r>
              <a:rPr lang="en-US" dirty="0">
                <a:solidFill>
                  <a:schemeClr val="bg1"/>
                </a:solidFill>
              </a:rPr>
              <a:t>	It's Challenging To Covertly Install A Hardware </a:t>
            </a:r>
            <a:r>
              <a:rPr lang="en-US" dirty="0" err="1">
                <a:solidFill>
                  <a:schemeClr val="bg1"/>
                </a:solidFill>
              </a:rPr>
              <a:t>Keylogger</a:t>
            </a:r>
            <a:r>
              <a:rPr lang="en-US" dirty="0">
                <a:solidFill>
                  <a:schemeClr val="bg1"/>
                </a:solidFill>
              </a:rPr>
              <a:t> On Another Person's Device. To Tackle This Issue, We Are Therefore Using A Software </a:t>
            </a:r>
            <a:r>
              <a:rPr lang="en-US" dirty="0" err="1">
                <a:solidFill>
                  <a:schemeClr val="bg1"/>
                </a:solidFill>
              </a:rPr>
              <a:t>Keylogger</a:t>
            </a:r>
            <a:r>
              <a:rPr lang="en-US" dirty="0">
                <a:solidFill>
                  <a:schemeClr val="bg1"/>
                </a:solidFill>
              </a:rPr>
              <a:t> That Can Be Remotely Installed On A Person's PC To Resolve This Problem. Without The Device Owner's Knowledge, The </a:t>
            </a:r>
            <a:r>
              <a:rPr lang="en-US" dirty="0" err="1">
                <a:solidFill>
                  <a:schemeClr val="bg1"/>
                </a:solidFill>
              </a:rPr>
              <a:t>Keylogger</a:t>
            </a:r>
            <a:r>
              <a:rPr lang="en-US" dirty="0">
                <a:solidFill>
                  <a:schemeClr val="bg1"/>
                </a:solidFill>
              </a:rPr>
              <a:t> Would Be Running In The Background.</a:t>
            </a:r>
          </a:p>
        </p:txBody>
      </p:sp>
      <p:sp>
        <p:nvSpPr>
          <p:cNvPr id="10" name="Rectangle 9"/>
          <p:cNvSpPr/>
          <p:nvPr/>
        </p:nvSpPr>
        <p:spPr>
          <a:xfrm>
            <a:off x="4317402" y="3887136"/>
            <a:ext cx="6096000" cy="2031325"/>
          </a:xfrm>
          <a:prstGeom prst="rect">
            <a:avLst/>
          </a:prstGeom>
        </p:spPr>
        <p:txBody>
          <a:bodyPr>
            <a:spAutoFit/>
          </a:bodyPr>
          <a:lstStyle/>
          <a:p>
            <a:pPr algn="just">
              <a:buFont typeface="Arial" pitchFamily="34" charset="0"/>
              <a:buChar char="•"/>
            </a:pPr>
            <a:r>
              <a:rPr lang="en-US" dirty="0">
                <a:solidFill>
                  <a:schemeClr val="bg1"/>
                </a:solidFill>
              </a:rPr>
              <a:t>	However, </a:t>
            </a:r>
            <a:r>
              <a:rPr lang="en-US" dirty="0" err="1">
                <a:solidFill>
                  <a:schemeClr val="bg1"/>
                </a:solidFill>
              </a:rPr>
              <a:t>Keyloggers</a:t>
            </a:r>
            <a:r>
              <a:rPr lang="en-US" dirty="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a:solidFill>
                  <a:schemeClr val="bg1"/>
                </a:solidFill>
              </a:rPr>
              <a:t>keylogger</a:t>
            </a:r>
            <a:r>
              <a:rPr lang="en-US" dirty="0">
                <a:solidFill>
                  <a:schemeClr val="bg1"/>
                </a:solidFill>
              </a:rPr>
              <a:t> Will Allow Us To Continue To Be Vigilant And Ensure The Security Of The Data On Our System.</a:t>
            </a:r>
          </a:p>
        </p:txBody>
      </p:sp>
    </p:spTree>
    <p:extLst>
      <p:ext uri="{BB962C8B-B14F-4D97-AF65-F5344CB8AC3E}">
        <p14:creationId xmlns:p14="http://schemas.microsoft.com/office/powerpoint/2010/main" val="1258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dirty="0">
                <a:ln w="18415" cmpd="sng">
                  <a:solidFill>
                    <a:srgbClr val="FFFFFF"/>
                  </a:solidFill>
                  <a:prstDash val="solid"/>
                </a:ln>
                <a:effectLst>
                  <a:outerShdw blurRad="50800" dist="38100" dir="2700000" algn="tl" rotWithShape="0">
                    <a:prstClr val="black">
                      <a:alpha val="40000"/>
                    </a:prstClr>
                  </a:outerShdw>
                </a:effectLst>
              </a:rPr>
              <a:t>PROPOSED SYSTEM </a:t>
            </a:r>
          </a:p>
        </p:txBody>
      </p:sp>
      <p:grpSp>
        <p:nvGrpSpPr>
          <p:cNvPr id="100" name="Group 99">
            <a:extLst>
              <a:ext uri="{FF2B5EF4-FFF2-40B4-BE49-F238E27FC236}">
                <a16:creationId xmlns:a16="http://schemas.microsoft.com/office/drawing/2014/main"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2308324"/>
          </a:xfrm>
          <a:prstGeom prst="rect">
            <a:avLst/>
          </a:prstGeom>
        </p:spPr>
        <p:txBody>
          <a:bodyPr wrap="square">
            <a:spAutoFit/>
          </a:bodyPr>
          <a:lstStyle/>
          <a:p>
            <a:pPr algn="just"/>
            <a:r>
              <a:rPr lang="en-US" dirty="0">
                <a:solidFill>
                  <a:schemeClr val="bg1"/>
                </a:solidFill>
              </a:rPr>
              <a:t>	</a:t>
            </a:r>
            <a:r>
              <a:rPr lang="en-US" dirty="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instead of hardware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in the target system. Since, software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extLst>
      <p:ext uri="{BB962C8B-B14F-4D97-AF65-F5344CB8AC3E}">
        <p14:creationId xmlns:p14="http://schemas.microsoft.com/office/powerpoint/2010/main" val="12583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a16="http://schemas.microsoft.com/office/drawing/2014/main"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a16="http://schemas.microsoft.com/office/drawing/2014/main"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a16="http://schemas.microsoft.com/office/drawing/2014/main"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0" y="233464"/>
            <a:ext cx="5354772" cy="1844675"/>
          </a:xfrm>
        </p:spPr>
        <p:txBody>
          <a:bodyPr/>
          <a:lstStyle/>
          <a:p>
            <a:r>
              <a:rPr lang="en-IN" sz="4400" dirty="0"/>
              <a:t>GENERAL </a:t>
            </a:r>
            <a:br>
              <a:rPr lang="en-IN" sz="4400" dirty="0"/>
            </a:br>
            <a:r>
              <a:rPr lang="en-IN" sz="4400" dirty="0"/>
              <a:t>REPRESENTATION OF KEYLOGGER</a:t>
            </a:r>
            <a:endParaRPr lang="en-US" sz="4400" dirty="0"/>
          </a:p>
        </p:txBody>
      </p:sp>
      <p:sp>
        <p:nvSpPr>
          <p:cNvPr id="35" name="Freeform: Shape 34">
            <a:extLst>
              <a:ext uri="{FF2B5EF4-FFF2-40B4-BE49-F238E27FC236}">
                <a16:creationId xmlns:a16="http://schemas.microsoft.com/office/drawing/2014/main"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6" name="Group 15">
            <a:extLst>
              <a:ext uri="{FF2B5EF4-FFF2-40B4-BE49-F238E27FC236}">
                <a16:creationId xmlns:a16="http://schemas.microsoft.com/office/drawing/2014/main" id="{6882AF3F-B86F-4827-A6B2-F305A57C8C1F}"/>
              </a:ext>
            </a:extLst>
          </p:cNvPr>
          <p:cNvGrpSpPr/>
          <p:nvPr/>
        </p:nvGrpSpPr>
        <p:grpSpPr>
          <a:xfrm>
            <a:off x="5136127" y="3735514"/>
            <a:ext cx="6358852" cy="584425"/>
            <a:chOff x="1152975" y="773112"/>
            <a:chExt cx="6176868" cy="584425"/>
          </a:xfrm>
        </p:grpSpPr>
        <p:sp>
          <p:nvSpPr>
            <p:cNvPr id="17" name="TextBox 16">
              <a:extLst>
                <a:ext uri="{FF2B5EF4-FFF2-40B4-BE49-F238E27FC236}">
                  <a16:creationId xmlns:a16="http://schemas.microsoft.com/office/drawing/2014/main" id="{8A0728B0-A803-4375-A071-2FD75E5FBB0B}"/>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8" name="TextBox 17">
              <a:extLst>
                <a:ext uri="{FF2B5EF4-FFF2-40B4-BE49-F238E27FC236}">
                  <a16:creationId xmlns:a16="http://schemas.microsoft.com/office/drawing/2014/main" id="{362F46AC-00BE-41F8-BCC4-C774338EC750}"/>
                </a:ext>
              </a:extLst>
            </p:cNvPr>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9" name="Group 18">
            <a:extLst>
              <a:ext uri="{FF2B5EF4-FFF2-40B4-BE49-F238E27FC236}">
                <a16:creationId xmlns:a16="http://schemas.microsoft.com/office/drawing/2014/main" id="{A42707F2-28E2-40BC-90B5-8A6C5199E423}"/>
              </a:ext>
            </a:extLst>
          </p:cNvPr>
          <p:cNvGrpSpPr/>
          <p:nvPr/>
        </p:nvGrpSpPr>
        <p:grpSpPr>
          <a:xfrm>
            <a:off x="4430363" y="5148411"/>
            <a:ext cx="7064616" cy="584425"/>
            <a:chOff x="1152975" y="773112"/>
            <a:chExt cx="6867560" cy="584425"/>
          </a:xfrm>
        </p:grpSpPr>
        <p:sp>
          <p:nvSpPr>
            <p:cNvPr id="20" name="TextBox 19">
              <a:extLst>
                <a:ext uri="{FF2B5EF4-FFF2-40B4-BE49-F238E27FC236}">
                  <a16:creationId xmlns:a16="http://schemas.microsoft.com/office/drawing/2014/main" id="{877695A6-35EC-4EFC-98A9-C41D4B8B7FE2}"/>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21" name="TextBox 20">
              <a:extLst>
                <a:ext uri="{FF2B5EF4-FFF2-40B4-BE49-F238E27FC236}">
                  <a16:creationId xmlns:a16="http://schemas.microsoft.com/office/drawing/2014/main" id="{9D806EFF-8239-4F0A-9A56-04CA2DB0C8A8}"/>
                </a:ext>
              </a:extLst>
            </p:cNvPr>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4">
            <a:extLst>
              <a:ext uri="{FF2B5EF4-FFF2-40B4-BE49-F238E27FC236}">
                <a16:creationId xmlns:a16="http://schemas.microsoft.com/office/drawing/2014/main" id="{B4B81435-CF0D-41AF-B3FE-9EE63C7BB685}"/>
              </a:ext>
            </a:extLst>
          </p:cNvPr>
          <p:cNvGrpSpPr>
            <a:grpSpLocks noChangeAspect="1"/>
          </p:cNvGrpSpPr>
          <p:nvPr/>
        </p:nvGrpSpPr>
        <p:grpSpPr bwMode="auto">
          <a:xfrm>
            <a:off x="1663735" y="3014457"/>
            <a:ext cx="885272" cy="1133149"/>
            <a:chOff x="0" y="2946"/>
            <a:chExt cx="1500" cy="1920"/>
          </a:xfrm>
          <a:solidFill>
            <a:schemeClr val="accent3"/>
          </a:solidFill>
        </p:grpSpPr>
        <p:sp>
          <p:nvSpPr>
            <p:cNvPr id="48" name="Rectangle 5">
              <a:extLst>
                <a:ext uri="{FF2B5EF4-FFF2-40B4-BE49-F238E27FC236}">
                  <a16:creationId xmlns:a16="http://schemas.microsoft.com/office/drawing/2014/main"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a16="http://schemas.microsoft.com/office/drawing/2014/main"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a16="http://schemas.microsoft.com/office/drawing/2014/main"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a16="http://schemas.microsoft.com/office/drawing/2014/main"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a16="http://schemas.microsoft.com/office/drawing/2014/main"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a16="http://schemas.microsoft.com/office/drawing/2014/main"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a16="http://schemas.microsoft.com/office/drawing/2014/main"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a16="http://schemas.microsoft.com/office/drawing/2014/main"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a16="http://schemas.microsoft.com/office/drawing/2014/main"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a16="http://schemas.microsoft.com/office/drawing/2014/main"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a16="http://schemas.microsoft.com/office/drawing/2014/main"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a16="http://schemas.microsoft.com/office/drawing/2014/main"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a16="http://schemas.microsoft.com/office/drawing/2014/main"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a16="http://schemas.microsoft.com/office/drawing/2014/main"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a16="http://schemas.microsoft.com/office/drawing/2014/main"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a16="http://schemas.microsoft.com/office/drawing/2014/main"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a:extLst>
                <a:ext uri="{FF2B5EF4-FFF2-40B4-BE49-F238E27FC236}">
                  <a16:creationId xmlns:a16="http://schemas.microsoft.com/office/drawing/2014/main"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descr="Screenshot 2024-03-26 153029.png"/>
          <p:cNvPicPr>
            <a:picLocks noChangeAspect="1"/>
          </p:cNvPicPr>
          <p:nvPr/>
        </p:nvPicPr>
        <p:blipFill>
          <a:blip r:embed="rId3"/>
          <a:stretch>
            <a:fillRect/>
          </a:stretch>
        </p:blipFill>
        <p:spPr>
          <a:xfrm>
            <a:off x="5019473" y="10565"/>
            <a:ext cx="5252936" cy="6907235"/>
          </a:xfrm>
          <a:prstGeom prst="rect">
            <a:avLst/>
          </a:prstGeom>
        </p:spPr>
      </p:pic>
    </p:spTree>
    <p:extLst>
      <p:ext uri="{BB962C8B-B14F-4D97-AF65-F5344CB8AC3E}">
        <p14:creationId xmlns:p14="http://schemas.microsoft.com/office/powerpoint/2010/main" val="160520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IN" dirty="0"/>
              <a:t>SYSTEM ARCHITECTURE</a:t>
            </a:r>
            <a:endParaRPr lang="en-US" dirty="0"/>
          </a:p>
        </p:txBody>
      </p:sp>
      <p:grpSp>
        <p:nvGrpSpPr>
          <p:cNvPr id="2" name="Group 99">
            <a:extLst>
              <a:ext uri="{FF2B5EF4-FFF2-40B4-BE49-F238E27FC236}">
                <a16:creationId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1" name="Picture 160" descr="Screenshot 2024-03-26 154832.png"/>
          <p:cNvPicPr>
            <a:picLocks noChangeAspect="1"/>
          </p:cNvPicPr>
          <p:nvPr/>
        </p:nvPicPr>
        <p:blipFill>
          <a:blip r:embed="rId2"/>
          <a:stretch>
            <a:fillRect/>
          </a:stretch>
        </p:blipFill>
        <p:spPr>
          <a:xfrm>
            <a:off x="1549524" y="1020115"/>
            <a:ext cx="8859487" cy="5401429"/>
          </a:xfrm>
          <a:prstGeom prst="rect">
            <a:avLst/>
          </a:prstGeom>
        </p:spPr>
      </p:pic>
    </p:spTree>
    <p:extLst>
      <p:ext uri="{BB962C8B-B14F-4D97-AF65-F5344CB8AC3E}">
        <p14:creationId xmlns:p14="http://schemas.microsoft.com/office/powerpoint/2010/main" val="1258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80B5-7184-495E-B03B-1006B705CE67}"/>
              </a:ext>
            </a:extLst>
          </p:cNvPr>
          <p:cNvSpPr>
            <a:spLocks noGrp="1"/>
          </p:cNvSpPr>
          <p:nvPr>
            <p:ph type="title"/>
          </p:nvPr>
        </p:nvSpPr>
        <p:spPr/>
        <p:txBody>
          <a:bodyPr/>
          <a:lstStyle/>
          <a:p>
            <a:r>
              <a:rPr lang="en-US" dirty="0"/>
              <a:t>SYSTEM APPROACH</a:t>
            </a:r>
          </a:p>
        </p:txBody>
      </p:sp>
      <p:sp>
        <p:nvSpPr>
          <p:cNvPr id="9" name="Rectangle 8">
            <a:extLst>
              <a:ext uri="{FF2B5EF4-FFF2-40B4-BE49-F238E27FC236}">
                <a16:creationId xmlns:a16="http://schemas.microsoft.com/office/drawing/2014/main" id="{4B84004B-F4F9-41A5-B55A-B207AC8FE27D}"/>
              </a:ext>
            </a:extLst>
          </p:cNvPr>
          <p:cNvSpPr/>
          <p:nvPr/>
        </p:nvSpPr>
        <p:spPr>
          <a:xfrm>
            <a:off x="365092"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AD5E4F1-4716-4BC8-9A07-816717F67A32}"/>
              </a:ext>
            </a:extLst>
          </p:cNvPr>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8B51FF-F480-48AE-AC48-65104E8D0971}"/>
              </a:ext>
            </a:extLst>
          </p:cNvPr>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sp>
        <p:nvSpPr>
          <p:cNvPr id="13" name="TextBox 12">
            <a:extLst>
              <a:ext uri="{FF2B5EF4-FFF2-40B4-BE49-F238E27FC236}">
                <a16:creationId xmlns:a16="http://schemas.microsoft.com/office/drawing/2014/main" id="{F29E182D-7455-47F3-A575-1BEB13D97586}"/>
              </a:ext>
            </a:extLst>
          </p:cNvPr>
          <p:cNvSpPr txBox="1"/>
          <p:nvPr/>
        </p:nvSpPr>
        <p:spPr>
          <a:xfrm>
            <a:off x="779256" y="3747484"/>
            <a:ext cx="4573794" cy="307777"/>
          </a:xfrm>
          <a:prstGeom prst="rect">
            <a:avLst/>
          </a:prstGeom>
          <a:noFill/>
        </p:spPr>
        <p:txBody>
          <a:bodyPr wrap="square">
            <a:spAutoFit/>
          </a:bodyPr>
          <a:lstStyle/>
          <a:p>
            <a:r>
              <a:rPr lang="en-US" sz="1400" b="0" i="0" dirty="0">
                <a:solidFill>
                  <a:schemeClr val="bg1"/>
                </a:solidFill>
                <a:effectLst/>
              </a:rPr>
              <a:t>. </a:t>
            </a:r>
            <a:endParaRPr lang="en-US" sz="1400" dirty="0"/>
          </a:p>
        </p:txBody>
      </p:sp>
      <p:pic>
        <p:nvPicPr>
          <p:cNvPr id="58"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59" name="Rectangle 58"/>
          <p:cNvSpPr/>
          <p:nvPr/>
        </p:nvSpPr>
        <p:spPr>
          <a:xfrm>
            <a:off x="422843" y="1337713"/>
            <a:ext cx="5192650" cy="646331"/>
          </a:xfrm>
          <a:prstGeom prst="rect">
            <a:avLst/>
          </a:prstGeom>
        </p:spPr>
        <p:txBody>
          <a:bodyPr wrap="square">
            <a:spAutoFit/>
          </a:bodyPr>
          <a:lstStyle/>
          <a:p>
            <a:pPr algn="ctr"/>
            <a:r>
              <a:rPr lang="en-US" dirty="0">
                <a:solidFill>
                  <a:schemeClr val="bg1"/>
                </a:solidFill>
                <a:latin typeface="Times New Roman" pitchFamily="18" charset="0"/>
                <a:cs typeface="Times New Roman" pitchFamily="18" charset="0"/>
              </a:rPr>
              <a:t>INCREASED USE OF KEYLOGGERS BY CYBER CRIMINALS </a:t>
            </a:r>
          </a:p>
        </p:txBody>
      </p:sp>
      <p:pic>
        <p:nvPicPr>
          <p:cNvPr id="60"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61" name="Rectangle 60"/>
          <p:cNvSpPr/>
          <p:nvPr/>
        </p:nvSpPr>
        <p:spPr>
          <a:xfrm>
            <a:off x="7160206" y="3886359"/>
            <a:ext cx="2929969" cy="369332"/>
          </a:xfrm>
          <a:prstGeom prst="rect">
            <a:avLst/>
          </a:prstGeom>
        </p:spPr>
        <p:txBody>
          <a:bodyPr wrap="none">
            <a:spAutoFit/>
          </a:bodyPr>
          <a:lstStyle/>
          <a:p>
            <a:r>
              <a:rPr lang="en-IN" b="1" dirty="0">
                <a:solidFill>
                  <a:prstClr val="white"/>
                </a:solidFill>
                <a:cs typeface="Arabic Typesetting" panose="03020402040406030203" pitchFamily="66" charset="-78"/>
              </a:rPr>
              <a:t>SYSTEM FLOW DIAGRAM</a:t>
            </a:r>
            <a:endParaRPr lang="en-US" dirty="0"/>
          </a:p>
        </p:txBody>
      </p:sp>
    </p:spTree>
    <p:extLst>
      <p:ext uri="{BB962C8B-B14F-4D97-AF65-F5344CB8AC3E}">
        <p14:creationId xmlns:p14="http://schemas.microsoft.com/office/powerpoint/2010/main" val="12471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007795" y="365125"/>
            <a:ext cx="7741291" cy="625475"/>
          </a:xfrm>
        </p:spPr>
        <p:txBody>
          <a:bodyPr/>
          <a:lstStyle/>
          <a:p>
            <a:r>
              <a:rPr lang="en-IN" dirty="0"/>
              <a:t>ALGORITHM</a:t>
            </a:r>
            <a:endParaRPr lang="en-US" dirty="0"/>
          </a:p>
        </p:txBody>
      </p:sp>
      <p:grpSp>
        <p:nvGrpSpPr>
          <p:cNvPr id="37"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719847" y="797668"/>
            <a:ext cx="11011710" cy="5355312"/>
          </a:xfrm>
          <a:prstGeom prst="rect">
            <a:avLst/>
          </a:prstGeom>
        </p:spPr>
        <p:txBody>
          <a:bodyPr wrap="square">
            <a:spAutoFit/>
          </a:bodyPr>
          <a:lstStyle/>
          <a:p>
            <a:pPr marL="305435" indent="-305435" algn="just"/>
            <a:r>
              <a:rPr lang="en-US" dirty="0">
                <a:solidFill>
                  <a:schemeClr val="bg1"/>
                </a:solidFill>
                <a:ea typeface="+mn-lt"/>
                <a:cs typeface="+mn-lt"/>
              </a:rPr>
              <a:t>		The </a:t>
            </a:r>
            <a:r>
              <a:rPr lang="en-US" dirty="0" err="1">
                <a:solidFill>
                  <a:schemeClr val="bg1"/>
                </a:solidFill>
                <a:ea typeface="+mn-lt"/>
                <a:cs typeface="+mn-lt"/>
              </a:rPr>
              <a:t>keylogger</a:t>
            </a:r>
            <a:r>
              <a:rPr lang="en-US" dirty="0">
                <a:solidFill>
                  <a:schemeClr val="bg1"/>
                </a:solidFill>
                <a:ea typeface="+mn-lt"/>
                <a:cs typeface="+mn-lt"/>
              </a:rPr>
              <a:t> algorithm plays a crucial role in capturing and processing keystrokes effectively while ensuring the system's efficiency and reliability. Below is an outline of the </a:t>
            </a:r>
            <a:r>
              <a:rPr lang="en-US" dirty="0" err="1">
                <a:solidFill>
                  <a:schemeClr val="bg1"/>
                </a:solidFill>
                <a:ea typeface="+mn-lt"/>
                <a:cs typeface="+mn-lt"/>
              </a:rPr>
              <a:t>keylogger</a:t>
            </a:r>
            <a:r>
              <a:rPr lang="en-US" dirty="0">
                <a:solidFill>
                  <a:schemeClr val="bg1"/>
                </a:solidFill>
                <a:ea typeface="+mn-lt"/>
                <a:cs typeface="+mn-lt"/>
              </a:rPr>
              <a:t> algorithm:</a:t>
            </a:r>
            <a:endParaRPr lang="en-IN" b="1" dirty="0">
              <a:solidFill>
                <a:schemeClr val="bg1"/>
              </a:solidFill>
            </a:endParaRPr>
          </a:p>
          <a:p>
            <a:pPr marL="305435" indent="-305435" algn="just">
              <a:buFont typeface="Arial" pitchFamily="34" charset="0"/>
              <a:buChar char="•"/>
            </a:pPr>
            <a:r>
              <a:rPr lang="en-IN" b="1" dirty="0">
                <a:solidFill>
                  <a:srgbClr val="FFC000"/>
                </a:solidFill>
              </a:rPr>
              <a:t>Initialization</a:t>
            </a:r>
            <a:r>
              <a:rPr lang="en-IN" dirty="0">
                <a:solidFill>
                  <a:srgbClr val="FFC000"/>
                </a:solidFill>
              </a:rPr>
              <a:t>:</a:t>
            </a:r>
          </a:p>
          <a:p>
            <a:pPr marL="629920" lvl="1" indent="-305435" algn="just"/>
            <a:r>
              <a:rPr lang="en-US" dirty="0">
                <a:solidFill>
                  <a:schemeClr val="bg1"/>
                </a:solidFill>
              </a:rPr>
              <a:t>Initialize the </a:t>
            </a:r>
            <a:r>
              <a:rPr lang="en-US" dirty="0" err="1">
                <a:solidFill>
                  <a:schemeClr val="bg1"/>
                </a:solidFill>
              </a:rPr>
              <a:t>keylogger</a:t>
            </a:r>
            <a:r>
              <a:rPr lang="en-US" dirty="0">
                <a:solidFill>
                  <a:schemeClr val="bg1"/>
                </a:solidFill>
              </a:rPr>
              <a:t> system, including setting up event listeners and data structures to store captured keystrokes.</a:t>
            </a:r>
            <a:endParaRPr lang="en-IN" dirty="0">
              <a:solidFill>
                <a:schemeClr val="bg1"/>
              </a:solidFill>
            </a:endParaRPr>
          </a:p>
          <a:p>
            <a:pPr marL="305435" indent="-305435" algn="just">
              <a:buFont typeface="Arial" pitchFamily="34" charset="0"/>
              <a:buChar char="•"/>
            </a:pPr>
            <a:r>
              <a:rPr lang="en-IN" b="1" dirty="0">
                <a:solidFill>
                  <a:srgbClr val="FFC000"/>
                </a:solidFill>
              </a:rPr>
              <a:t>Keystroke Capture:</a:t>
            </a:r>
          </a:p>
          <a:p>
            <a:pPr marL="629435" lvl="1" indent="-305435" algn="just"/>
            <a:r>
              <a:rPr lang="en-US" dirty="0">
                <a:solidFill>
                  <a:schemeClr val="bg1"/>
                </a:solidFill>
              </a:rPr>
              <a:t>Continuously monitor keyboard events using event listeners, capturing each keystroke as it occurs.</a:t>
            </a:r>
          </a:p>
          <a:p>
            <a:pPr marL="629435" lvl="1" indent="-305435" algn="just"/>
            <a:r>
              <a:rPr lang="en-US" dirty="0">
                <a:solidFill>
                  <a:schemeClr val="bg1"/>
                </a:solidFill>
              </a:rPr>
              <a:t>Record the timestamp, key type (pressed, held, released), and the corresponding key code or character.</a:t>
            </a:r>
            <a:endParaRPr lang="en-IN" dirty="0">
              <a:solidFill>
                <a:schemeClr val="bg1"/>
              </a:solidFill>
            </a:endParaRPr>
          </a:p>
          <a:p>
            <a:pPr marL="305435" indent="-305435" algn="just">
              <a:buFont typeface="Arial" pitchFamily="34" charset="0"/>
              <a:buChar char="•"/>
            </a:pPr>
            <a:r>
              <a:rPr lang="en-IN" b="1" dirty="0">
                <a:solidFill>
                  <a:srgbClr val="FFC000"/>
                </a:solidFill>
              </a:rPr>
              <a:t>Data Processing:</a:t>
            </a:r>
          </a:p>
          <a:p>
            <a:pPr marL="629435" lvl="1" indent="-305435" algn="just"/>
            <a:r>
              <a:rPr lang="en-US" dirty="0">
                <a:solidFill>
                  <a:schemeClr val="bg1"/>
                </a:solidFill>
              </a:rPr>
              <a:t>Preprocess the captured keystrokes to filter out irrelevant or redundant information.</a:t>
            </a:r>
          </a:p>
          <a:p>
            <a:pPr marL="629435" lvl="1" indent="-305435" algn="just"/>
            <a:r>
              <a:rPr lang="en-US" dirty="0">
                <a:solidFill>
                  <a:schemeClr val="bg1"/>
                </a:solidFill>
              </a:rPr>
              <a:t>Organize the keystroke data into a structured format for storage and analysis, such as JSON or CSV.</a:t>
            </a:r>
            <a:endParaRPr lang="en-IN" dirty="0">
              <a:solidFill>
                <a:schemeClr val="bg1"/>
              </a:solidFill>
            </a:endParaRPr>
          </a:p>
          <a:p>
            <a:pPr marL="305435" indent="-305435" algn="just">
              <a:buFont typeface="Arial" pitchFamily="34" charset="0"/>
              <a:buChar char="•"/>
            </a:pPr>
            <a:r>
              <a:rPr lang="en-IN" b="1" dirty="0">
                <a:solidFill>
                  <a:srgbClr val="FFC000"/>
                </a:solidFill>
              </a:rPr>
              <a:t>Storage and Logging:</a:t>
            </a:r>
          </a:p>
          <a:p>
            <a:pPr marL="629435" lvl="1" indent="-305435" algn="just"/>
            <a:r>
              <a:rPr lang="en-US" dirty="0">
                <a:solidFill>
                  <a:schemeClr val="bg1"/>
                </a:solidFill>
              </a:rPr>
              <a:t>Store the processed keystroke data securely, ensuring encryption and protection against unauthorized access.</a:t>
            </a:r>
          </a:p>
          <a:p>
            <a:pPr marL="629435" lvl="1" indent="-305435" algn="just"/>
            <a:r>
              <a:rPr lang="en-US" dirty="0">
                <a:solidFill>
                  <a:schemeClr val="bg1"/>
                </a:solidFill>
              </a:rPr>
              <a:t>Implement logging mechanisms to maintain a record of all keystrokes captured over time, facilitating analysis and forensic investigations.</a:t>
            </a:r>
          </a:p>
          <a:p>
            <a:pPr marL="305435" indent="-305435" algn="just">
              <a:buFont typeface="Arial" pitchFamily="34" charset="0"/>
              <a:buChar char="•"/>
            </a:pPr>
            <a:r>
              <a:rPr lang="en-IN" b="1" dirty="0">
                <a:solidFill>
                  <a:srgbClr val="FFC000"/>
                </a:solidFill>
              </a:rPr>
              <a:t>User Interface Interaction:</a:t>
            </a:r>
            <a:endParaRPr lang="en-US" b="1" dirty="0">
              <a:solidFill>
                <a:srgbClr val="FFC000"/>
              </a:solidFill>
            </a:endParaRPr>
          </a:p>
          <a:p>
            <a:pPr marL="629435" lvl="1" indent="-305435" algn="just"/>
            <a:r>
              <a:rPr lang="en-US" dirty="0">
                <a:solidFill>
                  <a:schemeClr val="bg1"/>
                </a:solidFill>
              </a:rPr>
              <a:t>Develop user interface components to interact with the </a:t>
            </a:r>
            <a:r>
              <a:rPr lang="en-US" dirty="0" err="1">
                <a:solidFill>
                  <a:schemeClr val="bg1"/>
                </a:solidFill>
              </a:rPr>
              <a:t>keylogger</a:t>
            </a:r>
            <a:r>
              <a:rPr lang="en-US" dirty="0">
                <a:solidFill>
                  <a:schemeClr val="bg1"/>
                </a:solidFill>
              </a:rPr>
              <a:t> system, including options for starting/stopping logging, viewing logs, and configuring settings.</a:t>
            </a:r>
            <a:endParaRPr lang="en-IN"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94738" y="520590"/>
            <a:ext cx="3897542" cy="769441"/>
          </a:xfrm>
          <a:prstGeom prst="rect">
            <a:avLst/>
          </a:prstGeom>
        </p:spPr>
        <p:txBody>
          <a:bodyPr wrap="none">
            <a:spAutoFit/>
          </a:bodyPr>
          <a:lstStyle/>
          <a:p>
            <a:r>
              <a:rPr lang="en-IN" sz="4400" b="1" dirty="0">
                <a:solidFill>
                  <a:prstClr val="white"/>
                </a:solidFill>
                <a:ea typeface="+mj-ea"/>
                <a:cs typeface="Arabic Typesetting" panose="03020402040406030203" pitchFamily="66" charset="-78"/>
              </a:rPr>
              <a:t>DEPLOYMENT</a:t>
            </a:r>
            <a:endParaRPr lang="en-US" dirty="0"/>
          </a:p>
        </p:txBody>
      </p:sp>
      <p:sp>
        <p:nvSpPr>
          <p:cNvPr id="22" name="Rectangle 21"/>
          <p:cNvSpPr/>
          <p:nvPr/>
        </p:nvSpPr>
        <p:spPr>
          <a:xfrm>
            <a:off x="1575881" y="-408562"/>
            <a:ext cx="8365788" cy="9633406"/>
          </a:xfrm>
          <a:prstGeom prst="rect">
            <a:avLst/>
          </a:prstGeom>
        </p:spPr>
        <p:txBody>
          <a:bodyPr wrap="square">
            <a:spAutoFit/>
          </a:bodyPr>
          <a:lstStyle/>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	The deployment of the </a:t>
            </a:r>
            <a:r>
              <a:rPr lang="en-US" sz="2000" dirty="0" err="1">
                <a:solidFill>
                  <a:schemeClr val="bg1"/>
                </a:solidFill>
              </a:rPr>
              <a:t>keylogger</a:t>
            </a:r>
            <a:r>
              <a:rPr lang="en-US" sz="2000" dirty="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a:solidFill>
                  <a:srgbClr val="FFFF00"/>
                </a:solidFill>
              </a:rPr>
              <a:t>Installation:</a:t>
            </a:r>
            <a:endParaRPr lang="en-US" sz="2000" dirty="0">
              <a:solidFill>
                <a:srgbClr val="FFFF00"/>
              </a:solidFill>
            </a:endParaRPr>
          </a:p>
          <a:p>
            <a:r>
              <a:rPr lang="en-US" sz="2000" dirty="0">
                <a:solidFill>
                  <a:schemeClr val="bg1"/>
                </a:solidFill>
              </a:rPr>
              <a:t>	Install necessary packages using pip:</a:t>
            </a:r>
          </a:p>
          <a:p>
            <a:r>
              <a:rPr lang="en-US" sz="2000" dirty="0">
                <a:solidFill>
                  <a:schemeClr val="bg1"/>
                </a:solidFill>
              </a:rPr>
              <a:t>C:\Users\name&gt;pip install </a:t>
            </a:r>
            <a:r>
              <a:rPr lang="en-US" sz="2000" dirty="0" err="1">
                <a:solidFill>
                  <a:schemeClr val="bg1"/>
                </a:solidFill>
              </a:rPr>
              <a:t>pynput</a:t>
            </a:r>
            <a:endParaRPr lang="en-US" sz="2000" dirty="0">
              <a:solidFill>
                <a:schemeClr val="bg1"/>
              </a:solidFill>
            </a:endParaRPr>
          </a:p>
          <a:p>
            <a:r>
              <a:rPr lang="en-US" sz="2000" dirty="0">
                <a:solidFill>
                  <a:schemeClr val="bg1"/>
                </a:solidFill>
              </a:rPr>
              <a:t>Download the </a:t>
            </a:r>
            <a:r>
              <a:rPr lang="en-US" sz="2000" dirty="0" err="1">
                <a:solidFill>
                  <a:schemeClr val="bg1"/>
                </a:solidFill>
              </a:rPr>
              <a:t>keylogger</a:t>
            </a:r>
            <a:r>
              <a:rPr lang="en-US" sz="2000" dirty="0">
                <a:solidFill>
                  <a:schemeClr val="bg1"/>
                </a:solidFill>
              </a:rPr>
              <a:t> script (keylogger.py) onto the target system.</a:t>
            </a:r>
          </a:p>
          <a:p>
            <a:pPr>
              <a:buFont typeface="Arial" pitchFamily="34" charset="0"/>
              <a:buChar char="•"/>
            </a:pPr>
            <a:r>
              <a:rPr lang="en-US" sz="2000" b="1" dirty="0">
                <a:solidFill>
                  <a:srgbClr val="FFFF00"/>
                </a:solidFill>
              </a:rPr>
              <a:t>Configuration</a:t>
            </a:r>
            <a:r>
              <a:rPr lang="en-US" sz="2000" b="1" dirty="0">
                <a:solidFill>
                  <a:schemeClr val="bg1"/>
                </a:solidFill>
              </a:rPr>
              <a:t>:</a:t>
            </a:r>
            <a:endParaRPr lang="en-US" sz="2000" dirty="0">
              <a:solidFill>
                <a:schemeClr val="bg1"/>
              </a:solidFill>
            </a:endParaRPr>
          </a:p>
          <a:p>
            <a:r>
              <a:rPr lang="en-US" sz="2000" dirty="0">
                <a:solidFill>
                  <a:schemeClr val="bg1"/>
                </a:solidFill>
              </a:rPr>
              <a:t>	Modify any configuration options in the </a:t>
            </a:r>
            <a:r>
              <a:rPr lang="en-US" sz="2000" dirty="0" err="1">
                <a:solidFill>
                  <a:schemeClr val="bg1"/>
                </a:solidFill>
              </a:rPr>
              <a:t>keylogger</a:t>
            </a:r>
            <a:r>
              <a:rPr lang="en-US" sz="2000" dirty="0">
                <a:solidFill>
                  <a:schemeClr val="bg1"/>
                </a:solidFill>
              </a:rPr>
              <a:t> script as needed (e.g., output file path, logging settings).</a:t>
            </a:r>
          </a:p>
          <a:p>
            <a:pPr>
              <a:buFont typeface="Arial" pitchFamily="34" charset="0"/>
              <a:buChar char="•"/>
            </a:pPr>
            <a:r>
              <a:rPr lang="en-US" sz="2000" b="1" dirty="0">
                <a:solidFill>
                  <a:srgbClr val="FFFF00"/>
                </a:solidFill>
              </a:rPr>
              <a:t>Execution:</a:t>
            </a:r>
            <a:endParaRPr lang="en-US" sz="2000" dirty="0">
              <a:solidFill>
                <a:srgbClr val="FFFF00"/>
              </a:solidFill>
            </a:endParaRPr>
          </a:p>
          <a:p>
            <a:r>
              <a:rPr lang="en-US" sz="2000" dirty="0">
                <a:solidFill>
                  <a:schemeClr val="bg1"/>
                </a:solidFill>
              </a:rPr>
              <a:t>	Open a terminal or command prompt.</a:t>
            </a:r>
          </a:p>
          <a:p>
            <a:r>
              <a:rPr lang="en-US" sz="2000" dirty="0">
                <a:solidFill>
                  <a:schemeClr val="bg1"/>
                </a:solidFill>
              </a:rPr>
              <a:t>Navigate to the directory containing the </a:t>
            </a:r>
            <a:r>
              <a:rPr lang="en-US" sz="2000" dirty="0" err="1">
                <a:solidFill>
                  <a:schemeClr val="bg1"/>
                </a:solidFill>
              </a:rPr>
              <a:t>keylogger</a:t>
            </a:r>
            <a:r>
              <a:rPr lang="en-US" sz="2000" dirty="0">
                <a:solidFill>
                  <a:schemeClr val="bg1"/>
                </a:solidFill>
              </a:rPr>
              <a:t> script.</a:t>
            </a:r>
          </a:p>
          <a:p>
            <a:r>
              <a:rPr lang="en-US" sz="2000" dirty="0">
                <a:solidFill>
                  <a:schemeClr val="bg1"/>
                </a:solidFill>
              </a:rPr>
              <a:t>Run the </a:t>
            </a:r>
            <a:r>
              <a:rPr lang="en-US" sz="2000" dirty="0" err="1">
                <a:solidFill>
                  <a:schemeClr val="bg1"/>
                </a:solidFill>
              </a:rPr>
              <a:t>keylogger</a:t>
            </a:r>
            <a:r>
              <a:rPr lang="en-US" sz="2000" dirty="0">
                <a:solidFill>
                  <a:schemeClr val="bg1"/>
                </a:solidFill>
              </a:rPr>
              <a:t> script using Python:</a:t>
            </a:r>
          </a:p>
          <a:p>
            <a:r>
              <a:rPr lang="en-US" sz="2000" dirty="0">
                <a:solidFill>
                  <a:schemeClr val="bg1"/>
                </a:solidFill>
              </a:rPr>
              <a:t>C:\Users\name&gt;python keylogger.py</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62060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RESULT</a:t>
            </a:r>
            <a:endParaRPr lang="en-US" dirty="0"/>
          </a:p>
        </p:txBody>
      </p:sp>
      <p:grpSp>
        <p:nvGrpSpPr>
          <p:cNvPr id="2"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Screenshot 2024-03-26 160515[13].png"/>
          <p:cNvPicPr>
            <a:picLocks noChangeAspect="1"/>
          </p:cNvPicPr>
          <p:nvPr/>
        </p:nvPicPr>
        <p:blipFill>
          <a:blip r:embed="rId3"/>
          <a:stretch>
            <a:fillRect/>
          </a:stretch>
        </p:blipFill>
        <p:spPr>
          <a:xfrm>
            <a:off x="1234388" y="879536"/>
            <a:ext cx="2343477" cy="2581635"/>
          </a:xfrm>
          <a:prstGeom prst="rect">
            <a:avLst/>
          </a:prstGeom>
        </p:spPr>
      </p:pic>
      <p:pic>
        <p:nvPicPr>
          <p:cNvPr id="11"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12"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3" name="Rectangle 12"/>
          <p:cNvSpPr/>
          <p:nvPr/>
        </p:nvSpPr>
        <p:spPr>
          <a:xfrm>
            <a:off x="1793553" y="3642367"/>
            <a:ext cx="1167307"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BEFORE START</a:t>
            </a:r>
            <a:endParaRPr lang="en-US" sz="1100" dirty="0"/>
          </a:p>
        </p:txBody>
      </p:sp>
      <p:sp>
        <p:nvSpPr>
          <p:cNvPr id="14" name="Rectangle 13"/>
          <p:cNvSpPr/>
          <p:nvPr/>
        </p:nvSpPr>
        <p:spPr>
          <a:xfrm>
            <a:off x="8534400" y="3647354"/>
            <a:ext cx="3120359" cy="261610"/>
          </a:xfrm>
          <a:prstGeom prst="rect">
            <a:avLst/>
          </a:prstGeom>
        </p:spPr>
        <p:txBody>
          <a:bodyPr wrap="square">
            <a:spAutoFit/>
          </a:bodyPr>
          <a:lstStyle/>
          <a:p>
            <a:r>
              <a:rPr lang="en-IN" sz="1100" b="1" i="1" dirty="0">
                <a:solidFill>
                  <a:prstClr val="white"/>
                </a:solidFill>
                <a:ea typeface="+mj-ea"/>
                <a:cs typeface="Arabic Typesetting" panose="03020402040406030203" pitchFamily="66" charset="-78"/>
              </a:rPr>
              <a:t>AFTER START</a:t>
            </a:r>
            <a:endParaRPr lang="en-US" sz="1100" dirty="0"/>
          </a:p>
        </p:txBody>
      </p:sp>
      <p:sp>
        <p:nvSpPr>
          <p:cNvPr id="15" name="Rectangle 14"/>
          <p:cNvSpPr/>
          <p:nvPr/>
        </p:nvSpPr>
        <p:spPr>
          <a:xfrm>
            <a:off x="4882544" y="6417840"/>
            <a:ext cx="768159"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LOG FILE</a:t>
            </a:r>
            <a:endParaRPr lang="en-US" sz="1100" dirty="0"/>
          </a:p>
        </p:txBody>
      </p:sp>
    </p:spTree>
    <p:extLst>
      <p:ext uri="{BB962C8B-B14F-4D97-AF65-F5344CB8AC3E}">
        <p14:creationId xmlns:p14="http://schemas.microsoft.com/office/powerpoint/2010/main" val="3920319300"/>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1321</Words>
  <Application>Microsoft Office PowerPoint</Application>
  <PresentationFormat>Widescreen</PresentationFormat>
  <Paragraphs>105</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Arabic Typesetting</vt:lpstr>
      <vt:lpstr>Arial</vt:lpstr>
      <vt:lpstr>Calibri</vt:lpstr>
      <vt:lpstr>Inter</vt:lpstr>
      <vt:lpstr>Segoe UI</vt:lpstr>
      <vt:lpstr>Söhne</vt:lpstr>
      <vt:lpstr>Times New Roman</vt:lpstr>
      <vt:lpstr>Office Theme</vt:lpstr>
      <vt:lpstr>KEYLOGGER</vt:lpstr>
      <vt:lpstr>PROBLEM    STATEMENT</vt:lpstr>
      <vt:lpstr>PROPOSED SYSTEM </vt:lpstr>
      <vt:lpstr>GENERAL  REPRESENTATION OF KEYLOGGER</vt:lpstr>
      <vt:lpstr>SYSTEM ARCHITECTURE</vt:lpstr>
      <vt:lpstr>SYSTEM APPROACH</vt:lpstr>
      <vt:lpstr>ALGORITHM</vt:lpstr>
      <vt:lpstr>PowerPoint Presentation</vt:lpstr>
      <vt:lpstr>RESULT</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madhu mitha</cp:lastModifiedBy>
  <cp:revision>53</cp:revision>
  <dcterms:created xsi:type="dcterms:W3CDTF">2020-07-28T06:43:44Z</dcterms:created>
  <dcterms:modified xsi:type="dcterms:W3CDTF">2024-04-01T16:18:22Z</dcterms:modified>
</cp:coreProperties>
</file>