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48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type="screen4x3" cy="6858000" cx="9144000"/>
  <p:notesSz cx="6858000" cy="9144000"/>
  <p:defaultTextStyle>
    <a:defPPr>
      <a:defRPr lang="ta-IN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tableStyles" Target="tableStyles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7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23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824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825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826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827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82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title">
  <p:cSld name="Title Slide"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30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3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048618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619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620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</p:grpSp>
          <p:grpSp>
            <p:nvGrpSpPr>
              <p:cNvPr id="3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048621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622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623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</p:grpSp>
          <p:grpSp>
            <p:nvGrpSpPr>
              <p:cNvPr id="3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48624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625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626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</p:grpSp>
          <p:sp>
            <p:nvSpPr>
              <p:cNvPr id="1048627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/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lang="en-US"/>
              </a:p>
            </p:txBody>
          </p:sp>
          <p:sp>
            <p:nvSpPr>
              <p:cNvPr id="1048628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/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lang="en-US"/>
              </a:p>
            </p:txBody>
          </p:sp>
          <p:sp>
            <p:nvSpPr>
              <p:cNvPr id="1048629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/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lang="en-US"/>
              </a:p>
            </p:txBody>
          </p:sp>
        </p:grpSp>
        <p:sp>
          <p:nvSpPr>
            <p:cNvPr id="1048630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31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32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33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34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35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36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37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38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39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40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41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42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43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44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45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46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47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48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49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50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51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</p:grpSp>
      <p:sp>
        <p:nvSpPr>
          <p:cNvPr id="1048652" name="Rectangle 45"/>
          <p:cNvSpPr/>
          <p:nvPr/>
        </p:nvSpPr>
        <p:spPr>
          <a:xfrm>
            <a:off x="4561242" y="-21511"/>
            <a:ext cx="3679116" cy="6271840"/>
          </a:xfrm>
          <a:prstGeom prst="rect"/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653" name="Rectangle 46"/>
          <p:cNvSpPr/>
          <p:nvPr/>
        </p:nvSpPr>
        <p:spPr>
          <a:xfrm>
            <a:off x="4649096" y="-21511"/>
            <a:ext cx="3505200" cy="2312889"/>
          </a:xfrm>
          <a:prstGeom prst="rect"/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654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655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algn="l" indent="0" marL="0">
              <a:buNone/>
              <a:defRPr sz="1800">
                <a:solidFill>
                  <a:srgbClr val="424242"/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 lang="en-US"/>
          </a:p>
        </p:txBody>
      </p:sp>
      <p:sp>
        <p:nvSpPr>
          <p:cNvPr id="1048656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ED9929E8-ED15-497E-850B-F00105F7B7CC}" type="datetimeFigureOut">
              <a:rPr lang="ta-IN" smtClean="0"/>
              <a:t>06-09-2024</a:t>
            </a:fld>
            <a:endParaRPr lang="ta-IN"/>
          </a:p>
        </p:txBody>
      </p:sp>
      <p:sp>
        <p:nvSpPr>
          <p:cNvPr id="1048657" name="Rectangle 49"/>
          <p:cNvSpPr/>
          <p:nvPr/>
        </p:nvSpPr>
        <p:spPr>
          <a:xfrm>
            <a:off x="4650889" y="6088284"/>
            <a:ext cx="3505200" cy="81740"/>
          </a:xfrm>
          <a:prstGeom prst="rect"/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65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ta-IN"/>
          </a:p>
        </p:txBody>
      </p:sp>
      <p:sp>
        <p:nvSpPr>
          <p:cNvPr id="104865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FE200C91-4D93-4959-8784-3F819D787A8B}" type="slidenum">
              <a:rPr lang="ta-IN" smtClean="0"/>
              <a:t>‹#›</a:t>
            </a:fld>
            <a:endParaRPr lang="ta-IN"/>
          </a:p>
        </p:txBody>
      </p:sp>
      <p:sp>
        <p:nvSpPr>
          <p:cNvPr id="1048660" name="Rectangle 88"/>
          <p:cNvSpPr/>
          <p:nvPr/>
        </p:nvSpPr>
        <p:spPr>
          <a:xfrm>
            <a:off x="4650889" y="6088284"/>
            <a:ext cx="3505200" cy="81740"/>
          </a:xfrm>
          <a:prstGeom prst="rect"/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6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75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75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D9929E8-ED15-497E-850B-F00105F7B7CC}" type="datetimeFigureOut">
              <a:rPr lang="ta-IN" smtClean="0"/>
              <a:t>06-09-2024</a:t>
            </a:fld>
            <a:endParaRPr lang="ta-IN"/>
          </a:p>
        </p:txBody>
      </p:sp>
      <p:sp>
        <p:nvSpPr>
          <p:cNvPr id="104875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ta-IN"/>
          </a:p>
        </p:txBody>
      </p:sp>
      <p:sp>
        <p:nvSpPr>
          <p:cNvPr id="104875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E200C91-4D93-4959-8784-3F819D787A8B}" type="slidenum">
              <a:rPr lang="ta-IN" smtClean="0"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anchor="ctr" vert="eaVert"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704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70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D9929E8-ED15-497E-850B-F00105F7B7CC}" type="datetimeFigureOut">
              <a:rPr lang="ta-IN" smtClean="0"/>
              <a:t>06-09-2024</a:t>
            </a:fld>
            <a:endParaRPr lang="ta-IN"/>
          </a:p>
        </p:txBody>
      </p:sp>
      <p:sp>
        <p:nvSpPr>
          <p:cNvPr id="104870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ta-IN"/>
          </a:p>
        </p:txBody>
      </p:sp>
      <p:sp>
        <p:nvSpPr>
          <p:cNvPr id="104870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E200C91-4D93-4959-8784-3F819D787A8B}" type="slidenum">
              <a:rPr lang="ta-IN" smtClean="0"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64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66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D9929E8-ED15-497E-850B-F00105F7B7CC}" type="datetimeFigureOut">
              <a:rPr lang="ta-IN" smtClean="0"/>
              <a:t>06-09-2024</a:t>
            </a:fld>
            <a:endParaRPr lang="ta-IN"/>
          </a:p>
        </p:txBody>
      </p:sp>
      <p:sp>
        <p:nvSpPr>
          <p:cNvPr id="104866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ta-IN"/>
          </a:p>
        </p:txBody>
      </p:sp>
      <p:sp>
        <p:nvSpPr>
          <p:cNvPr id="104866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E200C91-4D93-4959-8784-3F819D787A8B}" type="slidenum">
              <a:rPr lang="ta-IN" smtClean="0"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6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7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baseline="0" b="0" cap="none" sz="4000"/>
            </a:lvl1pPr>
          </a:lstStyle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758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75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D9929E8-ED15-497E-850B-F00105F7B7CC}" type="datetimeFigureOut">
              <a:rPr lang="ta-IN" smtClean="0"/>
              <a:t>06-09-2024</a:t>
            </a:fld>
            <a:endParaRPr lang="ta-IN"/>
          </a:p>
        </p:txBody>
      </p:sp>
      <p:sp>
        <p:nvSpPr>
          <p:cNvPr id="104876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ta-IN"/>
          </a:p>
        </p:txBody>
      </p:sp>
      <p:sp>
        <p:nvSpPr>
          <p:cNvPr id="104876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E200C91-4D93-4959-8784-3F819D787A8B}" type="slidenum">
              <a:rPr lang="ta-IN" smtClean="0"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6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76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D9929E8-ED15-497E-850B-F00105F7B7CC}" type="datetimeFigureOut">
              <a:rPr lang="ta-IN" smtClean="0"/>
              <a:t>06-09-2024</a:t>
            </a:fld>
            <a:endParaRPr lang="ta-IN"/>
          </a:p>
        </p:txBody>
      </p:sp>
      <p:sp>
        <p:nvSpPr>
          <p:cNvPr id="104876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ta-IN"/>
          </a:p>
        </p:txBody>
      </p:sp>
      <p:sp>
        <p:nvSpPr>
          <p:cNvPr id="104876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E200C91-4D93-4959-8784-3F819D787A8B}" type="slidenum">
              <a:rPr lang="ta-IN" smtClean="0"/>
              <a:t>‹#›</a:t>
            </a:fld>
            <a:endParaRPr lang="ta-IN"/>
          </a:p>
        </p:txBody>
      </p:sp>
      <p:sp>
        <p:nvSpPr>
          <p:cNvPr id="1048766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767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6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769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indent="0" marL="0">
              <a:buNone/>
              <a:defRPr b="1" sz="2400">
                <a:solidFill>
                  <a:schemeClr val="accent1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770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771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indent="0" marL="0">
              <a:buNone/>
              <a:defRPr b="1" sz="2400">
                <a:solidFill>
                  <a:schemeClr val="accent1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772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773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D9929E8-ED15-497E-850B-F00105F7B7CC}" type="datetimeFigureOut">
              <a:rPr lang="ta-IN" smtClean="0"/>
              <a:t>06-09-2024</a:t>
            </a:fld>
            <a:endParaRPr lang="ta-IN"/>
          </a:p>
        </p:txBody>
      </p:sp>
      <p:sp>
        <p:nvSpPr>
          <p:cNvPr id="1048774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ta-IN"/>
          </a:p>
        </p:txBody>
      </p:sp>
      <p:sp>
        <p:nvSpPr>
          <p:cNvPr id="1048775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E200C91-4D93-4959-8784-3F819D787A8B}" type="slidenum">
              <a:rPr lang="ta-IN" smtClean="0"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700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D9929E8-ED15-497E-850B-F00105F7B7CC}" type="datetimeFigureOut">
              <a:rPr lang="ta-IN" smtClean="0"/>
              <a:t>06-09-2024</a:t>
            </a:fld>
            <a:endParaRPr lang="ta-IN"/>
          </a:p>
        </p:txBody>
      </p:sp>
      <p:sp>
        <p:nvSpPr>
          <p:cNvPr id="1048701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ta-IN"/>
          </a:p>
        </p:txBody>
      </p:sp>
      <p:sp>
        <p:nvSpPr>
          <p:cNvPr id="104870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E200C91-4D93-4959-8784-3F819D787A8B}" type="slidenum">
              <a:rPr lang="ta-IN" smtClean="0"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6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6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D9929E8-ED15-497E-850B-F00105F7B7CC}" type="datetimeFigureOut">
              <a:rPr lang="ta-IN" smtClean="0"/>
              <a:t>06-09-2024</a:t>
            </a:fld>
            <a:endParaRPr lang="ta-IN"/>
          </a:p>
        </p:txBody>
      </p:sp>
      <p:sp>
        <p:nvSpPr>
          <p:cNvPr id="1048777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ta-IN"/>
          </a:p>
        </p:txBody>
      </p:sp>
      <p:sp>
        <p:nvSpPr>
          <p:cNvPr id="104877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E200C91-4D93-4959-8784-3F819D787A8B}" type="slidenum">
              <a:rPr lang="ta-IN" smtClean="0"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objTx">
  <p:cSld name="Content with Caption">
    <p:spTree>
      <p:nvGrpSpPr>
        <p:cNvPr id="7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72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3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048779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780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781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048782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783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784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</p:grpSp>
          <p:grpSp>
            <p:nvGrpSpPr>
              <p:cNvPr id="75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48785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786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787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</p:grpSp>
          <p:sp>
            <p:nvSpPr>
              <p:cNvPr id="1048788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/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lang="en-US"/>
              </a:p>
            </p:txBody>
          </p:sp>
          <p:sp>
            <p:nvSpPr>
              <p:cNvPr id="1048789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/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lang="en-US"/>
              </a:p>
            </p:txBody>
          </p:sp>
          <p:sp>
            <p:nvSpPr>
              <p:cNvPr id="1048790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/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lang="en-US"/>
              </a:p>
            </p:txBody>
          </p:sp>
        </p:grpSp>
        <p:sp>
          <p:nvSpPr>
            <p:cNvPr id="1048791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92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93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94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95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96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97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98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99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800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801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802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803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804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805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806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807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808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809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810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811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812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</p:grpSp>
      <p:sp>
        <p:nvSpPr>
          <p:cNvPr id="1048813" name="Rectangle 45"/>
          <p:cNvSpPr/>
          <p:nvPr/>
        </p:nvSpPr>
        <p:spPr>
          <a:xfrm>
            <a:off x="4561242" y="-21511"/>
            <a:ext cx="3679116" cy="6271840"/>
          </a:xfrm>
          <a:prstGeom prst="rect"/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814" name="Rectangle 56"/>
          <p:cNvSpPr/>
          <p:nvPr/>
        </p:nvSpPr>
        <p:spPr>
          <a:xfrm>
            <a:off x="4649096" y="-21510"/>
            <a:ext cx="3505200" cy="623938"/>
          </a:xfrm>
          <a:prstGeom prst="rect"/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81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D9929E8-ED15-497E-850B-F00105F7B7CC}" type="datetimeFigureOut">
              <a:rPr lang="ta-IN" smtClean="0"/>
              <a:t>06-09-2024</a:t>
            </a:fld>
            <a:endParaRPr lang="ta-IN"/>
          </a:p>
        </p:txBody>
      </p:sp>
      <p:sp>
        <p:nvSpPr>
          <p:cNvPr id="104881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E200C91-4D93-4959-8784-3F819D787A8B}" type="slidenum">
              <a:rPr lang="ta-IN" smtClean="0"/>
              <a:t>‹#›</a:t>
            </a:fld>
            <a:endParaRPr lang="ta-IN"/>
          </a:p>
        </p:txBody>
      </p:sp>
      <p:sp>
        <p:nvSpPr>
          <p:cNvPr id="1048817" name="Rectangle 57"/>
          <p:cNvSpPr/>
          <p:nvPr/>
        </p:nvSpPr>
        <p:spPr>
          <a:xfrm>
            <a:off x="905571" y="601883"/>
            <a:ext cx="3562257" cy="5648445"/>
          </a:xfrm>
          <a:prstGeom prst="rect"/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818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819" name="Rectangle 60"/>
          <p:cNvSpPr/>
          <p:nvPr/>
        </p:nvSpPr>
        <p:spPr>
          <a:xfrm>
            <a:off x="4650889" y="6088284"/>
            <a:ext cx="3505200" cy="81740"/>
          </a:xfrm>
          <a:prstGeom prst="rect"/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82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p>
            <a:endParaRPr lang="ta-IN"/>
          </a:p>
        </p:txBody>
      </p:sp>
      <p:sp>
        <p:nvSpPr>
          <p:cNvPr id="1048821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b="0" sz="2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822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indent="0" marL="0">
              <a:buNone/>
              <a:defRPr sz="1600">
                <a:solidFill>
                  <a:srgbClr val="424242"/>
                </a:solidFill>
              </a:defRPr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picTx">
  <p:cSld name="Picture with Caption"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61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6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048708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709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710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</p:grpSp>
          <p:grpSp>
            <p:nvGrpSpPr>
              <p:cNvPr id="6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048711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712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713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</p:grpSp>
          <p:grpSp>
            <p:nvGrpSpPr>
              <p:cNvPr id="6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48714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715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716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</p:grpSp>
          <p:sp>
            <p:nvSpPr>
              <p:cNvPr id="1048717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/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lang="en-US"/>
              </a:p>
            </p:txBody>
          </p:sp>
          <p:sp>
            <p:nvSpPr>
              <p:cNvPr id="1048718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/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lang="en-US"/>
              </a:p>
            </p:txBody>
          </p:sp>
          <p:sp>
            <p:nvSpPr>
              <p:cNvPr id="1048719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/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lang="en-US"/>
              </a:p>
            </p:txBody>
          </p:sp>
        </p:grpSp>
        <p:sp>
          <p:nvSpPr>
            <p:cNvPr id="1048720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21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22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23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24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25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26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27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28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29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30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31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32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33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34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35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36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37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38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39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40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41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</p:grpSp>
      <p:sp>
        <p:nvSpPr>
          <p:cNvPr id="1048742" name="Rectangle 93"/>
          <p:cNvSpPr/>
          <p:nvPr/>
        </p:nvSpPr>
        <p:spPr>
          <a:xfrm>
            <a:off x="4561242" y="-21511"/>
            <a:ext cx="3679116" cy="6271840"/>
          </a:xfrm>
          <a:prstGeom prst="rect"/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743" name="Rectangle 100"/>
          <p:cNvSpPr/>
          <p:nvPr/>
        </p:nvSpPr>
        <p:spPr>
          <a:xfrm>
            <a:off x="4649096" y="-21510"/>
            <a:ext cx="3505200" cy="623938"/>
          </a:xfrm>
          <a:prstGeom prst="rect"/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744" name="Rectangle 101"/>
          <p:cNvSpPr/>
          <p:nvPr/>
        </p:nvSpPr>
        <p:spPr>
          <a:xfrm>
            <a:off x="905571" y="601883"/>
            <a:ext cx="3562257" cy="5648445"/>
          </a:xfrm>
          <a:prstGeom prst="rect"/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745" name="Rectangle 104"/>
          <p:cNvSpPr/>
          <p:nvPr/>
        </p:nvSpPr>
        <p:spPr>
          <a:xfrm>
            <a:off x="4650889" y="6088284"/>
            <a:ext cx="3505200" cy="81740"/>
          </a:xfrm>
          <a:prstGeom prst="rect"/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746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b="0" sz="2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747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indent="0" marL="0">
              <a:buNone/>
              <a:defRPr sz="3200">
                <a:solidFill>
                  <a:schemeClr val="accent1"/>
                </a:solidFill>
              </a:defRPr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dirty="0" lang="en-US"/>
          </a:p>
        </p:txBody>
      </p:sp>
      <p:sp>
        <p:nvSpPr>
          <p:cNvPr id="1048748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indent="0" marL="0">
              <a:buNone/>
              <a:defRPr sz="1600">
                <a:solidFill>
                  <a:srgbClr val="424242"/>
                </a:solidFill>
              </a:defRPr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74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D9929E8-ED15-497E-850B-F00105F7B7CC}" type="datetimeFigureOut">
              <a:rPr lang="ta-IN" smtClean="0"/>
              <a:t>06-09-2024</a:t>
            </a:fld>
            <a:endParaRPr lang="ta-IN"/>
          </a:p>
        </p:txBody>
      </p:sp>
      <p:sp>
        <p:nvSpPr>
          <p:cNvPr id="104875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p>
            <a:endParaRPr lang="ta-IN"/>
          </a:p>
        </p:txBody>
      </p:sp>
      <p:sp>
        <p:nvSpPr>
          <p:cNvPr id="104875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E200C91-4D93-4959-8784-3F819D787A8B}" type="slidenum">
              <a:rPr lang="ta-IN" smtClean="0"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1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4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048576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577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578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</p:grpSp>
          <p:grpSp>
            <p:nvGrpSpPr>
              <p:cNvPr id="15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048579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580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581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</p:grpSp>
          <p:grpSp>
            <p:nvGrpSpPr>
              <p:cNvPr id="16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48582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583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584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</p:grpSp>
          <p:sp>
            <p:nvSpPr>
              <p:cNvPr id="1048585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/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lang="en-US"/>
              </a:p>
            </p:txBody>
          </p:sp>
          <p:sp>
            <p:nvSpPr>
              <p:cNvPr id="1048586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/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lang="en-US"/>
              </a:p>
            </p:txBody>
          </p:sp>
          <p:sp>
            <p:nvSpPr>
              <p:cNvPr id="1048587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/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lang="en-US"/>
              </a:p>
            </p:txBody>
          </p:sp>
        </p:grpSp>
        <p:sp>
          <p:nvSpPr>
            <p:cNvPr id="1048588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589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590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591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592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593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594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595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596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597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598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599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00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01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02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03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04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05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06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07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08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09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</p:grpSp>
      <p:sp>
        <p:nvSpPr>
          <p:cNvPr id="1048610" name="Rectangle 65"/>
          <p:cNvSpPr/>
          <p:nvPr/>
        </p:nvSpPr>
        <p:spPr>
          <a:xfrm>
            <a:off x="457200" y="333487"/>
            <a:ext cx="8229600" cy="6185647"/>
          </a:xfrm>
          <a:prstGeom prst="rect"/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611" name="Rectangle 69"/>
          <p:cNvSpPr/>
          <p:nvPr/>
        </p:nvSpPr>
        <p:spPr>
          <a:xfrm>
            <a:off x="4561242" y="-21511"/>
            <a:ext cx="3679116" cy="699244"/>
          </a:xfrm>
          <a:prstGeom prst="rect"/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612" name="Rectangle 70"/>
          <p:cNvSpPr/>
          <p:nvPr/>
        </p:nvSpPr>
        <p:spPr>
          <a:xfrm>
            <a:off x="4649096" y="-21510"/>
            <a:ext cx="3505200" cy="623938"/>
          </a:xfrm>
          <a:prstGeom prst="rect"/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613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/>
        </p:spPr>
        <p:txBody>
          <a:bodyPr anchor="b" bIns="45720" lIns="91440" rIns="91440" rtlCol="0" tIns="45720" vert="horz">
            <a:normAutofit/>
          </a:bodyPr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614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615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ED9929E8-ED15-497E-850B-F00105F7B7CC}" type="datetimeFigureOut">
              <a:rPr lang="ta-IN" smtClean="0"/>
              <a:t>06-09-2024</a:t>
            </a:fld>
            <a:endParaRPr lang="ta-IN"/>
          </a:p>
        </p:txBody>
      </p:sp>
      <p:sp>
        <p:nvSpPr>
          <p:cNvPr id="10486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ta-IN"/>
          </a:p>
        </p:txBody>
      </p:sp>
      <p:sp>
        <p:nvSpPr>
          <p:cNvPr id="10486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FE200C91-4D93-4959-8784-3F819D787A8B}" type="slidenum">
              <a:rPr lang="ta-IN" smtClean="0"/>
              <a:t>‹#›</a:t>
            </a:fld>
            <a:endParaRPr lang="ta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eaLnBrk="1" hangingPunct="1" latinLnBrk="0" rtl="0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algn="l" defTabSz="914400" eaLnBrk="1" hangingPunct="1" indent="-274320" latinLnBrk="0" marL="342900" rtl="0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algn="l" defTabSz="914400" eaLnBrk="1" hangingPunct="1" indent="-274320" latinLnBrk="0" marL="640080" rtl="0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914400" rtl="0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124712" rtl="0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1325880" rtl="0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baseline="0" sz="1600" kern="1200">
          <a:solidFill>
            <a:schemeClr val="tx2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1517904" rtl="0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1719072" rtl="0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1920240" rtl="0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2121408" rtl="0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Title 1"/>
          <p:cNvSpPr>
            <a:spLocks noGrp="1"/>
          </p:cNvSpPr>
          <p:nvPr>
            <p:ph type="ctrTitle"/>
          </p:nvPr>
        </p:nvSpPr>
        <p:spPr>
          <a:xfrm>
            <a:off x="304800" y="1143001"/>
            <a:ext cx="8153400" cy="5334000"/>
          </a:xfrm>
        </p:spPr>
        <p:txBody>
          <a:bodyPr/>
          <a:p>
            <a:endParaRPr dirty="0" lang="ta-IN"/>
          </a:p>
        </p:txBody>
      </p:sp>
      <p:sp>
        <p:nvSpPr>
          <p:cNvPr id="1048662" name="Subtitle 2"/>
          <p:cNvSpPr>
            <a:spLocks noGrp="1"/>
          </p:cNvSpPr>
          <p:nvPr>
            <p:ph type="subTitle" idx="1"/>
          </p:nvPr>
        </p:nvSpPr>
        <p:spPr>
          <a:xfrm>
            <a:off x="228600" y="990600"/>
            <a:ext cx="8229600" cy="5486400"/>
          </a:xfrm>
        </p:spPr>
        <p:txBody>
          <a:bodyPr>
            <a:normAutofit/>
          </a:bodyPr>
          <a:p>
            <a:pPr algn="ctr"/>
            <a:r>
              <a:rPr dirty="0" sz="4000" lang="en-US" smtClean="0">
                <a:solidFill>
                  <a:srgbClr val="FF0000"/>
                </a:solidFill>
                <a:latin typeface="Bahnschrift Condensed" pitchFamily="34" charset="0"/>
              </a:rPr>
              <a:t>Employee </a:t>
            </a:r>
            <a:r>
              <a:rPr dirty="0" sz="4000" lang="en-US">
                <a:solidFill>
                  <a:srgbClr val="FF0000"/>
                </a:solidFill>
                <a:latin typeface="Bahnschrift Condensed" pitchFamily="34" charset="0"/>
              </a:rPr>
              <a:t>Data Analysis Using </a:t>
            </a:r>
          </a:p>
          <a:p>
            <a:pPr algn="l"/>
            <a:r>
              <a:rPr b="1" dirty="0" sz="2400" lang="en-US" smtClean="0">
                <a:solidFill>
                  <a:schemeClr val="tx1"/>
                </a:solidFill>
                <a:latin typeface="Bahnschrift SemiCondensed" pitchFamily="34" charset="0"/>
              </a:rPr>
              <a:t>NAME                     </a:t>
            </a:r>
            <a:r>
              <a:rPr b="1" dirty="0" sz="2400" lang="en-US" smtClean="0">
                <a:solidFill>
                  <a:schemeClr val="tx1"/>
                </a:solidFill>
                <a:latin typeface="Bahnschrift SemiCondensed" pitchFamily="34" charset="0"/>
              </a:rPr>
              <a:t>  </a:t>
            </a:r>
            <a:r>
              <a:rPr b="1" dirty="0" sz="2400" lang="en-US" smtClean="0">
                <a:solidFill>
                  <a:schemeClr val="tx1"/>
                </a:solidFill>
                <a:latin typeface="Bahnschrift SemiCondensed" pitchFamily="34" charset="0"/>
              </a:rPr>
              <a:t>	</a:t>
            </a:r>
            <a:r>
              <a:rPr b="1" dirty="0" sz="2800" lang="en-US" smtClean="0">
                <a:solidFill>
                  <a:schemeClr val="tx1"/>
                </a:solidFill>
                <a:latin typeface="Bahnschrift SemiCondensed" pitchFamily="34" charset="0"/>
              </a:rPr>
              <a:t> </a:t>
            </a:r>
            <a:r>
              <a:rPr b="1" dirty="0" sz="2800" lang="en-US" smtClean="0">
                <a:solidFill>
                  <a:schemeClr val="tx1"/>
                </a:solidFill>
                <a:latin typeface="Bahnschrift SemiCondensed" pitchFamily="34" charset="0"/>
              </a:rPr>
              <a:t>     </a:t>
            </a:r>
            <a:r>
              <a:rPr b="1" dirty="0" sz="2800" lang="en-US" smtClean="0">
                <a:solidFill>
                  <a:schemeClr val="tx1"/>
                </a:solidFill>
                <a:latin typeface="Bahnschrift SemiCondensed" pitchFamily="34" charset="0"/>
              </a:rPr>
              <a:t>D</a:t>
            </a:r>
            <a:r>
              <a:rPr b="1" dirty="0" sz="2800" lang="en-US" smtClean="0">
                <a:solidFill>
                  <a:schemeClr val="tx1"/>
                </a:solidFill>
                <a:latin typeface="Bahnschrift SemiCondensed" pitchFamily="34" charset="0"/>
              </a:rPr>
              <a:t>.</a:t>
            </a:r>
            <a:r>
              <a:rPr b="1" dirty="0" sz="2800" lang="en-US" smtClean="0">
                <a:solidFill>
                  <a:schemeClr val="tx1"/>
                </a:solidFill>
                <a:latin typeface="Bahnschrift SemiCondensed" pitchFamily="34" charset="0"/>
              </a:rPr>
              <a:t>M</a:t>
            </a:r>
            <a:r>
              <a:rPr b="1" dirty="0" sz="2800" lang="en-US" smtClean="0">
                <a:solidFill>
                  <a:schemeClr val="tx1"/>
                </a:solidFill>
                <a:latin typeface="Bahnschrift SemiCondensed" pitchFamily="34" charset="0"/>
              </a:rPr>
              <a:t>a</a:t>
            </a:r>
            <a:r>
              <a:rPr b="1" dirty="0" sz="2800" lang="en-US" smtClean="0">
                <a:solidFill>
                  <a:schemeClr val="tx1"/>
                </a:solidFill>
                <a:latin typeface="Bahnschrift SemiCondensed" pitchFamily="34" charset="0"/>
              </a:rPr>
              <a:t>d</a:t>
            </a:r>
            <a:r>
              <a:rPr b="1" dirty="0" sz="2800" lang="en-US" smtClean="0">
                <a:solidFill>
                  <a:schemeClr val="tx1"/>
                </a:solidFill>
                <a:latin typeface="Bahnschrift SemiCondensed" pitchFamily="34" charset="0"/>
              </a:rPr>
              <a:t>h</a:t>
            </a:r>
            <a:r>
              <a:rPr b="1" dirty="0" sz="2800" lang="en-US" smtClean="0">
                <a:solidFill>
                  <a:schemeClr val="tx1"/>
                </a:solidFill>
                <a:latin typeface="Bahnschrift SemiCondensed" pitchFamily="34" charset="0"/>
              </a:rPr>
              <a:t>u</a:t>
            </a:r>
            <a:r>
              <a:rPr b="1" dirty="0" sz="2800" lang="en-US" smtClean="0">
                <a:solidFill>
                  <a:schemeClr val="tx1"/>
                </a:solidFill>
                <a:latin typeface="Bahnschrift SemiCondensed" pitchFamily="34" charset="0"/>
              </a:rPr>
              <a:t>m</a:t>
            </a:r>
            <a:r>
              <a:rPr b="1" dirty="0" sz="2800" lang="en-US" smtClean="0">
                <a:solidFill>
                  <a:schemeClr val="tx1"/>
                </a:solidFill>
                <a:latin typeface="Bahnschrift SemiCondensed" pitchFamily="34" charset="0"/>
              </a:rPr>
              <a:t>i</a:t>
            </a:r>
            <a:r>
              <a:rPr b="1" dirty="0" sz="2800" lang="en-US" smtClean="0">
                <a:solidFill>
                  <a:schemeClr val="tx1"/>
                </a:solidFill>
                <a:latin typeface="Bahnschrift SemiCondensed" pitchFamily="34" charset="0"/>
              </a:rPr>
              <a:t>t</a:t>
            </a:r>
            <a:r>
              <a:rPr b="1" dirty="0" sz="2800" lang="en-US" smtClean="0">
                <a:solidFill>
                  <a:schemeClr val="tx1"/>
                </a:solidFill>
                <a:latin typeface="Bahnschrift SemiCondensed" pitchFamily="34" charset="0"/>
              </a:rPr>
              <a:t>h</a:t>
            </a:r>
            <a:r>
              <a:rPr b="1" dirty="0" sz="2800" lang="en-US" smtClean="0">
                <a:solidFill>
                  <a:schemeClr val="tx1"/>
                </a:solidFill>
                <a:latin typeface="Bahnschrift SemiCondensed" pitchFamily="34" charset="0"/>
              </a:rPr>
              <a:t>a</a:t>
            </a:r>
            <a:endParaRPr b="1" dirty="0" sz="2800" lang="en-US" smtClean="0">
              <a:solidFill>
                <a:schemeClr val="tx1"/>
              </a:solidFill>
              <a:latin typeface="Bahnschrift SemiCondensed" pitchFamily="34" charset="0"/>
            </a:endParaRPr>
          </a:p>
          <a:p>
            <a:pPr algn="l"/>
            <a:r>
              <a:rPr b="1" dirty="0" sz="2800" lang="en-US" smtClean="0">
                <a:solidFill>
                  <a:schemeClr val="tx1"/>
                </a:solidFill>
                <a:latin typeface="Bahnschrift SemiCondensed" pitchFamily="34" charset="0"/>
              </a:rPr>
              <a:t>RIGISTER NO     :   </a:t>
            </a:r>
            <a:r>
              <a:rPr b="1" dirty="0" sz="2800" lang="en-US" smtClean="0">
                <a:solidFill>
                  <a:schemeClr val="tx1"/>
                </a:solidFill>
                <a:latin typeface="Bahnschrift SemiCondensed" pitchFamily="34" charset="0"/>
              </a:rPr>
              <a:t>3122052</a:t>
            </a:r>
            <a:r>
              <a:rPr b="1" dirty="0" sz="2800" lang="en-US" smtClean="0">
                <a:solidFill>
                  <a:schemeClr val="tx1"/>
                </a:solidFill>
                <a:latin typeface="Bahnschrift SemiCondensed" pitchFamily="34" charset="0"/>
              </a:rPr>
              <a:t>6</a:t>
            </a:r>
            <a:r>
              <a:rPr b="1" dirty="0" sz="2800" lang="en-US" smtClean="0">
                <a:solidFill>
                  <a:schemeClr val="tx1"/>
                </a:solidFill>
                <a:latin typeface="Bahnschrift SemiCondensed" pitchFamily="34" charset="0"/>
              </a:rPr>
              <a:t>5</a:t>
            </a:r>
            <a:endParaRPr b="1" dirty="0" sz="2400" lang="en-US" smtClean="0">
              <a:solidFill>
                <a:schemeClr val="tx1"/>
              </a:solidFill>
              <a:latin typeface="Bahnschrift SemiCondensed" pitchFamily="34" charset="0"/>
            </a:endParaRPr>
          </a:p>
          <a:p>
            <a:pPr algn="l"/>
            <a:endParaRPr b="1" dirty="0" sz="2400" lang="en-US" smtClean="0">
              <a:solidFill>
                <a:schemeClr val="tx1"/>
              </a:solidFill>
              <a:latin typeface="Bahnschrift SemiCondensed" pitchFamily="34" charset="0"/>
            </a:endParaRPr>
          </a:p>
          <a:p>
            <a:pPr algn="l"/>
            <a:r>
              <a:rPr b="1" dirty="0" sz="2800" lang="en-US" smtClean="0">
                <a:solidFill>
                  <a:schemeClr val="tx1"/>
                </a:solidFill>
                <a:latin typeface="Bahnschrift SemiCondensed" pitchFamily="34" charset="0"/>
              </a:rPr>
              <a:t>DEPARTMENT    :  </a:t>
            </a:r>
            <a:r>
              <a:rPr b="1" dirty="0" sz="2800" lang="en-US" smtClean="0">
                <a:solidFill>
                  <a:schemeClr val="tx1"/>
                </a:solidFill>
                <a:latin typeface="Bahnschrift SemiCondensed" pitchFamily="34" charset="0"/>
              </a:rPr>
              <a:t> B.com(G)</a:t>
            </a:r>
            <a:r>
              <a:rPr b="1" dirty="0" sz="2800" lang="en-US" smtClean="0">
                <a:solidFill>
                  <a:schemeClr val="tx1"/>
                </a:solidFill>
                <a:latin typeface="Bahnschrift SemiCondensed" pitchFamily="34" charset="0"/>
              </a:rPr>
              <a:t>	</a:t>
            </a:r>
          </a:p>
          <a:p>
            <a:pPr algn="l"/>
            <a:r>
              <a:rPr b="1" dirty="0" sz="2800" lang="en-US" smtClean="0">
                <a:solidFill>
                  <a:schemeClr val="tx1"/>
                </a:solidFill>
                <a:latin typeface="Bahnschrift SemiCondensed" pitchFamily="34" charset="0"/>
              </a:rPr>
              <a:t>COLLEGE           :  </a:t>
            </a:r>
            <a:r>
              <a:rPr b="1" dirty="0" sz="2800" lang="en-US" smtClean="0">
                <a:solidFill>
                  <a:schemeClr val="tx1"/>
                </a:solidFill>
                <a:latin typeface="Bahnschrift SemiCondensed" pitchFamily="34" charset="0"/>
              </a:rPr>
              <a:t>  </a:t>
            </a:r>
            <a:r>
              <a:rPr b="1" dirty="0" sz="2800" lang="en-US" smtClean="0">
                <a:solidFill>
                  <a:schemeClr val="tx1"/>
                </a:solidFill>
                <a:latin typeface="Bahnschrift SemiCondensed" pitchFamily="34" charset="0"/>
              </a:rPr>
              <a:t>Pattammal Alagesan College Arts @ Science.    </a:t>
            </a:r>
            <a:r>
              <a:rPr b="1" dirty="0" sz="2800" lang="en-US" smtClean="0">
                <a:solidFill>
                  <a:schemeClr val="tx1"/>
                </a:solidFill>
                <a:latin typeface="Bahnschrift SemiCondensed" pitchFamily="34" charset="0"/>
              </a:rPr>
              <a:t>	</a:t>
            </a:r>
            <a:r>
              <a:rPr b="1" dirty="0" sz="2400" lang="en-US" smtClean="0">
                <a:solidFill>
                  <a:schemeClr val="tx1"/>
                </a:solidFill>
                <a:latin typeface="Bahnschrift SemiCondensed" pitchFamily="34" charset="0"/>
              </a:rPr>
              <a:t> </a:t>
            </a:r>
            <a:endParaRPr b="1" dirty="0" sz="2400" lang="en-US" smtClean="0">
              <a:solidFill>
                <a:schemeClr val="tx1"/>
              </a:solidFill>
              <a:latin typeface="Bahnschrift SemiCondensed" pitchFamily="34" charset="0"/>
            </a:endParaRPr>
          </a:p>
          <a:p>
            <a:pPr algn="l"/>
            <a:endParaRPr b="1" dirty="0" sz="2400" lang="en-US" smtClean="0">
              <a:solidFill>
                <a:schemeClr val="tx1"/>
              </a:solidFill>
              <a:latin typeface="Bahnschrift SemiCondensed" pitchFamily="34" charset="0"/>
            </a:endParaRPr>
          </a:p>
          <a:p>
            <a:pPr algn="l"/>
            <a:endParaRPr b="1" dirty="0" sz="2800" lang="en-US" smtClean="0">
              <a:solidFill>
                <a:schemeClr val="tx1"/>
              </a:solidFill>
              <a:latin typeface="Bahnschrift SemiCondensed" pitchFamily="34" charset="0"/>
            </a:endParaRPr>
          </a:p>
        </p:txBody>
      </p:sp>
    </p:spTree>
  </p:cSld>
  <p:clrMapOvr>
    <a:masterClrMapping/>
  </p:clrMapOvr>
  <p:timing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>
                <a:solidFill>
                  <a:srgbClr val="FF0000"/>
                </a:solidFill>
                <a:latin typeface="Bahnschrift Condensed" pitchFamily="34" charset="0"/>
              </a:rPr>
              <a:t>DATASET DESCRIPTION </a:t>
            </a:r>
            <a:endParaRPr dirty="0" lang="ta-IN"/>
          </a:p>
        </p:txBody>
      </p:sp>
      <p:sp>
        <p:nvSpPr>
          <p:cNvPr id="104868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p>
            <a:endParaRPr b="1" dirty="0" lang="en-US" smtClean="0">
              <a:latin typeface="Baskerville Old Face" pitchFamily="18" charset="0"/>
            </a:endParaRPr>
          </a:p>
          <a:p>
            <a:r>
              <a:rPr b="1" dirty="0" sz="7200" lang="en-US" smtClean="0">
                <a:latin typeface="Baskerville Old Face" pitchFamily="18" charset="0"/>
              </a:rPr>
              <a:t>  Employee dataset- KAGGLE </a:t>
            </a:r>
          </a:p>
          <a:p>
            <a:r>
              <a:rPr b="1" dirty="0" sz="7200" lang="en-US" smtClean="0">
                <a:latin typeface="Baskerville Old Face" pitchFamily="18" charset="0"/>
              </a:rPr>
              <a:t>  26 Features </a:t>
            </a:r>
          </a:p>
          <a:p>
            <a:r>
              <a:rPr b="1" dirty="0" sz="7200" lang="en-US" smtClean="0">
                <a:latin typeface="Baskerville Old Face" pitchFamily="18" charset="0"/>
              </a:rPr>
              <a:t>  9 Features </a:t>
            </a:r>
          </a:p>
          <a:p>
            <a:pPr indent="0" marL="109728">
              <a:buNone/>
            </a:pPr>
            <a:endParaRPr b="1" dirty="0" sz="7200" lang="en-US" smtClean="0">
              <a:latin typeface="Baskerville Old Face" pitchFamily="18" charset="0"/>
            </a:endParaRPr>
          </a:p>
          <a:p>
            <a:pPr indent="0" marL="109728">
              <a:lnSpc>
                <a:spcPct val="120000"/>
              </a:lnSpc>
              <a:buNone/>
            </a:pPr>
            <a:r>
              <a:rPr b="1" dirty="0" sz="7200" lang="en-US" smtClean="0">
                <a:latin typeface="Baskerville Old Face" pitchFamily="18" charset="0"/>
              </a:rPr>
              <a:t>	Employee ID – NUM</a:t>
            </a:r>
          </a:p>
          <a:p>
            <a:pPr indent="0" marL="109728">
              <a:lnSpc>
                <a:spcPct val="120000"/>
              </a:lnSpc>
              <a:buNone/>
            </a:pPr>
            <a:r>
              <a:rPr b="1" dirty="0" sz="7200" lang="en-US" smtClean="0">
                <a:latin typeface="Baskerville Old Face" pitchFamily="18" charset="0"/>
              </a:rPr>
              <a:t>	Name – Text </a:t>
            </a:r>
          </a:p>
          <a:p>
            <a:pPr indent="0" marL="109728">
              <a:lnSpc>
                <a:spcPct val="120000"/>
              </a:lnSpc>
              <a:buNone/>
            </a:pPr>
            <a:r>
              <a:rPr b="1" dirty="0" sz="7200" lang="en-US" smtClean="0">
                <a:latin typeface="Baskerville Old Face" pitchFamily="18" charset="0"/>
              </a:rPr>
              <a:t>	Employee Type </a:t>
            </a:r>
          </a:p>
          <a:p>
            <a:pPr indent="0" marL="109728">
              <a:lnSpc>
                <a:spcPct val="120000"/>
              </a:lnSpc>
              <a:buNone/>
            </a:pPr>
            <a:r>
              <a:rPr b="1" dirty="0" sz="7200" lang="en-US" smtClean="0">
                <a:latin typeface="Baskerville Old Face" pitchFamily="18" charset="0"/>
              </a:rPr>
              <a:t>	Performance Level </a:t>
            </a:r>
          </a:p>
          <a:p>
            <a:pPr indent="0" marL="109728">
              <a:lnSpc>
                <a:spcPct val="120000"/>
              </a:lnSpc>
              <a:buNone/>
            </a:pPr>
            <a:r>
              <a:rPr b="1" dirty="0" sz="7200" lang="en-US" smtClean="0">
                <a:latin typeface="Baskerville Old Face" pitchFamily="18" charset="0"/>
              </a:rPr>
              <a:t>	Gender- Male, Female </a:t>
            </a:r>
          </a:p>
          <a:p>
            <a:pPr indent="0" marL="109728">
              <a:lnSpc>
                <a:spcPct val="120000"/>
              </a:lnSpc>
              <a:buNone/>
            </a:pPr>
            <a:r>
              <a:rPr b="1" dirty="0" sz="7200" lang="en-US" smtClean="0">
                <a:latin typeface="Baskerville Old Face" pitchFamily="18" charset="0"/>
              </a:rPr>
              <a:t>	Employee Rating – NUM</a:t>
            </a:r>
          </a:p>
          <a:p>
            <a:pPr indent="0" marL="109728">
              <a:lnSpc>
                <a:spcPct val="120000"/>
              </a:lnSpc>
              <a:buNone/>
            </a:pPr>
            <a:r>
              <a:rPr b="1" dirty="0" sz="7200" lang="en-US" smtClean="0">
                <a:latin typeface="Baskerville Old Face" pitchFamily="18" charset="0"/>
              </a:rPr>
              <a:t>	Business Unit </a:t>
            </a:r>
          </a:p>
          <a:p>
            <a:pPr indent="0" marL="109728">
              <a:lnSpc>
                <a:spcPct val="120000"/>
              </a:lnSpc>
              <a:buNone/>
            </a:pPr>
            <a:r>
              <a:rPr b="1" dirty="0" sz="7200" lang="en-US" smtClean="0">
                <a:latin typeface="Baskerville Old Face" pitchFamily="18" charset="0"/>
              </a:rPr>
              <a:t>	Employee Status </a:t>
            </a:r>
            <a:endParaRPr b="1" dirty="0" sz="7200" lang="ta-IN" smtClean="0">
              <a:latin typeface="Baskerville Old Face" pitchFamily="18" charset="0"/>
            </a:endParaRPr>
          </a:p>
          <a:p>
            <a:endParaRPr dirty="0" sz="2000" lang="ta-IN"/>
          </a:p>
        </p:txBody>
      </p:sp>
    </p:spTree>
  </p:cSld>
  <p:clrMapOvr>
    <a:masterClrMapping/>
  </p:clrMapOvr>
  <p:timing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sz="3200" lang="en-US" smtClean="0">
                <a:solidFill>
                  <a:srgbClr val="FF0000"/>
                </a:solidFill>
                <a:latin typeface="Bahnschrift Condensed" pitchFamily="34" charset="0"/>
              </a:rPr>
              <a:t>THE “WOW” IN OUR SOLUTION </a:t>
            </a:r>
            <a:endParaRPr dirty="0" sz="3200" lang="ta-IN"/>
          </a:p>
        </p:txBody>
      </p:sp>
      <p:sp>
        <p:nvSpPr>
          <p:cNvPr id="104868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endParaRPr dirty="0" lang="en-US" smtClean="0"/>
          </a:p>
          <a:p>
            <a:endParaRPr dirty="0" lang="en-US" smtClean="0"/>
          </a:p>
          <a:p>
            <a:endParaRPr dirty="0" lang="en-US" smtClean="0"/>
          </a:p>
          <a:p>
            <a:pPr indent="0" marL="109728">
              <a:buNone/>
            </a:pPr>
            <a:endParaRPr dirty="0" lang="en-US" smtClean="0"/>
          </a:p>
          <a:p>
            <a:endParaRPr dirty="0" lang="en-US" smtClean="0"/>
          </a:p>
          <a:p>
            <a:pPr lvl="1">
              <a:buFont typeface="Wingdings" pitchFamily="2" charset="2"/>
              <a:buChar char="v"/>
            </a:pPr>
            <a:endParaRPr b="1" dirty="0" sz="2400" lang="en-US" smtClean="0">
              <a:solidFill>
                <a:schemeClr val="tx1"/>
              </a:solidFill>
              <a:latin typeface="Baskerville Old Face" pitchFamily="18" charset="0"/>
            </a:endParaRPr>
          </a:p>
          <a:p>
            <a:pPr lvl="1">
              <a:buFont typeface="Wingdings" pitchFamily="2" charset="2"/>
              <a:buChar char="v"/>
            </a:pPr>
            <a:r>
              <a:rPr b="1" dirty="0" sz="2400" lang="en-US" smtClean="0">
                <a:solidFill>
                  <a:schemeClr val="tx1"/>
                </a:solidFill>
                <a:latin typeface="Baskerville Old Face" pitchFamily="18" charset="0"/>
              </a:rPr>
              <a:t> Performance level==IFS(Z4&gt;5,”VERY HIGH”, </a:t>
            </a:r>
          </a:p>
          <a:p>
            <a:pPr indent="0" lvl="1" marL="393192">
              <a:buNone/>
            </a:pPr>
            <a:r>
              <a:rPr b="1" dirty="0" sz="2400" lang="en-US" smtClean="0">
                <a:solidFill>
                  <a:schemeClr val="tx1"/>
                </a:solidFill>
                <a:latin typeface="Baskerville Old Face" pitchFamily="18" charset="0"/>
              </a:rPr>
              <a:t>	Z4&gt;=4,”HIGH”,Z4&gt;=3,”MED”,TRUE,”LOW”)</a:t>
            </a:r>
            <a:endParaRPr b="1" dirty="0" sz="2400" lang="en-US">
              <a:solidFill>
                <a:schemeClr val="tx1"/>
              </a:solidFill>
              <a:latin typeface="Baskerville Old Face" pitchFamily="18" charset="0"/>
            </a:endParaRPr>
          </a:p>
        </p:txBody>
      </p:sp>
      <p:pic>
        <p:nvPicPr>
          <p:cNvPr id="2097155" name="Picture 3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2286000" y="2438400"/>
            <a:ext cx="4210050" cy="1736271"/>
          </a:xfrm>
          <a:prstGeom prst="rect"/>
        </p:spPr>
      </p:pic>
    </p:spTree>
  </p:cSld>
  <p:clrMapOvr>
    <a:masterClrMapping/>
  </p:clrMapOvr>
  <p:timing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>
                <a:solidFill>
                  <a:srgbClr val="FF0000"/>
                </a:solidFill>
                <a:latin typeface="Bahnschrift Light" pitchFamily="34" charset="0"/>
              </a:rPr>
              <a:t>MODELLING</a:t>
            </a:r>
            <a:endParaRPr dirty="0" lang="ta-IN"/>
          </a:p>
        </p:txBody>
      </p:sp>
      <p:sp>
        <p:nvSpPr>
          <p:cNvPr id="104868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indent="0" marL="109728">
              <a:buNone/>
            </a:pPr>
            <a:endParaRPr b="1" dirty="0" lang="en-US" smtClean="0">
              <a:latin typeface="Baskerville Old Face" pitchFamily="18" charset="0"/>
            </a:endParaRPr>
          </a:p>
          <a:p>
            <a:pPr indent="0" marL="109728">
              <a:buNone/>
            </a:pPr>
            <a:r>
              <a:rPr b="1" dirty="0" lang="en-US" smtClean="0">
                <a:latin typeface="Baskerville Old Face" pitchFamily="18" charset="0"/>
              </a:rPr>
              <a:t>Data Collection </a:t>
            </a:r>
          </a:p>
          <a:p>
            <a:pPr indent="-571500" marL="681228">
              <a:buFont typeface="+mj-lt"/>
              <a:buAutoNum type="romanUcPeriod"/>
            </a:pPr>
            <a:r>
              <a:rPr b="1" dirty="0" lang="en-US" smtClean="0">
                <a:latin typeface="Baskerville Old Face" pitchFamily="18" charset="0"/>
              </a:rPr>
              <a:t>  Kaggale </a:t>
            </a:r>
          </a:p>
          <a:p>
            <a:pPr indent="-571500" marL="681228">
              <a:buFont typeface="+mj-lt"/>
              <a:buAutoNum type="romanUcPeriod"/>
            </a:pPr>
            <a:r>
              <a:rPr b="1" dirty="0" lang="en-US" smtClean="0">
                <a:latin typeface="Baskerville Old Face" pitchFamily="18" charset="0"/>
              </a:rPr>
              <a:t>  Search employment performance </a:t>
            </a:r>
          </a:p>
          <a:p>
            <a:pPr indent="-571500" marL="681228">
              <a:buFont typeface="+mj-lt"/>
              <a:buAutoNum type="romanUcPeriod"/>
            </a:pPr>
            <a:r>
              <a:rPr b="1" dirty="0" lang="en-US" smtClean="0">
                <a:latin typeface="Baskerville Old Face" pitchFamily="18" charset="0"/>
              </a:rPr>
              <a:t>  Then download employee data</a:t>
            </a:r>
          </a:p>
          <a:p>
            <a:pPr indent="0" marL="109728">
              <a:buNone/>
            </a:pPr>
            <a:r>
              <a:rPr b="1" dirty="0" lang="en-US" smtClean="0">
                <a:latin typeface="Baskerville Old Face" pitchFamily="18" charset="0"/>
              </a:rPr>
              <a:t>Feature Collection </a:t>
            </a:r>
          </a:p>
          <a:p>
            <a:pPr indent="-571500" marL="681228">
              <a:buFont typeface="+mj-lt"/>
              <a:buAutoNum type="romanUcPeriod"/>
            </a:pPr>
            <a:r>
              <a:rPr b="1" dirty="0" lang="en-US" smtClean="0">
                <a:latin typeface="Baskerville Old Face" pitchFamily="18" charset="0"/>
              </a:rPr>
              <a:t>  Feature Identify </a:t>
            </a:r>
          </a:p>
          <a:p>
            <a:pPr indent="-571500" marL="681228">
              <a:buFont typeface="+mj-lt"/>
              <a:buAutoNum type="romanUcPeriod"/>
            </a:pPr>
            <a:r>
              <a:rPr b="1" dirty="0" lang="en-US" smtClean="0">
                <a:latin typeface="Baskerville Old Face" pitchFamily="18" charset="0"/>
              </a:rPr>
              <a:t>  Color filled blank Values </a:t>
            </a:r>
          </a:p>
          <a:p>
            <a:pPr indent="0" marL="109728">
              <a:buNone/>
            </a:pPr>
            <a:r>
              <a:rPr b="1" dirty="0" lang="en-US" smtClean="0">
                <a:latin typeface="Baskerville Old Face" pitchFamily="18" charset="0"/>
              </a:rPr>
              <a:t>Data Cleaning </a:t>
            </a:r>
          </a:p>
          <a:p>
            <a:pPr indent="-571500" marL="681228">
              <a:buFont typeface="+mj-lt"/>
              <a:buAutoNum type="romanUcPeriod"/>
            </a:pPr>
            <a:r>
              <a:rPr b="1" dirty="0" lang="en-US" smtClean="0">
                <a:latin typeface="Baskerville Old Face" pitchFamily="18" charset="0"/>
              </a:rPr>
              <a:t>  Missing Values Identify </a:t>
            </a:r>
          </a:p>
          <a:p>
            <a:pPr indent="-571500" marL="681228">
              <a:buFont typeface="+mj-lt"/>
              <a:buAutoNum type="romanUcPeriod"/>
            </a:pPr>
            <a:r>
              <a:rPr b="1" dirty="0" lang="en-US" smtClean="0">
                <a:latin typeface="Baskerville Old Face" pitchFamily="18" charset="0"/>
              </a:rPr>
              <a:t>  Missing Values Filter out </a:t>
            </a:r>
            <a:r>
              <a:rPr dirty="0" lang="en-US" smtClean="0"/>
              <a:t>	</a:t>
            </a:r>
            <a:endParaRPr dirty="0" lang="ta-IN"/>
          </a:p>
        </p:txBody>
      </p:sp>
    </p:spTree>
  </p:cSld>
  <p:clrMapOvr>
    <a:masterClrMapping/>
  </p:clrMapOvr>
  <p:timing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ta-IN"/>
          </a:p>
        </p:txBody>
      </p:sp>
      <p:sp>
        <p:nvSpPr>
          <p:cNvPr id="104869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endParaRPr dirty="0" lang="en-US" smtClean="0"/>
          </a:p>
          <a:p>
            <a:pPr indent="0" marL="109728">
              <a:buNone/>
            </a:pPr>
            <a:r>
              <a:rPr b="1" dirty="0" lang="en-US" smtClean="0">
                <a:latin typeface="Baskerville Old Face" pitchFamily="18" charset="0"/>
              </a:rPr>
              <a:t>Summary </a:t>
            </a:r>
          </a:p>
          <a:p>
            <a:pPr indent="-571500" marL="681228">
              <a:buFont typeface="+mj-lt"/>
              <a:buAutoNum type="romanUcPeriod"/>
            </a:pPr>
            <a:r>
              <a:rPr b="1" dirty="0" lang="en-US" smtClean="0">
                <a:latin typeface="Baskerville Old Face" pitchFamily="18" charset="0"/>
              </a:rPr>
              <a:t>   Open pivot table</a:t>
            </a:r>
          </a:p>
          <a:p>
            <a:pPr indent="-571500" marL="681228">
              <a:buFont typeface="+mj-lt"/>
              <a:buAutoNum type="romanUcPeriod"/>
            </a:pPr>
            <a:r>
              <a:rPr b="1" dirty="0" lang="en-US" smtClean="0">
                <a:latin typeface="Baskerville Old Face" pitchFamily="18" charset="0"/>
              </a:rPr>
              <a:t>   Drag rows, cols, filters, values respectively    Business   	Unit, performance level, Gender Code, count of first     	name. </a:t>
            </a:r>
          </a:p>
          <a:p>
            <a:pPr indent="-571500" marL="681228">
              <a:buFont typeface="+mj-lt"/>
              <a:buAutoNum type="romanUcPeriod"/>
            </a:pPr>
            <a:r>
              <a:rPr b="1" dirty="0" lang="en-US" smtClean="0">
                <a:latin typeface="Baskerville Old Face" pitchFamily="18" charset="0"/>
              </a:rPr>
              <a:t>  Remove the blank Option.</a:t>
            </a:r>
          </a:p>
          <a:p>
            <a:pPr indent="0" marL="109728">
              <a:buNone/>
            </a:pPr>
            <a:r>
              <a:rPr b="1" dirty="0" lang="en-US" smtClean="0">
                <a:latin typeface="Baskerville Old Face" pitchFamily="18" charset="0"/>
              </a:rPr>
              <a:t>           Visulazation.</a:t>
            </a:r>
          </a:p>
          <a:p>
            <a:pPr indent="-571500" marL="681228">
              <a:buFont typeface="+mj-lt"/>
              <a:buAutoNum type="romanUcPeriod"/>
            </a:pPr>
            <a:r>
              <a:rPr b="1" dirty="0" lang="en-US" smtClean="0">
                <a:latin typeface="Baskerville Old Face" pitchFamily="18" charset="0"/>
              </a:rPr>
              <a:t>  Put recommended Graph </a:t>
            </a:r>
          </a:p>
          <a:p>
            <a:pPr indent="-571500" marL="681228">
              <a:buFont typeface="+mj-lt"/>
              <a:buAutoNum type="romanUcPeriod"/>
            </a:pPr>
            <a:r>
              <a:rPr b="1" dirty="0" lang="en-US" smtClean="0">
                <a:latin typeface="Baskerville Old Face" pitchFamily="18" charset="0"/>
              </a:rPr>
              <a:t>  Filter Out the linear and exponential features</a:t>
            </a:r>
          </a:p>
          <a:p>
            <a:pPr indent="-571500" marL="681228">
              <a:buFont typeface="+mj-lt"/>
              <a:buAutoNum type="romanUcPeriod"/>
            </a:pPr>
            <a:r>
              <a:rPr b="1" dirty="0" lang="en-US" smtClean="0">
                <a:latin typeface="Baskerville Old Face" pitchFamily="18" charset="0"/>
              </a:rPr>
              <a:t>  To get pie chart for our reference. </a:t>
            </a:r>
            <a:endParaRPr b="1" dirty="0" lang="ta-IN" smtClean="0">
              <a:latin typeface="Baskerville Old Face" pitchFamily="18" charset="0"/>
            </a:endParaRPr>
          </a:p>
          <a:p>
            <a:endParaRPr dirty="0" lang="ta-IN"/>
          </a:p>
        </p:txBody>
      </p:sp>
    </p:spTree>
  </p:cSld>
  <p:clrMapOvr>
    <a:masterClrMapping/>
  </p:clrMapOvr>
  <p:timing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p>
            <a:r>
              <a:rPr b="1" dirty="0" sz="3600" lang="en-US" smtClean="0">
                <a:solidFill>
                  <a:srgbClr val="FF0000"/>
                </a:solidFill>
                <a:latin typeface="Bahnschrift Light" pitchFamily="34" charset="0"/>
              </a:rPr>
              <a:t>RESULTS AND DISCUSSION </a:t>
            </a:r>
            <a:endParaRPr b="1" dirty="0" sz="3600" lang="ta-IN"/>
          </a:p>
        </p:txBody>
      </p:sp>
      <p:sp>
        <p:nvSpPr>
          <p:cNvPr id="104869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dirty="0" lang="en-US" smtClean="0"/>
          </a:p>
          <a:p>
            <a:endParaRPr dirty="0" lang="ta-IN"/>
          </a:p>
        </p:txBody>
      </p:sp>
      <p:pic>
        <p:nvPicPr>
          <p:cNvPr id="2097156" name="Picture 2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762000" y="2438400"/>
            <a:ext cx="6781800" cy="3733800"/>
          </a:xfrm>
          <a:prstGeom prst="rect"/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  <p:timing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ta-IN"/>
          </a:p>
        </p:txBody>
      </p:sp>
      <p:sp>
        <p:nvSpPr>
          <p:cNvPr id="1048695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dirty="0" lang="en-US" smtClean="0"/>
          </a:p>
          <a:p>
            <a:endParaRPr dirty="0" lang="ta-IN"/>
          </a:p>
        </p:txBody>
      </p:sp>
      <p:pic>
        <p:nvPicPr>
          <p:cNvPr id="2097157" name="Picture 2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1828800" y="2362200"/>
            <a:ext cx="5340350" cy="3886200"/>
          </a:xfrm>
          <a:prstGeom prst="rect"/>
          <a:noFill/>
          <a:ln>
            <a:solidFill>
              <a:schemeClr val="tx2">
                <a:lumMod val="40000"/>
                <a:lumOff val="60000"/>
              </a:schemeClr>
            </a:solidFill>
          </a:ln>
          <a:effectLst>
            <a:outerShdw algn="ctr" blurRad="63500" rotWithShape="0" sx="102000" sy="10200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b="1" dirty="0" lang="en-US" smtClean="0">
                <a:solidFill>
                  <a:srgbClr val="FF000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Bahnschrift Light" pitchFamily="34" charset="0"/>
              </a:rPr>
              <a:t>CONCLUSION</a:t>
            </a:r>
            <a:endParaRPr b="1" dirty="0" lang="ta-IN"/>
          </a:p>
        </p:txBody>
      </p:sp>
      <p:sp>
        <p:nvSpPr>
          <p:cNvPr id="104869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endParaRPr dirty="0" lang="en-US" smtClean="0"/>
          </a:p>
          <a:p>
            <a:pPr algn="just"/>
            <a:r>
              <a:rPr b="1" dirty="0" sz="2800" lang="en-US" smtClean="0">
                <a:latin typeface="Baskerville Old Face" pitchFamily="18" charset="0"/>
              </a:rPr>
              <a:t>   Our Employee performance analysis solution Using Excel provides a comprehensive and user-friendly tool for HR managers and leaders to analyze and visualize employee performance data. By leveraging Excel’s powerful features, including conditional formatting, filtering, formulas, pivot tables, and data visualization</a:t>
            </a:r>
            <a:endParaRPr dirty="0" sz="2800" lang="ta-IN"/>
          </a:p>
        </p:txBody>
      </p:sp>
      <p:sp>
        <p:nvSpPr>
          <p:cNvPr id="1048698" name="5-Point Star 3"/>
          <p:cNvSpPr/>
          <p:nvPr/>
        </p:nvSpPr>
        <p:spPr>
          <a:xfrm>
            <a:off x="4429124" y="1285860"/>
            <a:ext cx="762000" cy="762000"/>
          </a:xfrm>
          <a:prstGeom prst="star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ta-IN"/>
          </a:p>
        </p:txBody>
      </p:sp>
    </p:spTree>
  </p:cSld>
  <p:clrMapOvr>
    <a:masterClrMapping/>
  </p:clrMapOvr>
  <p:timing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>
                <a:solidFill>
                  <a:srgbClr val="FF0000"/>
                </a:solidFill>
              </a:rPr>
              <a:t>Project title </a:t>
            </a:r>
            <a:endParaRPr dirty="0" lang="ta-IN">
              <a:solidFill>
                <a:srgbClr val="FF0000"/>
              </a:solidFill>
            </a:endParaRPr>
          </a:p>
        </p:txBody>
      </p:sp>
      <p:sp>
        <p:nvSpPr>
          <p:cNvPr id="1048669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dirty="0" lang="en-US" smtClean="0"/>
          </a:p>
          <a:p>
            <a:pPr indent="0" marL="0">
              <a:buNone/>
            </a:pPr>
            <a:endParaRPr dirty="0" lang="en-US" smtClean="0"/>
          </a:p>
          <a:p>
            <a:pPr indent="0" marL="0">
              <a:buNone/>
            </a:pPr>
            <a:r>
              <a:rPr dirty="0" sz="3600" lang="en-US" smtClean="0"/>
              <a:t>Employee Performance Analysis Using Excel </a:t>
            </a:r>
          </a:p>
          <a:p>
            <a:pPr indent="0" marL="0">
              <a:buNone/>
            </a:pPr>
            <a:endParaRPr dirty="0" sz="3600" lang="ta-IN"/>
          </a:p>
        </p:txBody>
      </p:sp>
      <p:pic>
        <p:nvPicPr>
          <p:cNvPr id="2097152" name="Picture 3"/>
          <p:cNvPicPr>
            <a:picLocks noChangeAspect="1"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5943600" y="4010722"/>
            <a:ext cx="2590800" cy="2085278"/>
          </a:xfrm>
          <a:prstGeom prst="rect"/>
        </p:spPr>
      </p:pic>
    </p:spTree>
  </p:cSld>
  <p:clrMapOvr>
    <a:masterClrMapping/>
  </p:clrMapOvr>
  <p:timing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>
                <a:solidFill>
                  <a:srgbClr val="FF0000"/>
                </a:solidFill>
                <a:latin typeface="Bahnschrift Condensed" pitchFamily="34" charset="0"/>
              </a:rPr>
              <a:t>AGENDA </a:t>
            </a:r>
            <a:endParaRPr dirty="0" lang="ta-IN">
              <a:solidFill>
                <a:srgbClr val="FF0000"/>
              </a:solidFill>
              <a:latin typeface="Bahnschrift Condensed" pitchFamily="34" charset="0"/>
            </a:endParaRPr>
          </a:p>
        </p:txBody>
      </p:sp>
      <p:sp>
        <p:nvSpPr>
          <p:cNvPr id="104867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100000" lnSpcReduction="10000"/>
          </a:bodyPr>
          <a:p>
            <a:pPr indent="0" marL="109728">
              <a:buNone/>
            </a:pPr>
            <a:endParaRPr dirty="0" lang="en-US"/>
          </a:p>
          <a:p>
            <a:pPr indent="-514350" marL="624078">
              <a:buFont typeface="+mj-lt"/>
              <a:buAutoNum type="arabicPeriod"/>
            </a:pPr>
            <a:r>
              <a:rPr b="1" dirty="0" lang="en-US" smtClean="0">
                <a:latin typeface="Baskerville Old Face" pitchFamily="18" charset="0"/>
              </a:rPr>
              <a:t>Problem Statement </a:t>
            </a:r>
          </a:p>
          <a:p>
            <a:pPr indent="-514350" marL="624078">
              <a:buFont typeface="+mj-lt"/>
              <a:buAutoNum type="arabicPeriod"/>
            </a:pPr>
            <a:r>
              <a:rPr b="1" dirty="0" lang="en-US" smtClean="0">
                <a:latin typeface="Baskerville Old Face" pitchFamily="18" charset="0"/>
              </a:rPr>
              <a:t>Project Overview </a:t>
            </a:r>
          </a:p>
          <a:p>
            <a:pPr indent="-514350" marL="624078">
              <a:buFont typeface="+mj-lt"/>
              <a:buAutoNum type="arabicPeriod"/>
            </a:pPr>
            <a:r>
              <a:rPr b="1" dirty="0" lang="en-US" smtClean="0">
                <a:latin typeface="Baskerville Old Face" pitchFamily="18" charset="0"/>
              </a:rPr>
              <a:t>End Users </a:t>
            </a:r>
          </a:p>
          <a:p>
            <a:pPr indent="-514350" marL="624078">
              <a:buFont typeface="+mj-lt"/>
              <a:buAutoNum type="arabicPeriod"/>
            </a:pPr>
            <a:r>
              <a:rPr b="1" dirty="0" lang="en-US" smtClean="0">
                <a:latin typeface="Baskerville Old Face" pitchFamily="18" charset="0"/>
              </a:rPr>
              <a:t>Our Solution and Proposition </a:t>
            </a:r>
          </a:p>
          <a:p>
            <a:pPr indent="-514350" marL="624078">
              <a:buFont typeface="+mj-lt"/>
              <a:buAutoNum type="arabicPeriod"/>
            </a:pPr>
            <a:r>
              <a:rPr b="1" dirty="0" lang="en-US" smtClean="0">
                <a:latin typeface="Baskerville Old Face" pitchFamily="18" charset="0"/>
              </a:rPr>
              <a:t>Dataset Description </a:t>
            </a:r>
          </a:p>
          <a:p>
            <a:pPr indent="-514350" marL="624078">
              <a:buFont typeface="+mj-lt"/>
              <a:buAutoNum type="arabicPeriod"/>
            </a:pPr>
            <a:r>
              <a:rPr b="1" dirty="0" lang="en-US" smtClean="0">
                <a:latin typeface="Baskerville Old Face" pitchFamily="18" charset="0"/>
              </a:rPr>
              <a:t>Modelling Approach </a:t>
            </a:r>
          </a:p>
          <a:p>
            <a:pPr indent="-514350" marL="624078">
              <a:buFont typeface="+mj-lt"/>
              <a:buAutoNum type="arabicPeriod"/>
            </a:pPr>
            <a:r>
              <a:rPr b="1" dirty="0" lang="en-US" smtClean="0">
                <a:latin typeface="Baskerville Old Face" pitchFamily="18" charset="0"/>
              </a:rPr>
              <a:t>Results and Discussion </a:t>
            </a:r>
          </a:p>
          <a:p>
            <a:pPr indent="-514350" marL="624078">
              <a:buFont typeface="+mj-lt"/>
              <a:buAutoNum type="arabicPeriod"/>
            </a:pPr>
            <a:r>
              <a:rPr b="1" dirty="0" lang="en-US" smtClean="0">
                <a:latin typeface="Baskerville Old Face" pitchFamily="18" charset="0"/>
              </a:rPr>
              <a:t>Conclusion </a:t>
            </a:r>
          </a:p>
        </p:txBody>
      </p:sp>
      <p:pic>
        <p:nvPicPr>
          <p:cNvPr id="2097153" name="Picture 3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4800600" y="1143000"/>
            <a:ext cx="3047999" cy="2594042"/>
          </a:xfrm>
          <a:prstGeom prst="rect"/>
        </p:spPr>
      </p:pic>
    </p:spTree>
  </p:cSld>
  <p:clrMapOvr>
    <a:masterClrMapping/>
  </p:clrMapOvr>
  <p:timing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>
                <a:solidFill>
                  <a:srgbClr val="FF0000"/>
                </a:solidFill>
                <a:latin typeface="Bahnschrift Condensed" pitchFamily="34" charset="0"/>
              </a:rPr>
              <a:t>PROBLEM STATEMENT </a:t>
            </a:r>
            <a:endParaRPr dirty="0" lang="ta-IN">
              <a:solidFill>
                <a:srgbClr val="FF0000"/>
              </a:solidFill>
              <a:latin typeface="Bahnschrift Condensed" pitchFamily="34" charset="0"/>
            </a:endParaRPr>
          </a:p>
        </p:txBody>
      </p:sp>
      <p:sp>
        <p:nvSpPr>
          <p:cNvPr id="1048673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indent="0" marL="0">
              <a:buNone/>
            </a:pPr>
            <a:endParaRPr dirty="0" lang="en-US"/>
          </a:p>
          <a:p>
            <a:pPr lvl="1">
              <a:buFont typeface="Wingdings" pitchFamily="2" charset="2"/>
              <a:buChar char="§"/>
            </a:pPr>
            <a:r>
              <a:rPr b="1" dirty="0" sz="1700" lang="en-US" smtClean="0">
                <a:solidFill>
                  <a:schemeClr val="tx1"/>
                </a:solidFill>
                <a:latin typeface="Baskerville Old Face" pitchFamily="18" charset="0"/>
                <a:ea typeface="PMingLiU-ExtB" pitchFamily="18" charset="-120"/>
              </a:rPr>
              <a:t> 	Track employee performance rating overtime </a:t>
            </a:r>
          </a:p>
          <a:p>
            <a:pPr lvl="1">
              <a:buFont typeface="Wingdings" pitchFamily="2" charset="2"/>
              <a:buChar char="§"/>
            </a:pPr>
            <a:r>
              <a:rPr b="1" dirty="0" sz="1700" lang="en-US" smtClean="0">
                <a:solidFill>
                  <a:schemeClr val="tx1"/>
                </a:solidFill>
                <a:latin typeface="Baskerville Old Face" pitchFamily="18" charset="0"/>
                <a:ea typeface="PMingLiU-ExtB" pitchFamily="18" charset="-120"/>
              </a:rPr>
              <a:t> 	Identify top performers and underperformers </a:t>
            </a:r>
          </a:p>
          <a:p>
            <a:pPr lvl="1">
              <a:buFont typeface="Wingdings" pitchFamily="2" charset="2"/>
              <a:buChar char="§"/>
            </a:pPr>
            <a:r>
              <a:rPr b="1" dirty="0" sz="1700" lang="en-US" smtClean="0">
                <a:solidFill>
                  <a:schemeClr val="tx1"/>
                </a:solidFill>
                <a:latin typeface="Baskerville Old Face" pitchFamily="18" charset="0"/>
                <a:ea typeface="PMingLiU-ExtB" pitchFamily="18" charset="-120"/>
              </a:rPr>
              <a:t> 	Analyze performance by department, job role, and other      		categories </a:t>
            </a:r>
          </a:p>
          <a:p>
            <a:pPr lvl="1">
              <a:buFont typeface="Wingdings" pitchFamily="2" charset="2"/>
              <a:buChar char="§"/>
            </a:pPr>
            <a:r>
              <a:rPr b="1" dirty="0" sz="1700" lang="en-US" smtClean="0">
                <a:solidFill>
                  <a:schemeClr val="tx1"/>
                </a:solidFill>
                <a:latin typeface="Baskerville Old Face" pitchFamily="18" charset="0"/>
                <a:ea typeface="PMingLiU-ExtB" pitchFamily="18" charset="-120"/>
              </a:rPr>
              <a:t> 	Visualize trends and correlations in performance data </a:t>
            </a:r>
          </a:p>
          <a:p>
            <a:pPr lvl="1">
              <a:buFont typeface="Wingdings" pitchFamily="2" charset="2"/>
              <a:buChar char="§"/>
            </a:pPr>
            <a:r>
              <a:rPr b="1" dirty="0" sz="1700" lang="en-US" smtClean="0">
                <a:solidFill>
                  <a:schemeClr val="tx1"/>
                </a:solidFill>
                <a:latin typeface="Baskerville Old Face" pitchFamily="18" charset="0"/>
                <a:ea typeface="PMingLiU-ExtB" pitchFamily="18" charset="-120"/>
              </a:rPr>
              <a:t> 	Enable filtering and drill-down capabilities for in-depth analysis </a:t>
            </a:r>
          </a:p>
        </p:txBody>
      </p:sp>
    </p:spTree>
  </p:cSld>
  <p:clrMapOvr>
    <a:masterClrMapping/>
  </p:clrMapOvr>
  <p:timing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4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>
                <a:solidFill>
                  <a:srgbClr val="FF0000"/>
                </a:solidFill>
                <a:latin typeface="Bahnschrift Condensed" pitchFamily="34" charset="0"/>
              </a:rPr>
              <a:t>PROJECT</a:t>
            </a:r>
            <a:r>
              <a:rPr dirty="0" lang="en-US" smtClean="0">
                <a:latin typeface="Bahnschrift Condensed" pitchFamily="34" charset="0"/>
              </a:rPr>
              <a:t> </a:t>
            </a:r>
            <a:r>
              <a:rPr dirty="0" lang="en-US" smtClean="0">
                <a:solidFill>
                  <a:srgbClr val="FF0000"/>
                </a:solidFill>
                <a:latin typeface="Bahnschrift Condensed" pitchFamily="34" charset="0"/>
              </a:rPr>
              <a:t>OVERVIEW</a:t>
            </a:r>
            <a:r>
              <a:rPr dirty="0" lang="en-US" smtClean="0">
                <a:latin typeface="Bahnschrift Condensed" pitchFamily="34" charset="0"/>
              </a:rPr>
              <a:t> </a:t>
            </a:r>
            <a:endParaRPr dirty="0" lang="ta-IN">
              <a:latin typeface="Bahnschrift Condensed" pitchFamily="34" charset="0"/>
            </a:endParaRPr>
          </a:p>
        </p:txBody>
      </p:sp>
      <p:sp>
        <p:nvSpPr>
          <p:cNvPr id="1048675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endParaRPr dirty="0" lang="en-US" smtClean="0"/>
          </a:p>
          <a:p>
            <a:pPr algn="just" indent="0" marL="109728">
              <a:buNone/>
            </a:pPr>
            <a:r>
              <a:rPr dirty="0" lang="en-US" smtClean="0"/>
              <a:t>	</a:t>
            </a:r>
            <a:r>
              <a:rPr b="1" dirty="0" sz="2400" lang="en-US" smtClean="0">
                <a:latin typeface="Baskerville Old Face" pitchFamily="18" charset="0"/>
              </a:rPr>
              <a:t>Effective employee performance management is crucial for organizations to achieve their goals and objectives. </a:t>
            </a:r>
            <a:endParaRPr b="1" dirty="0" sz="2400" lang="en-US">
              <a:latin typeface="Baskerville Old Face" pitchFamily="18" charset="0"/>
            </a:endParaRPr>
          </a:p>
          <a:p>
            <a:pPr algn="just" indent="0" marL="109728">
              <a:buNone/>
            </a:pPr>
            <a:r>
              <a:rPr b="1" dirty="0" sz="2400" lang="en-US" smtClean="0">
                <a:latin typeface="Baskerville Old Face" pitchFamily="18" charset="0"/>
              </a:rPr>
              <a:t>	This project will involve collecting and cleaning employee performance data, designing and developing an interactive Excel dashboard, and creating a user guide and data dictionary for easy adoption. </a:t>
            </a:r>
          </a:p>
          <a:p>
            <a:pPr algn="just" indent="0" marL="109728">
              <a:buNone/>
            </a:pPr>
            <a:endParaRPr b="1" dirty="0" lang="en-US" smtClean="0">
              <a:latin typeface="Baskerville Old Face" pitchFamily="18" charset="0"/>
            </a:endParaRPr>
          </a:p>
        </p:txBody>
      </p:sp>
    </p:spTree>
  </p:cSld>
  <p:clrMapOvr>
    <a:masterClrMapping/>
  </p:clrMapOvr>
  <p:timing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6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>
                <a:solidFill>
                  <a:srgbClr val="FF0000"/>
                </a:solidFill>
                <a:latin typeface="Bahnschrift Condensed" pitchFamily="34" charset="0"/>
              </a:rPr>
              <a:t>WHO ARE THE END USERS ? </a:t>
            </a:r>
            <a:endParaRPr dirty="0" lang="ta-IN">
              <a:solidFill>
                <a:srgbClr val="FF0000"/>
              </a:solidFill>
              <a:latin typeface="Bahnschrift Condensed" pitchFamily="34" charset="0"/>
            </a:endParaRPr>
          </a:p>
        </p:txBody>
      </p:sp>
      <p:sp>
        <p:nvSpPr>
          <p:cNvPr id="1048677" name="Content Placeholder 1"/>
          <p:cNvSpPr>
            <a:spLocks noGrp="1"/>
          </p:cNvSpPr>
          <p:nvPr>
            <p:ph idx="1"/>
          </p:nvPr>
        </p:nvSpPr>
        <p:spPr>
          <a:xfrm>
            <a:off x="428596" y="1000108"/>
            <a:ext cx="8229600" cy="5033978"/>
          </a:xfrm>
        </p:spPr>
        <p:txBody>
          <a:bodyPr/>
          <a:p>
            <a:endParaRPr dirty="0" lang="en-US" smtClean="0"/>
          </a:p>
          <a:p>
            <a:pPr>
              <a:buFont typeface="Wingdings" pitchFamily="2" charset="2"/>
              <a:buChar char="v"/>
            </a:pPr>
            <a:endParaRPr b="1" dirty="0" lang="en-US" smtClean="0">
              <a:latin typeface="Baskerville Old Face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b="1" dirty="0" lang="en-US" smtClean="0">
                <a:latin typeface="Baskerville Old Face" pitchFamily="18" charset="0"/>
              </a:rPr>
              <a:t> HR Managers </a:t>
            </a:r>
          </a:p>
          <a:p>
            <a:pPr>
              <a:buFont typeface="Wingdings" pitchFamily="2" charset="2"/>
              <a:buChar char="v"/>
            </a:pPr>
            <a:r>
              <a:rPr b="1" dirty="0" lang="en-US" smtClean="0">
                <a:latin typeface="Baskerville Old Face" pitchFamily="18" charset="0"/>
              </a:rPr>
              <a:t> Department Heads </a:t>
            </a:r>
          </a:p>
          <a:p>
            <a:pPr>
              <a:buFont typeface="Wingdings" pitchFamily="2" charset="2"/>
              <a:buChar char="v"/>
            </a:pPr>
            <a:r>
              <a:rPr b="1" dirty="0" lang="en-US" smtClean="0">
                <a:latin typeface="Baskerville Old Face" pitchFamily="18" charset="0"/>
              </a:rPr>
              <a:t> Team Leads </a:t>
            </a:r>
          </a:p>
          <a:p>
            <a:pPr>
              <a:buFont typeface="Wingdings" pitchFamily="2" charset="2"/>
              <a:buChar char="v"/>
            </a:pPr>
            <a:r>
              <a:rPr b="1" dirty="0" lang="en-US" smtClean="0">
                <a:latin typeface="Baskerville Old Face" pitchFamily="18" charset="0"/>
              </a:rPr>
              <a:t> Line Managers </a:t>
            </a:r>
          </a:p>
          <a:p>
            <a:pPr>
              <a:buFont typeface="Wingdings" pitchFamily="2" charset="2"/>
              <a:buChar char="v"/>
            </a:pPr>
            <a:r>
              <a:rPr b="1" dirty="0" lang="en-US" smtClean="0">
                <a:latin typeface="Baskerville Old Face" pitchFamily="18" charset="0"/>
              </a:rPr>
              <a:t> Talent Management </a:t>
            </a:r>
          </a:p>
          <a:p>
            <a:pPr>
              <a:buFont typeface="Wingdings" pitchFamily="2" charset="2"/>
              <a:buChar char="v"/>
            </a:pPr>
            <a:r>
              <a:rPr b="1" dirty="0" lang="en-US" smtClean="0">
                <a:latin typeface="Baskerville Old Face" pitchFamily="18" charset="0"/>
              </a:rPr>
              <a:t> Business Analysts </a:t>
            </a:r>
          </a:p>
          <a:p>
            <a:pPr>
              <a:buFont typeface="Wingdings" pitchFamily="2" charset="2"/>
              <a:buChar char="v"/>
            </a:pPr>
            <a:r>
              <a:rPr b="1" dirty="0" lang="en-US" smtClean="0">
                <a:latin typeface="Baskerville Old Face" pitchFamily="18" charset="0"/>
              </a:rPr>
              <a:t> Executives </a:t>
            </a:r>
          </a:p>
        </p:txBody>
      </p:sp>
      <p:pic>
        <p:nvPicPr>
          <p:cNvPr id="2097154" name="Picture 3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3786182" y="2285992"/>
            <a:ext cx="4038600" cy="3007923"/>
          </a:xfrm>
          <a:prstGeom prst="rect"/>
        </p:spPr>
      </p:pic>
    </p:spTree>
  </p:cSld>
  <p:clrMapOvr>
    <a:masterClrMapping/>
  </p:clrMapOvr>
  <p:timing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8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dirty="0" lang="en-US" smtClean="0">
                <a:solidFill>
                  <a:srgbClr val="FF0000"/>
                </a:solidFill>
                <a:latin typeface="Bahnschrift Condensed" pitchFamily="34" charset="0"/>
              </a:rPr>
              <a:t>OUR SOLUTION AND  ITS VALUE PROPOSITION </a:t>
            </a:r>
            <a:endParaRPr dirty="0" lang="ta-IN">
              <a:solidFill>
                <a:srgbClr val="FF0000"/>
              </a:solidFill>
              <a:latin typeface="Bahnschrift Condensed" pitchFamily="34" charset="0"/>
            </a:endParaRPr>
          </a:p>
        </p:txBody>
      </p:sp>
      <p:sp>
        <p:nvSpPr>
          <p:cNvPr id="1048679" name="Content Placeholder 1"/>
          <p:cNvSpPr>
            <a:spLocks noGrp="1"/>
          </p:cNvSpPr>
          <p:nvPr>
            <p:ph idx="1"/>
          </p:nvPr>
        </p:nvSpPr>
        <p:spPr>
          <a:xfrm>
            <a:off x="457200" y="1447800"/>
            <a:ext cx="7772400" cy="5181600"/>
          </a:xfrm>
        </p:spPr>
        <p:txBody>
          <a:bodyPr>
            <a:normAutofit/>
          </a:bodyPr>
          <a:p>
            <a:pPr>
              <a:buFont typeface="Wingdings" pitchFamily="2" charset="2"/>
              <a:buChar char="Ø"/>
            </a:pPr>
            <a:endParaRPr b="1" dirty="0" sz="1800" lang="en-US" smtClean="0">
              <a:latin typeface="Baskerville Old Face" pitchFamily="18" charset="0"/>
            </a:endParaRPr>
          </a:p>
          <a:p>
            <a:pPr>
              <a:buFont typeface="Wingdings" pitchFamily="2" charset="2"/>
              <a:buChar char="Ø"/>
            </a:pPr>
            <a:endParaRPr b="1" dirty="0" sz="1800" lang="en-US">
              <a:latin typeface="Baskerville Old Face" pitchFamily="18" charset="0"/>
            </a:endParaRPr>
          </a:p>
          <a:p>
            <a:pPr>
              <a:buFont typeface="Wingdings" pitchFamily="2" charset="2"/>
              <a:buChar char="Ø"/>
            </a:pPr>
            <a:endParaRPr b="1" dirty="0" sz="1800" lang="en-US" smtClean="0">
              <a:latin typeface="Baskerville Old Face" pitchFamily="18" charset="0"/>
            </a:endParaRPr>
          </a:p>
          <a:p>
            <a:pPr>
              <a:buFont typeface="Wingdings" pitchFamily="2" charset="2"/>
              <a:buChar char="Ø"/>
            </a:pPr>
            <a:endParaRPr b="1" dirty="0" sz="1800" lang="en-US">
              <a:latin typeface="Baskerville Old Face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b="1" dirty="0" sz="2000" lang="en-US" smtClean="0">
                <a:latin typeface="Baskerville Old Face" pitchFamily="18" charset="0"/>
              </a:rPr>
              <a:t> 	Conditional formatting – mission </a:t>
            </a:r>
          </a:p>
          <a:p>
            <a:pPr>
              <a:buFont typeface="Wingdings" pitchFamily="2" charset="2"/>
              <a:buChar char="Ø"/>
            </a:pPr>
            <a:r>
              <a:rPr b="1" dirty="0" sz="2000" lang="en-US" smtClean="0">
                <a:latin typeface="Baskerville Old Face" pitchFamily="18" charset="0"/>
              </a:rPr>
              <a:t> 	Filter-Remove </a:t>
            </a:r>
          </a:p>
          <a:p>
            <a:pPr>
              <a:buFont typeface="Wingdings" pitchFamily="2" charset="2"/>
              <a:buChar char="Ø"/>
            </a:pPr>
            <a:r>
              <a:rPr b="1" dirty="0" sz="2000" lang="en-US" smtClean="0">
                <a:latin typeface="Baskerville Old Face" pitchFamily="18" charset="0"/>
              </a:rPr>
              <a:t> 	Formula – performance </a:t>
            </a:r>
          </a:p>
          <a:p>
            <a:pPr>
              <a:buFont typeface="Wingdings" pitchFamily="2" charset="2"/>
              <a:buChar char="Ø"/>
            </a:pPr>
            <a:r>
              <a:rPr b="1" dirty="0" sz="2000" lang="en-US" smtClean="0">
                <a:latin typeface="Baskerville Old Face" pitchFamily="18" charset="0"/>
              </a:rPr>
              <a:t> 	Pivot-summary </a:t>
            </a:r>
          </a:p>
          <a:p>
            <a:pPr>
              <a:buFont typeface="Wingdings" pitchFamily="2" charset="2"/>
              <a:buChar char="Ø"/>
            </a:pPr>
            <a:r>
              <a:rPr b="1" dirty="0" sz="2000" lang="en-US" smtClean="0">
                <a:latin typeface="Baskerville Old Face" pitchFamily="18" charset="0"/>
              </a:rPr>
              <a:t> 	Graph-data visualization  </a:t>
            </a:r>
          </a:p>
          <a:p>
            <a:pPr indent="0" marL="109728">
              <a:buNone/>
            </a:pPr>
            <a:r>
              <a:rPr b="1" dirty="0" sz="2000" lang="en-US" smtClean="0">
                <a:solidFill>
                  <a:srgbClr val="FF0000"/>
                </a:solidFill>
                <a:latin typeface="Baskerville Old Face" pitchFamily="18" charset="0"/>
              </a:rPr>
              <a:t>Conditional formatting: </a:t>
            </a:r>
            <a:r>
              <a:rPr b="1" dirty="0" sz="2000" lang="en-US" smtClean="0">
                <a:latin typeface="Baskerville Old Face" pitchFamily="18" charset="0"/>
              </a:rPr>
              <a:t>Our Excel based Employee performance Analysis Solution utilizes Conditional formatting to provide a clear and intuitive visualization of Employee performance data.  </a:t>
            </a:r>
            <a:endParaRPr b="1" dirty="0" sz="2000" lang="ta-IN">
              <a:latin typeface="Baskerville Old Face" pitchFamily="18" charset="0"/>
            </a:endParaRPr>
          </a:p>
        </p:txBody>
      </p:sp>
    </p:spTree>
  </p:cSld>
  <p:clrMapOvr>
    <a:masterClrMapping/>
  </p:clrMapOvr>
  <p:timing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0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endParaRPr dirty="0" lang="ta-IN"/>
          </a:p>
        </p:txBody>
      </p:sp>
      <p:sp>
        <p:nvSpPr>
          <p:cNvPr id="1048681" name="Content Placeholder 1"/>
          <p:cNvSpPr>
            <a:spLocks noGrp="1"/>
          </p:cNvSpPr>
          <p:nvPr>
            <p:ph idx="1"/>
          </p:nvPr>
        </p:nvSpPr>
        <p:spPr>
          <a:xfrm>
            <a:off x="457200" y="2286000"/>
            <a:ext cx="7696200" cy="3886200"/>
          </a:xfrm>
        </p:spPr>
        <p:txBody>
          <a:bodyPr>
            <a:normAutofit/>
          </a:bodyPr>
          <a:p>
            <a:pPr indent="0" marL="109728">
              <a:buNone/>
            </a:pPr>
            <a:endParaRPr b="1" dirty="0" sz="2000" lang="en-US" smtClean="0">
              <a:solidFill>
                <a:srgbClr val="FF0000"/>
              </a:solidFill>
              <a:latin typeface="Baskerville Old Face" pitchFamily="18" charset="0"/>
            </a:endParaRPr>
          </a:p>
          <a:p>
            <a:pPr indent="0" marL="109728">
              <a:buNone/>
            </a:pPr>
            <a:r>
              <a:rPr b="1" dirty="0" sz="2000" lang="en-US" smtClean="0">
                <a:solidFill>
                  <a:srgbClr val="FF0000"/>
                </a:solidFill>
                <a:latin typeface="Baskerville Old Face" pitchFamily="18" charset="0"/>
              </a:rPr>
              <a:t>Filter – Remove: </a:t>
            </a:r>
            <a:r>
              <a:rPr b="1" dirty="0" sz="2000" lang="en-US" smtClean="0">
                <a:latin typeface="Baskerville Old Face" pitchFamily="18" charset="0"/>
              </a:rPr>
              <a:t>By incorporating filtering and removal capabilities, our solution empowers HR managers and leaders to efficiently analyze and visualize employee performance data, driving informed decision-making and business success.</a:t>
            </a:r>
          </a:p>
          <a:p>
            <a:pPr indent="0" marL="109728">
              <a:buNone/>
            </a:pPr>
            <a:r>
              <a:rPr b="1" dirty="0" sz="2000" lang="en-US" smtClean="0">
                <a:solidFill>
                  <a:srgbClr val="FF0000"/>
                </a:solidFill>
                <a:latin typeface="Baskerville Old Face" pitchFamily="18" charset="0"/>
              </a:rPr>
              <a:t> Formula – performance: </a:t>
            </a:r>
            <a:r>
              <a:rPr b="1" dirty="0" sz="2000" lang="en-US" smtClean="0">
                <a:latin typeface="Baskerville Old Face" pitchFamily="18" charset="0"/>
              </a:rPr>
              <a:t>By leveraging formulas and performance metrics in Excel, our solution provides a powerful and efficient tool for employee performance analysis enabling HR managers and leaders to make informed decisions and drive business success. </a:t>
            </a:r>
            <a:endParaRPr b="1" dirty="0" sz="2000" lang="ta-IN">
              <a:latin typeface="Baskerville Old Face" pitchFamily="18" charset="0"/>
            </a:endParaRPr>
          </a:p>
        </p:txBody>
      </p:sp>
    </p:spTree>
  </p:cSld>
  <p:clrMapOvr>
    <a:masterClrMapping/>
  </p:clrMapOvr>
  <p:timing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ta-IN"/>
          </a:p>
        </p:txBody>
      </p:sp>
      <p:sp>
        <p:nvSpPr>
          <p:cNvPr id="1048683" name="Content Placeholder 2"/>
          <p:cNvSpPr>
            <a:spLocks noGrp="1"/>
          </p:cNvSpPr>
          <p:nvPr>
            <p:ph idx="1"/>
          </p:nvPr>
        </p:nvSpPr>
        <p:spPr>
          <a:xfrm>
            <a:off x="1043492" y="2209800"/>
            <a:ext cx="6777317" cy="3581401"/>
          </a:xfrm>
        </p:spPr>
        <p:txBody>
          <a:bodyPr>
            <a:normAutofit/>
          </a:bodyPr>
          <a:p>
            <a:pPr indent="0" marL="109728">
              <a:buNone/>
            </a:pPr>
            <a:endParaRPr b="1" dirty="0" lang="en-US" smtClean="0">
              <a:solidFill>
                <a:srgbClr val="FF0000"/>
              </a:solidFill>
              <a:latin typeface="Baskerville Old Face" pitchFamily="18" charset="0"/>
            </a:endParaRPr>
          </a:p>
          <a:p>
            <a:pPr indent="0" marL="109728">
              <a:buNone/>
            </a:pPr>
            <a:r>
              <a:rPr b="1" dirty="0" sz="1800" lang="en-US" smtClean="0">
                <a:solidFill>
                  <a:srgbClr val="FF0000"/>
                </a:solidFill>
                <a:latin typeface="Baskerville Old Face" pitchFamily="18" charset="0"/>
              </a:rPr>
              <a:t>Pivot- summary:  </a:t>
            </a:r>
            <a:r>
              <a:rPr b="1" dirty="0" sz="1800" lang="en-US" smtClean="0">
                <a:latin typeface="Baskerville Old Face" pitchFamily="18" charset="0"/>
              </a:rPr>
              <a:t>By leveraging pivot tables and summary reports in Excel, our solution provides a powerful and flexible tool for employee performance analysis, enabling HR managers and leaders to Make informed decisions and drive business success.</a:t>
            </a:r>
          </a:p>
          <a:p>
            <a:pPr indent="0" marL="109728">
              <a:buNone/>
            </a:pPr>
            <a:endParaRPr b="1" dirty="0" sz="1800" lang="en-US" smtClean="0">
              <a:latin typeface="Baskerville Old Face" pitchFamily="18" charset="0"/>
            </a:endParaRPr>
          </a:p>
          <a:p>
            <a:pPr indent="0" marL="109728">
              <a:buNone/>
            </a:pPr>
            <a:r>
              <a:rPr b="1" dirty="0" sz="1800" lang="en-US" smtClean="0">
                <a:solidFill>
                  <a:srgbClr val="FF0000"/>
                </a:solidFill>
                <a:latin typeface="Baskerville Old Face" pitchFamily="18" charset="0"/>
              </a:rPr>
              <a:t>Graph-data visualization: </a:t>
            </a:r>
            <a:r>
              <a:rPr b="1" dirty="0" sz="1800" lang="en-US" smtClean="0">
                <a:latin typeface="Baskerville Old Face" pitchFamily="18" charset="0"/>
              </a:rPr>
              <a:t>By leveraging graphs and data visualization in excel our solution provides a powerful and intuitive tool for employee performance analysis, enabling HR managers and leaders to Make informed decisions and drive business success.</a:t>
            </a:r>
          </a:p>
          <a:p>
            <a:pPr indent="0" marL="109728">
              <a:buNone/>
            </a:pPr>
            <a:r>
              <a:rPr b="1" dirty="0" sz="1800" lang="en-US" smtClean="0">
                <a:latin typeface="Baskerville Old Face" pitchFamily="18" charset="0"/>
              </a:rPr>
              <a:t>  </a:t>
            </a:r>
            <a:endParaRPr b="1" dirty="0" sz="1800" lang="en-US">
              <a:solidFill>
                <a:srgbClr val="FF0000"/>
              </a:solidFill>
              <a:latin typeface="Baskerville Old Face" pitchFamily="18" charset="0"/>
            </a:endParaRPr>
          </a:p>
        </p:txBody>
      </p:sp>
    </p:spTree>
  </p:cSld>
  <p:clrMapOvr>
    <a:masterClrMapping/>
  </p:clrMapOvr>
  <p:timing/>
</p:sld>
</file>

<file path=ppt/theme/_rels/them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lastClr="000000" val="windowText"/>
      </a:dk1>
      <a:lt1>
        <a:sysClr lastClr="FFFFFF" val="window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r="5400000" dist="254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dir="tl" rig="threePt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r="5400000" dist="50800" rotWithShape="0" sx="9600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dir="tl" rig="threePt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algn="tl" flip="none" sx="100000" sy="100000" tx="0" ty="0"/>
        </a:blip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PowerPoint Presentation</dc:title>
  <dc:creator>cituksp</dc:creator>
  <cp:lastModifiedBy>ACER</cp:lastModifiedBy>
  <dcterms:created xsi:type="dcterms:W3CDTF">2024-08-29T23:51:34Z</dcterms:created>
  <dcterms:modified xsi:type="dcterms:W3CDTF">2024-09-11T07:12:19Z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a3a8b552624341f9b795762bb3964d52</vt:lpwstr>
  </property>
</Properties>
</file>