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9" r:id="rId10"/>
    <p:sldId id="277" r:id="rId11"/>
    <p:sldId id="278" r:id="rId12"/>
    <p:sldId id="280" r:id="rId13"/>
    <p:sldId id="281" r:id="rId14"/>
    <p:sldId id="283" r:id="rId15"/>
    <p:sldId id="282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84" r:id="rId29"/>
    <p:sldId id="286" r:id="rId30"/>
    <p:sldId id="287" r:id="rId31"/>
    <p:sldId id="285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1"/>
  </p:normalViewPr>
  <p:slideViewPr>
    <p:cSldViewPr snapToGrid="0" snapToObjects="1">
      <p:cViewPr varScale="1">
        <p:scale>
          <a:sx n="74" d="100"/>
          <a:sy n="74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8EC6-9A1E-2442-9F81-27CCB996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FEAD8-E84D-3341-B952-22AC971E4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0744-E508-2F42-8276-57F1AA23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C537D-0B3A-9D4C-8E7D-9093DA78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B730-E711-D54D-87EA-013BB7B7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61C6-D3DE-F14A-A074-AF93CDB6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B8A04-6EF9-7D47-8517-49B484C35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D2A3-EC05-454D-B950-088EE7EB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7267-56F3-394A-A24C-9DADDC97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B51D-B8FF-F242-897B-08064E2E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D2086-EE22-254B-9B2D-F5968296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9A42F-ED6C-8D47-804B-A46A3CAF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9803-0A35-E44E-89E4-D812FE18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1ACA-ED9D-0D44-817A-C2EB03A6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9313-BF7F-2D4D-8409-6E5E58C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400-A203-2443-A39A-569169BE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FAE8-7A04-BC4B-90E9-1B98F789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D0A1-9BE6-5247-9076-46D86B6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B0E5-3A43-1B41-B4F8-3AC8B38E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B063-605E-E24B-A138-2E6C0A52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B27-205A-3E4D-A25E-9696C4D1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9DA06-0332-3342-972D-767E563C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85054-CE8A-1944-B006-1E1C014B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26C0-8F6B-9E4E-852D-A7291269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55F8-BEB6-0B42-8392-64E00C88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BDD-BA5B-F745-BF15-DDE40F9B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87BF-78DC-3444-A6BD-A2BFFF2E4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47545-9BA1-404E-898F-5C1AB728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5FBF-FC5F-AF45-88C2-7250C70E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32D00-5349-3C47-B24A-43637331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B0AD1-B160-C84A-B75E-66D92224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1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3D4A-64B9-6145-B615-3DCC9777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2270E-BA0B-D644-826E-3B0EC809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1EFA-8760-E344-8310-EB0B5B34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7BF24-9A63-E247-B983-0BF1D69B3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CE9D4-B501-BB4C-A949-83D9B9838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14258-D631-DF40-BF86-98611BB5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B6796-FC4F-9943-AC95-F09083AA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ADA63-7DB6-CA4F-8A3A-34B0A332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D784-115D-834A-ACA8-0B95A7AE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5E248-028F-134B-A6DC-ECC968FD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B5D4-1BEA-8D40-94EA-E418769B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BFF84-DAE0-A946-93C2-1C208D78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70A3D-80F2-5445-B30D-925F0A0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8F77D-2B61-6E42-9B64-D82DD0FB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0144D-19EC-2549-82E5-5EA269D9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E4D8-2E68-CD4C-BB2A-82B07F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BD9C-2AC6-3E4D-AF94-6DD13C9E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83A38-93AF-C647-ADE6-37193AD1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ABFD5-E711-854E-901F-429419F0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EF21F-8C99-F04D-8AFC-E0EBAEA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0E92F-C998-C045-BB1C-0F4C07B2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FDD7-C936-3741-A682-FE319F21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411A3-2999-3545-B0C0-2F3F260B2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D28B4-FC74-3845-A927-C79D4E66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84CDA-A06D-6A40-ADAC-A42EB052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2B10-981E-064C-A7FC-A2AB6E00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132E2-F0AC-FE4F-ABCD-BDF57962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10D7A-B59B-DB49-9EFC-FFACDF74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F0B-3296-CA41-8366-30ABB278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AD58-6A27-054E-A7A2-91175BB5C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45D0-6617-8145-9F66-166AB790C74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72CC5-22FA-4441-A1C8-B7FB5B20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40F8-E6C6-244B-9641-B0BD73288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AE55-A57E-934C-95BC-D8CB402B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5C60-FC27-1C4C-86EF-51FBE9FE4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of Parallel Computers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3BB3-02E9-2544-BA67-763518317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85DD-2A11-D647-8D38-F5F54EA8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Distributed memory computer/Loosely coupled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BC60-49DF-594A-A2E5-7FDE34FD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solve memory conflicts in shared memory systems</a:t>
            </a:r>
          </a:p>
          <a:p>
            <a:r>
              <a:rPr lang="en-US" dirty="0"/>
              <a:t>Each processor is having a large local memory (LM), which is not shared by any other processor</a:t>
            </a:r>
          </a:p>
          <a:p>
            <a:r>
              <a:rPr lang="en-US" dirty="0"/>
              <a:t>Such systems have multiple processors with their own local memory and a set of I/O devices</a:t>
            </a:r>
          </a:p>
          <a:p>
            <a:r>
              <a:rPr lang="en-US" dirty="0"/>
              <a:t>This set of processor, memory and I/O devices makes a computer system, also called multi-computer systems</a:t>
            </a:r>
          </a:p>
          <a:p>
            <a:r>
              <a:rPr lang="en-US" dirty="0"/>
              <a:t>Connected together via message passing interconnection network</a:t>
            </a:r>
          </a:p>
          <a:p>
            <a:r>
              <a:rPr lang="en-US" dirty="0"/>
              <a:t>As they have a separate memory, they are called distributed multicomputer systems</a:t>
            </a:r>
          </a:p>
          <a:p>
            <a:r>
              <a:rPr lang="en-US" dirty="0"/>
              <a:t>Because of little coupling, they are called loosely coupled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D2C-99A6-EE45-8C5C-36121D9A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 computer/Loosely coupled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458E-161B-5E41-89EE-4B591DC0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901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Since local memories are accessible to the attached processor only, no processor can access remote memory</a:t>
            </a:r>
          </a:p>
          <a:p>
            <a:r>
              <a:rPr lang="en-US" dirty="0"/>
              <a:t>Hence called no-remote memory access (NORMA) systems</a:t>
            </a:r>
          </a:p>
          <a:p>
            <a:r>
              <a:rPr lang="en-US" dirty="0"/>
              <a:t>Message passing interconnection network provides connection to every node and inter-node communication with message depends on the type of interconnection network</a:t>
            </a:r>
          </a:p>
          <a:p>
            <a:r>
              <a:rPr lang="en-US" dirty="0"/>
              <a:t>Example, interconnection network for a non-hierarchical system can be shared bus.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8ED3-CC6B-D847-937E-75D75FC7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024" y="2064774"/>
            <a:ext cx="5346281" cy="33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475-4489-CE44-8629-61BEA191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based on Grain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540C-60D4-2B44-A8D4-B6ABDD70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9831"/>
            <a:ext cx="10515600" cy="2357131"/>
          </a:xfrm>
        </p:spPr>
        <p:txBody>
          <a:bodyPr>
            <a:normAutofit/>
          </a:bodyPr>
          <a:lstStyle/>
          <a:p>
            <a:r>
              <a:rPr lang="en-US" dirty="0"/>
              <a:t>The decision of parallelism also depends on the following factors:</a:t>
            </a:r>
          </a:p>
          <a:p>
            <a:pPr lvl="1"/>
            <a:r>
              <a:rPr lang="en-US" dirty="0"/>
              <a:t> Number and types of processors available, i.e., architectural features of host computer </a:t>
            </a:r>
          </a:p>
          <a:p>
            <a:pPr lvl="1"/>
            <a:r>
              <a:rPr lang="en-US" dirty="0"/>
              <a:t>Memory organization </a:t>
            </a:r>
          </a:p>
          <a:p>
            <a:pPr lvl="1"/>
            <a:r>
              <a:rPr lang="en-US" dirty="0"/>
              <a:t>Dependency of data, control and resources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03DD5-4DEA-C741-9214-E8608663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64" y="1690688"/>
            <a:ext cx="6329107" cy="21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22C9-EDF1-4F4D-99F2-2ED075F3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based on Grain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07E4-350B-FF4B-87BE-D7F7FA40B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Parallelism Conditions: Three types of dependency conditions between segments</a:t>
            </a:r>
          </a:p>
          <a:p>
            <a:pPr lvl="1"/>
            <a:r>
              <a:rPr lang="en-US" dirty="0"/>
              <a:t>Data Dependency</a:t>
            </a:r>
          </a:p>
          <a:p>
            <a:pPr lvl="1"/>
            <a:r>
              <a:rPr lang="en-US" dirty="0"/>
              <a:t>Control Dependency</a:t>
            </a:r>
          </a:p>
          <a:p>
            <a:pPr lvl="1"/>
            <a:r>
              <a:rPr lang="en-US" dirty="0"/>
              <a:t>Resource Dependency</a:t>
            </a:r>
          </a:p>
          <a:p>
            <a:r>
              <a:rPr lang="en-US" dirty="0"/>
              <a:t>Types of grain sizes</a:t>
            </a:r>
          </a:p>
          <a:p>
            <a:pPr lvl="1"/>
            <a:r>
              <a:rPr lang="en-US" dirty="0"/>
              <a:t>Fine Grain: This type contains approximately less than 20 instructions</a:t>
            </a:r>
          </a:p>
          <a:p>
            <a:pPr lvl="1"/>
            <a:r>
              <a:rPr lang="en-US" dirty="0"/>
              <a:t>Medium Grain: This type contains approximately less than 500 instructions</a:t>
            </a:r>
          </a:p>
          <a:p>
            <a:pPr lvl="1"/>
            <a:r>
              <a:rPr lang="en-US" dirty="0"/>
              <a:t>Coarse Grain: This type contains approximately greater than or equal to one thousand instructions. </a:t>
            </a:r>
          </a:p>
        </p:txBody>
      </p:sp>
    </p:spTree>
    <p:extLst>
      <p:ext uri="{BB962C8B-B14F-4D97-AF65-F5344CB8AC3E}">
        <p14:creationId xmlns:p14="http://schemas.microsoft.com/office/powerpoint/2010/main" val="35984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27D-748D-DE4E-AA2E-608C01A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based on Grain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D4345-A7BC-544A-A719-951F3AE7A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887" y="1805523"/>
            <a:ext cx="5919113" cy="24214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045A3-6717-8A4C-B258-C98313D0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5523"/>
            <a:ext cx="6380822" cy="45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0FDE-B983-4145-980B-613C8585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based on Grain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587B-D671-4B4C-B539-B9D50385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381"/>
          </a:xfrm>
        </p:spPr>
        <p:txBody>
          <a:bodyPr/>
          <a:lstStyle/>
          <a:p>
            <a:r>
              <a:rPr lang="en-US" dirty="0"/>
              <a:t>Coarse grain parallelism is traditionally implemented in tightly coupled or shared memory multiprocessors like the Cray Y-MP</a:t>
            </a:r>
          </a:p>
          <a:p>
            <a:r>
              <a:rPr lang="en-US" dirty="0"/>
              <a:t>Loosely coupled systems are used to execute medium grain program segments</a:t>
            </a:r>
          </a:p>
          <a:p>
            <a:r>
              <a:rPr lang="en-US" dirty="0"/>
              <a:t>Fine grain parallelism has been observed in SIMD organization of computers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D3DDD0-5E55-B142-9F84-BCAF55788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95940"/>
              </p:ext>
            </p:extLst>
          </p:nvPr>
        </p:nvGraphicFramePr>
        <p:xfrm>
          <a:off x="3492091" y="4513006"/>
          <a:ext cx="541866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27243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1350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Parallelism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5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Grain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 or Loop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06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 Grain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Procedure or </a:t>
                      </a:r>
                      <a:r>
                        <a:rPr lang="en-US" dirty="0" err="1"/>
                        <a:t>SubProgram</a:t>
                      </a:r>
                      <a:r>
                        <a:rPr lang="en-US" dirty="0"/>
                        <a:t>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2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Coarse Grain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03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DF5F1E-F10E-0B46-8C8C-12E95BCBD08E}"/>
              </a:ext>
            </a:extLst>
          </p:cNvPr>
          <p:cNvSpPr txBox="1"/>
          <p:nvPr/>
        </p:nvSpPr>
        <p:spPr>
          <a:xfrm>
            <a:off x="3079955" y="6265606"/>
            <a:ext cx="603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Relation between grain size and parallelism</a:t>
            </a:r>
          </a:p>
        </p:txBody>
      </p:sp>
    </p:spTree>
    <p:extLst>
      <p:ext uri="{BB962C8B-B14F-4D97-AF65-F5344CB8AC3E}">
        <p14:creationId xmlns:p14="http://schemas.microsoft.com/office/powerpoint/2010/main" val="183598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5C60-FC27-1C4C-86EF-51FBE9FE4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ccNUMA</a:t>
            </a:r>
            <a:br>
              <a:rPr lang="en-US" dirty="0"/>
            </a:br>
            <a:r>
              <a:rPr lang="en-US" dirty="0"/>
              <a:t>Cache Coherent Non-Uniform Memory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3BB3-02E9-2544-BA67-763518317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6CDB-10A8-894E-ACF9-D892243A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 Classification</a:t>
            </a:r>
            <a:br>
              <a:rPr lang="en-US" dirty="0"/>
            </a:br>
            <a:r>
              <a:rPr lang="en-US" dirty="0"/>
              <a:t>Flynn’s </a:t>
            </a:r>
            <a:r>
              <a:rPr lang="en-US" dirty="0" err="1"/>
              <a:t>Taxanomy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4C1C-1CA1-E24E-B966-CF0FBD43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SISD: Uniprocessors </a:t>
            </a:r>
          </a:p>
          <a:p>
            <a:r>
              <a:rPr lang="en-US" dirty="0"/>
              <a:t>SIMD: Vector and Array Processors</a:t>
            </a:r>
          </a:p>
          <a:p>
            <a:r>
              <a:rPr lang="en-US" dirty="0"/>
              <a:t>MISD: Commercially not implemented</a:t>
            </a:r>
          </a:p>
          <a:p>
            <a:r>
              <a:rPr lang="en-US" dirty="0"/>
              <a:t>MIMD: Shared Memory (tightly Coupled) and Multicomputer (Loosely Coupled)</a:t>
            </a:r>
          </a:p>
          <a:p>
            <a:r>
              <a:rPr lang="en-US" dirty="0"/>
              <a:t>Multiprocessor: Create power computers by connecting many smaller ones</a:t>
            </a:r>
          </a:p>
          <a:p>
            <a:r>
              <a:rPr lang="en-US" dirty="0"/>
              <a:t>Computational speed increases</a:t>
            </a:r>
          </a:p>
          <a:p>
            <a:r>
              <a:rPr lang="en-US" dirty="0"/>
              <a:t>Parallel Processing Program is a single program that runs on multiple processors simultaneously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224-3E45-0F4B-A7AD-1E52E502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Multiprocessor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A0C2-E764-4547-8527-CD8B1C8C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Unified Memory Access (UMA): </a:t>
            </a:r>
          </a:p>
          <a:p>
            <a:pPr lvl="1"/>
            <a:r>
              <a:rPr lang="en-US" dirty="0"/>
              <a:t>Time to access main memory is same for all processors</a:t>
            </a:r>
          </a:p>
          <a:p>
            <a:pPr lvl="1"/>
            <a:r>
              <a:rPr lang="en-US" dirty="0"/>
              <a:t>Machines that use UMA are called Symmetric Multiprocessors (SMPs)</a:t>
            </a:r>
          </a:p>
          <a:p>
            <a:pPr lvl="1"/>
            <a:r>
              <a:rPr lang="en-US" dirty="0"/>
              <a:t>All memory access are posted to the same shared bus</a:t>
            </a:r>
          </a:p>
          <a:p>
            <a:pPr lvl="1"/>
            <a:r>
              <a:rPr lang="en-US" dirty="0"/>
              <a:t>Contention on bus decreases performance, hence scalability is limited to 32 processors</a:t>
            </a:r>
          </a:p>
          <a:p>
            <a:r>
              <a:rPr lang="en-US" dirty="0"/>
              <a:t>Non-Uniform Memory Access (NUMA):</a:t>
            </a:r>
          </a:p>
          <a:p>
            <a:pPr lvl="1"/>
            <a:r>
              <a:rPr lang="en-US" dirty="0"/>
              <a:t>Memory is physically distributed and called local and non-local memory</a:t>
            </a:r>
          </a:p>
          <a:p>
            <a:pPr lvl="1"/>
            <a:r>
              <a:rPr lang="en-US" dirty="0"/>
              <a:t>Access to local is faster</a:t>
            </a:r>
          </a:p>
          <a:p>
            <a:pPr lvl="1"/>
            <a:r>
              <a:rPr lang="en-US" dirty="0"/>
              <a:t>Reduces memory contention on bus</a:t>
            </a:r>
          </a:p>
          <a:p>
            <a:pPr lvl="1"/>
            <a:r>
              <a:rPr lang="en-US" dirty="0"/>
              <a:t>Designed to surpass the limits of scalability of SMPs</a:t>
            </a:r>
          </a:p>
        </p:txBody>
      </p:sp>
    </p:spTree>
    <p:extLst>
      <p:ext uri="{BB962C8B-B14F-4D97-AF65-F5344CB8AC3E}">
        <p14:creationId xmlns:p14="http://schemas.microsoft.com/office/powerpoint/2010/main" val="183064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4E24-BDDD-5E4D-93AF-B72B322C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Connection Options for Multiprocessors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D6A13E-3910-EB43-A17C-5D81D71A5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930951"/>
              </p:ext>
            </p:extLst>
          </p:nvPr>
        </p:nvGraphicFramePr>
        <p:xfrm>
          <a:off x="838200" y="1825624"/>
          <a:ext cx="10515600" cy="405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73152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7605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06385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27240432"/>
                    </a:ext>
                  </a:extLst>
                </a:gridCol>
              </a:tblGrid>
              <a:tr h="1204973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processors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15327"/>
                  </a:ext>
                </a:extLst>
              </a:tr>
              <a:tr h="912664">
                <a:tc>
                  <a:txBody>
                    <a:bodyPr/>
                    <a:lstStyle/>
                    <a:p>
                      <a:r>
                        <a:rPr lang="en-US" dirty="0"/>
                        <a:t>Communication Model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Message passing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49828"/>
                  </a:ext>
                </a:extLst>
              </a:tr>
              <a:tr h="481989"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Shred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92013"/>
                  </a:ext>
                </a:extLst>
              </a:tr>
              <a:tr h="481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58642"/>
                  </a:ext>
                </a:extLst>
              </a:tr>
              <a:tr h="488683">
                <a:tc rowSpan="2">
                  <a:txBody>
                    <a:bodyPr/>
                    <a:lstStyle/>
                    <a:p>
                      <a:r>
                        <a:rPr lang="en-US" dirty="0"/>
                        <a:t>Physical connection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74680"/>
                  </a:ext>
                </a:extLst>
              </a:tr>
              <a:tr h="4886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6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2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75E1-5082-2C46-A169-F9AED920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BCD2-4C01-4449-AA58-0B96EB741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based on </a:t>
            </a:r>
          </a:p>
          <a:p>
            <a:pPr lvl="1"/>
            <a:r>
              <a:rPr lang="en-US" dirty="0"/>
              <a:t>Instruction and data stream</a:t>
            </a:r>
          </a:p>
          <a:p>
            <a:pPr lvl="1"/>
            <a:r>
              <a:rPr lang="en-US" dirty="0"/>
              <a:t>Structure of Computers</a:t>
            </a:r>
          </a:p>
          <a:p>
            <a:pPr lvl="1"/>
            <a:r>
              <a:rPr lang="en-US" dirty="0"/>
              <a:t>How memory is accessed</a:t>
            </a:r>
          </a:p>
          <a:p>
            <a:pPr lvl="1"/>
            <a:r>
              <a:rPr lang="en-US" dirty="0"/>
              <a:t>Grain size</a:t>
            </a:r>
          </a:p>
          <a:p>
            <a:r>
              <a:rPr lang="en-US" dirty="0"/>
              <a:t>Flynn’s Classification</a:t>
            </a:r>
          </a:p>
          <a:p>
            <a:r>
              <a:rPr lang="en-US" dirty="0"/>
              <a:t>Instruction cycle=opcode + operand (addressing </a:t>
            </a:r>
            <a:r>
              <a:rPr lang="en-US" dirty="0" err="1"/>
              <a:t>mode+operand</a:t>
            </a:r>
            <a:r>
              <a:rPr lang="en-US" dirty="0"/>
              <a:t> address)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5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C9C7-0AFD-1E4E-A244-6742288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A02C-5DC7-3D47-A9D5-89641C4D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and Network configurations</a:t>
            </a:r>
          </a:p>
          <a:p>
            <a:r>
              <a:rPr lang="en-US" dirty="0"/>
              <a:t>Modern Processors use a faster, smaller cache memory to act as a buffer for slower, larger memory</a:t>
            </a:r>
          </a:p>
          <a:p>
            <a:r>
              <a:rPr lang="en-US" dirty="0"/>
              <a:t>Caches exploit the principal of locality in memory accesses</a:t>
            </a:r>
          </a:p>
          <a:p>
            <a:pPr lvl="1"/>
            <a:r>
              <a:rPr lang="en-US" dirty="0"/>
              <a:t>Temporal locality: the data referred is tend to be referenced again</a:t>
            </a:r>
          </a:p>
          <a:p>
            <a:pPr lvl="1"/>
            <a:r>
              <a:rPr lang="en-US" dirty="0"/>
              <a:t>Spatial locality: data near the just referenced data is more tend to be referenced</a:t>
            </a:r>
          </a:p>
          <a:p>
            <a:r>
              <a:rPr lang="en-US" dirty="0"/>
              <a:t>Caches hold recently referred and the near-by data</a:t>
            </a:r>
          </a:p>
          <a:p>
            <a:r>
              <a:rPr lang="en-US" dirty="0"/>
              <a:t>This tends to increase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371224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FC1-393E-E84D-A4BB-A3FE2085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ccNUMA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DC0B-33CF-FE42-AC56-3B5E7A1D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NUMA systems that maintain cache coherence are called </a:t>
            </a:r>
            <a:r>
              <a:rPr lang="en-US" dirty="0" err="1"/>
              <a:t>ccNUMA</a:t>
            </a:r>
            <a:endParaRPr lang="en-US" dirty="0"/>
          </a:p>
          <a:p>
            <a:r>
              <a:rPr lang="en-US" dirty="0"/>
              <a:t>When more than one processor tries to access the same shared data, cache coherence problem occurs</a:t>
            </a:r>
          </a:p>
          <a:p>
            <a:r>
              <a:rPr lang="en-US" dirty="0"/>
              <a:t>Cache coherence is maintained by software, special purpose hardware or both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3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BBF0-9DA5-7842-A2BF-2CAC1040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B9F0-F07D-5240-95C3-0F3CE71E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Snooping protocol: A bus-based method in which cache controllers monitor the bus for activity and update or invalidate cache entries as necessary</a:t>
            </a:r>
          </a:p>
          <a:p>
            <a:r>
              <a:rPr lang="en-US" dirty="0"/>
              <a:t>2-types:</a:t>
            </a:r>
          </a:p>
          <a:p>
            <a:pPr lvl="1"/>
            <a:r>
              <a:rPr lang="en-US" dirty="0"/>
              <a:t>Write-invalidate: changes only local cache and sends invalidate signal over bus</a:t>
            </a:r>
          </a:p>
          <a:p>
            <a:pPr lvl="1"/>
            <a:r>
              <a:rPr lang="en-US" dirty="0"/>
              <a:t>Write-update: all values (main memory and cache) are updated simultaneously</a:t>
            </a:r>
          </a:p>
          <a:p>
            <a:r>
              <a:rPr lang="en-US" dirty="0"/>
              <a:t>Commercial machines use write-invalidate to save bandwidth</a:t>
            </a:r>
          </a:p>
          <a:p>
            <a:r>
              <a:rPr lang="en-US" dirty="0"/>
              <a:t>New values appear sooner in cache if write-update is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E54C-371B-844E-B35B-54921C40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3A73-143D-F44B-8DAA-4EF1ADBD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Directory-based protocols:</a:t>
            </a:r>
          </a:p>
          <a:p>
            <a:r>
              <a:rPr lang="en-US" dirty="0"/>
              <a:t>A central directory maintains the information about which memory locations are being shared in multiple caches and which are contained in just one processor’s cache</a:t>
            </a:r>
          </a:p>
          <a:p>
            <a:r>
              <a:rPr lang="en-US" dirty="0"/>
              <a:t>On any memory access, it knows the caches that need to be updated or invalidated</a:t>
            </a:r>
          </a:p>
          <a:p>
            <a:r>
              <a:rPr lang="en-US" dirty="0"/>
              <a:t>It is used by all software –based implementations of shared memory</a:t>
            </a:r>
          </a:p>
          <a:p>
            <a:r>
              <a:rPr lang="en-US" dirty="0"/>
              <a:t>It is a scalable scheme that is suitable for a 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7645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AD38-BA54-BF4E-B2D0-B65C6BB9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Side-effects of Cache Coherency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BF5E-D0A2-2047-8720-8C1D22C4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Sharing:</a:t>
            </a:r>
          </a:p>
          <a:p>
            <a:r>
              <a:rPr lang="en-US" dirty="0"/>
              <a:t>Caches are organized into blocks of contiguous memory locations</a:t>
            </a:r>
          </a:p>
          <a:p>
            <a:r>
              <a:rPr lang="en-US" dirty="0"/>
              <a:t>Usually this is shared by more than one processor</a:t>
            </a:r>
          </a:p>
          <a:p>
            <a:r>
              <a:rPr lang="en-US" dirty="0"/>
              <a:t>When one processor invalidates its memory, the entire block gets invalidated</a:t>
            </a:r>
          </a:p>
          <a:p>
            <a:r>
              <a:rPr lang="en-US" dirty="0"/>
              <a:t>Unnecessary invalidations can affect performance</a:t>
            </a:r>
          </a:p>
        </p:txBody>
      </p:sp>
    </p:spTree>
    <p:extLst>
      <p:ext uri="{BB962C8B-B14F-4D97-AF65-F5344CB8AC3E}">
        <p14:creationId xmlns:p14="http://schemas.microsoft.com/office/powerpoint/2010/main" val="1481869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FDB0-1C0A-8146-9A2B-88F7AF6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8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Dependency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0DF5C-9B6C-A246-8058-1A91F14DC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0575"/>
            <a:ext cx="10669438" cy="5901865"/>
          </a:xfrm>
        </p:spPr>
      </p:pic>
    </p:spTree>
    <p:extLst>
      <p:ext uri="{BB962C8B-B14F-4D97-AF65-F5344CB8AC3E}">
        <p14:creationId xmlns:p14="http://schemas.microsoft.com/office/powerpoint/2010/main" val="16154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AD6E-2C29-4343-B293-63535DA7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5E5F-448C-A74E-98E1-CD70731A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in control structure sis not known until run-time</a:t>
            </a:r>
          </a:p>
          <a:p>
            <a:r>
              <a:rPr lang="en-US" dirty="0"/>
              <a:t>Hence dependency need to be analyzed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E25BF-9C5C-4348-9673-68A088DB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16" y="2929895"/>
            <a:ext cx="5547967" cy="33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0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F172-8209-B14F-A317-781AC941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C808-C60E-C740-A7BA-6BD96266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resources</a:t>
            </a:r>
          </a:p>
          <a:p>
            <a:r>
              <a:rPr lang="en-US" dirty="0"/>
              <a:t>ALU dependency or Storage dependency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26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2410-5759-CC43-89FD-E916AD60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Bernstein Conditions for Detection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68F3-EC30-A24E-982E-578A1555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 for detecting data dependency by  A. J. Bernstein</a:t>
            </a:r>
          </a:p>
          <a:p>
            <a:r>
              <a:rPr lang="en-US" dirty="0"/>
              <a:t>Bernstein conditions are based on the following two sets of variables:</a:t>
            </a:r>
          </a:p>
          <a:p>
            <a:pPr lvl="1"/>
            <a:r>
              <a:rPr lang="en-US" dirty="0"/>
              <a:t> The Read set or input set R</a:t>
            </a:r>
            <a:r>
              <a:rPr lang="en-US" baseline="-25000" dirty="0"/>
              <a:t>I</a:t>
            </a:r>
            <a:r>
              <a:rPr lang="en-US" dirty="0"/>
              <a:t> that consists of memory locations read by the statement of instruction I</a:t>
            </a:r>
            <a:r>
              <a:rPr lang="en-US" baseline="-25000" dirty="0"/>
              <a:t>I</a:t>
            </a:r>
          </a:p>
          <a:p>
            <a:pPr lvl="1"/>
            <a:r>
              <a:rPr lang="en-US" dirty="0"/>
              <a:t>The Write set or output set W</a:t>
            </a:r>
            <a:r>
              <a:rPr lang="en-US" baseline="-25000" dirty="0"/>
              <a:t>I</a:t>
            </a:r>
            <a:r>
              <a:rPr lang="en-US" dirty="0"/>
              <a:t> that consists of memory locations written into by instruction I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sets R</a:t>
            </a:r>
            <a:r>
              <a:rPr lang="en-US" baseline="-25000" dirty="0"/>
              <a:t>I</a:t>
            </a:r>
            <a:r>
              <a:rPr lang="en-US" dirty="0"/>
              <a:t> and W</a:t>
            </a:r>
            <a:r>
              <a:rPr lang="en-US" baseline="-25000" dirty="0"/>
              <a:t>I</a:t>
            </a:r>
            <a:r>
              <a:rPr lang="en-US" dirty="0"/>
              <a:t> are not disjoint as the same locations are used for reading and writing by S</a:t>
            </a:r>
            <a:r>
              <a:rPr lang="en-US" baseline="-25000" dirty="0"/>
              <a:t>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6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271D-12D1-194B-BDE3-2470F0A4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Bernstein Conditions for Detection of Parallelism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D5195-3865-F049-A8F4-806F8E54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2" y="1072541"/>
            <a:ext cx="11076796" cy="46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5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029C-638E-F14B-82FD-5437FBC2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5D93B-8ADE-9A4A-B455-BA7F87338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4295237"/>
            <a:ext cx="8343900" cy="22733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D5954-2D1D-8248-A121-B8416E0A9E57}"/>
              </a:ext>
            </a:extLst>
          </p:cNvPr>
          <p:cNvSpPr/>
          <p:nvPr/>
        </p:nvSpPr>
        <p:spPr>
          <a:xfrm>
            <a:off x="838199" y="1539002"/>
            <a:ext cx="103410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</a:rPr>
              <a:t>Examples of SISD machines include: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CDC 6600 which is unpipelined but has multiple functional units.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CDC 7600 which has a pipelined arithmetic unit.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</a:rPr>
              <a:t>Amdhal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 470/6 which has pipelined instruction processing.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Cray-1 which supports vector processing.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92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271D-12D1-194B-BDE3-2470F0A4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Bernstein Conditions for Detection of Parallelism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97E7-06B7-644E-AB82-40DE1E8C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7" y="1500996"/>
            <a:ext cx="11518658" cy="36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271D-12D1-194B-BDE3-2470F0A4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Bernstein Conditions for Detection of Parallelism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2A8C5-16B1-3340-8F3B-B3562F98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754323"/>
            <a:ext cx="6114810" cy="4395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29615-0FF9-EC47-92B9-4EFDD8BA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5269681"/>
            <a:ext cx="7147330" cy="11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8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36CC-DA7F-3E40-9FAE-2F852529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2AF9-50C3-234B-BC25-1848E0D6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2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F59-C1B1-C14C-8F59-BB23AAF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E25A-9557-4D4E-B598-8D760D65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1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6B02-5CAC-6E4E-BCC9-24114DA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7B63-202E-CD43-9BAB-FFBC3AC0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E925-4C28-954C-AAC9-51767AF8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407A6-46E2-5D44-8835-8A9DF7D7B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2235994"/>
            <a:ext cx="8331200" cy="35306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907AEF-C671-D246-977D-0C8BC3CA85AF}"/>
              </a:ext>
            </a:extLst>
          </p:cNvPr>
          <p:cNvSpPr/>
          <p:nvPr/>
        </p:nvSpPr>
        <p:spPr>
          <a:xfrm>
            <a:off x="1012722" y="1483512"/>
            <a:ext cx="10491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</a:rPr>
              <a:t>Examples of SIMD organization are ILLIAC-IV, PEPE, BSP, STARAN, MPP, DAP and the Connection Machine (CM-1)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90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3510-522A-1043-86F0-459DCC4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9AAE8-6A24-8C4D-BE26-C3847B773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062" y="2506662"/>
            <a:ext cx="605587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481BF1-307D-7E49-AB3C-F551A67BE48F}"/>
              </a:ext>
            </a:extLst>
          </p:cNvPr>
          <p:cNvSpPr/>
          <p:nvPr/>
        </p:nvSpPr>
        <p:spPr>
          <a:xfrm>
            <a:off x="838200" y="1410126"/>
            <a:ext cx="10326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</a:rPr>
              <a:t>The only known example of a computer capable of MISD operation is the </a:t>
            </a:r>
            <a:r>
              <a:rPr lang="en-US" sz="2400" dirty="0" err="1">
                <a:effectLst/>
              </a:rPr>
              <a:t>C.mmp</a:t>
            </a:r>
            <a:r>
              <a:rPr lang="en-US" sz="2400" dirty="0">
                <a:effectLst/>
              </a:rPr>
              <a:t> built </a:t>
            </a:r>
            <a:r>
              <a:rPr lang="en-US" sz="2400" dirty="0" err="1">
                <a:effectLst/>
              </a:rPr>
              <a:t>byCarnegie</a:t>
            </a:r>
            <a:r>
              <a:rPr lang="en-US" sz="2400" dirty="0">
                <a:effectLst/>
              </a:rPr>
              <a:t>-Mellon University</a:t>
            </a:r>
          </a:p>
          <a:p>
            <a:r>
              <a:rPr lang="en-US" sz="2400" dirty="0"/>
              <a:t>MISD machines can be applied to fault tolerant real time computers</a:t>
            </a:r>
          </a:p>
        </p:txBody>
      </p:sp>
    </p:spTree>
    <p:extLst>
      <p:ext uri="{BB962C8B-B14F-4D97-AF65-F5344CB8AC3E}">
        <p14:creationId xmlns:p14="http://schemas.microsoft.com/office/powerpoint/2010/main" val="400032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36F7-C0CA-904B-AEB2-D1C6C4EB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A3061-480D-1544-A0B3-A6CE2843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06" y="1545406"/>
            <a:ext cx="708091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7866FE-C378-A540-A60B-9A52B153C5A6}"/>
              </a:ext>
            </a:extLst>
          </p:cNvPr>
          <p:cNvSpPr/>
          <p:nvPr/>
        </p:nvSpPr>
        <p:spPr>
          <a:xfrm>
            <a:off x="402277" y="1532141"/>
            <a:ext cx="46416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</a:rPr>
              <a:t>All multiprocessor systems fall under this classification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Examples include; 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C.mmp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, Burroughs D825, Cray-2, S1, Cray X-MP, HEP, Pluribus, IBM 370/168 MP, Univac 1100/80, Tandem/16, IBM 3081/3084, 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C.m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*, BBN Butterfly, 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Meiko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 Computing Surface (CS-1), FPS T/40000, iPSC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408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B12F-B7A0-3C48-94F6-DAAFC321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E151-E77C-6B4A-99C1-56657991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64"/>
            <a:ext cx="10515600" cy="1286285"/>
          </a:xfrm>
        </p:spPr>
        <p:txBody>
          <a:bodyPr/>
          <a:lstStyle/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Shared memory computer/Tightly coupled systems</a:t>
            </a:r>
          </a:p>
          <a:p>
            <a:pPr lvl="1"/>
            <a:r>
              <a:rPr lang="en-US" dirty="0"/>
              <a:t>Distributed memory computer/Loosely coupled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8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B4DD-C030-D441-95A7-A8EA3160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Shared memory computer/Tightly coupled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9F8C-AABD-EC4C-93E4-3B47C9F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654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Various implementations of inter-communication:</a:t>
            </a:r>
          </a:p>
          <a:p>
            <a:pPr lvl="1"/>
            <a:r>
              <a:rPr lang="en-US" dirty="0"/>
              <a:t>Processor-Memory Interconnection Network (PMIN) </a:t>
            </a:r>
          </a:p>
          <a:p>
            <a:pPr lvl="1"/>
            <a:r>
              <a:rPr lang="en-US" dirty="0"/>
              <a:t>Input-Output-Processor Interconnection Network (IOPIN) </a:t>
            </a:r>
          </a:p>
          <a:p>
            <a:pPr lvl="1"/>
            <a:r>
              <a:rPr lang="en-US" dirty="0"/>
              <a:t>Interrupt Signal Interconnection Network (ISIN)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7199C-36DC-B344-92D8-BA3A93FC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98" y="1690688"/>
            <a:ext cx="6257009" cy="47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6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B4DD-C030-D441-95A7-A8EA3160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Shared memory computer/Tightly coupled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9F8C-AABD-EC4C-93E4-3B47C9F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454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modes of systems</a:t>
            </a:r>
          </a:p>
          <a:p>
            <a:pPr lvl="1"/>
            <a:r>
              <a:rPr lang="en-US" dirty="0"/>
              <a:t>UMA</a:t>
            </a:r>
          </a:p>
          <a:p>
            <a:pPr lvl="2"/>
            <a:r>
              <a:rPr lang="en-US" dirty="0"/>
              <a:t>used for time-sharing applications in a multi user environment</a:t>
            </a:r>
          </a:p>
          <a:p>
            <a:pPr lvl="1"/>
            <a:r>
              <a:rPr lang="en-US" dirty="0"/>
              <a:t>NUMA</a:t>
            </a:r>
          </a:p>
          <a:p>
            <a:pPr lvl="2"/>
            <a:r>
              <a:rPr lang="en-US" dirty="0"/>
              <a:t>Local memories access varies for other processors</a:t>
            </a:r>
          </a:p>
          <a:p>
            <a:pPr lvl="1"/>
            <a:r>
              <a:rPr lang="en-US" dirty="0"/>
              <a:t>COMA</a:t>
            </a:r>
          </a:p>
          <a:p>
            <a:pPr lvl="2"/>
            <a:r>
              <a:rPr lang="en-US" dirty="0"/>
              <a:t>in NUMA model, if we use cache memories instead of local memories, then it becomes COMA model</a:t>
            </a:r>
          </a:p>
          <a:p>
            <a:pPr lvl="2"/>
            <a:r>
              <a:rPr lang="en-US" dirty="0"/>
              <a:t>The collection of cache memories form a global memory space</a:t>
            </a:r>
          </a:p>
          <a:p>
            <a:pPr lvl="2"/>
            <a:r>
              <a:rPr lang="en-US" dirty="0"/>
              <a:t>The remote cache access is also non-uniform in this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562E6-6038-584C-93ED-3D86CC4E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170" y="1444206"/>
            <a:ext cx="4067355" cy="53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1267</Words>
  <Application>Microsoft Macintosh PowerPoint</Application>
  <PresentationFormat>Widescreen</PresentationFormat>
  <Paragraphs>168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Classification of Parallel Computers</vt:lpstr>
      <vt:lpstr>Types of Classification</vt:lpstr>
      <vt:lpstr>SISD</vt:lpstr>
      <vt:lpstr>SIMD</vt:lpstr>
      <vt:lpstr>MISD</vt:lpstr>
      <vt:lpstr>MIMD</vt:lpstr>
      <vt:lpstr>Structural Classification</vt:lpstr>
      <vt:lpstr>Shared memory computer/Tightly coupled systems</vt:lpstr>
      <vt:lpstr>Shared memory computer/Tightly coupled systems</vt:lpstr>
      <vt:lpstr>Distributed memory computer/Loosely coupled systems</vt:lpstr>
      <vt:lpstr>Distributed memory computer/Loosely coupled systems</vt:lpstr>
      <vt:lpstr>Classification based on Grain Size</vt:lpstr>
      <vt:lpstr>Classification based on Grain Size</vt:lpstr>
      <vt:lpstr>Classification based on Grain Size</vt:lpstr>
      <vt:lpstr>Classification based on Grain Size</vt:lpstr>
      <vt:lpstr>ccNUMA Cache Coherent Non-Uniform Memory Access</vt:lpstr>
      <vt:lpstr>Computer Architecture Classification Flynn’s Taxanomy</vt:lpstr>
      <vt:lpstr>Shared Memory Multiprocessor</vt:lpstr>
      <vt:lpstr>Communication and Connection Options for Multiprocessors</vt:lpstr>
      <vt:lpstr>Cache</vt:lpstr>
      <vt:lpstr>ccNUMA</vt:lpstr>
      <vt:lpstr>Cache Coherency Protocols</vt:lpstr>
      <vt:lpstr>Cache Coherency Protocols</vt:lpstr>
      <vt:lpstr>Side-effects of Cache Coherency</vt:lpstr>
      <vt:lpstr>Data Dependency</vt:lpstr>
      <vt:lpstr>Control Dependence</vt:lpstr>
      <vt:lpstr>Resource Dependency</vt:lpstr>
      <vt:lpstr>Bernstein Conditions for Detection of Parallelism</vt:lpstr>
      <vt:lpstr>Bernstein Conditions for Detection of Parallelism</vt:lpstr>
      <vt:lpstr>Bernstein Conditions for Detection of Parallelism</vt:lpstr>
      <vt:lpstr>Bernstein Conditions for Detection of Parallelism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ccNUMA Cache Coherent Non-Uniform Memory Access</dc:title>
  <dc:creator>Bayyapu, Neelima</dc:creator>
  <cp:lastModifiedBy>Bayyapu, Neelima</cp:lastModifiedBy>
  <cp:revision>18</cp:revision>
  <dcterms:created xsi:type="dcterms:W3CDTF">2019-07-22T14:24:30Z</dcterms:created>
  <dcterms:modified xsi:type="dcterms:W3CDTF">2019-07-24T04:09:16Z</dcterms:modified>
</cp:coreProperties>
</file>