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64"/>
  </p:notesMasterIdLst>
  <p:sldIdLst>
    <p:sldId id="256" r:id="rId3"/>
    <p:sldId id="257" r:id="rId4"/>
    <p:sldId id="260" r:id="rId5"/>
    <p:sldId id="261" r:id="rId6"/>
    <p:sldId id="262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23" r:id="rId54"/>
    <p:sldId id="324" r:id="rId55"/>
    <p:sldId id="325" r:id="rId56"/>
    <p:sldId id="326" r:id="rId57"/>
    <p:sldId id="327" r:id="rId58"/>
    <p:sldId id="329" r:id="rId59"/>
    <p:sldId id="330" r:id="rId60"/>
    <p:sldId id="331" r:id="rId61"/>
    <p:sldId id="332" r:id="rId62"/>
    <p:sldId id="333" r:id="rId63"/>
  </p:sldIdLst>
  <p:sldSz cx="10071100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>
      <p:cViewPr>
        <p:scale>
          <a:sx n="87" d="100"/>
          <a:sy n="87" d="100"/>
        </p:scale>
        <p:origin x="14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BA2D8-B92D-B149-B7EF-28BCF2FE396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5338" y="944563"/>
            <a:ext cx="340042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36963"/>
            <a:ext cx="80581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03888" y="717708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D6F08-F94A-B445-97AA-3BFAA613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D6F08-F94A-B445-97AA-3BFAA61392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3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332" y="2342515"/>
            <a:ext cx="856043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301990" y="7078443"/>
            <a:ext cx="1635759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1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Copyrigt©2005 </a:t>
            </a:r>
            <a:r>
              <a:rPr spc="5" dirty="0"/>
              <a:t>Sun</a:t>
            </a:r>
            <a:r>
              <a:rPr spc="-25" dirty="0"/>
              <a:t> </a:t>
            </a:r>
            <a:r>
              <a:rPr dirty="0"/>
              <a:t>Microsystems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65CD-6A48-DB4F-9680-026389C3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1638"/>
            <a:ext cx="8686800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0324-2C29-DB48-9E52-BD4692C4C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085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EA6D-9397-E84E-9BCA-B84224DEC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0850" cy="4059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8033F-4085-4442-B34A-F7E343BC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9050" y="1852613"/>
            <a:ext cx="4281488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11F6D-BBEE-F246-8BE8-7D5535C05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9050" y="2760663"/>
            <a:ext cx="4281488" cy="4059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C5498-7095-5344-9D0E-F589D4A7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C1EA8-F4AB-3346-BA02-04C2B15E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93E99-BA52-5B4C-A147-5694C20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0504-512A-A64C-8438-EB5EAEBC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CE0B3-CE6F-4542-BDDD-F69BCD91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4B5FB-4FEB-0747-A7A7-D2F7B819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5D76B-8515-1147-894D-FF87B545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6AF1-B294-B646-99CB-5D567276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AA68C-EE9E-0B41-8C3D-7537102B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5EAC4-E6A5-2F44-8491-9F84ADF9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643A-35CB-BA4A-914B-B9064A69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48025" cy="17637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9ABF-C33D-D643-9BCD-2BA48ABC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488" y="1087438"/>
            <a:ext cx="5099050" cy="5370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EAC-C069-7946-87B6-8CDC5C99A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6950"/>
            <a:ext cx="3248025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AA914-FCA3-104D-A592-DEF7B3E8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132B2-08BA-D444-9619-0C224FC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C653C-041B-7345-BBB8-299E97BE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4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8928-BAD3-9A4C-988E-169235BA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48025" cy="17637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480BD-223E-7943-BE7A-E4411F817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1488" y="1087438"/>
            <a:ext cx="5099050" cy="5370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E332F-9BC3-504C-A482-A75A5669F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6950"/>
            <a:ext cx="3248025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4C36-A9B7-F443-9007-AD7BB019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2D20D-A17F-7B4E-BBFA-ED1619F6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17D9E-F4DC-C541-B748-B05B2A57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80A7-9D3F-FD40-BCDA-721C465B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625A0-7673-4841-9949-6176094F3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0FCD-E8CD-4E48-9977-C7BCD3EC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147F-2E2E-8A49-9D9E-002E8AA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C2517-5166-0848-AF2B-60B5C651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17FF3-4B05-CB41-B7CA-90F709B48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7250" y="401638"/>
            <a:ext cx="2171700" cy="6403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9DDB-535A-6844-AD6A-C3CE9D44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2150" y="401638"/>
            <a:ext cx="6362700" cy="64039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1019-A79C-6144-931A-7CA40F2C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A848-6881-BF48-88E7-8BC0737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EC1C-EB86-A340-85DA-E4A2A012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1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9660" y="1270000"/>
            <a:ext cx="3032125" cy="4735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DCD0-2FBD-6946-8794-84D6560A9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888" y="1236663"/>
            <a:ext cx="7553325" cy="26304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13CBA-388B-5C45-BAFA-C0290EBD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88" y="3968750"/>
            <a:ext cx="7553325" cy="18240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414E-F864-1046-8650-7EF17986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7774-E689-C44F-80C3-DF6D4F7F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E54D-74C7-EE4D-99D2-EE8B3B84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2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5ABD-D406-4549-875D-BFF0CEC7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F002-C94A-1541-8708-55F05D03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F4C2-697E-5C4F-8B6F-5A6210EC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E4492-6B1D-314A-B141-37A16B71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7775-AEF3-284B-9358-5D51C7D6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07E5-EF98-514D-8F35-FA21FC9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86800" cy="31432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A332-AFD4-7A4C-8CCC-D9AEC9D3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6188"/>
            <a:ext cx="8686800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E6DD-0488-1C46-904D-73A04E3C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8005-67FD-1541-9040-B8D1831C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2C39-A9A5-E042-A8FF-CBC31F80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0CFC-E33F-A04C-B12B-34D7FDA3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A7EF-E070-9A49-8011-CF11216E7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150" y="2011363"/>
            <a:ext cx="4267200" cy="479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5C2B9-6458-5B4F-8BCB-BFA640F2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750" y="2011363"/>
            <a:ext cx="4267200" cy="479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2A7A2-F31D-3049-9EF3-5014BB06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F90AA-0CAD-1043-A35A-13CBAD89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7860B-02FC-374C-82C8-64D5F3BB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14730" y="217170"/>
            <a:ext cx="0" cy="7176770"/>
          </a:xfrm>
          <a:custGeom>
            <a:avLst/>
            <a:gdLst/>
            <a:ahLst/>
            <a:cxnLst/>
            <a:rect l="l" t="t" r="r" b="b"/>
            <a:pathLst>
              <a:path h="7176770">
                <a:moveTo>
                  <a:pt x="0" y="0"/>
                </a:moveTo>
                <a:lnTo>
                  <a:pt x="0" y="7176770"/>
                </a:lnTo>
              </a:path>
            </a:pathLst>
          </a:custGeom>
          <a:ln w="729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65759" y="7051040"/>
            <a:ext cx="9565640" cy="0"/>
          </a:xfrm>
          <a:custGeom>
            <a:avLst/>
            <a:gdLst/>
            <a:ahLst/>
            <a:cxnLst/>
            <a:rect l="l" t="t" r="r" b="b"/>
            <a:pathLst>
              <a:path w="9565640">
                <a:moveTo>
                  <a:pt x="0" y="0"/>
                </a:moveTo>
                <a:lnTo>
                  <a:pt x="9565640" y="0"/>
                </a:lnTo>
              </a:path>
            </a:pathLst>
          </a:custGeom>
          <a:ln w="2731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0179" y="1164589"/>
            <a:ext cx="9761220" cy="0"/>
          </a:xfrm>
          <a:custGeom>
            <a:avLst/>
            <a:gdLst/>
            <a:ahLst/>
            <a:cxnLst/>
            <a:rect l="l" t="t" r="r" b="b"/>
            <a:pathLst>
              <a:path w="9761220">
                <a:moveTo>
                  <a:pt x="0" y="0"/>
                </a:moveTo>
                <a:lnTo>
                  <a:pt x="9761220" y="0"/>
                </a:lnTo>
              </a:path>
            </a:pathLst>
          </a:custGeom>
          <a:ln w="3665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7204" y="1734820"/>
            <a:ext cx="65366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900" y="1765299"/>
            <a:ext cx="7499350" cy="4577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1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76CB6-C8F2-6744-90ED-11C331B3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01638"/>
            <a:ext cx="86868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46CDC-5244-5442-8EC9-3E31A2E5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2011363"/>
            <a:ext cx="8686800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125E-65F4-BF4F-B4A3-E0B468E41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150" y="7004050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D91D-A1ED-F946-BFB7-E1E77281902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CA01-1D7D-F345-929C-D8ADE4293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5338" y="7004050"/>
            <a:ext cx="340042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C2A9-A24E-5643-A7D8-784F7C873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2000" y="7004050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EB16-7AF7-F446-A8A9-A2F96644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compunity.org/" TargetMode="Externa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090" y="8039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350010" y="1272540"/>
            <a:ext cx="8335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An </a:t>
            </a:r>
            <a:r>
              <a:rPr sz="4800" spc="-45" dirty="0"/>
              <a:t>Introduction </a:t>
            </a:r>
            <a:r>
              <a:rPr sz="4800" spc="-35" dirty="0"/>
              <a:t>Into</a:t>
            </a:r>
            <a:r>
              <a:rPr sz="4800" spc="-220" dirty="0"/>
              <a:t> </a:t>
            </a:r>
            <a:r>
              <a:rPr sz="4800" spc="-55" dirty="0"/>
              <a:t>OpenMP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16542" y="2202492"/>
          <a:ext cx="425449" cy="331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26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Components </a:t>
            </a:r>
            <a:r>
              <a:rPr sz="3600" i="0" spc="-25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3600" i="0" spc="-1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OpenMP</a:t>
            </a:r>
            <a:endParaRPr sz="3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6969" y="1998979"/>
            <a:ext cx="3056890" cy="4643120"/>
          </a:xfrm>
          <a:custGeom>
            <a:avLst/>
            <a:gdLst/>
            <a:ahLst/>
            <a:cxnLst/>
            <a:rect l="l" t="t" r="r" b="b"/>
            <a:pathLst>
              <a:path w="3056890" h="4643120">
                <a:moveTo>
                  <a:pt x="0" y="0"/>
                </a:moveTo>
                <a:lnTo>
                  <a:pt x="3056890" y="0"/>
                </a:lnTo>
                <a:lnTo>
                  <a:pt x="3056890" y="4643120"/>
                </a:lnTo>
                <a:lnTo>
                  <a:pt x="0" y="464312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6969" y="1998979"/>
            <a:ext cx="3056890" cy="4643120"/>
          </a:xfrm>
          <a:custGeom>
            <a:avLst/>
            <a:gdLst/>
            <a:ahLst/>
            <a:cxnLst/>
            <a:rect l="l" t="t" r="r" b="b"/>
            <a:pathLst>
              <a:path w="3056890" h="4643120">
                <a:moveTo>
                  <a:pt x="1527810" y="4643120"/>
                </a:moveTo>
                <a:lnTo>
                  <a:pt x="0" y="4643120"/>
                </a:lnTo>
                <a:lnTo>
                  <a:pt x="0" y="0"/>
                </a:lnTo>
                <a:lnTo>
                  <a:pt x="3056890" y="0"/>
                </a:lnTo>
                <a:lnTo>
                  <a:pt x="3056890" y="4643120"/>
                </a:lnTo>
                <a:lnTo>
                  <a:pt x="1527810" y="464312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0139" y="1962150"/>
            <a:ext cx="3056890" cy="4643120"/>
          </a:xfrm>
          <a:custGeom>
            <a:avLst/>
            <a:gdLst/>
            <a:ahLst/>
            <a:cxnLst/>
            <a:rect l="l" t="t" r="r" b="b"/>
            <a:pathLst>
              <a:path w="3056890" h="4643120">
                <a:moveTo>
                  <a:pt x="1527810" y="4643120"/>
                </a:moveTo>
                <a:lnTo>
                  <a:pt x="0" y="4643120"/>
                </a:lnTo>
                <a:lnTo>
                  <a:pt x="0" y="0"/>
                </a:lnTo>
                <a:lnTo>
                  <a:pt x="3056890" y="0"/>
                </a:lnTo>
                <a:lnTo>
                  <a:pt x="3056890" y="4643120"/>
                </a:lnTo>
                <a:lnTo>
                  <a:pt x="1527810" y="464312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20139" y="1962150"/>
            <a:ext cx="3056890" cy="4783361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382270" indent="-274320">
              <a:lnSpc>
                <a:spcPts val="2210"/>
              </a:lnSpc>
              <a:buSzPct val="75000"/>
              <a:buFont typeface="DejaVu Sans"/>
              <a:buChar char=""/>
              <a:tabLst>
                <a:tab pos="382270" algn="l"/>
              </a:tabLst>
            </a:pPr>
            <a:r>
              <a:rPr sz="2000" b="1" i="1" spc="-5" dirty="0">
                <a:latin typeface="Arial"/>
                <a:cs typeface="Arial"/>
              </a:rPr>
              <a:t>Parallel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regions</a:t>
            </a:r>
            <a:endParaRPr sz="2000" dirty="0">
              <a:latin typeface="Arial"/>
              <a:cs typeface="Arial"/>
            </a:endParaRPr>
          </a:p>
          <a:p>
            <a:pPr marL="382270" indent="-274320">
              <a:lnSpc>
                <a:spcPct val="100000"/>
              </a:lnSpc>
              <a:spcBef>
                <a:spcPts val="1250"/>
              </a:spcBef>
              <a:buSzPct val="75000"/>
              <a:buFont typeface="DejaVu Sans"/>
              <a:buChar char=""/>
              <a:tabLst>
                <a:tab pos="382270" algn="l"/>
              </a:tabLst>
            </a:pPr>
            <a:r>
              <a:rPr sz="2000" b="1" i="1" dirty="0">
                <a:latin typeface="Arial"/>
                <a:cs typeface="Arial"/>
              </a:rPr>
              <a:t>Work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sharing</a:t>
            </a:r>
            <a:endParaRPr sz="2000" dirty="0">
              <a:latin typeface="Arial"/>
              <a:cs typeface="Arial"/>
            </a:endParaRPr>
          </a:p>
          <a:p>
            <a:pPr marL="382270" indent="-274320">
              <a:lnSpc>
                <a:spcPct val="100000"/>
              </a:lnSpc>
              <a:spcBef>
                <a:spcPts val="1250"/>
              </a:spcBef>
              <a:buSzPct val="75000"/>
              <a:buFont typeface="DejaVu Sans"/>
              <a:buChar char=""/>
              <a:tabLst>
                <a:tab pos="382270" algn="l"/>
              </a:tabLst>
            </a:pPr>
            <a:r>
              <a:rPr sz="2000" b="1" i="1" dirty="0">
                <a:latin typeface="Arial"/>
                <a:cs typeface="Arial"/>
              </a:rPr>
              <a:t>Synchronization</a:t>
            </a:r>
            <a:endParaRPr sz="2000" dirty="0">
              <a:latin typeface="Arial"/>
              <a:cs typeface="Arial"/>
            </a:endParaRPr>
          </a:p>
          <a:p>
            <a:pPr marL="382270" indent="-274320">
              <a:lnSpc>
                <a:spcPct val="100000"/>
              </a:lnSpc>
              <a:spcBef>
                <a:spcPts val="1240"/>
              </a:spcBef>
              <a:buSzPct val="75000"/>
              <a:buFont typeface="DejaVu Sans"/>
              <a:buChar char=""/>
              <a:tabLst>
                <a:tab pos="382270" algn="l"/>
              </a:tabLst>
            </a:pPr>
            <a:r>
              <a:rPr sz="2000" b="1" i="1" dirty="0">
                <a:latin typeface="Arial"/>
                <a:cs typeface="Arial"/>
              </a:rPr>
              <a:t>Data scope</a:t>
            </a:r>
            <a:r>
              <a:rPr sz="2000" b="1" i="1" spc="-35" dirty="0">
                <a:latin typeface="Arial"/>
                <a:cs typeface="Arial"/>
              </a:rPr>
              <a:t> attributes</a:t>
            </a:r>
            <a:endParaRPr sz="2000" dirty="0">
              <a:latin typeface="Arial"/>
              <a:cs typeface="Arial"/>
            </a:endParaRPr>
          </a:p>
          <a:p>
            <a:pPr marL="575945">
              <a:lnSpc>
                <a:spcPct val="100000"/>
              </a:lnSpc>
              <a:spcBef>
                <a:spcPts val="1250"/>
              </a:spcBef>
            </a:pPr>
            <a:r>
              <a:rPr sz="2250" spc="217" baseline="7407" dirty="0">
                <a:solidFill>
                  <a:srgbClr val="0000FF"/>
                </a:solidFill>
                <a:latin typeface="DejaVu Sans"/>
                <a:cs typeface="DejaVu Sans"/>
              </a:rPr>
              <a:t>☞</a:t>
            </a:r>
            <a:r>
              <a:rPr sz="2250" spc="434" baseline="7407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private</a:t>
            </a:r>
            <a:endParaRPr sz="2000" dirty="0">
              <a:latin typeface="Arial"/>
              <a:cs typeface="Arial"/>
            </a:endParaRPr>
          </a:p>
          <a:p>
            <a:pPr marL="575945">
              <a:lnSpc>
                <a:spcPct val="100000"/>
              </a:lnSpc>
              <a:spcBef>
                <a:spcPts val="970"/>
              </a:spcBef>
            </a:pPr>
            <a:r>
              <a:rPr sz="2250" spc="217" baseline="7407" dirty="0">
                <a:solidFill>
                  <a:srgbClr val="0000FF"/>
                </a:solidFill>
                <a:latin typeface="DejaVu Sans"/>
                <a:cs typeface="DejaVu Sans"/>
              </a:rPr>
              <a:t>☞</a:t>
            </a:r>
            <a:r>
              <a:rPr sz="2250" spc="427" baseline="7407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firstprivate</a:t>
            </a:r>
            <a:endParaRPr sz="2000" dirty="0">
              <a:latin typeface="Arial"/>
              <a:cs typeface="Arial"/>
            </a:endParaRPr>
          </a:p>
          <a:p>
            <a:pPr marL="575945">
              <a:lnSpc>
                <a:spcPct val="100000"/>
              </a:lnSpc>
              <a:spcBef>
                <a:spcPts val="960"/>
              </a:spcBef>
            </a:pPr>
            <a:r>
              <a:rPr sz="2250" spc="217" baseline="7407" dirty="0">
                <a:solidFill>
                  <a:srgbClr val="0000FF"/>
                </a:solidFill>
                <a:latin typeface="DejaVu Sans"/>
                <a:cs typeface="DejaVu Sans"/>
              </a:rPr>
              <a:t>☞</a:t>
            </a:r>
            <a:r>
              <a:rPr sz="2250" spc="427" baseline="7407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lastprivate</a:t>
            </a:r>
            <a:endParaRPr sz="2000" dirty="0">
              <a:latin typeface="Arial"/>
              <a:cs typeface="Arial"/>
            </a:endParaRPr>
          </a:p>
          <a:p>
            <a:pPr marL="575945">
              <a:lnSpc>
                <a:spcPct val="100000"/>
              </a:lnSpc>
              <a:spcBef>
                <a:spcPts val="970"/>
              </a:spcBef>
            </a:pPr>
            <a:r>
              <a:rPr sz="2250" spc="217" baseline="7407" dirty="0">
                <a:solidFill>
                  <a:srgbClr val="0000FF"/>
                </a:solidFill>
                <a:latin typeface="DejaVu Sans"/>
                <a:cs typeface="DejaVu Sans"/>
              </a:rPr>
              <a:t>☞</a:t>
            </a:r>
            <a:r>
              <a:rPr sz="2250" spc="434" baseline="7407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endParaRPr sz="2000" dirty="0">
              <a:latin typeface="Arial"/>
              <a:cs typeface="Arial"/>
            </a:endParaRPr>
          </a:p>
          <a:p>
            <a:pPr marL="575945">
              <a:lnSpc>
                <a:spcPct val="100000"/>
              </a:lnSpc>
              <a:spcBef>
                <a:spcPts val="960"/>
              </a:spcBef>
            </a:pPr>
            <a:r>
              <a:rPr sz="2250" spc="217" baseline="7407" dirty="0">
                <a:solidFill>
                  <a:srgbClr val="0000FF"/>
                </a:solidFill>
                <a:latin typeface="DejaVu Sans"/>
                <a:cs typeface="DejaVu Sans"/>
              </a:rPr>
              <a:t>☞</a:t>
            </a:r>
            <a:r>
              <a:rPr sz="2250" spc="427" baseline="7407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reduction</a:t>
            </a:r>
            <a:endParaRPr lang="en-US" sz="20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97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970"/>
              </a:spcBef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67229" y="1196340"/>
            <a:ext cx="13360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spc="-25" dirty="0">
                <a:solidFill>
                  <a:srgbClr val="FF0000"/>
                </a:solidFill>
                <a:latin typeface="Arial"/>
                <a:cs typeface="Arial"/>
              </a:rPr>
              <a:t>Directives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5679" y="1196340"/>
            <a:ext cx="169608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2729" marR="5080" indent="-240029">
              <a:lnSpc>
                <a:spcPts val="2460"/>
              </a:lnSpc>
              <a:spcBef>
                <a:spcPts val="330"/>
              </a:spcBef>
            </a:pPr>
            <a:r>
              <a:rPr sz="2200" b="1" i="1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b="1" i="1" spc="-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b="1" i="1" spc="-25" dirty="0">
                <a:solidFill>
                  <a:srgbClr val="FF0000"/>
                </a:solidFill>
                <a:latin typeface="Arial"/>
                <a:cs typeface="Arial"/>
              </a:rPr>
              <a:t>vi</a:t>
            </a:r>
            <a:r>
              <a:rPr sz="2200" b="1" i="1" spc="-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b="1" i="1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b="1" i="1" spc="-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b="1" i="1" spc="-5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b="1" i="1" spc="-2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b="1" i="1" spc="-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b="1" i="1" dirty="0">
                <a:solidFill>
                  <a:srgbClr val="FF0000"/>
                </a:solidFill>
                <a:latin typeface="Arial"/>
                <a:cs typeface="Arial"/>
              </a:rPr>
              <a:t>t  </a:t>
            </a:r>
            <a:r>
              <a:rPr sz="2200" b="1" i="1" spc="-20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39590" y="1998979"/>
            <a:ext cx="2769870" cy="4644390"/>
          </a:xfrm>
          <a:custGeom>
            <a:avLst/>
            <a:gdLst/>
            <a:ahLst/>
            <a:cxnLst/>
            <a:rect l="l" t="t" r="r" b="b"/>
            <a:pathLst>
              <a:path w="2769870" h="4644390">
                <a:moveTo>
                  <a:pt x="0" y="0"/>
                </a:moveTo>
                <a:lnTo>
                  <a:pt x="2769869" y="0"/>
                </a:lnTo>
                <a:lnTo>
                  <a:pt x="2769869" y="4644390"/>
                </a:lnTo>
                <a:lnTo>
                  <a:pt x="0" y="464439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39590" y="1998979"/>
            <a:ext cx="2769870" cy="4644390"/>
          </a:xfrm>
          <a:custGeom>
            <a:avLst/>
            <a:gdLst/>
            <a:ahLst/>
            <a:cxnLst/>
            <a:rect l="l" t="t" r="r" b="b"/>
            <a:pathLst>
              <a:path w="2769870" h="4644390">
                <a:moveTo>
                  <a:pt x="1384300" y="4644390"/>
                </a:moveTo>
                <a:lnTo>
                  <a:pt x="0" y="4644390"/>
                </a:lnTo>
                <a:lnTo>
                  <a:pt x="0" y="0"/>
                </a:lnTo>
                <a:lnTo>
                  <a:pt x="2769869" y="0"/>
                </a:lnTo>
                <a:lnTo>
                  <a:pt x="2769869" y="4644390"/>
                </a:lnTo>
                <a:lnTo>
                  <a:pt x="1384300" y="464439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2759" y="1962150"/>
            <a:ext cx="2769870" cy="4644390"/>
          </a:xfrm>
          <a:custGeom>
            <a:avLst/>
            <a:gdLst/>
            <a:ahLst/>
            <a:cxnLst/>
            <a:rect l="l" t="t" r="r" b="b"/>
            <a:pathLst>
              <a:path w="2769870" h="4644390">
                <a:moveTo>
                  <a:pt x="1384300" y="4644390"/>
                </a:moveTo>
                <a:lnTo>
                  <a:pt x="0" y="4644390"/>
                </a:lnTo>
                <a:lnTo>
                  <a:pt x="0" y="0"/>
                </a:lnTo>
                <a:lnTo>
                  <a:pt x="2769869" y="0"/>
                </a:lnTo>
                <a:lnTo>
                  <a:pt x="2769869" y="4644390"/>
                </a:lnTo>
                <a:lnTo>
                  <a:pt x="1384300" y="464439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302759" y="1962150"/>
            <a:ext cx="2769870" cy="464439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382270" indent="-274320">
              <a:lnSpc>
                <a:spcPts val="2210"/>
              </a:lnSpc>
              <a:buSzPct val="75000"/>
              <a:buFont typeface="DejaVu Sans"/>
              <a:buChar char=""/>
              <a:tabLst>
                <a:tab pos="382270" algn="l"/>
              </a:tabLst>
            </a:pPr>
            <a:r>
              <a:rPr sz="2000" b="1" i="1" dirty="0">
                <a:latin typeface="Arial"/>
                <a:cs typeface="Arial"/>
              </a:rPr>
              <a:t>Number of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382270" indent="-274320">
              <a:lnSpc>
                <a:spcPct val="100000"/>
              </a:lnSpc>
              <a:spcBef>
                <a:spcPts val="1250"/>
              </a:spcBef>
              <a:buSzPct val="75000"/>
              <a:buFont typeface="DejaVu Sans"/>
              <a:buChar char=""/>
              <a:tabLst>
                <a:tab pos="382270" algn="l"/>
              </a:tabLst>
            </a:pPr>
            <a:r>
              <a:rPr sz="2000" b="1" i="1" spc="-5" dirty="0">
                <a:latin typeface="Arial"/>
                <a:cs typeface="Arial"/>
              </a:rPr>
              <a:t>Scheduling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382270" marR="469265" indent="-274320">
              <a:lnSpc>
                <a:spcPts val="2230"/>
              </a:lnSpc>
              <a:spcBef>
                <a:spcPts val="1465"/>
              </a:spcBef>
              <a:buSzPct val="75000"/>
              <a:buFont typeface="DejaVu Sans"/>
              <a:buChar char=""/>
              <a:tabLst>
                <a:tab pos="382270" algn="l"/>
              </a:tabLst>
            </a:pPr>
            <a:r>
              <a:rPr sz="2000" b="1" i="1" dirty="0">
                <a:latin typeface="Arial"/>
                <a:cs typeface="Arial"/>
              </a:rPr>
              <a:t>Dynamic </a:t>
            </a:r>
            <a:r>
              <a:rPr sz="2000" b="1" i="1" spc="-165" dirty="0">
                <a:latin typeface="Arial"/>
                <a:cs typeface="Arial"/>
              </a:rPr>
              <a:t>thread  </a:t>
            </a:r>
            <a:r>
              <a:rPr sz="2000" b="1" i="1" dirty="0">
                <a:latin typeface="Arial"/>
                <a:cs typeface="Arial"/>
              </a:rPr>
              <a:t>adjustment</a:t>
            </a:r>
            <a:endParaRPr sz="2000">
              <a:latin typeface="Arial"/>
              <a:cs typeface="Arial"/>
            </a:endParaRPr>
          </a:p>
          <a:p>
            <a:pPr marL="382270" indent="-274320">
              <a:lnSpc>
                <a:spcPct val="100000"/>
              </a:lnSpc>
              <a:spcBef>
                <a:spcPts val="1205"/>
              </a:spcBef>
              <a:buSzPct val="75000"/>
              <a:buFont typeface="DejaVu Sans"/>
              <a:buChar char=""/>
              <a:tabLst>
                <a:tab pos="382270" algn="l"/>
              </a:tabLst>
            </a:pPr>
            <a:r>
              <a:rPr sz="2000" b="1" i="1" dirty="0">
                <a:latin typeface="Arial"/>
                <a:cs typeface="Arial"/>
              </a:rPr>
              <a:t>Nested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parallelism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55890" y="1196340"/>
            <a:ext cx="166560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74320">
              <a:lnSpc>
                <a:spcPts val="2460"/>
              </a:lnSpc>
              <a:spcBef>
                <a:spcPts val="330"/>
              </a:spcBef>
            </a:pPr>
            <a:r>
              <a:rPr sz="2200" b="1" i="1" spc="-30" dirty="0">
                <a:solidFill>
                  <a:srgbClr val="FF0000"/>
                </a:solidFill>
                <a:latin typeface="Arial"/>
                <a:cs typeface="Arial"/>
              </a:rPr>
              <a:t>Runtime  </a:t>
            </a:r>
            <a:r>
              <a:rPr sz="2200" b="1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b="1" i="1" spc="-6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00" b="1" i="1" spc="-4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b="1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b="1" i="1" spc="-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b="1" i="1" spc="-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b="1" i="1" spc="-6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b="1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b="1" i="1" spc="-6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b="1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40269" y="1998979"/>
            <a:ext cx="2706370" cy="4645660"/>
          </a:xfrm>
          <a:custGeom>
            <a:avLst/>
            <a:gdLst/>
            <a:ahLst/>
            <a:cxnLst/>
            <a:rect l="l" t="t" r="r" b="b"/>
            <a:pathLst>
              <a:path w="2706370" h="4645659">
                <a:moveTo>
                  <a:pt x="0" y="0"/>
                </a:moveTo>
                <a:lnTo>
                  <a:pt x="2706370" y="0"/>
                </a:lnTo>
                <a:lnTo>
                  <a:pt x="2706370" y="4645660"/>
                </a:lnTo>
                <a:lnTo>
                  <a:pt x="0" y="464566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40269" y="1998979"/>
            <a:ext cx="2706370" cy="4645660"/>
          </a:xfrm>
          <a:custGeom>
            <a:avLst/>
            <a:gdLst/>
            <a:ahLst/>
            <a:cxnLst/>
            <a:rect l="l" t="t" r="r" b="b"/>
            <a:pathLst>
              <a:path w="2706370" h="4645659">
                <a:moveTo>
                  <a:pt x="1353820" y="4645660"/>
                </a:moveTo>
                <a:lnTo>
                  <a:pt x="0" y="4645660"/>
                </a:lnTo>
                <a:lnTo>
                  <a:pt x="0" y="0"/>
                </a:lnTo>
                <a:lnTo>
                  <a:pt x="2706370" y="0"/>
                </a:lnTo>
                <a:lnTo>
                  <a:pt x="2706370" y="4645660"/>
                </a:lnTo>
                <a:lnTo>
                  <a:pt x="1353820" y="46456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03440" y="1962150"/>
            <a:ext cx="2706370" cy="4645660"/>
          </a:xfrm>
          <a:custGeom>
            <a:avLst/>
            <a:gdLst/>
            <a:ahLst/>
            <a:cxnLst/>
            <a:rect l="l" t="t" r="r" b="b"/>
            <a:pathLst>
              <a:path w="2706370" h="4645659">
                <a:moveTo>
                  <a:pt x="0" y="0"/>
                </a:moveTo>
                <a:lnTo>
                  <a:pt x="2706369" y="0"/>
                </a:lnTo>
                <a:lnTo>
                  <a:pt x="2706369" y="4645660"/>
                </a:lnTo>
                <a:lnTo>
                  <a:pt x="0" y="464566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03440" y="1962150"/>
            <a:ext cx="2706370" cy="4645660"/>
          </a:xfrm>
          <a:custGeom>
            <a:avLst/>
            <a:gdLst/>
            <a:ahLst/>
            <a:cxnLst/>
            <a:rect l="l" t="t" r="r" b="b"/>
            <a:pathLst>
              <a:path w="2706370" h="4645659">
                <a:moveTo>
                  <a:pt x="1353819" y="4645660"/>
                </a:moveTo>
                <a:lnTo>
                  <a:pt x="0" y="4645660"/>
                </a:lnTo>
                <a:lnTo>
                  <a:pt x="0" y="0"/>
                </a:lnTo>
                <a:lnTo>
                  <a:pt x="2706369" y="0"/>
                </a:lnTo>
                <a:lnTo>
                  <a:pt x="2706369" y="4645660"/>
                </a:lnTo>
                <a:lnTo>
                  <a:pt x="1353819" y="46456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203440" y="1766570"/>
            <a:ext cx="2706370" cy="308864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51790" indent="-274320">
              <a:lnSpc>
                <a:spcPct val="100000"/>
              </a:lnSpc>
              <a:spcBef>
                <a:spcPts val="1350"/>
              </a:spcBef>
              <a:buSzPct val="75000"/>
              <a:buFont typeface="DejaVu Sans"/>
              <a:buChar char=""/>
              <a:tabLst>
                <a:tab pos="351790" algn="l"/>
              </a:tabLst>
            </a:pPr>
            <a:r>
              <a:rPr sz="2000" b="1" i="1" dirty="0">
                <a:latin typeface="Arial"/>
                <a:cs typeface="Arial"/>
              </a:rPr>
              <a:t>Number of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spc="-40" dirty="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351790" indent="-274320">
              <a:lnSpc>
                <a:spcPct val="100000"/>
              </a:lnSpc>
              <a:spcBef>
                <a:spcPts val="1250"/>
              </a:spcBef>
              <a:buSzPct val="75000"/>
              <a:buFont typeface="DejaVu Sans"/>
              <a:buChar char=""/>
              <a:tabLst>
                <a:tab pos="351790" algn="l"/>
              </a:tabLst>
            </a:pPr>
            <a:r>
              <a:rPr sz="2000" b="1" i="1" dirty="0">
                <a:latin typeface="Arial"/>
                <a:cs typeface="Arial"/>
              </a:rPr>
              <a:t>Thread</a:t>
            </a:r>
            <a:r>
              <a:rPr sz="2000" b="1" i="1" spc="-10" dirty="0">
                <a:latin typeface="Arial"/>
                <a:cs typeface="Arial"/>
              </a:rPr>
              <a:t> ID</a:t>
            </a:r>
            <a:endParaRPr sz="2000">
              <a:latin typeface="Arial"/>
              <a:cs typeface="Arial"/>
            </a:endParaRPr>
          </a:p>
          <a:p>
            <a:pPr marL="351790" marR="436245" indent="-274320">
              <a:lnSpc>
                <a:spcPts val="2230"/>
              </a:lnSpc>
              <a:spcBef>
                <a:spcPts val="1465"/>
              </a:spcBef>
              <a:buSzPct val="75000"/>
              <a:buFont typeface="DejaVu Sans"/>
              <a:buChar char=""/>
              <a:tabLst>
                <a:tab pos="351790" algn="l"/>
              </a:tabLst>
            </a:pPr>
            <a:r>
              <a:rPr sz="2000" b="1" i="1" dirty="0">
                <a:latin typeface="Arial"/>
                <a:cs typeface="Arial"/>
              </a:rPr>
              <a:t>Dynamic </a:t>
            </a:r>
            <a:r>
              <a:rPr sz="2000" b="1" i="1" spc="-165" dirty="0">
                <a:latin typeface="Arial"/>
                <a:cs typeface="Arial"/>
              </a:rPr>
              <a:t>thread  </a:t>
            </a:r>
            <a:r>
              <a:rPr sz="2000" b="1" i="1" dirty="0">
                <a:latin typeface="Arial"/>
                <a:cs typeface="Arial"/>
              </a:rPr>
              <a:t>adjustment</a:t>
            </a:r>
            <a:endParaRPr sz="2000">
              <a:latin typeface="Arial"/>
              <a:cs typeface="Arial"/>
            </a:endParaRPr>
          </a:p>
          <a:p>
            <a:pPr marL="351790" indent="-274320">
              <a:lnSpc>
                <a:spcPct val="100000"/>
              </a:lnSpc>
              <a:spcBef>
                <a:spcPts val="1205"/>
              </a:spcBef>
              <a:buSzPct val="75000"/>
              <a:buFont typeface="DejaVu Sans"/>
              <a:buChar char=""/>
              <a:tabLst>
                <a:tab pos="351790" algn="l"/>
              </a:tabLst>
            </a:pPr>
            <a:r>
              <a:rPr sz="2000" b="1" i="1" dirty="0">
                <a:latin typeface="Arial"/>
                <a:cs typeface="Arial"/>
              </a:rPr>
              <a:t>Nested</a:t>
            </a:r>
            <a:r>
              <a:rPr sz="2000" b="1" i="1" spc="-20" dirty="0">
                <a:latin typeface="Arial"/>
                <a:cs typeface="Arial"/>
              </a:rPr>
              <a:t> parallelism</a:t>
            </a:r>
            <a:endParaRPr sz="2000">
              <a:latin typeface="Arial"/>
              <a:cs typeface="Arial"/>
            </a:endParaRPr>
          </a:p>
          <a:p>
            <a:pPr marL="351790" indent="-274320">
              <a:lnSpc>
                <a:spcPct val="100000"/>
              </a:lnSpc>
              <a:spcBef>
                <a:spcPts val="1250"/>
              </a:spcBef>
              <a:buSzPct val="75000"/>
              <a:buFont typeface="DejaVu Sans"/>
              <a:buChar char=""/>
              <a:tabLst>
                <a:tab pos="351790" algn="l"/>
              </a:tabLst>
            </a:pPr>
            <a:r>
              <a:rPr sz="2000" b="1" i="1" dirty="0">
                <a:latin typeface="Arial"/>
                <a:cs typeface="Arial"/>
              </a:rPr>
              <a:t>Timers</a:t>
            </a:r>
            <a:endParaRPr sz="2000">
              <a:latin typeface="Arial"/>
              <a:cs typeface="Arial"/>
            </a:endParaRPr>
          </a:p>
          <a:p>
            <a:pPr marL="351790" indent="-274320">
              <a:lnSpc>
                <a:spcPct val="100000"/>
              </a:lnSpc>
              <a:spcBef>
                <a:spcPts val="1240"/>
              </a:spcBef>
              <a:buSzPct val="75000"/>
              <a:buFont typeface="DejaVu Sans"/>
              <a:buChar char=""/>
              <a:tabLst>
                <a:tab pos="351790" algn="l"/>
              </a:tabLst>
            </a:pPr>
            <a:r>
              <a:rPr sz="2000" b="1" i="1" dirty="0">
                <a:latin typeface="Arial"/>
                <a:cs typeface="Arial"/>
              </a:rPr>
              <a:t>API </a:t>
            </a:r>
            <a:r>
              <a:rPr sz="2000" b="1" i="1" spc="-5" dirty="0">
                <a:latin typeface="Arial"/>
                <a:cs typeface="Arial"/>
              </a:rPr>
              <a:t>for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locking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43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Directive</a:t>
            </a:r>
            <a:r>
              <a:rPr sz="3600" i="0" spc="-1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format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31569" y="3535679"/>
            <a:ext cx="8456930" cy="3235960"/>
          </a:xfrm>
          <a:custGeom>
            <a:avLst/>
            <a:gdLst/>
            <a:ahLst/>
            <a:cxnLst/>
            <a:rect l="l" t="t" r="r" b="b"/>
            <a:pathLst>
              <a:path w="8456930" h="3235959">
                <a:moveTo>
                  <a:pt x="0" y="0"/>
                </a:moveTo>
                <a:lnTo>
                  <a:pt x="8456930" y="0"/>
                </a:lnTo>
                <a:lnTo>
                  <a:pt x="8456930" y="3235960"/>
                </a:lnTo>
                <a:lnTo>
                  <a:pt x="0" y="323596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31569" y="3535679"/>
            <a:ext cx="8456930" cy="3235960"/>
          </a:xfrm>
          <a:custGeom>
            <a:avLst/>
            <a:gdLst/>
            <a:ahLst/>
            <a:cxnLst/>
            <a:rect l="l" t="t" r="r" b="b"/>
            <a:pathLst>
              <a:path w="8456930" h="3235959">
                <a:moveTo>
                  <a:pt x="4229100" y="3235960"/>
                </a:moveTo>
                <a:lnTo>
                  <a:pt x="0" y="3235960"/>
                </a:lnTo>
                <a:lnTo>
                  <a:pt x="0" y="0"/>
                </a:lnTo>
                <a:lnTo>
                  <a:pt x="8456930" y="0"/>
                </a:lnTo>
                <a:lnTo>
                  <a:pt x="8456930" y="3235960"/>
                </a:lnTo>
                <a:lnTo>
                  <a:pt x="4229100" y="32359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226819" y="3301746"/>
            <a:ext cx="6432550" cy="147510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Fortran: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directives are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2400" b="1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insensitive</a:t>
            </a:r>
            <a:endParaRPr sz="2400">
              <a:latin typeface="Arial"/>
              <a:cs typeface="Arial"/>
            </a:endParaRPr>
          </a:p>
          <a:p>
            <a:pPr marL="769620" lvl="1" indent="-288290">
              <a:lnSpc>
                <a:spcPct val="100000"/>
              </a:lnSpc>
              <a:spcBef>
                <a:spcPts val="1260"/>
              </a:spcBef>
              <a:buSzPct val="75000"/>
              <a:buFont typeface="DejaVu Sans"/>
              <a:buChar char="●"/>
              <a:tabLst>
                <a:tab pos="768985" algn="l"/>
                <a:tab pos="769620" algn="l"/>
              </a:tabLst>
            </a:pP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Syntax: </a:t>
            </a:r>
            <a:r>
              <a:rPr sz="2000" b="1" spc="-5" dirty="0">
                <a:latin typeface="Arial"/>
                <a:cs typeface="Arial"/>
              </a:rPr>
              <a:t>sentinel directive [clause </a:t>
            </a:r>
            <a:r>
              <a:rPr sz="2000" b="1" dirty="0">
                <a:latin typeface="Arial"/>
                <a:cs typeface="Arial"/>
              </a:rPr>
              <a:t>[[,]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clause]...]</a:t>
            </a:r>
            <a:endParaRPr sz="2000">
              <a:latin typeface="Arial"/>
              <a:cs typeface="Arial"/>
            </a:endParaRPr>
          </a:p>
          <a:p>
            <a:pPr marL="769620" lvl="1" indent="-288290">
              <a:lnSpc>
                <a:spcPct val="100000"/>
              </a:lnSpc>
              <a:spcBef>
                <a:spcPts val="960"/>
              </a:spcBef>
              <a:buSzPct val="75000"/>
              <a:buFont typeface="DejaVu Sans"/>
              <a:buChar char="●"/>
              <a:tabLst>
                <a:tab pos="768985" algn="l"/>
                <a:tab pos="769620" algn="l"/>
              </a:tabLst>
            </a:pP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sentinel is one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the</a:t>
            </a:r>
            <a:r>
              <a:rPr sz="2000" b="1" i="1" spc="-1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following: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9639" y="4787900"/>
            <a:ext cx="3561715" cy="8077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250" spc="-412" baseline="7407" dirty="0">
                <a:latin typeface="DejaVu Sans"/>
                <a:cs typeface="DejaVu Sans"/>
              </a:rPr>
              <a:t>✔ </a:t>
            </a:r>
            <a:r>
              <a:rPr sz="2000" b="1" i="1" dirty="0">
                <a:latin typeface="Arial"/>
                <a:cs typeface="Arial"/>
              </a:rPr>
              <a:t>!$OMP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000" b="1" i="1" dirty="0">
                <a:latin typeface="Arial"/>
                <a:cs typeface="Arial"/>
              </a:rPr>
              <a:t>C$OMP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000" b="1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*$OMP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250" spc="-412" baseline="7407" dirty="0">
                <a:latin typeface="DejaVu Sans"/>
                <a:cs typeface="DejaVu Sans"/>
              </a:rPr>
              <a:t>✔</a:t>
            </a:r>
            <a:r>
              <a:rPr sz="2250" spc="-254" baseline="7407" dirty="0">
                <a:latin typeface="DejaVu Sans"/>
                <a:cs typeface="DejaVu Sans"/>
              </a:rPr>
              <a:t> </a:t>
            </a:r>
            <a:r>
              <a:rPr sz="2000" b="1" i="1" dirty="0">
                <a:latin typeface="Arial"/>
                <a:cs typeface="Arial"/>
              </a:rPr>
              <a:t>!$OMP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95390" y="4787900"/>
            <a:ext cx="1653539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100"/>
              </a:spcBef>
            </a:pP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(fixed</a:t>
            </a:r>
            <a:r>
              <a:rPr sz="2000" b="1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format) 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(free</a:t>
            </a:r>
            <a:r>
              <a:rPr sz="20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format)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26819" y="5497829"/>
            <a:ext cx="6773545" cy="106426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Continuation: follows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r>
              <a:rPr sz="2400" b="1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❑"/>
              <a:tabLst>
                <a:tab pos="287020" algn="l"/>
                <a:tab pos="5137785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Conditional compilation: </a:t>
            </a:r>
            <a:r>
              <a:rPr sz="2400" b="1" spc="-5" dirty="0">
                <a:latin typeface="Arial"/>
                <a:cs typeface="Arial"/>
              </a:rPr>
              <a:t>!$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400" b="1" spc="-25" dirty="0">
                <a:latin typeface="Arial"/>
                <a:cs typeface="Arial"/>
              </a:rPr>
              <a:t>C$	</a:t>
            </a:r>
            <a:r>
              <a:rPr sz="2400" b="1" spc="-10" dirty="0">
                <a:latin typeface="Arial"/>
                <a:cs typeface="Arial"/>
              </a:rPr>
              <a:t>-&gt; 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spc="-19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spaces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1569" y="1309369"/>
            <a:ext cx="8456930" cy="1990089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2270" indent="-274320">
              <a:lnSpc>
                <a:spcPts val="2650"/>
              </a:lnSpc>
              <a:buSzPct val="75000"/>
              <a:buFont typeface="DejaVu Sans"/>
              <a:buChar char="❑"/>
              <a:tabLst>
                <a:tab pos="38227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C: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directives are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2400" b="1" i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sensitive</a:t>
            </a:r>
            <a:endParaRPr sz="2400">
              <a:latin typeface="Arial"/>
              <a:cs typeface="Arial"/>
            </a:endParaRPr>
          </a:p>
          <a:p>
            <a:pPr marL="864869" lvl="1" indent="-28829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●"/>
              <a:tabLst>
                <a:tab pos="864869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Syntax: </a:t>
            </a:r>
            <a:r>
              <a:rPr sz="2400" b="1" spc="-30" dirty="0">
                <a:latin typeface="Arial"/>
                <a:cs typeface="Arial"/>
              </a:rPr>
              <a:t>#pragma </a:t>
            </a:r>
            <a:r>
              <a:rPr sz="2400" b="1" spc="-35" dirty="0">
                <a:latin typeface="Arial"/>
                <a:cs typeface="Arial"/>
              </a:rPr>
              <a:t>omp </a:t>
            </a:r>
            <a:r>
              <a:rPr sz="2400" b="1" spc="-25" dirty="0">
                <a:latin typeface="Arial"/>
                <a:cs typeface="Arial"/>
              </a:rPr>
              <a:t>directive </a:t>
            </a:r>
            <a:r>
              <a:rPr sz="2400" b="1" spc="-20" dirty="0">
                <a:latin typeface="Arial"/>
                <a:cs typeface="Arial"/>
              </a:rPr>
              <a:t>[clause </a:t>
            </a:r>
            <a:r>
              <a:rPr sz="2400" b="1" spc="-25" dirty="0">
                <a:latin typeface="Arial"/>
                <a:cs typeface="Arial"/>
              </a:rPr>
              <a:t>[clause]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...]</a:t>
            </a:r>
            <a:endParaRPr sz="2400">
              <a:latin typeface="Arial"/>
              <a:cs typeface="Arial"/>
            </a:endParaRPr>
          </a:p>
          <a:p>
            <a:pPr marL="382270" indent="-27432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❑"/>
              <a:tabLst>
                <a:tab pos="382270" algn="l"/>
                <a:tab pos="2483485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Continuation:	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\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b="1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pragma</a:t>
            </a:r>
            <a:endParaRPr sz="2400">
              <a:latin typeface="Arial"/>
              <a:cs typeface="Arial"/>
            </a:endParaRPr>
          </a:p>
          <a:p>
            <a:pPr marL="382270" indent="-27432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❑"/>
              <a:tabLst>
                <a:tab pos="38227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Conditional compilation: </a:t>
            </a:r>
            <a:r>
              <a:rPr sz="2400" b="1" spc="-35" dirty="0">
                <a:latin typeface="Arial"/>
                <a:cs typeface="Arial"/>
              </a:rPr>
              <a:t>_OPENMP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macro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400" b="1" i="1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61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more elaborate</a:t>
            </a:r>
            <a:r>
              <a:rPr sz="3600" i="0" spc="-2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86889" y="2802890"/>
            <a:ext cx="2978785" cy="558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5290" marR="5080" indent="-402590">
              <a:lnSpc>
                <a:spcPts val="2039"/>
              </a:lnSpc>
              <a:spcBef>
                <a:spcPts val="265"/>
              </a:spcBef>
            </a:pPr>
            <a:r>
              <a:rPr sz="1800" b="1" spc="-20" dirty="0">
                <a:latin typeface="Courier New"/>
                <a:cs typeface="Courier New"/>
              </a:rPr>
              <a:t>for </a:t>
            </a:r>
            <a:r>
              <a:rPr sz="1800" b="1" spc="-25" dirty="0">
                <a:latin typeface="Courier New"/>
                <a:cs typeface="Courier New"/>
              </a:rPr>
              <a:t>(i=0; i&lt;n; i++)  z[i]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25" dirty="0">
                <a:latin typeface="Courier New"/>
                <a:cs typeface="Courier New"/>
              </a:rPr>
              <a:t>x[i]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y[i];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86889" y="5590540"/>
            <a:ext cx="48571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6610">
              <a:lnSpc>
                <a:spcPts val="21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b="1" spc="-25" dirty="0">
                <a:latin typeface="Courier New"/>
                <a:cs typeface="Courier New"/>
              </a:rPr>
              <a:t>scale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30" dirty="0">
                <a:latin typeface="Courier New"/>
                <a:cs typeface="Courier New"/>
              </a:rPr>
              <a:t>sum(a,0,n)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30" dirty="0">
                <a:latin typeface="Courier New"/>
                <a:cs typeface="Courier New"/>
              </a:rPr>
              <a:t>sum(z,0,n)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4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f;</a:t>
            </a:r>
            <a:endParaRPr sz="1800">
              <a:latin typeface="Courier New"/>
              <a:cs typeface="Courier New"/>
            </a:endParaRPr>
          </a:p>
          <a:p>
            <a:pPr marL="816610"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61110" y="5251450"/>
            <a:ext cx="3681729" cy="345440"/>
          </a:xfrm>
          <a:custGeom>
            <a:avLst/>
            <a:gdLst/>
            <a:ahLst/>
            <a:cxnLst/>
            <a:rect l="l" t="t" r="r" b="b"/>
            <a:pathLst>
              <a:path w="3681729" h="345439">
                <a:moveTo>
                  <a:pt x="0" y="0"/>
                </a:moveTo>
                <a:lnTo>
                  <a:pt x="3681729" y="0"/>
                </a:lnTo>
                <a:lnTo>
                  <a:pt x="368172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48410" y="5243829"/>
            <a:ext cx="257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omp</a:t>
            </a:r>
            <a:r>
              <a:rPr sz="1800" b="1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barrier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30470" y="5309870"/>
            <a:ext cx="257810" cy="171450"/>
          </a:xfrm>
          <a:custGeom>
            <a:avLst/>
            <a:gdLst/>
            <a:ahLst/>
            <a:cxnLst/>
            <a:rect l="l" t="t" r="r" b="b"/>
            <a:pathLst>
              <a:path w="257810" h="171450">
                <a:moveTo>
                  <a:pt x="257809" y="0"/>
                </a:moveTo>
                <a:lnTo>
                  <a:pt x="0" y="86359"/>
                </a:lnTo>
                <a:lnTo>
                  <a:pt x="257809" y="171449"/>
                </a:lnTo>
                <a:lnTo>
                  <a:pt x="2578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37479" y="5395595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30" y="0"/>
                </a:lnTo>
              </a:path>
            </a:pathLst>
          </a:custGeom>
          <a:ln w="5461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713729" y="5207000"/>
            <a:ext cx="197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synchronization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72269" y="5207000"/>
            <a:ext cx="140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dbl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bl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61110" y="2338070"/>
            <a:ext cx="3681729" cy="35941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omp for</a:t>
            </a:r>
            <a:r>
              <a:rPr sz="1800" b="1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nowait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61110" y="3483609"/>
            <a:ext cx="3681729" cy="128270"/>
          </a:xfrm>
          <a:custGeom>
            <a:avLst/>
            <a:gdLst/>
            <a:ahLst/>
            <a:cxnLst/>
            <a:rect l="l" t="t" r="r" b="b"/>
            <a:pathLst>
              <a:path w="3681729" h="128270">
                <a:moveTo>
                  <a:pt x="0" y="0"/>
                </a:moveTo>
                <a:lnTo>
                  <a:pt x="3681729" y="0"/>
                </a:lnTo>
                <a:lnTo>
                  <a:pt x="3681729" y="128269"/>
                </a:lnTo>
                <a:lnTo>
                  <a:pt x="0" y="128269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42840" y="2423160"/>
            <a:ext cx="284480" cy="189230"/>
          </a:xfrm>
          <a:custGeom>
            <a:avLst/>
            <a:gdLst/>
            <a:ahLst/>
            <a:cxnLst/>
            <a:rect l="l" t="t" r="r" b="b"/>
            <a:pathLst>
              <a:path w="284479" h="189230">
                <a:moveTo>
                  <a:pt x="284480" y="0"/>
                </a:moveTo>
                <a:lnTo>
                  <a:pt x="0" y="93979"/>
                </a:lnTo>
                <a:lnTo>
                  <a:pt x="284480" y="189229"/>
                </a:lnTo>
                <a:lnTo>
                  <a:pt x="284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42840" y="3453129"/>
            <a:ext cx="284480" cy="189230"/>
          </a:xfrm>
          <a:custGeom>
            <a:avLst/>
            <a:gdLst/>
            <a:ahLst/>
            <a:cxnLst/>
            <a:rect l="l" t="t" r="r" b="b"/>
            <a:pathLst>
              <a:path w="284479" h="189229">
                <a:moveTo>
                  <a:pt x="284480" y="0"/>
                </a:moveTo>
                <a:lnTo>
                  <a:pt x="0" y="95250"/>
                </a:lnTo>
                <a:lnTo>
                  <a:pt x="284480" y="189230"/>
                </a:lnTo>
                <a:lnTo>
                  <a:pt x="284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70170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07000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43829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80659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17490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54320" y="24904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91150" y="24904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27979" y="24904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80" y="0"/>
                </a:lnTo>
                <a:lnTo>
                  <a:pt x="1778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64809" y="24904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01640" y="24904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80" y="0"/>
                </a:lnTo>
                <a:lnTo>
                  <a:pt x="1778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38470" y="24904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74029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10859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47690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84520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21350" y="24904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58179" y="24904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80" y="0"/>
                </a:lnTo>
                <a:lnTo>
                  <a:pt x="1778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95009" y="2490470"/>
            <a:ext cx="10160" cy="54610"/>
          </a:xfrm>
          <a:custGeom>
            <a:avLst/>
            <a:gdLst/>
            <a:ahLst/>
            <a:cxnLst/>
            <a:rect l="l" t="t" r="r" b="b"/>
            <a:pathLst>
              <a:path w="10160" h="54610">
                <a:moveTo>
                  <a:pt x="0" y="0"/>
                </a:moveTo>
                <a:lnTo>
                  <a:pt x="10160" y="0"/>
                </a:lnTo>
                <a:lnTo>
                  <a:pt x="1016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05170" y="2490470"/>
            <a:ext cx="27940" cy="26670"/>
          </a:xfrm>
          <a:custGeom>
            <a:avLst/>
            <a:gdLst/>
            <a:ahLst/>
            <a:cxnLst/>
            <a:rect l="l" t="t" r="r" b="b"/>
            <a:pathLst>
              <a:path w="27939" h="26669">
                <a:moveTo>
                  <a:pt x="5079" y="0"/>
                </a:moveTo>
                <a:lnTo>
                  <a:pt x="0" y="0"/>
                </a:lnTo>
                <a:lnTo>
                  <a:pt x="0" y="26669"/>
                </a:lnTo>
                <a:lnTo>
                  <a:pt x="27939" y="26669"/>
                </a:lnTo>
                <a:lnTo>
                  <a:pt x="26669" y="22859"/>
                </a:lnTo>
                <a:lnTo>
                  <a:pt x="24129" y="12700"/>
                </a:lnTo>
                <a:lnTo>
                  <a:pt x="21589" y="8889"/>
                </a:lnTo>
                <a:lnTo>
                  <a:pt x="1015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78500" y="2517139"/>
            <a:ext cx="54610" cy="8890"/>
          </a:xfrm>
          <a:custGeom>
            <a:avLst/>
            <a:gdLst/>
            <a:ahLst/>
            <a:cxnLst/>
            <a:rect l="l" t="t" r="r" b="b"/>
            <a:pathLst>
              <a:path w="54610" h="8889">
                <a:moveTo>
                  <a:pt x="54610" y="0"/>
                </a:moveTo>
                <a:lnTo>
                  <a:pt x="54610" y="8889"/>
                </a:lnTo>
                <a:lnTo>
                  <a:pt x="0" y="888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78500" y="254381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78500" y="258063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78500" y="26174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78500" y="26543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78500" y="26911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78500" y="272796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78500" y="27635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78500" y="28003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78500" y="283717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78500" y="287401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78500" y="29476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78500" y="29845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78500" y="30213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78500" y="305816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78500" y="309498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78500" y="313182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78500" y="32778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78500" y="33147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78500" y="33515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78500" y="338835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78500" y="342519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78500" y="346202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78500" y="34988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78500" y="3535679"/>
            <a:ext cx="54610" cy="12700"/>
          </a:xfrm>
          <a:custGeom>
            <a:avLst/>
            <a:gdLst/>
            <a:ahLst/>
            <a:cxnLst/>
            <a:rect l="l" t="t" r="r" b="b"/>
            <a:pathLst>
              <a:path w="54610" h="12700">
                <a:moveTo>
                  <a:pt x="54610" y="0"/>
                </a:moveTo>
                <a:lnTo>
                  <a:pt x="54610" y="12700"/>
                </a:lnTo>
                <a:lnTo>
                  <a:pt x="0" y="1270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05170" y="3548379"/>
            <a:ext cx="27940" cy="26670"/>
          </a:xfrm>
          <a:custGeom>
            <a:avLst/>
            <a:gdLst/>
            <a:ahLst/>
            <a:cxnLst/>
            <a:rect l="l" t="t" r="r" b="b"/>
            <a:pathLst>
              <a:path w="27939" h="26670">
                <a:moveTo>
                  <a:pt x="27939" y="0"/>
                </a:moveTo>
                <a:lnTo>
                  <a:pt x="0" y="0"/>
                </a:lnTo>
                <a:lnTo>
                  <a:pt x="0" y="26670"/>
                </a:lnTo>
                <a:lnTo>
                  <a:pt x="5079" y="26670"/>
                </a:lnTo>
                <a:lnTo>
                  <a:pt x="10159" y="25400"/>
                </a:lnTo>
                <a:lnTo>
                  <a:pt x="26669" y="381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00090" y="3520440"/>
            <a:ext cx="5080" cy="54610"/>
          </a:xfrm>
          <a:custGeom>
            <a:avLst/>
            <a:gdLst/>
            <a:ahLst/>
            <a:cxnLst/>
            <a:rect l="l" t="t" r="r" b="b"/>
            <a:pathLst>
              <a:path w="5079" h="54610">
                <a:moveTo>
                  <a:pt x="5080" y="54610"/>
                </a:moveTo>
                <a:lnTo>
                  <a:pt x="0" y="54610"/>
                </a:lnTo>
                <a:lnTo>
                  <a:pt x="0" y="0"/>
                </a:lnTo>
                <a:lnTo>
                  <a:pt x="5080" y="0"/>
                </a:lnTo>
                <a:lnTo>
                  <a:pt x="508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63259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10"/>
                </a:moveTo>
                <a:lnTo>
                  <a:pt x="0" y="54610"/>
                </a:lnTo>
                <a:lnTo>
                  <a:pt x="0" y="0"/>
                </a:lnTo>
                <a:lnTo>
                  <a:pt x="17779" y="0"/>
                </a:lnTo>
                <a:lnTo>
                  <a:pt x="17779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26429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80" y="54610"/>
                </a:moveTo>
                <a:lnTo>
                  <a:pt x="0" y="54610"/>
                </a:lnTo>
                <a:lnTo>
                  <a:pt x="0" y="0"/>
                </a:lnTo>
                <a:lnTo>
                  <a:pt x="17780" y="0"/>
                </a:lnTo>
                <a:lnTo>
                  <a:pt x="1778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89600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10"/>
                </a:moveTo>
                <a:lnTo>
                  <a:pt x="0" y="54610"/>
                </a:lnTo>
                <a:lnTo>
                  <a:pt x="0" y="0"/>
                </a:lnTo>
                <a:lnTo>
                  <a:pt x="17779" y="0"/>
                </a:lnTo>
                <a:lnTo>
                  <a:pt x="17779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52770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10"/>
                </a:moveTo>
                <a:lnTo>
                  <a:pt x="0" y="54610"/>
                </a:lnTo>
                <a:lnTo>
                  <a:pt x="0" y="0"/>
                </a:lnTo>
                <a:lnTo>
                  <a:pt x="17779" y="0"/>
                </a:lnTo>
                <a:lnTo>
                  <a:pt x="17779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15940" y="352044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10"/>
                </a:moveTo>
                <a:lnTo>
                  <a:pt x="0" y="54610"/>
                </a:lnTo>
                <a:lnTo>
                  <a:pt x="0" y="0"/>
                </a:lnTo>
                <a:lnTo>
                  <a:pt x="19050" y="0"/>
                </a:lnTo>
                <a:lnTo>
                  <a:pt x="1905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79109" y="352044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10"/>
                </a:moveTo>
                <a:lnTo>
                  <a:pt x="0" y="54610"/>
                </a:lnTo>
                <a:lnTo>
                  <a:pt x="0" y="0"/>
                </a:lnTo>
                <a:lnTo>
                  <a:pt x="19050" y="0"/>
                </a:lnTo>
                <a:lnTo>
                  <a:pt x="1905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42279" y="352044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10"/>
                </a:moveTo>
                <a:lnTo>
                  <a:pt x="0" y="54610"/>
                </a:lnTo>
                <a:lnTo>
                  <a:pt x="0" y="0"/>
                </a:lnTo>
                <a:lnTo>
                  <a:pt x="19050" y="0"/>
                </a:lnTo>
                <a:lnTo>
                  <a:pt x="1905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05450" y="352044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10"/>
                </a:moveTo>
                <a:lnTo>
                  <a:pt x="0" y="54610"/>
                </a:lnTo>
                <a:lnTo>
                  <a:pt x="0" y="0"/>
                </a:lnTo>
                <a:lnTo>
                  <a:pt x="19050" y="0"/>
                </a:lnTo>
                <a:lnTo>
                  <a:pt x="1905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68620" y="352044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10"/>
                </a:moveTo>
                <a:lnTo>
                  <a:pt x="0" y="54610"/>
                </a:lnTo>
                <a:lnTo>
                  <a:pt x="0" y="0"/>
                </a:lnTo>
                <a:lnTo>
                  <a:pt x="19050" y="0"/>
                </a:lnTo>
                <a:lnTo>
                  <a:pt x="1905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31790" y="352044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10"/>
                </a:moveTo>
                <a:lnTo>
                  <a:pt x="0" y="54610"/>
                </a:lnTo>
                <a:lnTo>
                  <a:pt x="0" y="0"/>
                </a:lnTo>
                <a:lnTo>
                  <a:pt x="19050" y="0"/>
                </a:lnTo>
                <a:lnTo>
                  <a:pt x="1905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96229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80" y="54610"/>
                </a:moveTo>
                <a:lnTo>
                  <a:pt x="0" y="54610"/>
                </a:lnTo>
                <a:lnTo>
                  <a:pt x="0" y="0"/>
                </a:lnTo>
                <a:lnTo>
                  <a:pt x="17780" y="0"/>
                </a:lnTo>
                <a:lnTo>
                  <a:pt x="1778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59400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10"/>
                </a:moveTo>
                <a:lnTo>
                  <a:pt x="0" y="54610"/>
                </a:lnTo>
                <a:lnTo>
                  <a:pt x="0" y="0"/>
                </a:lnTo>
                <a:lnTo>
                  <a:pt x="17779" y="0"/>
                </a:lnTo>
                <a:lnTo>
                  <a:pt x="17779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22570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10"/>
                </a:moveTo>
                <a:lnTo>
                  <a:pt x="0" y="54610"/>
                </a:lnTo>
                <a:lnTo>
                  <a:pt x="0" y="0"/>
                </a:lnTo>
                <a:lnTo>
                  <a:pt x="17779" y="0"/>
                </a:lnTo>
                <a:lnTo>
                  <a:pt x="17779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85740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80" y="54610"/>
                </a:moveTo>
                <a:lnTo>
                  <a:pt x="0" y="54610"/>
                </a:lnTo>
                <a:lnTo>
                  <a:pt x="0" y="0"/>
                </a:lnTo>
                <a:lnTo>
                  <a:pt x="17780" y="0"/>
                </a:lnTo>
                <a:lnTo>
                  <a:pt x="1778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48909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10"/>
                </a:moveTo>
                <a:lnTo>
                  <a:pt x="0" y="54610"/>
                </a:lnTo>
                <a:lnTo>
                  <a:pt x="0" y="0"/>
                </a:lnTo>
                <a:lnTo>
                  <a:pt x="17779" y="0"/>
                </a:lnTo>
                <a:lnTo>
                  <a:pt x="17779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12079" y="352044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80" y="54610"/>
                </a:moveTo>
                <a:lnTo>
                  <a:pt x="0" y="54610"/>
                </a:lnTo>
                <a:lnTo>
                  <a:pt x="0" y="0"/>
                </a:lnTo>
                <a:lnTo>
                  <a:pt x="17780" y="0"/>
                </a:lnTo>
                <a:lnTo>
                  <a:pt x="1778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75250" y="352044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10"/>
                </a:moveTo>
                <a:lnTo>
                  <a:pt x="0" y="54610"/>
                </a:lnTo>
                <a:lnTo>
                  <a:pt x="0" y="0"/>
                </a:lnTo>
                <a:lnTo>
                  <a:pt x="19050" y="0"/>
                </a:lnTo>
                <a:lnTo>
                  <a:pt x="19050" y="546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765800" y="2656840"/>
            <a:ext cx="284480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00" u="dbl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bl" spc="-45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(work will be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distributed)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420609" y="5805170"/>
            <a:ext cx="1675130" cy="440690"/>
          </a:xfrm>
          <a:custGeom>
            <a:avLst/>
            <a:gdLst/>
            <a:ahLst/>
            <a:cxnLst/>
            <a:rect l="l" t="t" r="r" b="b"/>
            <a:pathLst>
              <a:path w="1675129" h="440689">
                <a:moveTo>
                  <a:pt x="0" y="0"/>
                </a:moveTo>
                <a:lnTo>
                  <a:pt x="1675130" y="0"/>
                </a:lnTo>
                <a:lnTo>
                  <a:pt x="1675130" y="440689"/>
                </a:lnTo>
                <a:lnTo>
                  <a:pt x="0" y="440689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9272269" y="2656840"/>
            <a:ext cx="140335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000" u="dbl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bl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sz="1800" u="dbl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bl" spc="-45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420609" y="6246495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930" y="0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11719" y="624585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60">
                <a:moveTo>
                  <a:pt x="8889" y="0"/>
                </a:moveTo>
                <a:lnTo>
                  <a:pt x="0" y="0"/>
                </a:lnTo>
                <a:lnTo>
                  <a:pt x="0" y="2539"/>
                </a:lnTo>
                <a:lnTo>
                  <a:pt x="1270" y="3809"/>
                </a:lnTo>
                <a:lnTo>
                  <a:pt x="1270" y="5079"/>
                </a:lnTo>
                <a:lnTo>
                  <a:pt x="5079" y="8889"/>
                </a:lnTo>
                <a:lnTo>
                  <a:pt x="7620" y="8889"/>
                </a:lnTo>
                <a:lnTo>
                  <a:pt x="8889" y="10159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21244" y="580517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89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11719" y="5796279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889" y="0"/>
                </a:moveTo>
                <a:lnTo>
                  <a:pt x="6350" y="0"/>
                </a:lnTo>
                <a:lnTo>
                  <a:pt x="5079" y="1270"/>
                </a:lnTo>
                <a:lnTo>
                  <a:pt x="3809" y="1270"/>
                </a:lnTo>
                <a:lnTo>
                  <a:pt x="2539" y="3810"/>
                </a:lnTo>
                <a:lnTo>
                  <a:pt x="1270" y="3810"/>
                </a:lnTo>
                <a:lnTo>
                  <a:pt x="1270" y="6350"/>
                </a:lnTo>
                <a:lnTo>
                  <a:pt x="0" y="7620"/>
                </a:lnTo>
                <a:lnTo>
                  <a:pt x="0" y="8890"/>
                </a:lnTo>
                <a:lnTo>
                  <a:pt x="8889" y="8890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20609" y="5805804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30" y="0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095740" y="5796279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2539" y="0"/>
                </a:moveTo>
                <a:lnTo>
                  <a:pt x="0" y="0"/>
                </a:lnTo>
                <a:lnTo>
                  <a:pt x="0" y="8890"/>
                </a:lnTo>
                <a:lnTo>
                  <a:pt x="8889" y="8890"/>
                </a:lnTo>
                <a:lnTo>
                  <a:pt x="8889" y="6350"/>
                </a:lnTo>
                <a:lnTo>
                  <a:pt x="7619" y="3810"/>
                </a:lnTo>
                <a:lnTo>
                  <a:pt x="6350" y="3810"/>
                </a:lnTo>
                <a:lnTo>
                  <a:pt x="5079" y="1270"/>
                </a:lnTo>
                <a:lnTo>
                  <a:pt x="380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095740" y="580517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89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1777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095740" y="624585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60">
                <a:moveTo>
                  <a:pt x="8889" y="0"/>
                </a:moveTo>
                <a:lnTo>
                  <a:pt x="0" y="0"/>
                </a:lnTo>
                <a:lnTo>
                  <a:pt x="0" y="10159"/>
                </a:lnTo>
                <a:lnTo>
                  <a:pt x="1269" y="8889"/>
                </a:lnTo>
                <a:lnTo>
                  <a:pt x="3809" y="8889"/>
                </a:lnTo>
                <a:lnTo>
                  <a:pt x="8889" y="3809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57540" y="624649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00240" y="5957570"/>
            <a:ext cx="420369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7457440" y="5829300"/>
            <a:ext cx="1604645" cy="3784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135" marR="5080" indent="-306070">
              <a:lnSpc>
                <a:spcPts val="1340"/>
              </a:lnSpc>
              <a:spcBef>
                <a:spcPts val="225"/>
              </a:spcBef>
            </a:pPr>
            <a:r>
              <a:rPr sz="1200" b="1" spc="-15" dirty="0">
                <a:solidFill>
                  <a:srgbClr val="7F007F"/>
                </a:solidFill>
                <a:latin typeface="Arial"/>
                <a:cs typeface="Arial"/>
              </a:rPr>
              <a:t>Statement </a:t>
            </a:r>
            <a:r>
              <a:rPr sz="1200" b="1" spc="-10" dirty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sz="1200" b="1" spc="-12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F007F"/>
                </a:solidFill>
                <a:latin typeface="Arial"/>
                <a:cs typeface="Arial"/>
              </a:rPr>
              <a:t>executed  by all</a:t>
            </a:r>
            <a:r>
              <a:rPr sz="1200" b="1" spc="-4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786889" y="2020570"/>
            <a:ext cx="1101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f =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1.0;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7176769" y="248538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60">
                <a:moveTo>
                  <a:pt x="8889" y="0"/>
                </a:moveTo>
                <a:lnTo>
                  <a:pt x="0" y="0"/>
                </a:lnTo>
                <a:lnTo>
                  <a:pt x="0" y="3810"/>
                </a:lnTo>
                <a:lnTo>
                  <a:pt x="1270" y="5080"/>
                </a:lnTo>
                <a:lnTo>
                  <a:pt x="1270" y="6350"/>
                </a:lnTo>
                <a:lnTo>
                  <a:pt x="3809" y="8889"/>
                </a:lnTo>
                <a:lnTo>
                  <a:pt x="7620" y="8889"/>
                </a:lnTo>
                <a:lnTo>
                  <a:pt x="8889" y="10160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76769" y="203581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889" y="0"/>
                </a:moveTo>
                <a:lnTo>
                  <a:pt x="5079" y="0"/>
                </a:lnTo>
                <a:lnTo>
                  <a:pt x="3809" y="1269"/>
                </a:lnTo>
                <a:lnTo>
                  <a:pt x="2539" y="1269"/>
                </a:lnTo>
                <a:lnTo>
                  <a:pt x="0" y="6350"/>
                </a:lnTo>
                <a:lnTo>
                  <a:pt x="0" y="8889"/>
                </a:lnTo>
                <a:lnTo>
                  <a:pt x="8889" y="8889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859519" y="2035810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3809" y="0"/>
                </a:moveTo>
                <a:lnTo>
                  <a:pt x="0" y="0"/>
                </a:lnTo>
                <a:lnTo>
                  <a:pt x="0" y="8889"/>
                </a:lnTo>
                <a:lnTo>
                  <a:pt x="10159" y="8889"/>
                </a:lnTo>
                <a:lnTo>
                  <a:pt x="8889" y="7619"/>
                </a:lnTo>
                <a:lnTo>
                  <a:pt x="8889" y="3810"/>
                </a:lnTo>
                <a:lnTo>
                  <a:pt x="7620" y="3810"/>
                </a:lnTo>
                <a:lnTo>
                  <a:pt x="6350" y="1269"/>
                </a:lnTo>
                <a:lnTo>
                  <a:pt x="507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59519" y="248538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10159" y="0"/>
                </a:moveTo>
                <a:lnTo>
                  <a:pt x="0" y="0"/>
                </a:lnTo>
                <a:lnTo>
                  <a:pt x="0" y="10160"/>
                </a:lnTo>
                <a:lnTo>
                  <a:pt x="1270" y="8889"/>
                </a:lnTo>
                <a:lnTo>
                  <a:pt x="5079" y="8889"/>
                </a:lnTo>
                <a:lnTo>
                  <a:pt x="8889" y="5080"/>
                </a:lnTo>
                <a:lnTo>
                  <a:pt x="8889" y="1270"/>
                </a:lnTo>
                <a:lnTo>
                  <a:pt x="1015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26859" y="2195829"/>
            <a:ext cx="279400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06259" y="2265679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1778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7185659" y="2044700"/>
            <a:ext cx="1674495" cy="441325"/>
          </a:xfrm>
          <a:prstGeom prst="rect">
            <a:avLst/>
          </a:prstGeom>
          <a:solidFill>
            <a:srgbClr val="FFFFCC"/>
          </a:solidFill>
          <a:ln w="19050">
            <a:solidFill>
              <a:srgbClr val="7F007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55600" marR="39370" indent="-307340">
              <a:lnSpc>
                <a:spcPts val="1340"/>
              </a:lnSpc>
              <a:spcBef>
                <a:spcPts val="415"/>
              </a:spcBef>
            </a:pPr>
            <a:r>
              <a:rPr sz="1200" b="1" spc="-15" dirty="0">
                <a:solidFill>
                  <a:srgbClr val="7F007F"/>
                </a:solidFill>
                <a:latin typeface="Arial"/>
                <a:cs typeface="Arial"/>
              </a:rPr>
              <a:t>Statement </a:t>
            </a:r>
            <a:r>
              <a:rPr sz="1200" b="1" spc="-5" dirty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sz="1200" b="1" spc="-10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7F007F"/>
                </a:solidFill>
                <a:latin typeface="Arial"/>
                <a:cs typeface="Arial"/>
              </a:rPr>
              <a:t>executed  </a:t>
            </a:r>
            <a:r>
              <a:rPr sz="1200" b="1" spc="-10" dirty="0">
                <a:solidFill>
                  <a:srgbClr val="7F007F"/>
                </a:solidFill>
                <a:latin typeface="Arial"/>
                <a:cs typeface="Arial"/>
              </a:rPr>
              <a:t>by </a:t>
            </a:r>
            <a:r>
              <a:rPr sz="1200" b="1" spc="-5" dirty="0">
                <a:solidFill>
                  <a:srgbClr val="7F007F"/>
                </a:solidFill>
                <a:latin typeface="Arial"/>
                <a:cs typeface="Arial"/>
              </a:rPr>
              <a:t>all</a:t>
            </a:r>
            <a:r>
              <a:rPr sz="1200" b="1" spc="-5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261110" y="5033009"/>
            <a:ext cx="3681729" cy="100330"/>
          </a:xfrm>
          <a:custGeom>
            <a:avLst/>
            <a:gdLst/>
            <a:ahLst/>
            <a:cxnLst/>
            <a:rect l="l" t="t" r="r" b="b"/>
            <a:pathLst>
              <a:path w="3681729" h="100329">
                <a:moveTo>
                  <a:pt x="0" y="0"/>
                </a:moveTo>
                <a:lnTo>
                  <a:pt x="3681729" y="0"/>
                </a:lnTo>
                <a:lnTo>
                  <a:pt x="3681729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1261110" y="3884929"/>
            <a:ext cx="3681729" cy="36068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omp for</a:t>
            </a:r>
            <a:r>
              <a:rPr sz="1800" b="1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nowait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942840" y="3970020"/>
            <a:ext cx="284480" cy="190500"/>
          </a:xfrm>
          <a:custGeom>
            <a:avLst/>
            <a:gdLst/>
            <a:ahLst/>
            <a:cxnLst/>
            <a:rect l="l" t="t" r="r" b="b"/>
            <a:pathLst>
              <a:path w="284479" h="190500">
                <a:moveTo>
                  <a:pt x="284480" y="0"/>
                </a:moveTo>
                <a:lnTo>
                  <a:pt x="0" y="95250"/>
                </a:lnTo>
                <a:lnTo>
                  <a:pt x="284480" y="190500"/>
                </a:lnTo>
                <a:lnTo>
                  <a:pt x="284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5750559" y="3884929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dbl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bl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942840" y="4988559"/>
            <a:ext cx="284480" cy="189230"/>
          </a:xfrm>
          <a:custGeom>
            <a:avLst/>
            <a:gdLst/>
            <a:ahLst/>
            <a:cxnLst/>
            <a:rect l="l" t="t" r="r" b="b"/>
            <a:pathLst>
              <a:path w="284479" h="189229">
                <a:moveTo>
                  <a:pt x="284480" y="0"/>
                </a:moveTo>
                <a:lnTo>
                  <a:pt x="0" y="95250"/>
                </a:lnTo>
                <a:lnTo>
                  <a:pt x="284480" y="189229"/>
                </a:lnTo>
                <a:lnTo>
                  <a:pt x="284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70170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07000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43829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80659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17490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54320" y="403732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91150" y="403732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27979" y="403732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80" y="0"/>
                </a:lnTo>
                <a:lnTo>
                  <a:pt x="1778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64809" y="403732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01640" y="403732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80" y="0"/>
                </a:lnTo>
                <a:lnTo>
                  <a:pt x="1778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38470" y="403732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74029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10859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47690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84520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721350" y="403732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758179" y="403732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80" y="0"/>
                </a:lnTo>
                <a:lnTo>
                  <a:pt x="1778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763259" y="40703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763259" y="42164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763259" y="42532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763259" y="429005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763259" y="432689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763259" y="436372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763259" y="44005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763259" y="443737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763259" y="45110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763259" y="462025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763259" y="465709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763259" y="46939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49"/>
                </a:lnTo>
                <a:lnTo>
                  <a:pt x="0" y="1904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763259" y="480440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763259" y="48412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763259" y="48780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763259" y="49149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63259" y="495045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763259" y="498729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763259" y="50241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49"/>
                </a:lnTo>
                <a:lnTo>
                  <a:pt x="0" y="1904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63259" y="50609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56909" y="50558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720079" y="50558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683250" y="50558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646420" y="50558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10859" y="50558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74029" y="50558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80" y="54609"/>
                </a:moveTo>
                <a:lnTo>
                  <a:pt x="0" y="54609"/>
                </a:lnTo>
                <a:lnTo>
                  <a:pt x="0" y="0"/>
                </a:lnTo>
                <a:lnTo>
                  <a:pt x="17780" y="0"/>
                </a:lnTo>
                <a:lnTo>
                  <a:pt x="1778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37200" y="50558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500370" y="50558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63540" y="50558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80" y="54609"/>
                </a:moveTo>
                <a:lnTo>
                  <a:pt x="0" y="54609"/>
                </a:lnTo>
                <a:lnTo>
                  <a:pt x="0" y="0"/>
                </a:lnTo>
                <a:lnTo>
                  <a:pt x="17780" y="0"/>
                </a:lnTo>
                <a:lnTo>
                  <a:pt x="1778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426709" y="50558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389879" y="50558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80" y="54609"/>
                </a:moveTo>
                <a:lnTo>
                  <a:pt x="0" y="54609"/>
                </a:lnTo>
                <a:lnTo>
                  <a:pt x="0" y="0"/>
                </a:lnTo>
                <a:lnTo>
                  <a:pt x="17780" y="0"/>
                </a:lnTo>
                <a:lnTo>
                  <a:pt x="1778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353050" y="50558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316220" y="50558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79390" y="50558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242559" y="50558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05729" y="505587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170170" y="505587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61110" y="1240789"/>
            <a:ext cx="6811009" cy="763270"/>
          </a:xfrm>
          <a:custGeom>
            <a:avLst/>
            <a:gdLst/>
            <a:ahLst/>
            <a:cxnLst/>
            <a:rect l="l" t="t" r="r" b="b"/>
            <a:pathLst>
              <a:path w="6811009" h="763269">
                <a:moveTo>
                  <a:pt x="0" y="0"/>
                </a:moveTo>
                <a:lnTo>
                  <a:pt x="6811010" y="0"/>
                </a:lnTo>
                <a:lnTo>
                  <a:pt x="6811010" y="763270"/>
                </a:lnTo>
                <a:lnTo>
                  <a:pt x="0" y="76327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9272269" y="4204970"/>
            <a:ext cx="140335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000" u="dbl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bl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sz="1800" u="dbl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bl" spc="-45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248410" y="1189990"/>
            <a:ext cx="6600825" cy="8178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085850" marR="5080" indent="-1073150">
              <a:lnSpc>
                <a:spcPts val="2039"/>
              </a:lnSpc>
              <a:spcBef>
                <a:spcPts val="265"/>
              </a:spcBef>
            </a:pP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omp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parallel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(n&gt;limit) default(none)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\ 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shared(n,a,b,c,x,y,z)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private(f,i,scale)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1261110" y="6485890"/>
            <a:ext cx="6811009" cy="316230"/>
          </a:xfrm>
          <a:custGeom>
            <a:avLst/>
            <a:gdLst/>
            <a:ahLst/>
            <a:cxnLst/>
            <a:rect l="l" t="t" r="r" b="b"/>
            <a:pathLst>
              <a:path w="6811009" h="316229">
                <a:moveTo>
                  <a:pt x="0" y="0"/>
                </a:moveTo>
                <a:lnTo>
                  <a:pt x="6811010" y="0"/>
                </a:lnTo>
                <a:lnTo>
                  <a:pt x="6811010" y="316230"/>
                </a:lnTo>
                <a:lnTo>
                  <a:pt x="0" y="31623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1248410" y="6463029"/>
            <a:ext cx="458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/*--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End of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parallel region</a:t>
            </a:r>
            <a:r>
              <a:rPr sz="1800" b="1" spc="-2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--*/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8907293" y="3166110"/>
            <a:ext cx="309245" cy="17672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20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8072119" y="1527810"/>
            <a:ext cx="285750" cy="189230"/>
          </a:xfrm>
          <a:custGeom>
            <a:avLst/>
            <a:gdLst/>
            <a:ahLst/>
            <a:cxnLst/>
            <a:rect l="l" t="t" r="r" b="b"/>
            <a:pathLst>
              <a:path w="285750" h="189230">
                <a:moveTo>
                  <a:pt x="285750" y="0"/>
                </a:moveTo>
                <a:lnTo>
                  <a:pt x="0" y="93979"/>
                </a:lnTo>
                <a:lnTo>
                  <a:pt x="285750" y="189229"/>
                </a:lnTo>
                <a:lnTo>
                  <a:pt x="2857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072119" y="6549390"/>
            <a:ext cx="285750" cy="189230"/>
          </a:xfrm>
          <a:custGeom>
            <a:avLst/>
            <a:gdLst/>
            <a:ahLst/>
            <a:cxnLst/>
            <a:rect l="l" t="t" r="r" b="b"/>
            <a:pathLst>
              <a:path w="285750" h="189229">
                <a:moveTo>
                  <a:pt x="285750" y="0"/>
                </a:moveTo>
                <a:lnTo>
                  <a:pt x="0" y="93979"/>
                </a:lnTo>
                <a:lnTo>
                  <a:pt x="285750" y="189229"/>
                </a:lnTo>
                <a:lnTo>
                  <a:pt x="2857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00719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36280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73109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409940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446769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483600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520430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557259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80" y="0"/>
                </a:lnTo>
                <a:lnTo>
                  <a:pt x="1778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594090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30919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667750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704580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741409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80" y="0"/>
                </a:lnTo>
                <a:lnTo>
                  <a:pt x="1778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776969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813800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850630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87459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24290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961119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997950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034780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071609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80" y="0"/>
                </a:lnTo>
                <a:lnTo>
                  <a:pt x="1778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108440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145269" y="159511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0" y="0"/>
                </a:moveTo>
                <a:lnTo>
                  <a:pt x="17779" y="0"/>
                </a:lnTo>
                <a:lnTo>
                  <a:pt x="17779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180830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217659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254490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291319" y="159511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0"/>
                </a:moveTo>
                <a:lnTo>
                  <a:pt x="19050" y="0"/>
                </a:lnTo>
                <a:lnTo>
                  <a:pt x="19050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284969" y="16383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284969" y="16751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284969" y="171196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284969" y="174878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284969" y="17843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284969" y="182117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84969" y="185801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284969" y="189483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284969" y="19316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284969" y="19685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284969" y="20053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284969" y="204216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284969" y="207898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284969" y="211582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284969" y="21526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284969" y="218821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284969" y="222503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284969" y="22618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284969" y="22987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284969" y="23355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284969" y="237236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284969" y="240918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284969" y="244602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284969" y="24828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284969" y="251967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284969" y="255651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284969" y="259333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284969" y="26289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284969" y="26657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284969" y="270256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284969" y="273938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284969" y="27762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284969" y="28130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284969" y="284987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284969" y="288671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284969" y="303276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284969" y="306958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284969" y="31064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284969" y="31432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284969" y="32905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284969" y="33274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284969" y="33642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284969" y="340105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284969" y="343789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284969" y="34734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284969" y="351027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284969" y="354710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284969" y="358394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284969" y="36207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284969" y="36576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284969" y="36944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9284969" y="373125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284969" y="376809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284969" y="380492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284969" y="38417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284969" y="387730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284969" y="391414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284969" y="39509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284969" y="39878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284969" y="40246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284969" y="406145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284969" y="409829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284969" y="413512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284969" y="41719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284969" y="420877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284969" y="424560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284969" y="42824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284969" y="43180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284969" y="43548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284969" y="439165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284969" y="442849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284969" y="457580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284969" y="46126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284969" y="46494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284969" y="46863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284969" y="47955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49"/>
                </a:lnTo>
                <a:lnTo>
                  <a:pt x="0" y="1904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284969" y="48323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9284969" y="486917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284969" y="490600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284969" y="49428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284969" y="49796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9284969" y="50165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284969" y="50533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284969" y="509015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284969" y="512699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9284969" y="51625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284969" y="519937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9284969" y="523620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284969" y="527304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284969" y="53098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49"/>
                </a:lnTo>
                <a:lnTo>
                  <a:pt x="0" y="1904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284969" y="53467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284969" y="53835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284969" y="542035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284969" y="556640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284969" y="560324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284969" y="56400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49"/>
                </a:lnTo>
                <a:lnTo>
                  <a:pt x="0" y="1904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9284969" y="56769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9284969" y="57137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9284969" y="575055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9284969" y="578739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284969" y="582422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284969" y="58610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284969" y="589787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9284969" y="593470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9284969" y="59715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284969" y="60071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84969" y="60439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284969" y="608075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49"/>
                </a:lnTo>
                <a:lnTo>
                  <a:pt x="0" y="1904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284969" y="611759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284969" y="61544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49"/>
                </a:lnTo>
                <a:lnTo>
                  <a:pt x="0" y="1904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284969" y="61912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284969" y="622807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284969" y="626490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284969" y="63017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284969" y="63385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9284969" y="63754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284969" y="64122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09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284969" y="644779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284969" y="64846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49"/>
                </a:lnTo>
                <a:lnTo>
                  <a:pt x="0" y="1904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284969" y="65214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9284969" y="655828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284969" y="659510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284969" y="6631940"/>
            <a:ext cx="54610" cy="11430"/>
          </a:xfrm>
          <a:custGeom>
            <a:avLst/>
            <a:gdLst/>
            <a:ahLst/>
            <a:cxnLst/>
            <a:rect l="l" t="t" r="r" b="b"/>
            <a:pathLst>
              <a:path w="54609" h="11429">
                <a:moveTo>
                  <a:pt x="54609" y="0"/>
                </a:moveTo>
                <a:lnTo>
                  <a:pt x="54609" y="11429"/>
                </a:lnTo>
                <a:lnTo>
                  <a:pt x="0" y="1142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312909" y="6643369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40">
                <a:moveTo>
                  <a:pt x="26670" y="0"/>
                </a:moveTo>
                <a:lnTo>
                  <a:pt x="0" y="0"/>
                </a:lnTo>
                <a:lnTo>
                  <a:pt x="0" y="27939"/>
                </a:lnTo>
                <a:lnTo>
                  <a:pt x="3810" y="27939"/>
                </a:lnTo>
                <a:lnTo>
                  <a:pt x="8890" y="25399"/>
                </a:lnTo>
                <a:lnTo>
                  <a:pt x="12700" y="24129"/>
                </a:lnTo>
                <a:lnTo>
                  <a:pt x="17780" y="21589"/>
                </a:lnTo>
                <a:lnTo>
                  <a:pt x="25400" y="10159"/>
                </a:lnTo>
                <a:lnTo>
                  <a:pt x="26670" y="507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306559" y="6616700"/>
            <a:ext cx="6350" cy="54610"/>
          </a:xfrm>
          <a:custGeom>
            <a:avLst/>
            <a:gdLst/>
            <a:ahLst/>
            <a:cxnLst/>
            <a:rect l="l" t="t" r="r" b="b"/>
            <a:pathLst>
              <a:path w="6350" h="54609">
                <a:moveTo>
                  <a:pt x="6350" y="54609"/>
                </a:moveTo>
                <a:lnTo>
                  <a:pt x="0" y="54609"/>
                </a:lnTo>
                <a:lnTo>
                  <a:pt x="0" y="0"/>
                </a:lnTo>
                <a:lnTo>
                  <a:pt x="6350" y="0"/>
                </a:lnTo>
                <a:lnTo>
                  <a:pt x="63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26973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23290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196069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15924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122409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80" y="54609"/>
                </a:moveTo>
                <a:lnTo>
                  <a:pt x="0" y="54609"/>
                </a:lnTo>
                <a:lnTo>
                  <a:pt x="0" y="0"/>
                </a:lnTo>
                <a:lnTo>
                  <a:pt x="17780" y="0"/>
                </a:lnTo>
                <a:lnTo>
                  <a:pt x="1778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085580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048750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9011919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975090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938259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90270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865869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82904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792209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80" y="54609"/>
                </a:moveTo>
                <a:lnTo>
                  <a:pt x="0" y="54609"/>
                </a:lnTo>
                <a:lnTo>
                  <a:pt x="0" y="0"/>
                </a:lnTo>
                <a:lnTo>
                  <a:pt x="17780" y="0"/>
                </a:lnTo>
                <a:lnTo>
                  <a:pt x="1778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5538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71855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681719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644890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608059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571230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534400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497569" y="6616700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09">
                <a:moveTo>
                  <a:pt x="19050" y="54609"/>
                </a:moveTo>
                <a:lnTo>
                  <a:pt x="0" y="54609"/>
                </a:lnTo>
                <a:lnTo>
                  <a:pt x="0" y="0"/>
                </a:lnTo>
                <a:lnTo>
                  <a:pt x="19050" y="0"/>
                </a:lnTo>
                <a:lnTo>
                  <a:pt x="1905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462009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80" y="54609"/>
                </a:moveTo>
                <a:lnTo>
                  <a:pt x="0" y="54609"/>
                </a:lnTo>
                <a:lnTo>
                  <a:pt x="0" y="0"/>
                </a:lnTo>
                <a:lnTo>
                  <a:pt x="17780" y="0"/>
                </a:lnTo>
                <a:lnTo>
                  <a:pt x="17780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42518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38835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51519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314690" y="661670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09">
                <a:moveTo>
                  <a:pt x="17779" y="54609"/>
                </a:moveTo>
                <a:lnTo>
                  <a:pt x="0" y="54609"/>
                </a:lnTo>
                <a:lnTo>
                  <a:pt x="0" y="0"/>
                </a:lnTo>
                <a:lnTo>
                  <a:pt x="17779" y="0"/>
                </a:lnTo>
                <a:lnTo>
                  <a:pt x="17779" y="54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 txBox="1"/>
          <p:nvPr/>
        </p:nvSpPr>
        <p:spPr>
          <a:xfrm>
            <a:off x="5750559" y="4204970"/>
            <a:ext cx="286004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2700" u="dbl" spc="-675" baseline="-20061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bl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bl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00" u="dbl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bl" spc="-45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(work </a:t>
            </a:r>
            <a:r>
              <a:rPr sz="1800" b="1" spc="-25" dirty="0">
                <a:latin typeface="Arial"/>
                <a:cs typeface="Arial"/>
              </a:rPr>
              <a:t>will </a:t>
            </a:r>
            <a:r>
              <a:rPr sz="1800" b="1" spc="-20" dirty="0">
                <a:latin typeface="Arial"/>
                <a:cs typeface="Arial"/>
              </a:rPr>
              <a:t>be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distributed)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1786889" y="4314190"/>
            <a:ext cx="2978785" cy="558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5290" marR="5080" indent="-402590">
              <a:lnSpc>
                <a:spcPts val="2039"/>
              </a:lnSpc>
              <a:spcBef>
                <a:spcPts val="265"/>
              </a:spcBef>
            </a:pPr>
            <a:r>
              <a:rPr sz="1800" b="1" spc="-20" dirty="0">
                <a:latin typeface="Courier New"/>
                <a:cs typeface="Courier New"/>
              </a:rPr>
              <a:t>for </a:t>
            </a:r>
            <a:r>
              <a:rPr sz="1800" b="1" spc="-25" dirty="0">
                <a:latin typeface="Courier New"/>
                <a:cs typeface="Courier New"/>
              </a:rPr>
              <a:t>(i=0; i&lt;n; i++)  a[i]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25" dirty="0">
                <a:latin typeface="Courier New"/>
                <a:cs typeface="Courier New"/>
              </a:rPr>
              <a:t>b[i]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c[i];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6944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Some OpenMP</a:t>
            </a:r>
            <a:r>
              <a:rPr spc="-145" dirty="0"/>
              <a:t> </a:t>
            </a:r>
            <a:r>
              <a:rPr spc="-40" dirty="0"/>
              <a:t>Clauses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03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About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OpenMP</a:t>
            </a:r>
            <a:r>
              <a:rPr sz="3600" i="0" spc="-1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7289" y="1026160"/>
            <a:ext cx="8336280" cy="412750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Many OpenMP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directives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support</a:t>
            </a:r>
            <a:r>
              <a:rPr sz="2400" b="1" i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clauses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ts val="2680"/>
              </a:lnSpc>
              <a:spcBef>
                <a:spcPts val="146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These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clauses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used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specify additional</a:t>
            </a:r>
            <a:r>
              <a:rPr sz="2400" b="1" i="1" spc="-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information 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with the</a:t>
            </a:r>
            <a:r>
              <a:rPr sz="2400" b="1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directive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5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example, </a:t>
            </a:r>
            <a:r>
              <a:rPr sz="2400" b="1" i="1" spc="-20" dirty="0">
                <a:latin typeface="Arial"/>
                <a:cs typeface="Arial"/>
              </a:rPr>
              <a:t>private(a)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clause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for</a:t>
            </a:r>
            <a:r>
              <a:rPr sz="2400" b="1" i="1" spc="-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directive:</a:t>
            </a:r>
            <a:endParaRPr sz="24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spc="-30" dirty="0">
                <a:solidFill>
                  <a:srgbClr val="7F007F"/>
                </a:solidFill>
                <a:latin typeface="Arial"/>
                <a:cs typeface="Arial"/>
              </a:rPr>
              <a:t>#pragma omp </a:t>
            </a:r>
            <a:r>
              <a:rPr sz="2400" b="1" spc="-20" dirty="0">
                <a:solidFill>
                  <a:srgbClr val="7F007F"/>
                </a:solidFill>
                <a:latin typeface="Arial"/>
                <a:cs typeface="Arial"/>
              </a:rPr>
              <a:t>for</a:t>
            </a:r>
            <a:r>
              <a:rPr sz="2400" b="1" spc="-10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private(a)</a:t>
            </a:r>
            <a:endParaRPr sz="2400">
              <a:latin typeface="Arial"/>
              <a:cs typeface="Arial"/>
            </a:endParaRPr>
          </a:p>
          <a:p>
            <a:pPr marL="287020" marR="321310" indent="-274320">
              <a:lnSpc>
                <a:spcPts val="2680"/>
              </a:lnSpc>
              <a:spcBef>
                <a:spcPts val="118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Before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present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overview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all the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directives,</a:t>
            </a:r>
            <a:r>
              <a:rPr sz="2400" b="1" i="1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we 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discuss several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the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OpenMP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clauses</a:t>
            </a:r>
            <a:r>
              <a:rPr sz="2400" b="1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endParaRPr sz="2400">
              <a:latin typeface="Arial"/>
              <a:cs typeface="Arial"/>
            </a:endParaRPr>
          </a:p>
          <a:p>
            <a:pPr marL="287020" marR="137160" indent="-274320">
              <a:lnSpc>
                <a:spcPts val="2680"/>
              </a:lnSpc>
              <a:spcBef>
                <a:spcPts val="14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specific clause(s) that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used, depends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400" b="1" i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 directive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18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if/private/shared</a:t>
            </a:r>
            <a:r>
              <a:rPr sz="3600" i="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43330" y="1866900"/>
            <a:ext cx="3997325" cy="11658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6385" marR="5080" indent="-274320">
              <a:lnSpc>
                <a:spcPts val="2460"/>
              </a:lnSpc>
              <a:spcBef>
                <a:spcPts val="33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Only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execute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parallel if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expression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evaluates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200" b="1" i="1" spc="-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Otherwise, execute</a:t>
            </a:r>
            <a:r>
              <a:rPr sz="2200" b="1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serially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8080" y="1277619"/>
            <a:ext cx="4043679" cy="54610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90"/>
              </a:spcBef>
            </a:pPr>
            <a:r>
              <a:rPr sz="2400" b="1" spc="-10" dirty="0">
                <a:latin typeface="Arial"/>
                <a:cs typeface="Arial"/>
              </a:rPr>
              <a:t>if </a:t>
            </a:r>
            <a:r>
              <a:rPr sz="2400" b="1" spc="-20" dirty="0">
                <a:latin typeface="Arial"/>
                <a:cs typeface="Arial"/>
              </a:rPr>
              <a:t>(scalar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expression)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93519" y="3616960"/>
            <a:ext cx="5875020" cy="150368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No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storage association with original</a:t>
            </a:r>
            <a:r>
              <a:rPr sz="2200" b="1" i="1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references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are to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2200" b="1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Values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undefined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entry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200" b="1" i="1" spc="-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exit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3519" y="5777229"/>
            <a:ext cx="6013450" cy="1010919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accessible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threads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b="1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team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threads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access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address</a:t>
            </a:r>
            <a:r>
              <a:rPr sz="2200" b="1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8080" y="3229610"/>
            <a:ext cx="4043679" cy="5461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580"/>
              </a:spcBef>
            </a:pPr>
            <a:r>
              <a:rPr sz="2400" b="1" spc="-20" dirty="0">
                <a:latin typeface="Arial"/>
                <a:cs typeface="Arial"/>
              </a:rPr>
              <a:t>private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(list)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48080" y="5355590"/>
            <a:ext cx="4043679" cy="54610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590"/>
              </a:spcBef>
            </a:pPr>
            <a:r>
              <a:rPr sz="2400" b="1" spc="-20" dirty="0">
                <a:latin typeface="Arial"/>
                <a:cs typeface="Arial"/>
              </a:rPr>
              <a:t>shared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(list)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78779" y="1240789"/>
            <a:ext cx="4522470" cy="1755139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13130" marR="128905" indent="-840740">
              <a:lnSpc>
                <a:spcPts val="1580"/>
              </a:lnSpc>
              <a:spcBef>
                <a:spcPts val="1265"/>
              </a:spcBef>
            </a:pP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omp 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parallel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if (n 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sz="1400" b="1" spc="-20" dirty="0">
                <a:solidFill>
                  <a:srgbClr val="0000FF"/>
                </a:solidFill>
                <a:latin typeface="Courier New"/>
                <a:cs typeface="Courier New"/>
              </a:rPr>
              <a:t>threshold)</a:t>
            </a:r>
            <a:r>
              <a:rPr sz="1400" b="1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\  </a:t>
            </a:r>
            <a:r>
              <a:rPr sz="1400" b="1" spc="-20" dirty="0">
                <a:solidFill>
                  <a:srgbClr val="0000FF"/>
                </a:solidFill>
                <a:latin typeface="Courier New"/>
                <a:cs typeface="Courier New"/>
              </a:rPr>
              <a:t>shared(n,x,y)</a:t>
            </a:r>
            <a:r>
              <a:rPr sz="14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Courier New"/>
                <a:cs typeface="Courier New"/>
              </a:rPr>
              <a:t>private(i)</a:t>
            </a:r>
            <a:endParaRPr sz="1400">
              <a:latin typeface="Courier New"/>
              <a:cs typeface="Courier New"/>
            </a:endParaRPr>
          </a:p>
          <a:p>
            <a:pPr marL="281940">
              <a:lnSpc>
                <a:spcPts val="1505"/>
              </a:lnSpc>
            </a:pP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92759">
              <a:lnSpc>
                <a:spcPts val="1585"/>
              </a:lnSpc>
            </a:pP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omp</a:t>
            </a:r>
            <a:r>
              <a:rPr sz="14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endParaRPr sz="1400">
              <a:latin typeface="Courier New"/>
              <a:cs typeface="Courier New"/>
            </a:endParaRPr>
          </a:p>
          <a:p>
            <a:pPr marL="913130" marR="1917064" indent="-314960">
              <a:lnSpc>
                <a:spcPts val="1580"/>
              </a:lnSpc>
              <a:spcBef>
                <a:spcPts val="90"/>
              </a:spcBef>
            </a:pPr>
            <a:r>
              <a:rPr sz="1400" b="1" spc="-15" dirty="0">
                <a:latin typeface="Courier New"/>
                <a:cs typeface="Courier New"/>
              </a:rPr>
              <a:t>for (i=0; i&lt;n;</a:t>
            </a:r>
            <a:r>
              <a:rPr sz="1400" b="1" spc="-125" dirty="0"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i++)  x[i] </a:t>
            </a:r>
            <a:r>
              <a:rPr sz="1400" b="1" spc="-10" dirty="0">
                <a:latin typeface="Courier New"/>
                <a:cs typeface="Courier New"/>
              </a:rPr>
              <a:t>+=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y[i];</a:t>
            </a:r>
            <a:endParaRPr sz="1400">
              <a:latin typeface="Courier New"/>
              <a:cs typeface="Courier New"/>
            </a:endParaRPr>
          </a:p>
          <a:p>
            <a:pPr marL="281940">
              <a:lnSpc>
                <a:spcPts val="1555"/>
              </a:lnSpc>
            </a:pP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/*-- End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of 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parallel region</a:t>
            </a:r>
            <a:r>
              <a:rPr sz="1400" b="1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--*/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652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About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storage</a:t>
            </a:r>
            <a:r>
              <a:rPr sz="3600" i="0" spc="-1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association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240790"/>
            <a:ext cx="8302625" cy="38290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7020" marR="236854" indent="-274320">
              <a:lnSpc>
                <a:spcPts val="2670"/>
              </a:lnSpc>
              <a:spcBef>
                <a:spcPts val="36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Private </a:t>
            </a:r>
            <a:r>
              <a:rPr sz="24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variables </a:t>
            </a:r>
            <a:r>
              <a:rPr sz="2400" b="1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are </a:t>
            </a:r>
            <a:r>
              <a:rPr sz="24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undefined </a:t>
            </a:r>
            <a:r>
              <a:rPr sz="2400" b="1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on </a:t>
            </a:r>
            <a:r>
              <a:rPr sz="24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entry and </a:t>
            </a:r>
            <a:r>
              <a:rPr sz="2400" b="1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exit of</a:t>
            </a:r>
            <a:r>
              <a:rPr sz="2400" b="1" i="1" u="heavy" spc="-2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  parallel</a:t>
            </a:r>
            <a:r>
              <a:rPr sz="2400" b="1" i="1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287020" marR="617855" indent="-274320">
              <a:lnSpc>
                <a:spcPts val="2680"/>
              </a:lnSpc>
              <a:spcBef>
                <a:spcPts val="141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value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the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original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(before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i="1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parallel 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region)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undefined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after the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parallel region</a:t>
            </a:r>
            <a:r>
              <a:rPr sz="2400" b="1" i="1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ts val="2680"/>
              </a:lnSpc>
              <a:spcBef>
                <a:spcPts val="14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private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within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parallel region has </a:t>
            </a:r>
            <a:r>
              <a:rPr sz="2400" b="1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no</a:t>
            </a:r>
            <a:r>
              <a:rPr sz="2400" b="1" i="1" u="heavy" spc="-3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storage  </a:t>
            </a:r>
            <a:r>
              <a:rPr sz="2400" b="1" i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association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with 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variable outside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the</a:t>
            </a:r>
            <a:r>
              <a:rPr sz="2400" b="1" i="1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287020" marR="1383665" indent="-274320">
              <a:lnSpc>
                <a:spcPts val="2680"/>
              </a:lnSpc>
              <a:spcBef>
                <a:spcPts val="14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first/last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private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clause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override</a:t>
            </a:r>
            <a:r>
              <a:rPr sz="2400" b="1" i="1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this 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behaviour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5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will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illustrate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these concepts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400" b="1" i="1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Example 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private</a:t>
            </a:r>
            <a:r>
              <a:rPr sz="3600" i="0" spc="-1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variables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72539" y="1223010"/>
            <a:ext cx="8606790" cy="5444490"/>
          </a:xfrm>
          <a:custGeom>
            <a:avLst/>
            <a:gdLst/>
            <a:ahLst/>
            <a:cxnLst/>
            <a:rect l="l" t="t" r="r" b="b"/>
            <a:pathLst>
              <a:path w="8606790" h="5444490">
                <a:moveTo>
                  <a:pt x="0" y="0"/>
                </a:moveTo>
                <a:lnTo>
                  <a:pt x="8606790" y="0"/>
                </a:lnTo>
                <a:lnTo>
                  <a:pt x="8606790" y="5444490"/>
                </a:lnTo>
                <a:lnTo>
                  <a:pt x="0" y="544449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72539" y="1223010"/>
            <a:ext cx="8606790" cy="5444490"/>
          </a:xfrm>
          <a:custGeom>
            <a:avLst/>
            <a:gdLst/>
            <a:ahLst/>
            <a:cxnLst/>
            <a:rect l="l" t="t" r="r" b="b"/>
            <a:pathLst>
              <a:path w="8606790" h="5444490">
                <a:moveTo>
                  <a:pt x="4304030" y="5444490"/>
                </a:moveTo>
                <a:lnTo>
                  <a:pt x="0" y="5444490"/>
                </a:lnTo>
                <a:lnTo>
                  <a:pt x="0" y="0"/>
                </a:lnTo>
                <a:lnTo>
                  <a:pt x="8606790" y="0"/>
                </a:lnTo>
                <a:lnTo>
                  <a:pt x="8606790" y="5444490"/>
                </a:lnTo>
                <a:lnTo>
                  <a:pt x="4304030" y="54444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57729" y="3505200"/>
            <a:ext cx="13709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b="1" dirty="0">
                <a:solidFill>
                  <a:srgbClr val="7F007F"/>
                </a:solidFill>
                <a:latin typeface="Courier New"/>
                <a:cs typeface="Courier New"/>
              </a:rPr>
              <a:t>B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30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21789" y="4283709"/>
            <a:ext cx="11017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>
              <a:lnSpc>
                <a:spcPts val="21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.</a:t>
            </a:r>
            <a:r>
              <a:rPr sz="1800" b="1" spc="-35" dirty="0">
                <a:latin typeface="Courier New"/>
                <a:cs typeface="Courier New"/>
              </a:rPr>
              <a:t>.</a:t>
            </a:r>
            <a:r>
              <a:rPr sz="1800" b="1" spc="-25" dirty="0"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21789" y="5060950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C =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7F007F"/>
                </a:solidFill>
                <a:latin typeface="Courier New"/>
                <a:cs typeface="Courier New"/>
              </a:rPr>
              <a:t>B</a:t>
            </a:r>
            <a:r>
              <a:rPr sz="1800" b="1" spc="-1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58620" y="2811965"/>
            <a:ext cx="456374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omp for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private(i,A,B)</a:t>
            </a:r>
            <a:r>
              <a:rPr sz="1800" b="1" spc="-1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59579" y="3733800"/>
            <a:ext cx="4732020" cy="518159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795"/>
              </a:lnSpc>
            </a:pP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/*--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800" b="1" spc="-30" dirty="0">
                <a:solidFill>
                  <a:srgbClr val="FF0000"/>
                </a:solidFill>
                <a:latin typeface="Courier New"/>
                <a:cs typeface="Courier New"/>
              </a:rPr>
              <a:t>undefined, </a:t>
            </a: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unless</a:t>
            </a:r>
            <a:r>
              <a:rPr sz="1800" b="1" spc="-1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Courier New"/>
                <a:cs typeface="Courier New"/>
              </a:rPr>
              <a:t>declared</a:t>
            </a:r>
            <a:endParaRPr sz="1800">
              <a:latin typeface="Courier New"/>
              <a:cs typeface="Courier New"/>
            </a:endParaRPr>
          </a:p>
          <a:p>
            <a:pPr marL="629920">
              <a:lnSpc>
                <a:spcPts val="2105"/>
              </a:lnSpc>
            </a:pPr>
            <a:r>
              <a:rPr sz="1800" b="1" spc="-30" dirty="0">
                <a:solidFill>
                  <a:srgbClr val="FF0000"/>
                </a:solidFill>
                <a:latin typeface="Courier New"/>
                <a:cs typeface="Courier New"/>
              </a:rPr>
              <a:t>firstprivate</a:t>
            </a:r>
            <a:r>
              <a:rPr sz="18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--*/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59579" y="4993640"/>
            <a:ext cx="4732020" cy="518159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00"/>
              </a:lnSpc>
            </a:pP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/*-- </a:t>
            </a:r>
            <a:r>
              <a:rPr sz="1800" b="1" dirty="0">
                <a:solidFill>
                  <a:srgbClr val="7F007F"/>
                </a:solidFill>
                <a:latin typeface="Courier New"/>
                <a:cs typeface="Courier New"/>
              </a:rPr>
              <a:t>B </a:t>
            </a:r>
            <a:r>
              <a:rPr sz="1800" b="1" spc="-30" dirty="0">
                <a:solidFill>
                  <a:srgbClr val="7F007F"/>
                </a:solidFill>
                <a:latin typeface="Courier New"/>
                <a:cs typeface="Courier New"/>
              </a:rPr>
              <a:t>undefined, </a:t>
            </a: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unless</a:t>
            </a:r>
            <a:r>
              <a:rPr sz="1800" b="1" spc="-165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1800" b="1" spc="-30" dirty="0">
                <a:solidFill>
                  <a:srgbClr val="7F007F"/>
                </a:solidFill>
                <a:latin typeface="Courier New"/>
                <a:cs typeface="Courier New"/>
              </a:rPr>
              <a:t>declared</a:t>
            </a:r>
            <a:endParaRPr sz="1800">
              <a:latin typeface="Courier New"/>
              <a:cs typeface="Courier New"/>
            </a:endParaRPr>
          </a:p>
          <a:p>
            <a:pPr marL="629920">
              <a:lnSpc>
                <a:spcPts val="2100"/>
              </a:lnSpc>
            </a:pPr>
            <a:r>
              <a:rPr sz="1800" b="1" spc="-30" dirty="0">
                <a:solidFill>
                  <a:srgbClr val="7F007F"/>
                </a:solidFill>
                <a:latin typeface="Courier New"/>
                <a:cs typeface="Courier New"/>
              </a:rPr>
              <a:t>lastprivate</a:t>
            </a:r>
            <a:r>
              <a:rPr sz="1800" b="1" spc="-60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--*/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15719" y="2345689"/>
            <a:ext cx="4732020" cy="519430"/>
          </a:xfrm>
          <a:custGeom>
            <a:avLst/>
            <a:gdLst/>
            <a:ahLst/>
            <a:cxnLst/>
            <a:rect l="l" t="t" r="r" b="b"/>
            <a:pathLst>
              <a:path w="4732020" h="519430">
                <a:moveTo>
                  <a:pt x="0" y="0"/>
                </a:moveTo>
                <a:lnTo>
                  <a:pt x="4732020" y="0"/>
                </a:lnTo>
                <a:lnTo>
                  <a:pt x="4732020" y="519430"/>
                </a:lnTo>
                <a:lnTo>
                  <a:pt x="0" y="51943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352550" y="5850890"/>
            <a:ext cx="5560695" cy="80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/*--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End of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OpenMP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parallel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region</a:t>
            </a:r>
            <a:r>
              <a:rPr sz="1800" b="1" spc="-2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--*/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22730" y="3068320"/>
            <a:ext cx="8188959" cy="16510"/>
          </a:xfrm>
          <a:custGeom>
            <a:avLst/>
            <a:gdLst/>
            <a:ahLst/>
            <a:cxnLst/>
            <a:rect l="l" t="t" r="r" b="b"/>
            <a:pathLst>
              <a:path w="8188959" h="16510">
                <a:moveTo>
                  <a:pt x="0" y="16509"/>
                </a:moveTo>
                <a:lnTo>
                  <a:pt x="8188960" y="16509"/>
                </a:lnTo>
                <a:lnTo>
                  <a:pt x="818896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15439" y="2825936"/>
            <a:ext cx="644080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omp for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private(i,B) firstprivate(A)</a:t>
            </a:r>
            <a:r>
              <a:rPr sz="1800" b="1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521460" y="2809239"/>
            <a:ext cx="8265159" cy="259079"/>
          </a:xfrm>
          <a:custGeom>
            <a:avLst/>
            <a:gdLst/>
            <a:ahLst/>
            <a:cxnLst/>
            <a:rect l="l" t="t" r="r" b="b"/>
            <a:pathLst>
              <a:path w="8265159" h="259080">
                <a:moveTo>
                  <a:pt x="0" y="0"/>
                </a:moveTo>
                <a:lnTo>
                  <a:pt x="8265160" y="0"/>
                </a:lnTo>
                <a:lnTo>
                  <a:pt x="8265160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52550" y="1172209"/>
            <a:ext cx="832421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45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1305">
              <a:lnSpc>
                <a:spcPts val="2100"/>
              </a:lnSpc>
            </a:pP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A =</a:t>
            </a:r>
            <a:r>
              <a:rPr sz="1800" b="1" spc="-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10;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55880">
              <a:lnSpc>
                <a:spcPts val="2100"/>
              </a:lnSpc>
            </a:pP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omp</a:t>
            </a:r>
            <a:r>
              <a:rPr sz="1800" b="1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  <a:p>
            <a:pPr marL="55880">
              <a:lnSpc>
                <a:spcPts val="1825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1305" marR="5080" indent="-20320">
              <a:lnSpc>
                <a:spcPts val="1800"/>
              </a:lnSpc>
              <a:spcBef>
                <a:spcPts val="85"/>
              </a:spcBef>
            </a:pP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omp for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private(i) firstprivate(A) lastprivate(B)...  </a:t>
            </a:r>
            <a:r>
              <a:rPr sz="1800" b="1" spc="-20" dirty="0">
                <a:latin typeface="Courier New"/>
                <a:cs typeface="Courier New"/>
              </a:rPr>
              <a:t>for </a:t>
            </a:r>
            <a:r>
              <a:rPr sz="1800" b="1" spc="-25" dirty="0">
                <a:latin typeface="Courier New"/>
                <a:cs typeface="Courier New"/>
              </a:rPr>
              <a:t>(i=0; i&lt;n;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  <a:p>
            <a:pPr marL="281305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05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first/last private</a:t>
            </a:r>
            <a:r>
              <a:rPr sz="3600" i="0" spc="-1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80489" y="1339850"/>
            <a:ext cx="2917190" cy="47244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90"/>
              </a:spcBef>
            </a:pPr>
            <a:r>
              <a:rPr sz="2400" b="1" spc="-20" dirty="0">
                <a:latin typeface="Arial"/>
                <a:cs typeface="Arial"/>
              </a:rPr>
              <a:t>firstprivate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(list)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46579" y="1922779"/>
            <a:ext cx="6092825" cy="9855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6385" marR="5080" indent="-274320" algn="just">
              <a:lnSpc>
                <a:spcPts val="2460"/>
              </a:lnSpc>
              <a:spcBef>
                <a:spcPts val="330"/>
              </a:spcBef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list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initialized with the 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value the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original object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had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before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entering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2200" b="1" i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construct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46579" y="3975100"/>
            <a:ext cx="6208395" cy="9855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6385" marR="5080" indent="-274320">
              <a:lnSpc>
                <a:spcPts val="2460"/>
              </a:lnSpc>
              <a:spcBef>
                <a:spcPts val="33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thread that executes the </a:t>
            </a:r>
            <a:r>
              <a:rPr sz="22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sequentially</a:t>
            </a:r>
            <a:r>
              <a:rPr sz="2200" b="1" i="1" u="heavy" spc="-2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last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iteration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section updates the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objects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b="1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list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80489" y="3418840"/>
            <a:ext cx="2917190" cy="473709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00"/>
              </a:spcBef>
            </a:pPr>
            <a:r>
              <a:rPr sz="2400" b="1" spc="-20" dirty="0">
                <a:latin typeface="Arial"/>
                <a:cs typeface="Arial"/>
              </a:rPr>
              <a:t>lastprivate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(list)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938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default</a:t>
            </a:r>
            <a:r>
              <a:rPr sz="3600" i="0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44930" y="1280160"/>
            <a:ext cx="5353050" cy="48514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b="1" spc="-25" dirty="0">
                <a:latin typeface="Arial"/>
                <a:cs typeface="Arial"/>
              </a:rPr>
              <a:t>default </a:t>
            </a:r>
            <a:r>
              <a:rPr sz="2400" b="1" dirty="0">
                <a:latin typeface="Arial"/>
                <a:cs typeface="Arial"/>
              </a:rPr>
              <a:t>( </a:t>
            </a:r>
            <a:r>
              <a:rPr sz="2400" b="1" spc="-30" dirty="0">
                <a:latin typeface="Arial"/>
                <a:cs typeface="Arial"/>
              </a:rPr>
              <a:t>none </a:t>
            </a:r>
            <a:r>
              <a:rPr sz="2400" b="1" dirty="0">
                <a:latin typeface="Arial"/>
                <a:cs typeface="Arial"/>
              </a:rPr>
              <a:t>| </a:t>
            </a:r>
            <a:r>
              <a:rPr sz="2400" b="1" spc="-25" dirty="0">
                <a:latin typeface="Arial"/>
                <a:cs typeface="Arial"/>
              </a:rPr>
              <a:t>shared </a:t>
            </a:r>
            <a:r>
              <a:rPr sz="2400" b="1" dirty="0">
                <a:latin typeface="Arial"/>
                <a:cs typeface="Arial"/>
              </a:rPr>
              <a:t>| </a:t>
            </a:r>
            <a:r>
              <a:rPr sz="2400" b="1" spc="-20" dirty="0">
                <a:latin typeface="Arial"/>
                <a:cs typeface="Arial"/>
              </a:rPr>
              <a:t>private</a:t>
            </a:r>
            <a:r>
              <a:rPr sz="2400" b="1" spc="-2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21839" y="2654299"/>
            <a:ext cx="5046345" cy="1010919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No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implicit</a:t>
            </a:r>
            <a:r>
              <a:rPr sz="2200" b="1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defaults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Have to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scope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variables</a:t>
            </a:r>
            <a:r>
              <a:rPr sz="2200" b="1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explicitly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58289" y="2368550"/>
            <a:ext cx="1464310" cy="47244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0"/>
              </a:spcBef>
            </a:pPr>
            <a:r>
              <a:rPr sz="2400" b="1" spc="-30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11679" y="4132579"/>
            <a:ext cx="7155815" cy="1010919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2200" b="1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default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absence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b="1" i="1" spc="-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explicit "default"</a:t>
            </a:r>
            <a:r>
              <a:rPr sz="2200" b="1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23110" y="5643879"/>
            <a:ext cx="7477759" cy="1010919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variables </a:t>
            </a:r>
            <a:r>
              <a:rPr sz="2200" b="1" i="1" spc="-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private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b="1" i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thread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Includes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common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block data,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unless</a:t>
            </a:r>
            <a:r>
              <a:rPr sz="2200" b="1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THREADPRIVATE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89800" y="1228089"/>
            <a:ext cx="227203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3960">
              <a:lnSpc>
                <a:spcPct val="128099"/>
              </a:lnSpc>
              <a:spcBef>
                <a:spcPts val="100"/>
              </a:spcBef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F</a:t>
            </a:r>
            <a:r>
              <a:rPr sz="2400" b="1" i="1" spc="-40" dirty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ra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n 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C/C++</a:t>
            </a:r>
            <a:endParaRPr sz="2400">
              <a:latin typeface="Arial"/>
              <a:cs typeface="Arial"/>
            </a:endParaRPr>
          </a:p>
          <a:p>
            <a:pPr marL="269875" marR="5080">
              <a:lnSpc>
                <a:spcPts val="1570"/>
              </a:lnSpc>
              <a:spcBef>
                <a:spcPts val="75"/>
              </a:spcBef>
            </a:pPr>
            <a:r>
              <a:rPr sz="1400" b="1" spc="-5" dirty="0">
                <a:solidFill>
                  <a:srgbClr val="007F00"/>
                </a:solidFill>
                <a:latin typeface="Arial"/>
                <a:cs typeface="Arial"/>
              </a:rPr>
              <a:t>Note: default(private) </a:t>
            </a:r>
            <a:r>
              <a:rPr sz="1400" b="1" dirty="0">
                <a:solidFill>
                  <a:srgbClr val="007F00"/>
                </a:solidFill>
                <a:latin typeface="Arial"/>
                <a:cs typeface="Arial"/>
              </a:rPr>
              <a:t>is  </a:t>
            </a:r>
            <a:r>
              <a:rPr sz="1400" b="1" spc="-10" dirty="0">
                <a:solidFill>
                  <a:srgbClr val="007F00"/>
                </a:solidFill>
                <a:latin typeface="Arial"/>
                <a:cs typeface="Arial"/>
              </a:rPr>
              <a:t>not </a:t>
            </a:r>
            <a:r>
              <a:rPr sz="1400" b="1" spc="-5" dirty="0">
                <a:solidFill>
                  <a:srgbClr val="007F00"/>
                </a:solidFill>
                <a:latin typeface="Arial"/>
                <a:cs typeface="Arial"/>
              </a:rPr>
              <a:t>supported in</a:t>
            </a:r>
            <a:r>
              <a:rPr sz="1400" b="1" spc="-4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F00"/>
                </a:solidFill>
                <a:latin typeface="Arial"/>
                <a:cs typeface="Arial"/>
              </a:rPr>
              <a:t>C/C++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44930" y="1822450"/>
            <a:ext cx="5353050" cy="48514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2400" b="1" spc="-25" dirty="0">
                <a:latin typeface="Arial"/>
                <a:cs typeface="Arial"/>
              </a:rPr>
              <a:t>default </a:t>
            </a:r>
            <a:r>
              <a:rPr sz="2400" b="1" dirty="0">
                <a:latin typeface="Arial"/>
                <a:cs typeface="Arial"/>
              </a:rPr>
              <a:t>( </a:t>
            </a:r>
            <a:r>
              <a:rPr sz="2400" b="1" spc="-30" dirty="0">
                <a:latin typeface="Arial"/>
                <a:cs typeface="Arial"/>
              </a:rPr>
              <a:t>none </a:t>
            </a:r>
            <a:r>
              <a:rPr sz="2400" b="1" dirty="0">
                <a:latin typeface="Arial"/>
                <a:cs typeface="Arial"/>
              </a:rPr>
              <a:t>| </a:t>
            </a:r>
            <a:r>
              <a:rPr sz="2400" b="1" spc="-25" dirty="0">
                <a:latin typeface="Arial"/>
                <a:cs typeface="Arial"/>
              </a:rPr>
              <a:t>shared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58289" y="3808729"/>
            <a:ext cx="1464310" cy="47117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0"/>
              </a:spcBef>
            </a:pPr>
            <a:r>
              <a:rPr sz="2400" b="1" spc="-25" dirty="0">
                <a:latin typeface="Arial"/>
                <a:cs typeface="Arial"/>
              </a:rPr>
              <a:t>shared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58289" y="5345429"/>
            <a:ext cx="1464310" cy="47117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0"/>
              </a:spcBef>
            </a:pPr>
            <a:r>
              <a:rPr sz="2400" b="1" spc="-25" dirty="0">
                <a:latin typeface="Arial"/>
                <a:cs typeface="Arial"/>
              </a:rPr>
              <a:t>private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090" y="8039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157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Outline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087120"/>
            <a:ext cx="5088890" cy="500634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OpenMP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Programming</a:t>
            </a:r>
            <a:r>
              <a:rPr sz="24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OpenMP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Guided</a:t>
            </a:r>
            <a:r>
              <a:rPr sz="2400" b="1" i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Tour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OpenMP</a:t>
            </a:r>
            <a:r>
              <a:rPr sz="2400" b="1" i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Overview</a:t>
            </a:r>
            <a:endParaRPr sz="2400" dirty="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122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Clauses</a:t>
            </a:r>
            <a:endParaRPr sz="2400" dirty="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2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Worksharing</a:t>
            </a:r>
            <a:r>
              <a:rPr sz="2400" b="1" i="1" spc="-5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constructs</a:t>
            </a:r>
            <a:endParaRPr sz="2400" dirty="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Synchronization</a:t>
            </a:r>
            <a:r>
              <a:rPr sz="2400" b="1" i="1" spc="-6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constructs</a:t>
            </a:r>
            <a:endParaRPr sz="2400" dirty="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35" dirty="0">
                <a:solidFill>
                  <a:srgbClr val="7F007F"/>
                </a:solidFill>
                <a:latin typeface="Arial"/>
                <a:cs typeface="Arial"/>
              </a:rPr>
              <a:t>Environment</a:t>
            </a:r>
            <a:r>
              <a:rPr sz="2400" b="1" i="1" spc="-4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Global</a:t>
            </a:r>
            <a:r>
              <a:rPr sz="2400" b="1" i="1" spc="-5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Runtime</a:t>
            </a:r>
            <a:r>
              <a:rPr sz="2400" b="1" i="1" spc="-5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functions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buSzPct val="75000"/>
              <a:tabLst>
                <a:tab pos="28702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27480" y="1323339"/>
            <a:ext cx="5654040" cy="3335020"/>
          </a:xfrm>
          <a:custGeom>
            <a:avLst/>
            <a:gdLst/>
            <a:ahLst/>
            <a:cxnLst/>
            <a:rect l="l" t="t" r="r" b="b"/>
            <a:pathLst>
              <a:path w="5654040" h="3335020">
                <a:moveTo>
                  <a:pt x="0" y="0"/>
                </a:moveTo>
                <a:lnTo>
                  <a:pt x="5654040" y="0"/>
                </a:lnTo>
                <a:lnTo>
                  <a:pt x="5654040" y="3335020"/>
                </a:lnTo>
                <a:lnTo>
                  <a:pt x="0" y="333502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27480" y="1323339"/>
            <a:ext cx="5654040" cy="3335020"/>
          </a:xfrm>
          <a:custGeom>
            <a:avLst/>
            <a:gdLst/>
            <a:ahLst/>
            <a:cxnLst/>
            <a:rect l="l" t="t" r="r" b="b"/>
            <a:pathLst>
              <a:path w="5654040" h="3335020">
                <a:moveTo>
                  <a:pt x="2827020" y="3335020"/>
                </a:moveTo>
                <a:lnTo>
                  <a:pt x="0" y="3335020"/>
                </a:lnTo>
                <a:lnTo>
                  <a:pt x="0" y="0"/>
                </a:lnTo>
                <a:lnTo>
                  <a:pt x="5654040" y="0"/>
                </a:lnTo>
                <a:lnTo>
                  <a:pt x="5654040" y="3335020"/>
                </a:lnTo>
                <a:lnTo>
                  <a:pt x="2827020" y="33350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14780" y="1353820"/>
            <a:ext cx="5055235" cy="319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855">
              <a:lnSpc>
                <a:spcPts val="256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sum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0.0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8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 parallel default(none)</a:t>
            </a:r>
            <a:r>
              <a:rPr sz="22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85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 shared(n,x)</a:t>
            </a:r>
            <a:r>
              <a:rPr sz="22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private(i)</a:t>
            </a:r>
            <a:endParaRPr sz="2200">
              <a:latin typeface="Courier New"/>
              <a:cs typeface="Courier New"/>
            </a:endParaRPr>
          </a:p>
          <a:p>
            <a:pPr marL="1017905" marR="676275" indent="-1005840">
              <a:lnSpc>
                <a:spcPts val="2480"/>
              </a:lnSpc>
              <a:spcBef>
                <a:spcPts val="14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 do 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reduction (+:sum)  </a:t>
            </a:r>
            <a:r>
              <a:rPr sz="2200" b="1" spc="-5" dirty="0">
                <a:latin typeface="Courier New"/>
                <a:cs typeface="Courier New"/>
              </a:rPr>
              <a:t>do </a:t>
            </a:r>
            <a:r>
              <a:rPr sz="2200" b="1" dirty="0">
                <a:latin typeface="Courier New"/>
                <a:cs typeface="Courier New"/>
              </a:rPr>
              <a:t>i = </a:t>
            </a:r>
            <a:r>
              <a:rPr sz="2200" b="1" spc="-5" dirty="0">
                <a:latin typeface="Courier New"/>
                <a:cs typeface="Courier New"/>
              </a:rPr>
              <a:t>1,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</a:t>
            </a:r>
            <a:endParaRPr sz="2200">
              <a:latin typeface="Courier New"/>
              <a:cs typeface="Courier New"/>
            </a:endParaRPr>
          </a:p>
          <a:p>
            <a:pPr marL="1520825">
              <a:lnSpc>
                <a:spcPts val="2350"/>
              </a:lnSpc>
            </a:pPr>
            <a:r>
              <a:rPr sz="2200" b="1" spc="-5" dirty="0">
                <a:latin typeface="Courier New"/>
                <a:cs typeface="Courier New"/>
              </a:rPr>
              <a:t>sum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sum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x(i)</a:t>
            </a:r>
            <a:endParaRPr sz="2200">
              <a:latin typeface="Courier New"/>
              <a:cs typeface="Courier New"/>
            </a:endParaRPr>
          </a:p>
          <a:p>
            <a:pPr marL="1017905">
              <a:lnSpc>
                <a:spcPts val="2485"/>
              </a:lnSpc>
            </a:pPr>
            <a:r>
              <a:rPr sz="2200" b="1" spc="-5" dirty="0">
                <a:latin typeface="Courier New"/>
                <a:cs typeface="Courier New"/>
              </a:rPr>
              <a:t>end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8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 end</a:t>
            </a:r>
            <a:r>
              <a:rPr sz="22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85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 end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endParaRPr sz="2200">
              <a:latin typeface="Courier New"/>
              <a:cs typeface="Courier New"/>
            </a:endParaRPr>
          </a:p>
          <a:p>
            <a:pPr marL="1017905">
              <a:lnSpc>
                <a:spcPts val="2565"/>
              </a:lnSpc>
            </a:pPr>
            <a:r>
              <a:rPr sz="2200" b="1" spc="-5" dirty="0">
                <a:latin typeface="Courier New"/>
                <a:cs typeface="Courier New"/>
              </a:rPr>
              <a:t>print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*,sum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702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reduction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 </a:t>
            </a: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3600" i="0" spc="-1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75830" y="2139950"/>
            <a:ext cx="251396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61290" marR="5080" indent="-148590">
              <a:lnSpc>
                <a:spcPts val="2680"/>
              </a:lnSpc>
              <a:spcBef>
                <a:spcPts val="355"/>
              </a:spcBef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Variable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SUM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sz="2400" b="1" i="1" spc="-19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 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shared</a:t>
            </a:r>
            <a:r>
              <a:rPr sz="2400" b="1" i="1" spc="-6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49090" y="1682750"/>
            <a:ext cx="186690" cy="167640"/>
          </a:xfrm>
          <a:custGeom>
            <a:avLst/>
            <a:gdLst/>
            <a:ahLst/>
            <a:cxnLst/>
            <a:rect l="l" t="t" r="r" b="b"/>
            <a:pathLst>
              <a:path w="186689" h="167639">
                <a:moveTo>
                  <a:pt x="186689" y="0"/>
                </a:moveTo>
                <a:lnTo>
                  <a:pt x="0" y="44450"/>
                </a:lnTo>
                <a:lnTo>
                  <a:pt x="147320" y="167639"/>
                </a:lnTo>
                <a:lnTo>
                  <a:pt x="1866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77359" y="1732279"/>
            <a:ext cx="2961640" cy="748030"/>
          </a:xfrm>
          <a:custGeom>
            <a:avLst/>
            <a:gdLst/>
            <a:ahLst/>
            <a:cxnLst/>
            <a:rect l="l" t="t" r="r" b="b"/>
            <a:pathLst>
              <a:path w="2961640" h="748030">
                <a:moveTo>
                  <a:pt x="11429" y="0"/>
                </a:moveTo>
                <a:lnTo>
                  <a:pt x="0" y="53340"/>
                </a:lnTo>
                <a:lnTo>
                  <a:pt x="2948940" y="748030"/>
                </a:lnTo>
                <a:lnTo>
                  <a:pt x="2961640" y="694690"/>
                </a:lnTo>
                <a:lnTo>
                  <a:pt x="1142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68009" y="3014979"/>
            <a:ext cx="193040" cy="156210"/>
          </a:xfrm>
          <a:custGeom>
            <a:avLst/>
            <a:gdLst/>
            <a:ahLst/>
            <a:cxnLst/>
            <a:rect l="l" t="t" r="r" b="b"/>
            <a:pathLst>
              <a:path w="193039" h="156210">
                <a:moveTo>
                  <a:pt x="120650" y="0"/>
                </a:moveTo>
                <a:lnTo>
                  <a:pt x="0" y="149860"/>
                </a:lnTo>
                <a:lnTo>
                  <a:pt x="193039" y="156210"/>
                </a:lnTo>
                <a:lnTo>
                  <a:pt x="12065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82309" y="2430779"/>
            <a:ext cx="1435100" cy="701040"/>
          </a:xfrm>
          <a:custGeom>
            <a:avLst/>
            <a:gdLst/>
            <a:ahLst/>
            <a:cxnLst/>
            <a:rect l="l" t="t" r="r" b="b"/>
            <a:pathLst>
              <a:path w="1435100" h="701039">
                <a:moveTo>
                  <a:pt x="1410969" y="0"/>
                </a:moveTo>
                <a:lnTo>
                  <a:pt x="0" y="651510"/>
                </a:lnTo>
                <a:lnTo>
                  <a:pt x="22860" y="701040"/>
                </a:lnTo>
                <a:lnTo>
                  <a:pt x="1435099" y="49530"/>
                </a:lnTo>
                <a:lnTo>
                  <a:pt x="141096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88719" y="4789170"/>
            <a:ext cx="8168005" cy="11785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00" spc="215" dirty="0">
                <a:solidFill>
                  <a:srgbClr val="7F007F"/>
                </a:solidFill>
                <a:latin typeface="DejaVu Sans"/>
                <a:cs typeface="DejaVu Sans"/>
              </a:rPr>
              <a:t>☞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Care needs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to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be taken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when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updating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shared variable</a:t>
            </a:r>
            <a:r>
              <a:rPr sz="2200" b="1" i="1" spc="-30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SUM</a:t>
            </a:r>
            <a:endParaRPr sz="2200">
              <a:latin typeface="Arial"/>
              <a:cs typeface="Arial"/>
            </a:endParaRPr>
          </a:p>
          <a:p>
            <a:pPr marL="393700" marR="114935" indent="-381000">
              <a:lnSpc>
                <a:spcPts val="2460"/>
              </a:lnSpc>
              <a:spcBef>
                <a:spcPts val="900"/>
              </a:spcBef>
            </a:pPr>
            <a:r>
              <a:rPr sz="2200" spc="215" dirty="0">
                <a:solidFill>
                  <a:srgbClr val="7F007F"/>
                </a:solidFill>
                <a:latin typeface="DejaVu Sans"/>
                <a:cs typeface="DejaVu Sans"/>
              </a:rPr>
              <a:t>☞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With the reduction clause,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200" b="1" i="1" spc="-35" dirty="0">
                <a:solidFill>
                  <a:srgbClr val="7F007F"/>
                </a:solidFill>
                <a:latin typeface="Arial"/>
                <a:cs typeface="Arial"/>
              </a:rPr>
              <a:t>OpenMP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compiler</a:t>
            </a:r>
            <a:r>
              <a:rPr sz="2200" b="1" i="1" spc="-23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generates 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code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such that </a:t>
            </a:r>
            <a:r>
              <a:rPr sz="22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race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condition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sz="2200" b="1" i="1" spc="-22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avoided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451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reduction</a:t>
            </a:r>
            <a:r>
              <a:rPr sz="3600" i="0" spc="-1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24610" y="1327150"/>
            <a:ext cx="5966460" cy="48514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2400" b="1" spc="-30" dirty="0">
                <a:latin typeface="Arial"/>
                <a:cs typeface="Arial"/>
              </a:rPr>
              <a:t>reduction </a:t>
            </a:r>
            <a:r>
              <a:rPr sz="2400" b="1" dirty="0">
                <a:latin typeface="Arial"/>
                <a:cs typeface="Arial"/>
              </a:rPr>
              <a:t>( </a:t>
            </a:r>
            <a:r>
              <a:rPr sz="2400" b="1" spc="-25" dirty="0">
                <a:latin typeface="Arial"/>
                <a:cs typeface="Arial"/>
              </a:rPr>
              <a:t>[operator </a:t>
            </a:r>
            <a:r>
              <a:rPr sz="2400" b="1" dirty="0">
                <a:latin typeface="Arial"/>
                <a:cs typeface="Arial"/>
              </a:rPr>
              <a:t>| </a:t>
            </a:r>
            <a:r>
              <a:rPr sz="2400" b="1" spc="-20" dirty="0">
                <a:latin typeface="Arial"/>
                <a:cs typeface="Arial"/>
              </a:rPr>
              <a:t>intrinsic] </a:t>
            </a:r>
            <a:r>
              <a:rPr sz="2400" b="1" dirty="0">
                <a:latin typeface="Arial"/>
                <a:cs typeface="Arial"/>
              </a:rPr>
              <a:t>) : </a:t>
            </a:r>
            <a:r>
              <a:rPr sz="2400" b="1" spc="-15" dirty="0">
                <a:latin typeface="Arial"/>
                <a:cs typeface="Arial"/>
              </a:rPr>
              <a:t>list</a:t>
            </a:r>
            <a:r>
              <a:rPr sz="2400" b="1" spc="-2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12900" y="2400299"/>
            <a:ext cx="6441440" cy="1010919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Reduction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variable(s) must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r>
              <a:rPr sz="2200" b="1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reduction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defined</a:t>
            </a:r>
            <a:r>
              <a:rPr sz="2200" b="1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60919" y="1330959"/>
            <a:ext cx="1073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F</a:t>
            </a:r>
            <a:r>
              <a:rPr sz="2400" b="1" i="1" spc="-40" dirty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ra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60919" y="1979929"/>
            <a:ext cx="88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5" dirty="0">
                <a:solidFill>
                  <a:srgbClr val="7F007F"/>
                </a:solidFill>
                <a:latin typeface="Arial"/>
                <a:cs typeface="Arial"/>
              </a:rPr>
              <a:t>C</a:t>
            </a: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/</a:t>
            </a:r>
            <a:r>
              <a:rPr sz="2400" b="1" i="1" spc="-45" dirty="0">
                <a:solidFill>
                  <a:srgbClr val="7F007F"/>
                </a:solidFill>
                <a:latin typeface="Arial"/>
                <a:cs typeface="Arial"/>
              </a:rPr>
              <a:t>C+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06770" y="3864609"/>
            <a:ext cx="2577465" cy="10782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4700"/>
              </a:lnSpc>
              <a:spcBef>
                <a:spcPts val="215"/>
              </a:spcBef>
            </a:pPr>
            <a:r>
              <a:rPr sz="1800" b="1" dirty="0">
                <a:latin typeface="Courier New"/>
                <a:cs typeface="Courier New"/>
              </a:rPr>
              <a:t>x = x </a:t>
            </a:r>
            <a:r>
              <a:rPr sz="1800" b="1" spc="-30" dirty="0">
                <a:latin typeface="Courier New"/>
                <a:cs typeface="Courier New"/>
              </a:rPr>
              <a:t>operator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expr  </a:t>
            </a:r>
            <a:r>
              <a:rPr sz="1800" b="1" dirty="0">
                <a:latin typeface="Courier New"/>
                <a:cs typeface="Courier New"/>
              </a:rPr>
              <a:t>x = </a:t>
            </a:r>
            <a:r>
              <a:rPr sz="1800" b="1" spc="-25" dirty="0">
                <a:latin typeface="Courier New"/>
                <a:cs typeface="Courier New"/>
              </a:rPr>
              <a:t>expr </a:t>
            </a:r>
            <a:r>
              <a:rPr sz="1800" b="1" spc="-30" dirty="0">
                <a:latin typeface="Courier New"/>
                <a:cs typeface="Courier New"/>
              </a:rPr>
              <a:t>operator</a:t>
            </a:r>
            <a:r>
              <a:rPr sz="1800" b="1" spc="-2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  </a:t>
            </a:r>
            <a:r>
              <a:rPr sz="1800" b="1" spc="-25" dirty="0">
                <a:latin typeface="Courier New"/>
                <a:cs typeface="Courier New"/>
              </a:rPr>
              <a:t>x++, ++x, x--,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--x</a:t>
            </a:r>
            <a:endParaRPr sz="1800">
              <a:latin typeface="Courier New"/>
              <a:cs typeface="Courier New"/>
            </a:endParaRPr>
          </a:p>
          <a:p>
            <a:pPr marL="12700" algn="just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x </a:t>
            </a:r>
            <a:r>
              <a:rPr sz="1800" b="1" spc="-30" dirty="0">
                <a:latin typeface="Courier New"/>
                <a:cs typeface="Courier New"/>
              </a:rPr>
              <a:t>&lt;binop&gt;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expr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89760" y="3517900"/>
            <a:ext cx="3783965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125">
              <a:lnSpc>
                <a:spcPts val="2735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Fortran</a:t>
            </a:r>
            <a:endParaRPr sz="2400">
              <a:latin typeface="Arial"/>
              <a:cs typeface="Arial"/>
            </a:endParaRPr>
          </a:p>
          <a:p>
            <a:pPr marL="12700" marR="1211580">
              <a:lnSpc>
                <a:spcPts val="2039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x = x </a:t>
            </a:r>
            <a:r>
              <a:rPr sz="1800" b="1" spc="-25" dirty="0">
                <a:latin typeface="Courier New"/>
                <a:cs typeface="Courier New"/>
              </a:rPr>
              <a:t>operator</a:t>
            </a:r>
            <a:r>
              <a:rPr sz="1800" b="1" spc="-30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expr  </a:t>
            </a:r>
            <a:r>
              <a:rPr sz="1800" b="1" dirty="0">
                <a:latin typeface="Courier New"/>
                <a:cs typeface="Courier New"/>
              </a:rPr>
              <a:t>x = </a:t>
            </a:r>
            <a:r>
              <a:rPr sz="1800" b="1" spc="-25" dirty="0">
                <a:latin typeface="Courier New"/>
                <a:cs typeface="Courier New"/>
              </a:rPr>
              <a:t>expr </a:t>
            </a:r>
            <a:r>
              <a:rPr sz="1800" b="1" spc="-30" dirty="0">
                <a:latin typeface="Courier New"/>
                <a:cs typeface="Courier New"/>
              </a:rPr>
              <a:t>operator</a:t>
            </a:r>
            <a:r>
              <a:rPr sz="1800" b="1" spc="-2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35"/>
              </a:lnSpc>
            </a:pPr>
            <a:r>
              <a:rPr sz="1800" b="1" dirty="0">
                <a:latin typeface="Courier New"/>
                <a:cs typeface="Courier New"/>
              </a:rPr>
              <a:t>x = </a:t>
            </a:r>
            <a:r>
              <a:rPr sz="1800" b="1" spc="-30" dirty="0">
                <a:latin typeface="Courier New"/>
                <a:cs typeface="Courier New"/>
              </a:rPr>
              <a:t>intrinsic </a:t>
            </a:r>
            <a:r>
              <a:rPr sz="1800" b="1" spc="-20" dirty="0">
                <a:latin typeface="Courier New"/>
                <a:cs typeface="Courier New"/>
              </a:rPr>
              <a:t>(x,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expr_list)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00" b="1" dirty="0">
                <a:latin typeface="Courier New"/>
                <a:cs typeface="Courier New"/>
              </a:rPr>
              <a:t>x = </a:t>
            </a:r>
            <a:r>
              <a:rPr sz="1800" b="1" spc="-30" dirty="0">
                <a:latin typeface="Courier New"/>
                <a:cs typeface="Courier New"/>
              </a:rPr>
              <a:t>intrinsic (expr_list,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76670" y="3496309"/>
            <a:ext cx="88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5" dirty="0">
                <a:solidFill>
                  <a:srgbClr val="7F007F"/>
                </a:solidFill>
                <a:latin typeface="Arial"/>
                <a:cs typeface="Arial"/>
              </a:rPr>
              <a:t>C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/</a:t>
            </a:r>
            <a:r>
              <a:rPr sz="2400" b="1" i="1" spc="-45" dirty="0">
                <a:solidFill>
                  <a:srgbClr val="7F007F"/>
                </a:solidFill>
                <a:latin typeface="Arial"/>
                <a:cs typeface="Arial"/>
              </a:rPr>
              <a:t>C</a:t>
            </a:r>
            <a:r>
              <a:rPr sz="2400" b="1" i="1" spc="-35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12900" y="4970779"/>
            <a:ext cx="7435215" cy="14782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6385" marR="5080" indent="-274320" algn="just">
              <a:lnSpc>
                <a:spcPts val="2460"/>
              </a:lnSpc>
              <a:spcBef>
                <a:spcPts val="330"/>
              </a:spcBef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Note that the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reduction variable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undefined 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from the </a:t>
            </a:r>
            <a:r>
              <a:rPr sz="2200" b="1" i="1" spc="-35" dirty="0">
                <a:solidFill>
                  <a:srgbClr val="0000FF"/>
                </a:solidFill>
                <a:latin typeface="Arial"/>
                <a:cs typeface="Arial"/>
              </a:rPr>
              <a:t>moment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first thread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reaches the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clause</a:t>
            </a:r>
            <a:r>
              <a:rPr sz="2200" b="1" i="1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till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the operation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has</a:t>
            </a:r>
            <a:r>
              <a:rPr sz="2200" b="1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completed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The reduction </a:t>
            </a:r>
            <a:r>
              <a:rPr sz="2200" b="1" i="1" spc="-1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hidden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r>
              <a:rPr sz="2200" b="1" i="1" spc="-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call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10880" y="3308350"/>
            <a:ext cx="1464310" cy="54229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06070" marR="66040" indent="-231140">
              <a:lnSpc>
                <a:spcPts val="1580"/>
              </a:lnSpc>
              <a:spcBef>
                <a:spcPts val="5"/>
              </a:spcBef>
            </a:pPr>
            <a:r>
              <a:rPr sz="1400" b="1" i="1" spc="-5" dirty="0">
                <a:solidFill>
                  <a:srgbClr val="00007F"/>
                </a:solidFill>
                <a:latin typeface="Arial"/>
                <a:cs typeface="Arial"/>
              </a:rPr>
              <a:t>Check </a:t>
            </a:r>
            <a:r>
              <a:rPr sz="1400" b="1" i="1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400" b="1" i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0007F"/>
                </a:solidFill>
                <a:latin typeface="Arial"/>
                <a:cs typeface="Arial"/>
              </a:rPr>
              <a:t>docs  for</a:t>
            </a:r>
            <a:r>
              <a:rPr sz="1400" b="1" i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00007F"/>
                </a:solidFill>
                <a:latin typeface="Arial"/>
                <a:cs typeface="Arial"/>
              </a:rPr>
              <a:t>details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24610" y="1967229"/>
            <a:ext cx="5966460" cy="48387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b="1" spc="-30" dirty="0">
                <a:latin typeface="Arial"/>
                <a:cs typeface="Arial"/>
              </a:rPr>
              <a:t>reduction </a:t>
            </a:r>
            <a:r>
              <a:rPr sz="2400" b="1" dirty="0">
                <a:latin typeface="Arial"/>
                <a:cs typeface="Arial"/>
              </a:rPr>
              <a:t>( </a:t>
            </a:r>
            <a:r>
              <a:rPr sz="2400" b="1" spc="-25" dirty="0">
                <a:latin typeface="Arial"/>
                <a:cs typeface="Arial"/>
              </a:rPr>
              <a:t>operator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b="1" spc="-15" dirty="0">
                <a:latin typeface="Arial"/>
                <a:cs typeface="Arial"/>
              </a:rPr>
              <a:t>list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889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nowait</a:t>
            </a:r>
            <a:r>
              <a:rPr sz="3600" i="0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240790"/>
            <a:ext cx="8323580" cy="29692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7020" marR="308610" indent="-274320">
              <a:lnSpc>
                <a:spcPts val="2670"/>
              </a:lnSpc>
              <a:spcBef>
                <a:spcPts val="36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minimize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synchronization,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some OpenMP 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directives/pragmas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support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optional </a:t>
            </a:r>
            <a:r>
              <a:rPr sz="2400" b="1" i="1" spc="-30" dirty="0">
                <a:latin typeface="Arial"/>
                <a:cs typeface="Arial"/>
              </a:rPr>
              <a:t>nowait</a:t>
            </a:r>
            <a:r>
              <a:rPr sz="2400" b="1" i="1" spc="-145" dirty="0"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clause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ts val="2680"/>
              </a:lnSpc>
              <a:spcBef>
                <a:spcPts val="141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present,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threads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will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not synchronize/wait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end</a:t>
            </a:r>
            <a:r>
              <a:rPr sz="2400" b="1" i="1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of  that particular</a:t>
            </a:r>
            <a:r>
              <a:rPr sz="2400" b="1" i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construct</a:t>
            </a:r>
            <a:endParaRPr sz="2400">
              <a:latin typeface="Arial"/>
              <a:cs typeface="Arial"/>
            </a:endParaRPr>
          </a:p>
          <a:p>
            <a:pPr marL="287020" marR="250190" indent="-274320">
              <a:lnSpc>
                <a:spcPts val="2680"/>
              </a:lnSpc>
              <a:spcBef>
                <a:spcPts val="14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Fortran 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nowait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appended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closing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part</a:t>
            </a:r>
            <a:r>
              <a:rPr sz="2400" b="1" i="1" spc="-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construct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5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C,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it is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clauses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i="1" spc="-3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pragma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363980" y="4537709"/>
          <a:ext cx="8229599" cy="160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b="1" spc="-25" dirty="0">
                          <a:latin typeface="Courier New"/>
                          <a:cs typeface="Courier New"/>
                        </a:rPr>
                        <a:t>#pragma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omp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nowait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400" b="1" spc="-25" dirty="0">
                          <a:latin typeface="Courier New"/>
                          <a:cs typeface="Courier New"/>
                        </a:rPr>
                        <a:t>!$omp</a:t>
                      </a:r>
                      <a:r>
                        <a:rPr sz="24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20" dirty="0">
                          <a:latin typeface="Courier New"/>
                          <a:cs typeface="Courier New"/>
                        </a:rPr>
                        <a:t>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2229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2075">
                        <a:lnSpc>
                          <a:spcPts val="248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95985" algn="ctr">
                        <a:lnSpc>
                          <a:spcPts val="247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>
                        <a:lnSpc>
                          <a:spcPts val="249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95985"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marL="92075">
                        <a:lnSpc>
                          <a:spcPts val="248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75"/>
                        </a:lnSpc>
                      </a:pPr>
                      <a:r>
                        <a:rPr sz="2400" b="1" spc="-25" dirty="0">
                          <a:latin typeface="Courier New"/>
                          <a:cs typeface="Courier New"/>
                        </a:rPr>
                        <a:t>!$omp </a:t>
                      </a:r>
                      <a:r>
                        <a:rPr sz="2400" b="1" spc="-20" dirty="0">
                          <a:latin typeface="Courier New"/>
                          <a:cs typeface="Courier New"/>
                        </a:rPr>
                        <a:t>end 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do</a:t>
                      </a:r>
                      <a:r>
                        <a:rPr sz="2400" b="1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nowait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401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parallel</a:t>
            </a:r>
            <a:r>
              <a:rPr sz="3600" i="0" spc="-1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region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16050" y="4183379"/>
            <a:ext cx="6643370" cy="174498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290"/>
              </a:spcBef>
            </a:pPr>
            <a:r>
              <a:rPr sz="2200" b="1" spc="-5" dirty="0">
                <a:latin typeface="Courier New"/>
                <a:cs typeface="Courier New"/>
              </a:rPr>
              <a:t>!$omp parallel [clause[[,] clause]</a:t>
            </a:r>
            <a:r>
              <a:rPr sz="2200" b="1" spc="-7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...]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"this will be executed in</a:t>
            </a:r>
            <a:r>
              <a:rPr sz="2200" b="1" i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parallel"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!$omp end parallel </a:t>
            </a:r>
            <a:r>
              <a:rPr sz="2200" b="1" i="1" spc="-5" dirty="0">
                <a:solidFill>
                  <a:srgbClr val="FF0000"/>
                </a:solidFill>
                <a:latin typeface="Courier New"/>
                <a:cs typeface="Courier New"/>
              </a:rPr>
              <a:t>(implied</a:t>
            </a:r>
            <a:r>
              <a:rPr sz="2200" b="1" i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ourier New"/>
                <a:cs typeface="Courier New"/>
              </a:rPr>
              <a:t>barrier)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16050" y="2284729"/>
            <a:ext cx="7735570" cy="166751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2545"/>
              </a:lnSpc>
            </a:pPr>
            <a:r>
              <a:rPr sz="2200" b="1" spc="-5" dirty="0">
                <a:latin typeface="Courier New"/>
                <a:cs typeface="Courier New"/>
              </a:rPr>
              <a:t>#pragma omp parallel [clause[[,] clause]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...]</a:t>
            </a:r>
            <a:endParaRPr sz="2200">
              <a:latin typeface="Courier New"/>
              <a:cs typeface="Courier New"/>
            </a:endParaRPr>
          </a:p>
          <a:p>
            <a:pPr marL="81280">
              <a:lnSpc>
                <a:spcPts val="2485"/>
              </a:lnSpc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584200">
              <a:lnSpc>
                <a:spcPts val="2560"/>
              </a:lnSpc>
            </a:pP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"this will be executed in</a:t>
            </a:r>
            <a:r>
              <a:rPr sz="2200" b="1" i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parallel"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} </a:t>
            </a:r>
            <a:r>
              <a:rPr sz="2200" b="1" i="1" spc="-5" dirty="0">
                <a:solidFill>
                  <a:srgbClr val="FF0000"/>
                </a:solidFill>
                <a:latin typeface="Courier New"/>
                <a:cs typeface="Courier New"/>
              </a:rPr>
              <a:t>(implied</a:t>
            </a:r>
            <a:r>
              <a:rPr sz="2200" b="1" i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ourier New"/>
                <a:cs typeface="Courier New"/>
              </a:rPr>
              <a:t>barrier)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81760" y="1297940"/>
            <a:ext cx="7981315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324735" marR="5080" indent="-2312670">
              <a:lnSpc>
                <a:spcPts val="2670"/>
              </a:lnSpc>
              <a:spcBef>
                <a:spcPts val="360"/>
              </a:spcBef>
            </a:pP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parallel region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is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block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code executed </a:t>
            </a:r>
            <a:r>
              <a:rPr sz="2400" b="1" i="1" spc="-15" dirty="0">
                <a:solidFill>
                  <a:srgbClr val="7F007F"/>
                </a:solidFill>
                <a:latin typeface="Arial"/>
                <a:cs typeface="Arial"/>
              </a:rPr>
              <a:t>by</a:t>
            </a:r>
            <a:r>
              <a:rPr sz="2400" b="1" i="1" spc="-37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multiple  threads</a:t>
            </a:r>
            <a:r>
              <a:rPr sz="2400" b="1" i="1" spc="-7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simultaneously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05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parallel region </a:t>
            </a: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3600" i="0" spc="-1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597660" y="1879600"/>
          <a:ext cx="7943215" cy="319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92075">
                        <a:lnSpc>
                          <a:spcPts val="258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if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580"/>
                        </a:lnSpc>
                      </a:pPr>
                      <a:r>
                        <a:rPr sz="2400" b="1" spc="-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b="1" i="1" spc="-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scalar</a:t>
                      </a:r>
                      <a:r>
                        <a:rPr sz="2400" b="1" i="1" spc="-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r>
                        <a:rPr sz="2400" b="1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92075">
                        <a:lnSpc>
                          <a:spcPts val="2575"/>
                        </a:lnSpc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private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575"/>
                        </a:lnSpc>
                      </a:pPr>
                      <a:r>
                        <a:rPr sz="24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b="1" i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24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92075">
                        <a:lnSpc>
                          <a:spcPts val="2575"/>
                        </a:lnSpc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shared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575"/>
                        </a:lnSpc>
                      </a:pPr>
                      <a:r>
                        <a:rPr sz="24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b="1" i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24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92075">
                        <a:lnSpc>
                          <a:spcPts val="2575"/>
                        </a:lnSpc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default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575"/>
                        </a:lnSpc>
                      </a:pPr>
                      <a:r>
                        <a:rPr sz="2400" b="1" i="1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(none|shared)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2575"/>
                        </a:lnSpc>
                      </a:pPr>
                      <a:r>
                        <a:rPr sz="2200" b="1" i="1" spc="-25" dirty="0">
                          <a:solidFill>
                            <a:srgbClr val="7F007F"/>
                          </a:solidFill>
                          <a:latin typeface="Arial"/>
                          <a:cs typeface="Arial"/>
                        </a:rPr>
                        <a:t>(C/C++</a:t>
                      </a:r>
                      <a:r>
                        <a:rPr sz="2200" b="1" spc="-25" dirty="0">
                          <a:solidFill>
                            <a:srgbClr val="7F00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92075">
                        <a:lnSpc>
                          <a:spcPts val="2575"/>
                        </a:lnSpc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default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575"/>
                        </a:lnSpc>
                      </a:pPr>
                      <a:r>
                        <a:rPr sz="2400" b="1" i="1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(none|shared|private)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2575"/>
                        </a:lnSpc>
                      </a:pPr>
                      <a:r>
                        <a:rPr sz="2200" b="1" i="1" spc="-25" dirty="0">
                          <a:solidFill>
                            <a:srgbClr val="7F007F"/>
                          </a:solidFill>
                          <a:latin typeface="Arial"/>
                          <a:cs typeface="Arial"/>
                        </a:rPr>
                        <a:t>(Fortran</a:t>
                      </a:r>
                      <a:r>
                        <a:rPr sz="2200" b="1" spc="-25" dirty="0">
                          <a:solidFill>
                            <a:srgbClr val="7F00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92075">
                        <a:lnSpc>
                          <a:spcPts val="2580"/>
                        </a:lnSpc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reduction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580"/>
                        </a:lnSpc>
                      </a:pPr>
                      <a:r>
                        <a:rPr sz="2400" b="1" spc="-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b="1" i="1" spc="-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r>
                        <a:rPr sz="2400" b="1" spc="-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2400" b="1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24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92075">
                        <a:lnSpc>
                          <a:spcPts val="2575"/>
                        </a:lnSpc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copyin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575"/>
                        </a:lnSpc>
                      </a:pPr>
                      <a:r>
                        <a:rPr sz="24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b="1" i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24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92075">
                        <a:lnSpc>
                          <a:spcPts val="2575"/>
                        </a:lnSpc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firstprivate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575"/>
                        </a:lnSpc>
                      </a:pPr>
                      <a:r>
                        <a:rPr sz="24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b="1" i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24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330">
                <a:tc>
                  <a:txBody>
                    <a:bodyPr/>
                    <a:lstStyle/>
                    <a:p>
                      <a:pPr marL="92075">
                        <a:lnSpc>
                          <a:spcPts val="2650"/>
                        </a:lnSpc>
                      </a:pPr>
                      <a:r>
                        <a:rPr sz="2400" b="1" spc="-30" dirty="0">
                          <a:latin typeface="Arial"/>
                          <a:cs typeface="Arial"/>
                        </a:rPr>
                        <a:t>num_threads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650"/>
                        </a:lnSpc>
                      </a:pPr>
                      <a:r>
                        <a:rPr sz="2400" b="1" spc="-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b="1" i="1" spc="-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scalar_int_expr</a:t>
                      </a:r>
                      <a:r>
                        <a:rPr sz="2400" b="1" spc="-2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1169669" y="1297940"/>
            <a:ext cx="691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parallel region </a:t>
            </a: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supports </a:t>
            </a:r>
            <a:r>
              <a:rPr sz="2400" b="1" i="1" spc="-2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following</a:t>
            </a:r>
            <a:r>
              <a:rPr sz="2400" b="1" i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clauses: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6944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Worksharing</a:t>
            </a:r>
            <a:r>
              <a:rPr spc="-135" dirty="0"/>
              <a:t> </a:t>
            </a:r>
            <a:r>
              <a:rPr spc="-35" dirty="0"/>
              <a:t>Directives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33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Work-sharing</a:t>
            </a:r>
            <a:r>
              <a:rPr sz="3600" i="0" spc="-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constructs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4610" y="1240790"/>
            <a:ext cx="540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OpenMP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work-sharing</a:t>
            </a:r>
            <a:r>
              <a:rPr sz="2400" b="1" i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constructs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21789" y="4747259"/>
            <a:ext cx="785622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  <a:tabLst>
                <a:tab pos="433705" algn="l"/>
              </a:tabLst>
            </a:pPr>
            <a:r>
              <a:rPr sz="2000" spc="195" dirty="0">
                <a:solidFill>
                  <a:srgbClr val="7F007F"/>
                </a:solidFill>
                <a:latin typeface="DejaVu Sans"/>
                <a:cs typeface="DejaVu Sans"/>
              </a:rPr>
              <a:t>☞	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work is distributed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over the</a:t>
            </a:r>
            <a:r>
              <a:rPr sz="2000" b="1" i="1" spc="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30"/>
              </a:lnSpc>
              <a:tabLst>
                <a:tab pos="433705" algn="l"/>
              </a:tabLst>
            </a:pPr>
            <a:r>
              <a:rPr sz="2000" spc="195" dirty="0">
                <a:solidFill>
                  <a:srgbClr val="7F007F"/>
                </a:solidFill>
                <a:latin typeface="DejaVu Sans"/>
                <a:cs typeface="DejaVu Sans"/>
              </a:rPr>
              <a:t>☞	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Must be enclosed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in a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parallel</a:t>
            </a:r>
            <a:r>
              <a:rPr sz="2000" b="1" i="1" spc="1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30"/>
              </a:lnSpc>
              <a:tabLst>
                <a:tab pos="433705" algn="l"/>
              </a:tabLst>
            </a:pPr>
            <a:r>
              <a:rPr sz="2000" spc="195" dirty="0">
                <a:solidFill>
                  <a:srgbClr val="7F007F"/>
                </a:solidFill>
                <a:latin typeface="DejaVu Sans"/>
                <a:cs typeface="DejaVu Sans"/>
              </a:rPr>
              <a:t>☞	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Must be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encountered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by all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threads </a:t>
            </a:r>
            <a:r>
              <a:rPr sz="2000" b="1" i="1" spc="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the team, or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none at</a:t>
            </a:r>
            <a:r>
              <a:rPr sz="2000" b="1" i="1" spc="-3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  <a:p>
            <a:pPr marL="434340" marR="381000" indent="-421640">
              <a:lnSpc>
                <a:spcPts val="2230"/>
              </a:lnSpc>
              <a:spcBef>
                <a:spcPts val="130"/>
              </a:spcBef>
              <a:tabLst>
                <a:tab pos="433705" algn="l"/>
              </a:tabLst>
            </a:pPr>
            <a:r>
              <a:rPr sz="2000" spc="195" dirty="0">
                <a:solidFill>
                  <a:srgbClr val="7F007F"/>
                </a:solidFill>
                <a:latin typeface="DejaVu Sans"/>
                <a:cs typeface="DejaVu Sans"/>
              </a:rPr>
              <a:t>☞	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No implied barrier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on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entry; implied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barrier on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exit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(unless  nowait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sz="2000" b="1" i="1" spc="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specified)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95"/>
              </a:lnSpc>
              <a:tabLst>
                <a:tab pos="433705" algn="l"/>
              </a:tabLst>
            </a:pPr>
            <a:r>
              <a:rPr sz="2000" spc="195" dirty="0">
                <a:solidFill>
                  <a:srgbClr val="7F007F"/>
                </a:solidFill>
                <a:latin typeface="DejaVu Sans"/>
                <a:cs typeface="DejaVu Sans"/>
              </a:rPr>
              <a:t>☞	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A work-sharing construct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does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not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launch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any new</a:t>
            </a:r>
            <a:r>
              <a:rPr sz="2000" b="1" i="1" spc="-4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59839" y="1779270"/>
            <a:ext cx="2404110" cy="2927350"/>
          </a:xfrm>
          <a:custGeom>
            <a:avLst/>
            <a:gdLst/>
            <a:ahLst/>
            <a:cxnLst/>
            <a:rect l="l" t="t" r="r" b="b"/>
            <a:pathLst>
              <a:path w="2404110" h="2927350">
                <a:moveTo>
                  <a:pt x="0" y="0"/>
                </a:moveTo>
                <a:lnTo>
                  <a:pt x="2404110" y="0"/>
                </a:lnTo>
                <a:lnTo>
                  <a:pt x="2404110" y="2927349"/>
                </a:lnTo>
                <a:lnTo>
                  <a:pt x="0" y="292734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59839" y="1779270"/>
            <a:ext cx="2404110" cy="2927350"/>
          </a:xfrm>
          <a:custGeom>
            <a:avLst/>
            <a:gdLst/>
            <a:ahLst/>
            <a:cxnLst/>
            <a:rect l="l" t="t" r="r" b="b"/>
            <a:pathLst>
              <a:path w="2404110" h="2927350">
                <a:moveTo>
                  <a:pt x="1201420" y="2927349"/>
                </a:moveTo>
                <a:lnTo>
                  <a:pt x="0" y="2927349"/>
                </a:lnTo>
                <a:lnTo>
                  <a:pt x="0" y="0"/>
                </a:lnTo>
                <a:lnTo>
                  <a:pt x="2404110" y="0"/>
                </a:lnTo>
                <a:lnTo>
                  <a:pt x="2404110" y="2927349"/>
                </a:lnTo>
                <a:lnTo>
                  <a:pt x="1201420" y="292734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23010" y="1742439"/>
            <a:ext cx="2404110" cy="2927350"/>
          </a:xfrm>
          <a:custGeom>
            <a:avLst/>
            <a:gdLst/>
            <a:ahLst/>
            <a:cxnLst/>
            <a:rect l="l" t="t" r="r" b="b"/>
            <a:pathLst>
              <a:path w="2404110" h="2927350">
                <a:moveTo>
                  <a:pt x="0" y="0"/>
                </a:moveTo>
                <a:lnTo>
                  <a:pt x="2404110" y="0"/>
                </a:lnTo>
                <a:lnTo>
                  <a:pt x="2404110" y="2927350"/>
                </a:lnTo>
                <a:lnTo>
                  <a:pt x="0" y="292735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23010" y="1742439"/>
            <a:ext cx="2404110" cy="2927350"/>
          </a:xfrm>
          <a:custGeom>
            <a:avLst/>
            <a:gdLst/>
            <a:ahLst/>
            <a:cxnLst/>
            <a:rect l="l" t="t" r="r" b="b"/>
            <a:pathLst>
              <a:path w="2404110" h="2927350">
                <a:moveTo>
                  <a:pt x="1201420" y="2927350"/>
                </a:moveTo>
                <a:lnTo>
                  <a:pt x="0" y="2927350"/>
                </a:lnTo>
                <a:lnTo>
                  <a:pt x="0" y="0"/>
                </a:lnTo>
                <a:lnTo>
                  <a:pt x="2404110" y="0"/>
                </a:lnTo>
                <a:lnTo>
                  <a:pt x="2404110" y="2927350"/>
                </a:lnTo>
                <a:lnTo>
                  <a:pt x="1201420" y="29273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39209" y="1779270"/>
            <a:ext cx="3169920" cy="2927350"/>
          </a:xfrm>
          <a:custGeom>
            <a:avLst/>
            <a:gdLst/>
            <a:ahLst/>
            <a:cxnLst/>
            <a:rect l="l" t="t" r="r" b="b"/>
            <a:pathLst>
              <a:path w="3169920" h="2927350">
                <a:moveTo>
                  <a:pt x="0" y="0"/>
                </a:moveTo>
                <a:lnTo>
                  <a:pt x="3169919" y="0"/>
                </a:lnTo>
                <a:lnTo>
                  <a:pt x="3169919" y="2927349"/>
                </a:lnTo>
                <a:lnTo>
                  <a:pt x="0" y="292734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39209" y="1779270"/>
            <a:ext cx="3169920" cy="2927350"/>
          </a:xfrm>
          <a:custGeom>
            <a:avLst/>
            <a:gdLst/>
            <a:ahLst/>
            <a:cxnLst/>
            <a:rect l="l" t="t" r="r" b="b"/>
            <a:pathLst>
              <a:path w="3169920" h="2927350">
                <a:moveTo>
                  <a:pt x="1584960" y="2927349"/>
                </a:moveTo>
                <a:lnTo>
                  <a:pt x="0" y="2927349"/>
                </a:lnTo>
                <a:lnTo>
                  <a:pt x="0" y="0"/>
                </a:lnTo>
                <a:lnTo>
                  <a:pt x="3169919" y="0"/>
                </a:lnTo>
                <a:lnTo>
                  <a:pt x="3169919" y="2927349"/>
                </a:lnTo>
                <a:lnTo>
                  <a:pt x="1584960" y="292734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02379" y="1742439"/>
            <a:ext cx="3169920" cy="2927350"/>
          </a:xfrm>
          <a:custGeom>
            <a:avLst/>
            <a:gdLst/>
            <a:ahLst/>
            <a:cxnLst/>
            <a:rect l="l" t="t" r="r" b="b"/>
            <a:pathLst>
              <a:path w="3169920" h="2927350">
                <a:moveTo>
                  <a:pt x="0" y="0"/>
                </a:moveTo>
                <a:lnTo>
                  <a:pt x="3169920" y="0"/>
                </a:lnTo>
                <a:lnTo>
                  <a:pt x="3169920" y="2927350"/>
                </a:lnTo>
                <a:lnTo>
                  <a:pt x="0" y="292735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02379" y="1742439"/>
            <a:ext cx="3169920" cy="2927350"/>
          </a:xfrm>
          <a:custGeom>
            <a:avLst/>
            <a:gdLst/>
            <a:ahLst/>
            <a:cxnLst/>
            <a:rect l="l" t="t" r="r" b="b"/>
            <a:pathLst>
              <a:path w="3169920" h="2927350">
                <a:moveTo>
                  <a:pt x="1584960" y="2927350"/>
                </a:moveTo>
                <a:lnTo>
                  <a:pt x="0" y="2927350"/>
                </a:lnTo>
                <a:lnTo>
                  <a:pt x="0" y="0"/>
                </a:lnTo>
                <a:lnTo>
                  <a:pt x="3169920" y="0"/>
                </a:lnTo>
                <a:lnTo>
                  <a:pt x="3169920" y="2927350"/>
                </a:lnTo>
                <a:lnTo>
                  <a:pt x="1584960" y="29273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210310" y="1711959"/>
            <a:ext cx="5594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1435" algn="l"/>
              </a:tabLst>
            </a:pPr>
            <a:r>
              <a:rPr sz="2000" b="1" spc="-30" dirty="0">
                <a:latin typeface="Courier New"/>
                <a:cs typeface="Courier New"/>
              </a:rPr>
              <a:t>#pragma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omp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for	</a:t>
            </a:r>
            <a:r>
              <a:rPr sz="2000" b="1" spc="-30" dirty="0">
                <a:latin typeface="Courier New"/>
                <a:cs typeface="Courier New"/>
              </a:rPr>
              <a:t>#pragma </a:t>
            </a:r>
            <a:r>
              <a:rPr sz="2000" b="1" spc="-20" dirty="0">
                <a:latin typeface="Courier New"/>
                <a:cs typeface="Courier New"/>
              </a:rPr>
              <a:t>omp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spc="-30" dirty="0">
                <a:latin typeface="Courier New"/>
                <a:cs typeface="Courier New"/>
              </a:rPr>
              <a:t>sections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10310" y="1998979"/>
            <a:ext cx="2757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1435" algn="l"/>
              </a:tabLst>
            </a:pPr>
            <a:r>
              <a:rPr sz="2000" b="1" dirty="0">
                <a:latin typeface="Courier New"/>
                <a:cs typeface="Courier New"/>
              </a:rPr>
              <a:t>{	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58620" y="2287270"/>
            <a:ext cx="36531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8475" algn="l"/>
              </a:tabLst>
            </a:pPr>
            <a:r>
              <a:rPr sz="2000" b="1" spc="-25" dirty="0">
                <a:latin typeface="Courier New"/>
                <a:cs typeface="Courier New"/>
              </a:rPr>
              <a:t>.</a:t>
            </a:r>
            <a:r>
              <a:rPr sz="2000" b="1" spc="-35" dirty="0">
                <a:latin typeface="Courier New"/>
                <a:cs typeface="Courier New"/>
              </a:rPr>
              <a:t>..</a:t>
            </a:r>
            <a:r>
              <a:rPr sz="2000" b="1" dirty="0">
                <a:latin typeface="Courier New"/>
                <a:cs typeface="Courier New"/>
              </a:rPr>
              <a:t>.	</a:t>
            </a:r>
            <a:r>
              <a:rPr sz="2000" b="1" spc="-25" dirty="0">
                <a:latin typeface="Courier New"/>
                <a:cs typeface="Courier New"/>
              </a:rPr>
              <a:t>.</a:t>
            </a:r>
            <a:r>
              <a:rPr sz="2000" b="1" spc="-35" dirty="0">
                <a:latin typeface="Courier New"/>
                <a:cs typeface="Courier New"/>
              </a:rPr>
              <a:t>.</a:t>
            </a:r>
            <a:r>
              <a:rPr sz="2000" b="1" spc="-25" dirty="0">
                <a:latin typeface="Courier New"/>
                <a:cs typeface="Courier New"/>
              </a:rPr>
              <a:t>.</a:t>
            </a:r>
            <a:r>
              <a:rPr sz="2000" b="1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10310" y="2575559"/>
            <a:ext cx="2757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1435" algn="l"/>
              </a:tabLst>
            </a:pPr>
            <a:r>
              <a:rPr sz="2000" b="1" dirty="0">
                <a:latin typeface="Courier New"/>
                <a:cs typeface="Courier New"/>
              </a:rPr>
              <a:t>}	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10310" y="3150870"/>
            <a:ext cx="4698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1435" algn="l"/>
              </a:tabLst>
            </a:pPr>
            <a:r>
              <a:rPr sz="2000" b="1" spc="-25" dirty="0">
                <a:latin typeface="Courier New"/>
                <a:cs typeface="Courier New"/>
              </a:rPr>
              <a:t>!$OMP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15" dirty="0">
                <a:latin typeface="Courier New"/>
                <a:cs typeface="Courier New"/>
              </a:rPr>
              <a:t>DO	</a:t>
            </a:r>
            <a:r>
              <a:rPr sz="2000" b="1" spc="-25" dirty="0">
                <a:latin typeface="Courier New"/>
                <a:cs typeface="Courier New"/>
              </a:rPr>
              <a:t>!$OMP</a:t>
            </a:r>
            <a:r>
              <a:rPr sz="2000" b="1" spc="-110" dirty="0">
                <a:latin typeface="Courier New"/>
                <a:cs typeface="Courier New"/>
              </a:rPr>
              <a:t> </a:t>
            </a:r>
            <a:r>
              <a:rPr sz="2000" b="1" spc="-30" dirty="0">
                <a:latin typeface="Courier New"/>
                <a:cs typeface="Courier New"/>
              </a:rPr>
              <a:t>SECTIONS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658620" y="3439159"/>
            <a:ext cx="36531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8475" algn="l"/>
              </a:tabLst>
            </a:pPr>
            <a:r>
              <a:rPr sz="2000" b="1" spc="-25" dirty="0">
                <a:latin typeface="Courier New"/>
                <a:cs typeface="Courier New"/>
              </a:rPr>
              <a:t>.</a:t>
            </a:r>
            <a:r>
              <a:rPr sz="2000" b="1" spc="-35" dirty="0">
                <a:latin typeface="Courier New"/>
                <a:cs typeface="Courier New"/>
              </a:rPr>
              <a:t>..</a:t>
            </a:r>
            <a:r>
              <a:rPr sz="2000" b="1" dirty="0">
                <a:latin typeface="Courier New"/>
                <a:cs typeface="Courier New"/>
              </a:rPr>
              <a:t>.	</a:t>
            </a:r>
            <a:r>
              <a:rPr sz="2000" b="1" spc="-25" dirty="0">
                <a:latin typeface="Courier New"/>
                <a:cs typeface="Courier New"/>
              </a:rPr>
              <a:t>.</a:t>
            </a:r>
            <a:r>
              <a:rPr sz="2000" b="1" spc="-35" dirty="0">
                <a:latin typeface="Courier New"/>
                <a:cs typeface="Courier New"/>
              </a:rPr>
              <a:t>.</a:t>
            </a:r>
            <a:r>
              <a:rPr sz="2000" b="1" spc="-25" dirty="0">
                <a:latin typeface="Courier New"/>
                <a:cs typeface="Courier New"/>
              </a:rPr>
              <a:t>.</a:t>
            </a:r>
            <a:r>
              <a:rPr sz="2000" b="1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10310" y="3727450"/>
            <a:ext cx="5296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1435" algn="l"/>
              </a:tabLst>
            </a:pPr>
            <a:r>
              <a:rPr sz="2000" b="1" spc="-25" dirty="0">
                <a:latin typeface="Courier New"/>
                <a:cs typeface="Courier New"/>
              </a:rPr>
              <a:t>!$OMP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END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DO	</a:t>
            </a:r>
            <a:r>
              <a:rPr sz="2000" b="1" spc="-25" dirty="0">
                <a:latin typeface="Courier New"/>
                <a:cs typeface="Courier New"/>
              </a:rPr>
              <a:t>!$OMP </a:t>
            </a:r>
            <a:r>
              <a:rPr sz="2000" b="1" spc="-20" dirty="0">
                <a:latin typeface="Courier New"/>
                <a:cs typeface="Courier New"/>
              </a:rPr>
              <a:t>END</a:t>
            </a:r>
            <a:r>
              <a:rPr sz="2000" b="1" spc="-130" dirty="0">
                <a:latin typeface="Courier New"/>
                <a:cs typeface="Courier New"/>
              </a:rPr>
              <a:t> </a:t>
            </a:r>
            <a:r>
              <a:rPr sz="2000" b="1" spc="-30" dirty="0">
                <a:latin typeface="Courier New"/>
                <a:cs typeface="Courier New"/>
              </a:rPr>
              <a:t>SECTIONS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166609" y="1779270"/>
            <a:ext cx="2799080" cy="2927350"/>
          </a:xfrm>
          <a:custGeom>
            <a:avLst/>
            <a:gdLst/>
            <a:ahLst/>
            <a:cxnLst/>
            <a:rect l="l" t="t" r="r" b="b"/>
            <a:pathLst>
              <a:path w="2799079" h="2927350">
                <a:moveTo>
                  <a:pt x="0" y="0"/>
                </a:moveTo>
                <a:lnTo>
                  <a:pt x="2799080" y="0"/>
                </a:lnTo>
                <a:lnTo>
                  <a:pt x="2799080" y="2927349"/>
                </a:lnTo>
                <a:lnTo>
                  <a:pt x="0" y="292734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29780" y="1742439"/>
            <a:ext cx="2799080" cy="2927350"/>
          </a:xfrm>
          <a:custGeom>
            <a:avLst/>
            <a:gdLst/>
            <a:ahLst/>
            <a:cxnLst/>
            <a:rect l="l" t="t" r="r" b="b"/>
            <a:pathLst>
              <a:path w="2799079" h="2927350">
                <a:moveTo>
                  <a:pt x="0" y="0"/>
                </a:moveTo>
                <a:lnTo>
                  <a:pt x="2799079" y="0"/>
                </a:lnTo>
                <a:lnTo>
                  <a:pt x="2799079" y="2927350"/>
                </a:lnTo>
                <a:lnTo>
                  <a:pt x="0" y="292735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148194" y="1760854"/>
            <a:ext cx="2799080" cy="2927350"/>
          </a:xfrm>
          <a:prstGeom prst="rect">
            <a:avLst/>
          </a:prstGeom>
          <a:ln w="3175">
            <a:solidFill>
              <a:srgbClr val="0000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2000" b="1" spc="-30" dirty="0">
                <a:latin typeface="Courier New"/>
                <a:cs typeface="Courier New"/>
              </a:rPr>
              <a:t>#pragma </a:t>
            </a:r>
            <a:r>
              <a:rPr sz="2000" b="1" spc="-20" dirty="0">
                <a:latin typeface="Courier New"/>
                <a:cs typeface="Courier New"/>
              </a:rPr>
              <a:t>omp</a:t>
            </a:r>
            <a:r>
              <a:rPr sz="2000" b="1" spc="-114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single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2265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436245" algn="ctr">
              <a:lnSpc>
                <a:spcPts val="2270"/>
              </a:lnSpc>
            </a:pPr>
            <a:r>
              <a:rPr sz="2000" b="1" spc="-25" dirty="0">
                <a:latin typeface="Courier New"/>
                <a:cs typeface="Courier New"/>
              </a:rPr>
              <a:t>....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2335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ts val="2335"/>
              </a:lnSpc>
            </a:pPr>
            <a:r>
              <a:rPr sz="2000" b="1" spc="-25" dirty="0">
                <a:latin typeface="Courier New"/>
                <a:cs typeface="Courier New"/>
              </a:rPr>
              <a:t>!$OMP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SINGLE</a:t>
            </a:r>
            <a:endParaRPr sz="2000">
              <a:latin typeface="Courier New"/>
              <a:cs typeface="Courier New"/>
            </a:endParaRPr>
          </a:p>
          <a:p>
            <a:pPr marR="436245" algn="ctr">
              <a:lnSpc>
                <a:spcPts val="2270"/>
              </a:lnSpc>
            </a:pPr>
            <a:r>
              <a:rPr sz="2000" b="1" spc="-25" dirty="0">
                <a:latin typeface="Courier New"/>
                <a:cs typeface="Courier New"/>
              </a:rPr>
              <a:t>....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2335"/>
              </a:lnSpc>
            </a:pPr>
            <a:r>
              <a:rPr sz="2000" b="1" spc="-25" dirty="0">
                <a:latin typeface="Courier New"/>
                <a:cs typeface="Courier New"/>
              </a:rPr>
              <a:t>!$OMP </a:t>
            </a:r>
            <a:r>
              <a:rPr sz="2000" b="1" spc="-20" dirty="0">
                <a:latin typeface="Courier New"/>
                <a:cs typeface="Courier New"/>
              </a:rPr>
              <a:t>END</a:t>
            </a:r>
            <a:r>
              <a:rPr sz="2000" b="1" spc="-12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SINGLE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103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50" dirty="0">
                <a:solidFill>
                  <a:srgbClr val="00007F"/>
                </a:solidFill>
                <a:latin typeface="Arial"/>
                <a:cs typeface="Arial"/>
              </a:rPr>
              <a:t>WORKSHARE</a:t>
            </a:r>
            <a:r>
              <a:rPr sz="3600" i="0" spc="-1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construct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54430" y="1300479"/>
            <a:ext cx="624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Fortran has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fourth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worksharing</a:t>
            </a:r>
            <a:r>
              <a:rPr sz="2400" b="1" i="1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construct: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45029" y="1988820"/>
            <a:ext cx="5966460" cy="1811020"/>
          </a:xfrm>
          <a:custGeom>
            <a:avLst/>
            <a:gdLst/>
            <a:ahLst/>
            <a:cxnLst/>
            <a:rect l="l" t="t" r="r" b="b"/>
            <a:pathLst>
              <a:path w="5966459" h="1811020">
                <a:moveTo>
                  <a:pt x="0" y="0"/>
                </a:moveTo>
                <a:lnTo>
                  <a:pt x="5966460" y="0"/>
                </a:lnTo>
                <a:lnTo>
                  <a:pt x="5966460" y="1811019"/>
                </a:lnTo>
                <a:lnTo>
                  <a:pt x="0" y="181101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08200" y="1951989"/>
            <a:ext cx="5966460" cy="1811020"/>
          </a:xfrm>
          <a:custGeom>
            <a:avLst/>
            <a:gdLst/>
            <a:ahLst/>
            <a:cxnLst/>
            <a:rect l="l" t="t" r="r" b="b"/>
            <a:pathLst>
              <a:path w="5966459" h="1811020">
                <a:moveTo>
                  <a:pt x="0" y="0"/>
                </a:moveTo>
                <a:lnTo>
                  <a:pt x="5966459" y="0"/>
                </a:lnTo>
                <a:lnTo>
                  <a:pt x="5966459" y="1811020"/>
                </a:lnTo>
                <a:lnTo>
                  <a:pt x="0" y="181102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26614" y="1970404"/>
            <a:ext cx="5966460" cy="1811020"/>
          </a:xfrm>
          <a:prstGeom prst="rect">
            <a:avLst/>
          </a:prstGeom>
          <a:ln w="3175">
            <a:solidFill>
              <a:srgbClr val="0000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2655"/>
              </a:lnSpc>
            </a:pPr>
            <a:r>
              <a:rPr sz="2400" b="1" spc="-25" dirty="0">
                <a:latin typeface="Courier New"/>
                <a:cs typeface="Courier New"/>
              </a:rPr>
              <a:t>!$OMP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WORKSHARE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</a:pPr>
            <a:r>
              <a:rPr sz="2400" b="1" spc="-25" dirty="0">
                <a:latin typeface="Courier New"/>
                <a:cs typeface="Courier New"/>
              </a:rPr>
              <a:t>&lt;array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syntax&gt;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2400" b="1" spc="-25" dirty="0">
                <a:latin typeface="Courier New"/>
                <a:cs typeface="Courier New"/>
              </a:rPr>
              <a:t>!$OMP </a:t>
            </a:r>
            <a:r>
              <a:rPr sz="2400" b="1" spc="-20" dirty="0">
                <a:latin typeface="Courier New"/>
                <a:cs typeface="Courier New"/>
              </a:rPr>
              <a:t>END </a:t>
            </a:r>
            <a:r>
              <a:rPr sz="2400" b="1" spc="-30" dirty="0">
                <a:latin typeface="Courier New"/>
                <a:cs typeface="Courier New"/>
              </a:rPr>
              <a:t>WORKSHARE</a:t>
            </a:r>
            <a:r>
              <a:rPr sz="2400" b="1" spc="-125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[NOWAIT]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55700" y="4180840"/>
            <a:ext cx="1355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31060" y="4869179"/>
            <a:ext cx="5967730" cy="108712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310"/>
              </a:lnSpc>
            </a:pPr>
            <a:r>
              <a:rPr sz="2400" b="1" spc="-25" dirty="0">
                <a:latin typeface="Courier New"/>
                <a:cs typeface="Courier New"/>
              </a:rPr>
              <a:t>!$OMP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WORKSHARE</a:t>
            </a:r>
            <a:endParaRPr sz="2400">
              <a:latin typeface="Courier New"/>
              <a:cs typeface="Courier New"/>
            </a:endParaRPr>
          </a:p>
          <a:p>
            <a:pPr marL="776605">
              <a:lnSpc>
                <a:spcPts val="2720"/>
              </a:lnSpc>
            </a:pPr>
            <a:r>
              <a:rPr sz="2400" b="1" spc="-25" dirty="0">
                <a:latin typeface="Courier New"/>
                <a:cs typeface="Courier New"/>
              </a:rPr>
              <a:t>A(1:M)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25" dirty="0">
                <a:latin typeface="Courier New"/>
                <a:cs typeface="Courier New"/>
              </a:rPr>
              <a:t>A(1:M)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90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B(1:M)</a:t>
            </a:r>
            <a:endParaRPr sz="2400">
              <a:latin typeface="Courier New"/>
              <a:cs typeface="Courier New"/>
            </a:endParaRPr>
          </a:p>
          <a:p>
            <a:pPr marL="57150">
              <a:lnSpc>
                <a:spcPts val="2800"/>
              </a:lnSpc>
            </a:pPr>
            <a:r>
              <a:rPr sz="2400" b="1" spc="-25" dirty="0">
                <a:latin typeface="Courier New"/>
                <a:cs typeface="Courier New"/>
              </a:rPr>
              <a:t>!$OMP </a:t>
            </a:r>
            <a:r>
              <a:rPr sz="2400" b="1" spc="-20" dirty="0">
                <a:latin typeface="Courier New"/>
                <a:cs typeface="Courier New"/>
              </a:rPr>
              <a:t>END </a:t>
            </a:r>
            <a:r>
              <a:rPr sz="2400" b="1" spc="-30" dirty="0">
                <a:latin typeface="Courier New"/>
                <a:cs typeface="Courier New"/>
              </a:rPr>
              <a:t>WORKSHARE</a:t>
            </a:r>
            <a:r>
              <a:rPr sz="2400" b="1" spc="-13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NOWAIT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25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omp 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for/do</a:t>
            </a:r>
            <a:r>
              <a:rPr sz="3600" i="0" spc="-1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directive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88489" y="3026410"/>
            <a:ext cx="5615940" cy="115697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9690">
              <a:lnSpc>
                <a:spcPts val="2565"/>
              </a:lnSpc>
              <a:spcBef>
                <a:spcPts val="450"/>
              </a:spcBef>
            </a:pPr>
            <a:r>
              <a:rPr sz="2200" b="1" spc="-5" dirty="0">
                <a:latin typeface="Courier New"/>
                <a:cs typeface="Courier New"/>
              </a:rPr>
              <a:t>!$omp do [clause[[,] clause]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...]</a:t>
            </a:r>
            <a:endParaRPr sz="2200">
              <a:latin typeface="Courier New"/>
              <a:cs typeface="Courier New"/>
            </a:endParaRPr>
          </a:p>
          <a:p>
            <a:pPr marL="60960" algn="ctr">
              <a:lnSpc>
                <a:spcPts val="2485"/>
              </a:lnSpc>
            </a:pP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&lt;original</a:t>
            </a:r>
            <a:r>
              <a:rPr sz="2200" b="1" i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do-loop&gt;</a:t>
            </a:r>
            <a:endParaRPr sz="2200">
              <a:latin typeface="Courier New"/>
              <a:cs typeface="Courier New"/>
            </a:endParaRPr>
          </a:p>
          <a:p>
            <a:pPr marL="59690">
              <a:lnSpc>
                <a:spcPts val="2560"/>
              </a:lnSpc>
            </a:pPr>
            <a:r>
              <a:rPr sz="2200" b="1" spc="-5" dirty="0">
                <a:latin typeface="Courier New"/>
                <a:cs typeface="Courier New"/>
              </a:rPr>
              <a:t>!$omp end do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[nowait]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9669" y="1211579"/>
            <a:ext cx="81413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The iterations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loop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are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distributed over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</a:t>
            </a:r>
            <a:r>
              <a:rPr sz="2400" b="1" i="1" spc="-23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88489" y="1767839"/>
            <a:ext cx="6958330" cy="107061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36830">
              <a:lnSpc>
                <a:spcPts val="2565"/>
              </a:lnSpc>
              <a:spcBef>
                <a:spcPts val="1350"/>
              </a:spcBef>
            </a:pPr>
            <a:r>
              <a:rPr sz="2200" b="1" spc="-5" dirty="0">
                <a:latin typeface="Courier New"/>
                <a:cs typeface="Courier New"/>
              </a:rPr>
              <a:t>#pragma omp for [clause[[,] clause]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...]</a:t>
            </a:r>
            <a:endParaRPr sz="2200">
              <a:latin typeface="Courier New"/>
              <a:cs typeface="Courier New"/>
            </a:endParaRPr>
          </a:p>
          <a:p>
            <a:pPr marL="494030">
              <a:lnSpc>
                <a:spcPts val="2565"/>
              </a:lnSpc>
            </a:pP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&lt;original</a:t>
            </a:r>
            <a:r>
              <a:rPr sz="2200" b="1" i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for-loop&gt;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4320" y="4733290"/>
            <a:ext cx="1575435" cy="10706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05"/>
              </a:spcBef>
            </a:pPr>
            <a:r>
              <a:rPr sz="2400" b="1" spc="-10" dirty="0">
                <a:latin typeface="Arial"/>
                <a:cs typeface="Arial"/>
              </a:rPr>
              <a:t>f</a:t>
            </a:r>
            <a:r>
              <a:rPr sz="2400" b="1" spc="-20" dirty="0">
                <a:latin typeface="Arial"/>
                <a:cs typeface="Arial"/>
              </a:rPr>
              <a:t>i</a:t>
            </a:r>
            <a:r>
              <a:rPr sz="2400" b="1" spc="-15" dirty="0">
                <a:latin typeface="Arial"/>
                <a:cs typeface="Arial"/>
              </a:rPr>
              <a:t>rs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-30" dirty="0">
                <a:latin typeface="Arial"/>
                <a:cs typeface="Arial"/>
              </a:rPr>
              <a:t>p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20" dirty="0">
                <a:latin typeface="Arial"/>
                <a:cs typeface="Arial"/>
              </a:rPr>
              <a:t>i</a:t>
            </a:r>
            <a:r>
              <a:rPr sz="2400" b="1" spc="-25" dirty="0">
                <a:latin typeface="Arial"/>
                <a:cs typeface="Arial"/>
              </a:rPr>
              <a:t>v</a:t>
            </a:r>
            <a:r>
              <a:rPr sz="2400" b="1" spc="-35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e  </a:t>
            </a:r>
            <a:r>
              <a:rPr sz="2400" b="1" spc="-25" dirty="0">
                <a:latin typeface="Arial"/>
                <a:cs typeface="Arial"/>
              </a:rPr>
              <a:t>reduction 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50619" y="4319270"/>
            <a:ext cx="2809240" cy="18237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Clauses</a:t>
            </a:r>
            <a:r>
              <a:rPr sz="2400" b="1" i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supported:</a:t>
            </a:r>
            <a:endParaRPr sz="2400">
              <a:latin typeface="Arial"/>
              <a:cs typeface="Arial"/>
            </a:endParaRPr>
          </a:p>
          <a:p>
            <a:pPr marL="1059180" marR="240029">
              <a:lnSpc>
                <a:spcPct val="92800"/>
              </a:lnSpc>
              <a:spcBef>
                <a:spcPts val="395"/>
              </a:spcBef>
            </a:pPr>
            <a:r>
              <a:rPr sz="2400" b="1" spc="-20" dirty="0">
                <a:latin typeface="Arial"/>
                <a:cs typeface="Arial"/>
              </a:rPr>
              <a:t>private  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-25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-30" dirty="0">
                <a:latin typeface="Arial"/>
                <a:cs typeface="Arial"/>
              </a:rPr>
              <a:t>p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20" dirty="0">
                <a:latin typeface="Arial"/>
                <a:cs typeface="Arial"/>
              </a:rPr>
              <a:t>i</a:t>
            </a:r>
            <a:r>
              <a:rPr sz="2400" b="1" spc="-25" dirty="0">
                <a:latin typeface="Arial"/>
                <a:cs typeface="Arial"/>
              </a:rPr>
              <a:t>va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e 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ordered*  </a:t>
            </a:r>
            <a:r>
              <a:rPr sz="2400" b="1" spc="-30" dirty="0">
                <a:latin typeface="Arial"/>
                <a:cs typeface="Arial"/>
              </a:rPr>
              <a:t>nowait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52870" y="5494020"/>
            <a:ext cx="1610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covered</a:t>
            </a:r>
            <a:r>
              <a:rPr sz="2000" b="1" i="1" spc="-9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later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664200" y="562737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85089"/>
                </a:lnTo>
                <a:lnTo>
                  <a:pt x="171450" y="171449"/>
                </a:lnTo>
                <a:lnTo>
                  <a:pt x="17145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01359" y="5713095"/>
            <a:ext cx="594360" cy="0"/>
          </a:xfrm>
          <a:custGeom>
            <a:avLst/>
            <a:gdLst/>
            <a:ahLst/>
            <a:cxnLst/>
            <a:rect l="l" t="t" r="r" b="b"/>
            <a:pathLst>
              <a:path w="594360">
                <a:moveTo>
                  <a:pt x="0" y="0"/>
                </a:moveTo>
                <a:lnTo>
                  <a:pt x="594360" y="0"/>
                </a:lnTo>
              </a:path>
            </a:pathLst>
          </a:custGeom>
          <a:ln w="5461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54430" y="6451600"/>
            <a:ext cx="783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7F00"/>
                </a:solidFill>
                <a:latin typeface="Arial"/>
                <a:cs typeface="Arial"/>
              </a:rPr>
              <a:t>*) </a:t>
            </a:r>
            <a:r>
              <a:rPr sz="1800" b="1" i="1" spc="-20" dirty="0">
                <a:solidFill>
                  <a:srgbClr val="007F00"/>
                </a:solidFill>
                <a:latin typeface="Arial"/>
                <a:cs typeface="Arial"/>
              </a:rPr>
              <a:t>Required </a:t>
            </a:r>
            <a:r>
              <a:rPr sz="1800" b="1" i="1" spc="-15" dirty="0">
                <a:solidFill>
                  <a:srgbClr val="007F00"/>
                </a:solidFill>
                <a:latin typeface="Arial"/>
                <a:cs typeface="Arial"/>
              </a:rPr>
              <a:t>if </a:t>
            </a:r>
            <a:r>
              <a:rPr sz="1800" b="1" i="1" spc="-20" dirty="0">
                <a:solidFill>
                  <a:srgbClr val="007F00"/>
                </a:solidFill>
                <a:latin typeface="Arial"/>
                <a:cs typeface="Arial"/>
              </a:rPr>
              <a:t>ordered </a:t>
            </a:r>
            <a:r>
              <a:rPr sz="1800" b="1" i="1" spc="-25" dirty="0">
                <a:solidFill>
                  <a:srgbClr val="007F00"/>
                </a:solidFill>
                <a:latin typeface="Arial"/>
                <a:cs typeface="Arial"/>
              </a:rPr>
              <a:t>sections </a:t>
            </a:r>
            <a:r>
              <a:rPr sz="1800" b="1" i="1" spc="-15" dirty="0">
                <a:solidFill>
                  <a:srgbClr val="007F00"/>
                </a:solidFill>
                <a:latin typeface="Arial"/>
                <a:cs typeface="Arial"/>
              </a:rPr>
              <a:t>are in </a:t>
            </a:r>
            <a:r>
              <a:rPr sz="1800" b="1" i="1" spc="-20" dirty="0">
                <a:solidFill>
                  <a:srgbClr val="007F00"/>
                </a:solidFill>
                <a:latin typeface="Arial"/>
                <a:cs typeface="Arial"/>
              </a:rPr>
              <a:t>the </a:t>
            </a:r>
            <a:r>
              <a:rPr sz="1800" b="1" i="1" spc="-25" dirty="0">
                <a:solidFill>
                  <a:srgbClr val="007F00"/>
                </a:solidFill>
                <a:latin typeface="Arial"/>
                <a:cs typeface="Arial"/>
              </a:rPr>
              <a:t>dynamic </a:t>
            </a:r>
            <a:r>
              <a:rPr sz="1800" b="1" i="1" spc="-20" dirty="0">
                <a:solidFill>
                  <a:srgbClr val="007F00"/>
                </a:solidFill>
                <a:latin typeface="Arial"/>
                <a:cs typeface="Arial"/>
              </a:rPr>
              <a:t>extent of this</a:t>
            </a:r>
            <a:r>
              <a:rPr sz="1800" b="1" i="1" spc="-1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007F00"/>
                </a:solidFill>
                <a:latin typeface="Arial"/>
                <a:cs typeface="Arial"/>
              </a:rPr>
              <a:t>construct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99730" y="2796539"/>
            <a:ext cx="1785620" cy="1017269"/>
          </a:xfrm>
          <a:custGeom>
            <a:avLst/>
            <a:gdLst/>
            <a:ahLst/>
            <a:cxnLst/>
            <a:rect l="l" t="t" r="r" b="b"/>
            <a:pathLst>
              <a:path w="1785620" h="1017270">
                <a:moveTo>
                  <a:pt x="0" y="0"/>
                </a:moveTo>
                <a:lnTo>
                  <a:pt x="1785620" y="0"/>
                </a:lnTo>
                <a:lnTo>
                  <a:pt x="1785620" y="1017270"/>
                </a:lnTo>
                <a:lnTo>
                  <a:pt x="0" y="101727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777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omp 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for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directive </a:t>
            </a: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3600" i="0" spc="-1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13789" y="1367789"/>
            <a:ext cx="6765290" cy="494792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410"/>
              </a:lnSpc>
            </a:pPr>
            <a:r>
              <a:rPr sz="2400" b="1" spc="-25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omp </a:t>
            </a: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r>
              <a:rPr sz="2400" b="1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default(none)\</a:t>
            </a:r>
            <a:endParaRPr sz="2400">
              <a:latin typeface="Courier New"/>
              <a:cs typeface="Courier New"/>
            </a:endParaRPr>
          </a:p>
          <a:p>
            <a:pPr marL="1528445">
              <a:lnSpc>
                <a:spcPts val="2720"/>
              </a:lnSpc>
            </a:pP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shared(n,a,b,c,d)</a:t>
            </a:r>
            <a:r>
              <a:rPr sz="24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private(i)</a:t>
            </a:r>
            <a:endParaRPr sz="2400">
              <a:latin typeface="Courier New"/>
              <a:cs typeface="Courier New"/>
            </a:endParaRPr>
          </a:p>
          <a:p>
            <a:pPr marL="448945">
              <a:lnSpc>
                <a:spcPts val="2725"/>
              </a:lnSpc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10260">
              <a:lnSpc>
                <a:spcPts val="2805"/>
              </a:lnSpc>
            </a:pP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omp for</a:t>
            </a:r>
            <a:r>
              <a:rPr sz="2400" b="1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nowait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810260">
              <a:lnSpc>
                <a:spcPct val="100000"/>
              </a:lnSpc>
              <a:spcBef>
                <a:spcPts val="1800"/>
              </a:spcBef>
            </a:pP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omp for</a:t>
            </a:r>
            <a:r>
              <a:rPr sz="2400" b="1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nowait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r>
              <a:rPr sz="2400" b="1" spc="-25" dirty="0">
                <a:solidFill>
                  <a:srgbClr val="0000FF"/>
                </a:solidFill>
                <a:latin typeface="Courier New"/>
                <a:cs typeface="Courier New"/>
              </a:rPr>
              <a:t>/*-- 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End of </a:t>
            </a: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parallel </a:t>
            </a:r>
            <a:r>
              <a:rPr sz="2400" b="1" spc="-25" dirty="0">
                <a:solidFill>
                  <a:srgbClr val="0000FF"/>
                </a:solidFill>
                <a:latin typeface="Courier New"/>
                <a:cs typeface="Courier New"/>
              </a:rPr>
              <a:t>region</a:t>
            </a:r>
            <a:r>
              <a:rPr sz="2400" b="1" spc="-2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0000FF"/>
                </a:solidFill>
                <a:latin typeface="Courier New"/>
                <a:cs typeface="Courier New"/>
              </a:rPr>
              <a:t>--*/</a:t>
            </a:r>
            <a:endParaRPr sz="2400">
              <a:latin typeface="Courier New"/>
              <a:cs typeface="Courier New"/>
            </a:endParaRPr>
          </a:p>
          <a:p>
            <a:pPr marL="4489450">
              <a:lnSpc>
                <a:spcPct val="100000"/>
              </a:lnSpc>
              <a:spcBef>
                <a:spcPts val="180"/>
              </a:spcBef>
            </a:pP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(implied</a:t>
            </a:r>
            <a:r>
              <a:rPr sz="1800" b="1" i="1" spc="-4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barrier)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120380" y="2796539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20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99780" y="2796539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20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61400" y="2796539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20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86850" y="2796539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20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75140" y="2796539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20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63430" y="2796539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20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99730" y="4165600"/>
            <a:ext cx="1785620" cy="1018540"/>
          </a:xfrm>
          <a:custGeom>
            <a:avLst/>
            <a:gdLst/>
            <a:ahLst/>
            <a:cxnLst/>
            <a:rect l="l" t="t" r="r" b="b"/>
            <a:pathLst>
              <a:path w="1785620" h="1018539">
                <a:moveTo>
                  <a:pt x="0" y="0"/>
                </a:moveTo>
                <a:lnTo>
                  <a:pt x="1785620" y="0"/>
                </a:lnTo>
                <a:lnTo>
                  <a:pt x="1785620" y="1018539"/>
                </a:lnTo>
                <a:lnTo>
                  <a:pt x="0" y="101853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20380" y="4165600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19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99780" y="4165600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19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61400" y="4165600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19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86850" y="4165600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19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75140" y="4165600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19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63430" y="4165600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19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25230" y="640334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779" y="0"/>
                </a:moveTo>
                <a:lnTo>
                  <a:pt x="0" y="0"/>
                </a:lnTo>
                <a:lnTo>
                  <a:pt x="72390" y="144780"/>
                </a:lnTo>
                <a:lnTo>
                  <a:pt x="144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96984" y="1584960"/>
            <a:ext cx="0" cy="4847590"/>
          </a:xfrm>
          <a:custGeom>
            <a:avLst/>
            <a:gdLst/>
            <a:ahLst/>
            <a:cxnLst/>
            <a:rect l="l" t="t" r="r" b="b"/>
            <a:pathLst>
              <a:path h="4847590">
                <a:moveTo>
                  <a:pt x="0" y="0"/>
                </a:moveTo>
                <a:lnTo>
                  <a:pt x="0" y="4847590"/>
                </a:lnTo>
              </a:path>
            </a:pathLst>
          </a:custGeom>
          <a:ln w="3682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97619" y="2797810"/>
            <a:ext cx="0" cy="1022350"/>
          </a:xfrm>
          <a:custGeom>
            <a:avLst/>
            <a:gdLst/>
            <a:ahLst/>
            <a:cxnLst/>
            <a:rect l="l" t="t" r="r" b="b"/>
            <a:pathLst>
              <a:path h="1022350">
                <a:moveTo>
                  <a:pt x="0" y="0"/>
                </a:moveTo>
                <a:lnTo>
                  <a:pt x="0" y="1022350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97619" y="4166870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19"/>
                </a:lnTo>
              </a:path>
            </a:pathLst>
          </a:custGeom>
          <a:ln w="36659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014220" y="4231640"/>
            <a:ext cx="5533390" cy="858519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08990" marR="1835785" indent="-718820">
              <a:lnSpc>
                <a:spcPts val="2720"/>
              </a:lnSpc>
              <a:spcBef>
                <a:spcPts val="484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i&lt;n; i++)  d[i]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30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1.0/c[i];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25650" y="2844800"/>
            <a:ext cx="5532120" cy="83820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9535">
              <a:lnSpc>
                <a:spcPts val="2800"/>
              </a:lnSpc>
              <a:spcBef>
                <a:spcPts val="180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i&lt;n-1;</a:t>
            </a:r>
            <a:r>
              <a:rPr sz="2400" b="1" spc="-13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810260">
              <a:lnSpc>
                <a:spcPts val="2800"/>
              </a:lnSpc>
            </a:pPr>
            <a:r>
              <a:rPr sz="2400" b="1" spc="-25" dirty="0">
                <a:latin typeface="Courier New"/>
                <a:cs typeface="Courier New"/>
              </a:rPr>
              <a:t>b[i]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25" dirty="0">
                <a:latin typeface="Courier New"/>
                <a:cs typeface="Courier New"/>
              </a:rPr>
              <a:t>(a[i]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95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a[i+1])/2;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92530" y="1283969"/>
            <a:ext cx="464185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4805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Shared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Memory</a:t>
            </a:r>
            <a:r>
              <a:rPr sz="3600" i="0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61210" y="1487170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29689" y="2294890"/>
            <a:ext cx="640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Arial"/>
                <a:cs typeface="Arial"/>
              </a:rPr>
              <a:t>p</a:t>
            </a:r>
            <a:r>
              <a:rPr sz="1500" b="1" spc="-5" dirty="0">
                <a:latin typeface="Arial"/>
                <a:cs typeface="Arial"/>
              </a:rPr>
              <a:t>ri</a:t>
            </a:r>
            <a:r>
              <a:rPr sz="1500" b="1" spc="-30" dirty="0">
                <a:latin typeface="Arial"/>
                <a:cs typeface="Arial"/>
              </a:rPr>
              <a:t>v</a:t>
            </a:r>
            <a:r>
              <a:rPr sz="1500" b="1" spc="-15" dirty="0">
                <a:latin typeface="Arial"/>
                <a:cs typeface="Arial"/>
              </a:rPr>
              <a:t>a</a:t>
            </a:r>
            <a:r>
              <a:rPr sz="1500" b="1" spc="-1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28209" y="1308100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80329" y="2044700"/>
            <a:ext cx="640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Arial"/>
                <a:cs typeface="Arial"/>
              </a:rPr>
              <a:t>p</a:t>
            </a:r>
            <a:r>
              <a:rPr sz="1500" b="1" spc="-15" dirty="0">
                <a:latin typeface="Arial"/>
                <a:cs typeface="Arial"/>
              </a:rPr>
              <a:t>r</a:t>
            </a:r>
            <a:r>
              <a:rPr sz="1500" b="1" spc="-10" dirty="0">
                <a:latin typeface="Arial"/>
                <a:cs typeface="Arial"/>
              </a:rPr>
              <a:t>i</a:t>
            </a:r>
            <a:r>
              <a:rPr sz="1500" b="1" spc="-15" dirty="0">
                <a:latin typeface="Arial"/>
                <a:cs typeface="Arial"/>
              </a:rPr>
              <a:t>v</a:t>
            </a:r>
            <a:r>
              <a:rPr sz="1500" b="1" spc="-2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31010" y="3713479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10310" y="4611370"/>
            <a:ext cx="639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Arial"/>
                <a:cs typeface="Arial"/>
              </a:rPr>
              <a:t>p</a:t>
            </a:r>
            <a:r>
              <a:rPr sz="1500" b="1" spc="-15" dirty="0">
                <a:latin typeface="Arial"/>
                <a:cs typeface="Arial"/>
              </a:rPr>
              <a:t>r</a:t>
            </a:r>
            <a:r>
              <a:rPr sz="1500" b="1" spc="-5" dirty="0">
                <a:latin typeface="Arial"/>
                <a:cs typeface="Arial"/>
              </a:rPr>
              <a:t>i</a:t>
            </a:r>
            <a:r>
              <a:rPr sz="1500" b="1" spc="-20" dirty="0">
                <a:latin typeface="Arial"/>
                <a:cs typeface="Arial"/>
              </a:rPr>
              <a:t>v</a:t>
            </a:r>
            <a:r>
              <a:rPr sz="1500" b="1" spc="-25" dirty="0">
                <a:latin typeface="Arial"/>
                <a:cs typeface="Arial"/>
              </a:rPr>
              <a:t>a</a:t>
            </a:r>
            <a:r>
              <a:rPr sz="1500" b="1" spc="-1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82239" y="4726940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93389" y="5572759"/>
            <a:ext cx="640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Arial"/>
                <a:cs typeface="Arial"/>
              </a:rPr>
              <a:t>p</a:t>
            </a:r>
            <a:r>
              <a:rPr sz="1500" b="1" spc="-5" dirty="0">
                <a:latin typeface="Arial"/>
                <a:cs typeface="Arial"/>
              </a:rPr>
              <a:t>ri</a:t>
            </a:r>
            <a:r>
              <a:rPr sz="1500" b="1" spc="-20" dirty="0">
                <a:latin typeface="Arial"/>
                <a:cs typeface="Arial"/>
              </a:rPr>
              <a:t>v</a:t>
            </a:r>
            <a:r>
              <a:rPr sz="1500" b="1" spc="-25" dirty="0">
                <a:latin typeface="Arial"/>
                <a:cs typeface="Arial"/>
              </a:rPr>
              <a:t>a</a:t>
            </a:r>
            <a:r>
              <a:rPr sz="1500" b="1" spc="-1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58359" y="4897120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79670" y="4400550"/>
            <a:ext cx="640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Arial"/>
                <a:cs typeface="Arial"/>
              </a:rPr>
              <a:t>p</a:t>
            </a:r>
            <a:r>
              <a:rPr sz="1500" b="1" spc="-5" dirty="0">
                <a:latin typeface="Arial"/>
                <a:cs typeface="Arial"/>
              </a:rPr>
              <a:t>ri</a:t>
            </a:r>
            <a:r>
              <a:rPr sz="1500" b="1" spc="-30" dirty="0">
                <a:latin typeface="Arial"/>
                <a:cs typeface="Arial"/>
              </a:rPr>
              <a:t>v</a:t>
            </a:r>
            <a:r>
              <a:rPr sz="1500" b="1" spc="-15" dirty="0">
                <a:latin typeface="Arial"/>
                <a:cs typeface="Arial"/>
              </a:rPr>
              <a:t>a</a:t>
            </a:r>
            <a:r>
              <a:rPr sz="1500" b="1" spc="-1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08090" y="1206500"/>
            <a:ext cx="3388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35" dirty="0">
                <a:solidFill>
                  <a:srgbClr val="FF0000"/>
                </a:solidFill>
                <a:latin typeface="Arial"/>
                <a:cs typeface="Arial"/>
              </a:rPr>
              <a:t>Programming</a:t>
            </a:r>
            <a:r>
              <a:rPr sz="2800" b="1" i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4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07689" y="2919729"/>
            <a:ext cx="155956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88900">
              <a:lnSpc>
                <a:spcPts val="3590"/>
              </a:lnSpc>
              <a:spcBef>
                <a:spcPts val="425"/>
              </a:spcBef>
            </a:pPr>
            <a:r>
              <a:rPr sz="3200" b="1" spc="-30" dirty="0">
                <a:latin typeface="Arial"/>
                <a:cs typeface="Arial"/>
              </a:rPr>
              <a:t>Shared  </a:t>
            </a:r>
            <a:r>
              <a:rPr sz="3200" b="1" spc="-50" dirty="0">
                <a:latin typeface="Arial"/>
                <a:cs typeface="Arial"/>
              </a:rPr>
              <a:t>M</a:t>
            </a:r>
            <a:r>
              <a:rPr sz="3200" b="1" spc="-30" dirty="0">
                <a:latin typeface="Arial"/>
                <a:cs typeface="Arial"/>
              </a:rPr>
              <a:t>e</a:t>
            </a:r>
            <a:r>
              <a:rPr sz="3200" b="1" spc="-60" dirty="0">
                <a:latin typeface="Arial"/>
                <a:cs typeface="Arial"/>
              </a:rPr>
              <a:t>m</a:t>
            </a:r>
            <a:r>
              <a:rPr sz="3200" b="1" spc="-35" dirty="0">
                <a:latin typeface="Arial"/>
                <a:cs typeface="Arial"/>
              </a:rPr>
              <a:t>o</a:t>
            </a:r>
            <a:r>
              <a:rPr sz="3200" b="1" spc="-30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95670" y="1724660"/>
            <a:ext cx="3977640" cy="496189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319405" marR="635" indent="-219710">
              <a:lnSpc>
                <a:spcPts val="2230"/>
              </a:lnSpc>
              <a:spcBef>
                <a:spcPts val="1515"/>
              </a:spcBef>
            </a:pPr>
            <a:r>
              <a:rPr sz="2000" spc="-365" dirty="0">
                <a:solidFill>
                  <a:srgbClr val="0000FF"/>
                </a:solidFill>
                <a:latin typeface="DejaVu Sans"/>
                <a:cs typeface="DejaVu Sans"/>
              </a:rPr>
              <a:t>✔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threads have access to the  same, </a:t>
            </a:r>
            <a:r>
              <a:rPr sz="2000" b="1" i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globally shared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, 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1205"/>
              </a:spcBef>
            </a:pPr>
            <a:r>
              <a:rPr sz="2000" spc="-365" dirty="0">
                <a:solidFill>
                  <a:srgbClr val="0000FF"/>
                </a:solidFill>
                <a:latin typeface="DejaVu Sans"/>
                <a:cs typeface="DejaVu Sans"/>
              </a:rPr>
              <a:t>✔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shared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000" b="1" i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private</a:t>
            </a:r>
            <a:endParaRPr sz="2000">
              <a:latin typeface="Arial"/>
              <a:cs typeface="Arial"/>
            </a:endParaRPr>
          </a:p>
          <a:p>
            <a:pPr marL="319405" marR="183515" indent="-219710">
              <a:lnSpc>
                <a:spcPts val="2230"/>
              </a:lnSpc>
              <a:spcBef>
                <a:spcPts val="1465"/>
              </a:spcBef>
            </a:pPr>
            <a:r>
              <a:rPr sz="2000" spc="-365" dirty="0">
                <a:solidFill>
                  <a:srgbClr val="0000FF"/>
                </a:solidFill>
                <a:latin typeface="DejaVu Sans"/>
                <a:cs typeface="DejaVu Sans"/>
              </a:rPr>
              <a:t>✔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Shared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data is accessible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by  all</a:t>
            </a: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319405" marR="59055" indent="-219710" algn="just">
              <a:lnSpc>
                <a:spcPts val="2230"/>
              </a:lnSpc>
              <a:spcBef>
                <a:spcPts val="1420"/>
              </a:spcBef>
            </a:pPr>
            <a:r>
              <a:rPr sz="2000" spc="-365" dirty="0">
                <a:solidFill>
                  <a:srgbClr val="0000FF"/>
                </a:solidFill>
                <a:latin typeface="DejaVu Sans"/>
                <a:cs typeface="DejaVu Sans"/>
              </a:rPr>
              <a:t>✔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Private data can be accessed 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only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threads that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owns 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319405" marR="13335" indent="-219710">
              <a:lnSpc>
                <a:spcPts val="2230"/>
              </a:lnSpc>
              <a:spcBef>
                <a:spcPts val="1420"/>
              </a:spcBef>
            </a:pPr>
            <a:r>
              <a:rPr sz="2000" spc="-365" dirty="0">
                <a:solidFill>
                  <a:srgbClr val="0000FF"/>
                </a:solidFill>
                <a:latin typeface="DejaVu Sans"/>
                <a:cs typeface="DejaVu Sans"/>
              </a:rPr>
              <a:t>✔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transfer is transparent to 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programmer</a:t>
            </a:r>
            <a:endParaRPr sz="2000">
              <a:latin typeface="Arial"/>
              <a:cs typeface="Arial"/>
            </a:endParaRPr>
          </a:p>
          <a:p>
            <a:pPr marL="319405" marR="153670" indent="-219710">
              <a:lnSpc>
                <a:spcPts val="2230"/>
              </a:lnSpc>
              <a:spcBef>
                <a:spcPts val="1420"/>
              </a:spcBef>
            </a:pPr>
            <a:r>
              <a:rPr sz="2000" spc="-365" dirty="0">
                <a:solidFill>
                  <a:srgbClr val="0000FF"/>
                </a:solidFill>
                <a:latin typeface="DejaVu Sans"/>
                <a:cs typeface="DejaVu Sans"/>
              </a:rPr>
              <a:t>✔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Synchronization takes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place,  but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it is mostly</a:t>
            </a: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implicit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313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Load</a:t>
            </a:r>
            <a:r>
              <a:rPr sz="3600" i="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balancing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087120"/>
            <a:ext cx="7986395" cy="509524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balancing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important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aspect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b="1" i="1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287020" marR="462915" indent="-274320">
              <a:lnSpc>
                <a:spcPts val="2670"/>
              </a:lnSpc>
              <a:spcBef>
                <a:spcPts val="147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For regular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operations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(e.g.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vector addition),</a:t>
            </a:r>
            <a:r>
              <a:rPr sz="2400" b="1" i="1" spc="-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load 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balancing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400" b="1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issue</a:t>
            </a:r>
            <a:endParaRPr sz="2400">
              <a:latin typeface="Arial"/>
              <a:cs typeface="Arial"/>
            </a:endParaRPr>
          </a:p>
          <a:p>
            <a:pPr marL="287020" marR="172085" indent="-274320">
              <a:lnSpc>
                <a:spcPts val="2670"/>
              </a:lnSpc>
              <a:spcBef>
                <a:spcPts val="143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less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regular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workloads,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care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needs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taken</a:t>
            </a:r>
            <a:r>
              <a:rPr sz="2400" b="1" i="1" spc="-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in 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distributing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work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over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7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Examples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irregular</a:t>
            </a:r>
            <a:r>
              <a:rPr sz="2400" b="1" i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worloads:</a:t>
            </a:r>
            <a:endParaRPr sz="24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Transposing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2400" b="1" i="1" spc="-7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Multiplication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triangular</a:t>
            </a:r>
            <a:r>
              <a:rPr sz="2400" b="1" i="1" spc="-11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matrices</a:t>
            </a:r>
            <a:endParaRPr sz="24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Parallel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searches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linked</a:t>
            </a:r>
            <a:r>
              <a:rPr sz="2400" b="1" i="1" spc="-21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287020" marR="569595" indent="-274320">
              <a:lnSpc>
                <a:spcPts val="2680"/>
              </a:lnSpc>
              <a:spcBef>
                <a:spcPts val="118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For these irregular situations,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latin typeface="Arial"/>
                <a:cs typeface="Arial"/>
              </a:rPr>
              <a:t>schedule</a:t>
            </a:r>
            <a:r>
              <a:rPr sz="2400" b="1" i="1" spc="-165" dirty="0"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clause  supports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various iteration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2400" b="1" i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478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schedule</a:t>
            </a:r>
            <a:r>
              <a:rPr sz="3600" i="0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clause/1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64589" y="1253489"/>
            <a:ext cx="7128509" cy="1023619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92075" marR="412750">
              <a:lnSpc>
                <a:spcPts val="2670"/>
              </a:lnSpc>
              <a:spcBef>
                <a:spcPts val="1390"/>
              </a:spcBef>
              <a:tabLst>
                <a:tab pos="5281295" algn="l"/>
              </a:tabLst>
            </a:pPr>
            <a:r>
              <a:rPr sz="2400" b="1" spc="-25" dirty="0">
                <a:latin typeface="Arial"/>
                <a:cs typeface="Arial"/>
              </a:rPr>
              <a:t>schedule </a:t>
            </a:r>
            <a:r>
              <a:rPr sz="2400" b="1" dirty="0">
                <a:latin typeface="Arial"/>
                <a:cs typeface="Arial"/>
              </a:rPr>
              <a:t>( </a:t>
            </a:r>
            <a:r>
              <a:rPr sz="2400" b="1" spc="-15" dirty="0">
                <a:latin typeface="Arial"/>
                <a:cs typeface="Arial"/>
              </a:rPr>
              <a:t>static </a:t>
            </a:r>
            <a:r>
              <a:rPr sz="2400" b="1" dirty="0">
                <a:latin typeface="Arial"/>
                <a:cs typeface="Arial"/>
              </a:rPr>
              <a:t>| </a:t>
            </a:r>
            <a:r>
              <a:rPr sz="2400" b="1" spc="-30" dirty="0">
                <a:latin typeface="Arial"/>
                <a:cs typeface="Arial"/>
              </a:rPr>
              <a:t>dynamic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|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guided	</a:t>
            </a:r>
            <a:r>
              <a:rPr sz="2400" b="1" spc="-10" dirty="0">
                <a:latin typeface="Arial"/>
                <a:cs typeface="Arial"/>
              </a:rPr>
              <a:t>[, </a:t>
            </a:r>
            <a:r>
              <a:rPr sz="2400" b="1" spc="-30" dirty="0">
                <a:latin typeface="Arial"/>
                <a:cs typeface="Arial"/>
              </a:rPr>
              <a:t>chunk]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  </a:t>
            </a:r>
            <a:r>
              <a:rPr sz="2400" b="1" spc="-25" dirty="0">
                <a:latin typeface="Arial"/>
                <a:cs typeface="Arial"/>
              </a:rPr>
              <a:t>schedule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(runtime)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62710" y="2381250"/>
            <a:ext cx="2423160" cy="50038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9"/>
              </a:spcBef>
            </a:pPr>
            <a:r>
              <a:rPr sz="2400" b="1" spc="-15" dirty="0">
                <a:latin typeface="Arial"/>
                <a:cs typeface="Arial"/>
              </a:rPr>
              <a:t>static </a:t>
            </a:r>
            <a:r>
              <a:rPr sz="2400" b="1" spc="-10" dirty="0">
                <a:latin typeface="Arial"/>
                <a:cs typeface="Arial"/>
              </a:rPr>
              <a:t>[,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chunk]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17600" y="2895600"/>
            <a:ext cx="8351520" cy="20243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16305" marR="381000" indent="-274320">
              <a:lnSpc>
                <a:spcPts val="2460"/>
              </a:lnSpc>
              <a:spcBef>
                <a:spcPts val="330"/>
              </a:spcBef>
              <a:tabLst>
                <a:tab pos="91630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Distribute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iterations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blocks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"chunk"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over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threads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round-robin</a:t>
            </a:r>
            <a:r>
              <a:rPr sz="2200" b="1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fashion</a:t>
            </a:r>
            <a:endParaRPr sz="2200">
              <a:latin typeface="Arial"/>
              <a:cs typeface="Arial"/>
            </a:endParaRPr>
          </a:p>
          <a:p>
            <a:pPr marL="916305" marR="5080" indent="-274320">
              <a:lnSpc>
                <a:spcPts val="2460"/>
              </a:lnSpc>
              <a:spcBef>
                <a:spcPts val="1420"/>
              </a:spcBef>
              <a:tabLst>
                <a:tab pos="91630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1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absence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"chunk",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each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thread executes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approx.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N/P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chunks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loop of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length 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200" b="1" i="1"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threads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Example: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Loop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length </a:t>
            </a:r>
            <a:r>
              <a:rPr sz="2200" b="1" i="1" spc="-10" dirty="0">
                <a:solidFill>
                  <a:srgbClr val="7F007F"/>
                </a:solidFill>
                <a:latin typeface="Arial"/>
                <a:cs typeface="Arial"/>
              </a:rPr>
              <a:t>16, </a:t>
            </a:r>
            <a:r>
              <a:rPr sz="2200" b="1" i="1" dirty="0">
                <a:solidFill>
                  <a:srgbClr val="7F007F"/>
                </a:solidFill>
                <a:latin typeface="Arial"/>
                <a:cs typeface="Arial"/>
              </a:rPr>
              <a:t>4</a:t>
            </a:r>
            <a:r>
              <a:rPr sz="2200" b="1" i="1" spc="-15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threads: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378710" y="5105400"/>
          <a:ext cx="6476365" cy="1845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spc="-1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150" b="1" spc="-1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2150" b="1" spc="-1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chunk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150" b="1" spc="-114" dirty="0">
                          <a:latin typeface="Arial"/>
                          <a:cs typeface="Arial"/>
                        </a:rPr>
                        <a:t>1-4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150" b="1" spc="-114" dirty="0">
                          <a:latin typeface="Arial"/>
                          <a:cs typeface="Arial"/>
                        </a:rPr>
                        <a:t>5-8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150" b="1" spc="-114" dirty="0">
                          <a:latin typeface="Arial"/>
                          <a:cs typeface="Arial"/>
                        </a:rPr>
                        <a:t>9-12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150" b="1" spc="-130" dirty="0">
                          <a:latin typeface="Arial"/>
                          <a:cs typeface="Arial"/>
                        </a:rPr>
                        <a:t>13-16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55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spc="-1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chunk </a:t>
                      </a:r>
                      <a:r>
                        <a:rPr sz="2150" b="1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1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5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spc="-114" dirty="0">
                          <a:latin typeface="Arial"/>
                          <a:cs typeface="Arial"/>
                        </a:rPr>
                        <a:t>1-2</a:t>
                      </a:r>
                      <a:endParaRPr sz="2150">
                        <a:latin typeface="Arial"/>
                        <a:cs typeface="Arial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150" b="1" spc="-114" dirty="0">
                          <a:latin typeface="Arial"/>
                          <a:cs typeface="Arial"/>
                        </a:rPr>
                        <a:t>9-10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spc="-95" dirty="0">
                          <a:latin typeface="Arial"/>
                          <a:cs typeface="Arial"/>
                        </a:rPr>
                        <a:t>3-4</a:t>
                      </a:r>
                      <a:endParaRPr sz="21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150" b="1" spc="-145" dirty="0">
                          <a:latin typeface="Arial"/>
                          <a:cs typeface="Arial"/>
                        </a:rPr>
                        <a:t>11-12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spc="-110" dirty="0">
                          <a:latin typeface="Arial"/>
                          <a:cs typeface="Arial"/>
                        </a:rPr>
                        <a:t>5-6</a:t>
                      </a:r>
                      <a:endParaRPr sz="21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150" b="1" spc="-130" dirty="0">
                          <a:latin typeface="Arial"/>
                          <a:cs typeface="Arial"/>
                        </a:rPr>
                        <a:t>13-14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50" b="1" spc="-114" dirty="0">
                          <a:latin typeface="Arial"/>
                          <a:cs typeface="Arial"/>
                        </a:rPr>
                        <a:t>7-8</a:t>
                      </a:r>
                      <a:endParaRPr sz="215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150" b="1" spc="-145" dirty="0">
                          <a:latin typeface="Arial"/>
                          <a:cs typeface="Arial"/>
                        </a:rPr>
                        <a:t>15-16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478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schedule</a:t>
            </a:r>
            <a:r>
              <a:rPr sz="3600" i="0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clause/2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92300" y="1925320"/>
            <a:ext cx="7609205" cy="14770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6385" marR="5080" indent="-274320">
              <a:lnSpc>
                <a:spcPts val="2460"/>
              </a:lnSpc>
              <a:spcBef>
                <a:spcPts val="33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Fixed portions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work; size </a:t>
            </a:r>
            <a:r>
              <a:rPr sz="2200" b="1" i="1" spc="-1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controlled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by the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2200" b="1" i="1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chunk</a:t>
            </a:r>
            <a:endParaRPr sz="2200">
              <a:latin typeface="Arial"/>
              <a:cs typeface="Arial"/>
            </a:endParaRPr>
          </a:p>
          <a:p>
            <a:pPr marL="286385" marR="306705" indent="-274320">
              <a:lnSpc>
                <a:spcPts val="2460"/>
              </a:lnSpc>
              <a:spcBef>
                <a:spcPts val="141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thread finishes,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starts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next portion</a:t>
            </a:r>
            <a:r>
              <a:rPr sz="2200" b="1" i="1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work</a:t>
            </a:r>
            <a:endParaRPr sz="2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92300" y="4265929"/>
            <a:ext cx="740981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6385" marR="5080" indent="-274320">
              <a:lnSpc>
                <a:spcPts val="2460"/>
              </a:lnSpc>
              <a:spcBef>
                <a:spcPts val="33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Same dynamic behaviour </a:t>
            </a:r>
            <a:r>
              <a:rPr sz="2200" b="1" i="1" spc="-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"dynamic",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but size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portion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work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decreases</a:t>
            </a:r>
            <a:r>
              <a:rPr sz="22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exponentially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93570" y="5778500"/>
            <a:ext cx="7265034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6385" marR="5080" indent="-274320">
              <a:lnSpc>
                <a:spcPts val="2460"/>
              </a:lnSpc>
              <a:spcBef>
                <a:spcPts val="330"/>
              </a:spcBef>
              <a:tabLst>
                <a:tab pos="286385" algn="l"/>
              </a:tabLst>
            </a:pPr>
            <a:r>
              <a:rPr sz="2475" spc="-457" baseline="6734" dirty="0">
                <a:solidFill>
                  <a:srgbClr val="0000FF"/>
                </a:solidFill>
                <a:latin typeface="DejaVu Sans"/>
                <a:cs typeface="DejaVu Sans"/>
              </a:rPr>
              <a:t>✔	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Iteration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scheduling scheme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is set </a:t>
            </a:r>
            <a:r>
              <a:rPr sz="2200" b="1" i="1" spc="-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runtime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through 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environment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</a:t>
            </a:r>
            <a:r>
              <a:rPr sz="2200" b="1" i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35" dirty="0">
                <a:latin typeface="Arial"/>
                <a:cs typeface="Arial"/>
              </a:rPr>
              <a:t>OMP_SCHEDULE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68730" y="1421130"/>
            <a:ext cx="2877820" cy="50038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400"/>
              </a:spcBef>
            </a:pPr>
            <a:r>
              <a:rPr sz="2400" b="1" spc="-30" dirty="0">
                <a:latin typeface="Arial"/>
                <a:cs typeface="Arial"/>
              </a:rPr>
              <a:t>dynamic </a:t>
            </a:r>
            <a:r>
              <a:rPr sz="2400" b="1" spc="-10" dirty="0">
                <a:latin typeface="Arial"/>
                <a:cs typeface="Arial"/>
              </a:rPr>
              <a:t>[,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chunk]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68730" y="3675379"/>
            <a:ext cx="2877820" cy="499109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400"/>
              </a:spcBef>
            </a:pPr>
            <a:r>
              <a:rPr sz="2400" b="1" spc="-35" dirty="0">
                <a:latin typeface="Arial"/>
                <a:cs typeface="Arial"/>
              </a:rPr>
              <a:t>guided </a:t>
            </a:r>
            <a:r>
              <a:rPr sz="2400" b="1" spc="-10" dirty="0">
                <a:latin typeface="Arial"/>
                <a:cs typeface="Arial"/>
              </a:rPr>
              <a:t>[,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chunk]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68730" y="5259070"/>
            <a:ext cx="1623060" cy="50038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400"/>
              </a:spcBef>
            </a:pPr>
            <a:r>
              <a:rPr sz="2400" b="1" spc="-30" dirty="0">
                <a:latin typeface="Arial"/>
                <a:cs typeface="Arial"/>
              </a:rPr>
              <a:t>runtime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34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3600" i="0" spc="-1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experiment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14500" y="6094729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00" y="5746750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00" y="5398770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00" y="5050790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59200" y="4701540"/>
            <a:ext cx="5974080" cy="0"/>
          </a:xfrm>
          <a:custGeom>
            <a:avLst/>
            <a:gdLst/>
            <a:ahLst/>
            <a:cxnLst/>
            <a:rect l="l" t="t" r="r" b="b"/>
            <a:pathLst>
              <a:path w="5974080">
                <a:moveTo>
                  <a:pt x="0" y="0"/>
                </a:moveTo>
                <a:lnTo>
                  <a:pt x="59740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14500" y="4701540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14500" y="4353559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14500" y="4005579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4500" y="3656329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14500" y="3308350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4500" y="2960370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14500" y="2612389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14500" y="2263139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14500" y="1915160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4500" y="1567180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14500" y="6094729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4500" y="6094729"/>
            <a:ext cx="8018780" cy="0"/>
          </a:xfrm>
          <a:custGeom>
            <a:avLst/>
            <a:gdLst/>
            <a:ahLst/>
            <a:cxnLst/>
            <a:rect l="l" t="t" r="r" b="b"/>
            <a:pathLst>
              <a:path w="8018780">
                <a:moveTo>
                  <a:pt x="0" y="0"/>
                </a:moveTo>
                <a:lnTo>
                  <a:pt x="8018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14500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670050" y="6160770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517139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432050" y="6160770"/>
            <a:ext cx="170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2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318509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194050" y="6160770"/>
            <a:ext cx="24002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2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19879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003040" y="6160770"/>
            <a:ext cx="24002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2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922520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23890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25259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27900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203440" y="6160770"/>
            <a:ext cx="24002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2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129269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003540" y="6160770"/>
            <a:ext cx="24002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2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930640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813800" y="6160770"/>
            <a:ext cx="24002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2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733280" y="60947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9613900" y="6160770"/>
            <a:ext cx="2425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20" dirty="0">
                <a:latin typeface="Arial"/>
                <a:cs typeface="Arial"/>
              </a:rPr>
              <a:t>5</a:t>
            </a:r>
            <a:r>
              <a:rPr sz="1000" spc="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7221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21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386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6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538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538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703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703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856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856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021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021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1737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1737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338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338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503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503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86562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6562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821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821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8986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986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1388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1388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304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304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469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469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621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621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786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786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9390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9390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104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104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269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269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4216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4216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586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586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751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751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9042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9042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069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069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1234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234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386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386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551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551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704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704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1869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869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034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034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186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186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2352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352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2517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517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669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669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2834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834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29870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29870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3152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3152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3317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3317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3469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3469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3634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634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37871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7871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3952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3952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4117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4117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42697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42697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4434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434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4599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4599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47522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7522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4917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4917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5082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5082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5234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5234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5400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5400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552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5552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5717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5717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5882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5882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6035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6035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6200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6200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365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6365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6517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6517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682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6682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6847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6847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7000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7000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7165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7165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7317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7317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7482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7482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7647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7647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7800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7800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7965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7965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81177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81177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8282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8282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8448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8448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86003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6003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765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765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8930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930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9083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9083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9248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248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413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413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9565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95656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9730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9730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9883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9883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0048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0048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0213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0213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365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0365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0530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0530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0695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0695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0848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0848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1013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1013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1178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1178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1330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13308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1496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1496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1648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16483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1813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1813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19658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19658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2131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2131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2296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22961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24485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24485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26135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26135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2778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2778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29310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29310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3096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3096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3261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3261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3413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3413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3578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3578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37312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37312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3896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3896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0614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0614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42137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42137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43789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43789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4544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4544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46964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46964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4861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4861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50265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50265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5179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51790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53440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53440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5496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54965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56615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56615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58140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58140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59790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59790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6144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1442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62965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629659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461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64617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6626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66267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67792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677920" y="281686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6944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694429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71094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710940" y="281686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7261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7261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7426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7426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75792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75792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7744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7744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7909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7909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80619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80619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8227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8227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8392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8392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85445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85445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8709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8709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8874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8874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9027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9027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9192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9192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9344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9344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9509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9509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96620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96620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9827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9827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9992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9992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01447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01447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0309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0309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0474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0474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06272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06272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0792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0792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0957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0957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1109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1109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1275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1275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14274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14274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592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1592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1757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1757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19100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19100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2075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2075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2240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240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23925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23925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2557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2557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2722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2722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2875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875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3040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3040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3192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3192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3357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3357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3522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3522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3675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3675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3840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3840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4005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4005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4157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4157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4323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4323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44754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44754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4640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4640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4805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4805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49580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49580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5123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5123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5288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5288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5440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5440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5605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5605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57580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57580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5923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5923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6088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6088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62407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62407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6405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6405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6570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570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67232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67232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6888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6888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7053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7053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7205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7205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371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7371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7523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7523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7688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7688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7853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7853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8006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8006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8171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8171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8336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8336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8488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8488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8653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8653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88060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88060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8971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8971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9136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9136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9288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9288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9453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94537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96062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96062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9771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97712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9936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99364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00887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008879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0253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02539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80" y="28702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0419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0419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05714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287020"/>
                </a:move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057140" y="17716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19">
                <a:moveTo>
                  <a:pt x="0" y="0"/>
                </a:moveTo>
                <a:lnTo>
                  <a:pt x="0" y="287020"/>
                </a:lnTo>
                <a:lnTo>
                  <a:pt x="19050" y="28702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0736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0736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0901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0901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1054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10540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1219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1219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1371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13715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1536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15365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1701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17017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1854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185409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2019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287020"/>
                </a:move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201920" y="17716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19">
                <a:moveTo>
                  <a:pt x="0" y="0"/>
                </a:moveTo>
                <a:lnTo>
                  <a:pt x="0" y="287020"/>
                </a:lnTo>
                <a:lnTo>
                  <a:pt x="17779" y="28702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2184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2184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2336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2336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2501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2501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2666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2666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2819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2819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2984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2984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3136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3136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3301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3301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34542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34542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3619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3619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3784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3784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39369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39369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4102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4102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4267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4267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44195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44195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4584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4584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4749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4749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4902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4902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5067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5067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52195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52195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5384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5384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5549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5549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57022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57022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5867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5867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6032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6032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6184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6184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6349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6349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6515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6515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6667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6667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6832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6832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6984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6984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7150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7150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7315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7315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7467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7467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7632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7632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77850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77850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7950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7950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8115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8115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82675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82675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58432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58432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58597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58597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58750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8750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8915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58915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9080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9080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9232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9232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9397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9397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95502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95502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9715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9715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9880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9880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600329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600329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60198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0198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60363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0363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60515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60515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60680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0680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60845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60845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60998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60998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61163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61163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61315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61315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61480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614807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616330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616330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61798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617982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61963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619632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621157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621157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62280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22807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62445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2445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625982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625982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2763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2763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2928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2928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63080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63080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63246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63246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633984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633984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63563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63563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63728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63728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638810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638810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64046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64046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642112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642112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643635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643635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645287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645287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646937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646937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648462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648462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650112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650112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65163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65163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65328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65328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65493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65493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5646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65646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5811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65811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59638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659638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66128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66128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66294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66294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664464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664464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66611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66611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66776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66776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66929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66929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67094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67094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672465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672465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67411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67411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67576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67576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677290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677290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67894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67894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68059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68059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682116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682116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68376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68376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68541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68541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68694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8694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68859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68859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9011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69011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9176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69176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9342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69342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69494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9494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69659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69659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69824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69824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69977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69977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70142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70142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702945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702945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70459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70459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0624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70624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70777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70777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70942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70942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71107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71107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1259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1259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1424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1424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15771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15771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1742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71742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1907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71907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20598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720598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2224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72224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72390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72390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72542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2542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72707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72707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72872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2872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3025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3025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3190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3190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3342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3342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73507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73507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73672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73672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73825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73825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73990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73990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74155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74155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74307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74307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74472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74472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4637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4637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4790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4790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4955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4955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5107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75107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75272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75272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754253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754253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5590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75590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75755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75755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759079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759079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76073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76073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76238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76238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763905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63905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76555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76555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6720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6720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6873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6873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7038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77038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771905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771905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77355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77355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77520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77520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77673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77673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77838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77838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78003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78003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78155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8155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8320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8320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8486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8486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8638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8638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8803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78803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78955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78955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9121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79121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792734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92734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79438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79438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79603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9603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797560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97560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9921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9921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80086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80086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802385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802385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80403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80403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80568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80568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80721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80721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80886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80886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10386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10386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1203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1203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81368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1368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815213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15213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81686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81686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81851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81851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82003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82003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82169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82169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82334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82334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2486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82486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82651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2651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82804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2804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82969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2969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831215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831215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83286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83286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834516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834516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836040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836040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837691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837691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83934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83934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840866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840866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842518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842518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84416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84416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84569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4569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84734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84734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848868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48868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85051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5051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85217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85217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853694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853694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85534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85534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85699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85699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858520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858520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86017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86017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861821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861821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86334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86334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86499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86499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86652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86652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86817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86817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86982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86982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87134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87134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87299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87299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874521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874521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87617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87617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87782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87782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879348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8793480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88099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8099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88265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8265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88417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8417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8582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8582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88747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887475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88900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88900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89065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89065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892175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892175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89382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89382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895476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895476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897000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897000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898651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898651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90030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90030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901826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901826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903478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903478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90512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90512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90665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90665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90830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90830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909828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909828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91147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91147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91313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91313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91465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91465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91630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91630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917829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917829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91948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91948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92113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92113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922655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922655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92430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92430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92595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92595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92748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92748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92913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92913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930655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930655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93230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93230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93395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93395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935481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9354819" y="21196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93713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937133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93878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938784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940308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9403080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94195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94195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94361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943610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94513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945134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94678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946785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94830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948309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94996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949960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95161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951610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95313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953135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95478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954785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956436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956436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95796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957960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959611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9596119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96126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96126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96278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962786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96443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964438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96596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9659619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96761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9676130" y="21196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969136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9691369" y="246761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970788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970788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97243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9724390" y="246761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1511300" y="14046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17221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17221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17386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7386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17538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17538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177037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177037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17856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17856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18021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8021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181737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181737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18338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18338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185038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185038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186562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186562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188213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188213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18986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18986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191388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191388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19304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19304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194691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194691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19621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19621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197866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197866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199390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199390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01041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01041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02692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02692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204216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204216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20586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20586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207517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207517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209042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209042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21069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21069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212343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212343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213867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213867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215518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215518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217042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217042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18693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218693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22034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22034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221868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221868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22352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22352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225171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225171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22669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22669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228346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228346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229870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229870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23152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23152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23317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23317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234696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234696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23634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23634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237871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237871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23952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23952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24117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24117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242697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242697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24434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24434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245998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245998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24752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24752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249173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249173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25082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25082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252348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252348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25400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25400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255523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255523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25717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25717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258826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258826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260350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260350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26200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26200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26365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26365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265176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265176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26682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26682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26847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26847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270002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270002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27165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27165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273177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273177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27482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27482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276478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276478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27800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27800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279653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279653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281177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281177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282828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282828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28448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28448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286003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286003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28765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28765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289306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289306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29083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29083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29248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29248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29413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29413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295656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295656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29730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29730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29883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29883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30048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30048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30213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30213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30365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30365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305307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305307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306958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306958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80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30848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30848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310133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310133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31178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31178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313308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313308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31496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31496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316483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316483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318135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318135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319658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319658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321310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321310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32296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322961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324485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324485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32613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32613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32778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32778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329310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329310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33096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33096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33261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33261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334137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334137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33578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33578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337312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337312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33896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33896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34061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34061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342137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342137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343789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343789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34544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34544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34696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34696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34861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34861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35026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35026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35179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35179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35344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35344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35496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35496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35661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35661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358140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358140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35979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35979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36144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36144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362965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362965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36461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36461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366267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366267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367792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367792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36944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36944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37109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37109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37261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37261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37426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37426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37579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37579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37744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37744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37909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37909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380619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380619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382270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382270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38392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38392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385445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385445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38709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38709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38874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38874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39027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39027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39192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39192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39344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39344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39509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39509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396620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396620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398272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398272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39992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39992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401447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401447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40309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40309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40474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40474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06272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406272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407924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407924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409575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409575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41109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41109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1275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41275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414274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414274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41592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41592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41757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41757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419100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19100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2075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2075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2240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2240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23925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23925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2557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2557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27227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27227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2875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2875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3040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3040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3192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3192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3357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3357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3522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3522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3675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3675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3840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3840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4005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4005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4157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4157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4323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4323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44754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44754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4640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4640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4805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4805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49580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49580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5123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5123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5288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5288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5440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5440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5605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5605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57580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57580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5923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5923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6088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6088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62407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62407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6405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6405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6570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6570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67232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67232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6888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6888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7053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7053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7205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7205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7371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7371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7523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7523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7688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7688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7853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7853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8006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8006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8171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8171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8336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8336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8488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8488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8653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8653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88060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88060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8971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8971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9136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91362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9288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9288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9453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9453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96062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96062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9771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9771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99364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99364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500887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500887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50253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50253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50419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50419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505714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505714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50736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0736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50901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50901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51054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51054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51219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51219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51371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51371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1536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1536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1701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1701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51854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1854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2019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2019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21842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21842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2336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2336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2501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2501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52666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2666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2819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2819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29844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529844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3136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3136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3301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3301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3454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53454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3619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3619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3784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3784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539369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39369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4102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4102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4267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4267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544195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544195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4584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4584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4749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54749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54902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4902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5067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5067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552195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552195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5384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5384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55497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555497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57022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57022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5867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5867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560324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560324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6184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6184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6349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56349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6515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6515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6667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6667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56832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6832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69849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69849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7150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57150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73150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573150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7467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7467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76325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76325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577850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77850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79500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79500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8115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58115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82675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5826759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8432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84327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85977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85977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58750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87502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8915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89152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9080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59080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59232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9232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59397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9397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59550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59550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59715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9715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9880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59880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600329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600329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60198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60198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60363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60363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60515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60515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60680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60680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60845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608457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60998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60998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61163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61163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61315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61315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61480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61480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616330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616330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61798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61798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61963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61963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621157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621157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62280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622807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62445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62445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62598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6259829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62763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62763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62928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62928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63080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63080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63246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63246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633984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633984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63563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63563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63728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63728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638810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638810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64046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64046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64211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642112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643635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643635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64528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645287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64693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646937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64846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648462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65011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650112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65163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65163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65328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65328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65493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65493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656463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656463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65811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65811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659638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659638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66128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66128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66294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66294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664464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664464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66611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66611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66776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66776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66929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669290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67094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67094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672465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672465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67411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67411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67576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67576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677290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677290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67894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67894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68059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68059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82116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82116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83768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83768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8541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68541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86943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86943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8859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68859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69011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69011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69176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9176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9342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9342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9494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69494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69659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9659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9824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9824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9977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69977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70142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70142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702945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702945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70459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70459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70624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70624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70777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70777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70942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70942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71107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71107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71259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71259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714248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714248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715771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715771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717423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717423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71907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71907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720598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720598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72224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72224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72390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72390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72542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72542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72707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72707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72872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72872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73025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73025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73190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73190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73342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733425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73507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735075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73672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73672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73825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73825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73990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73990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74155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74155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74307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74307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744728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744728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74637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74637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74790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74790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74955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74955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75107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75107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75272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75272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754253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754253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75590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75590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75755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75755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759079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759079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76073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76073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76238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76238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763905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763905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76555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76555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76720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76720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76873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76873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77038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77038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771905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771905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77355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77355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77520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77520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77673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77673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77838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77838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78003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78003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78155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78155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78320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78320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78486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78486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78638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78638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78803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78803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78955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78955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79121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79121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792734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792734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79438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79438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79603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79603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797560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797560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79921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79921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80086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80086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802385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802385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80403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80403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80568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80568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80721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80721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80886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80886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810386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810386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81203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81203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81368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81368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815213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815213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81686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81686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81851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81851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82003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82003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82169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82169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823340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823340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82486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82486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826515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826515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82804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82804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82969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82969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831215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8312150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83286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83286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83451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83451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836040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836040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83769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83769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83934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83934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840866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840866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84251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84251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844169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844169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845693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845693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84734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847344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848868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848868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85051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850519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85217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85217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853694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853694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85534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85534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856995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856995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858520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858520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860170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8601709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86182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86182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86334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86334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86499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86499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86652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86652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86817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86817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86982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86982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87134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87134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87299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87299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874521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874521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87617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87617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87782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87782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879348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8793480" y="386080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88099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88099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88265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88265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88417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88417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88582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88582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88747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88747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88900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88900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89065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89065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892175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892175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89382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893825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89547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89547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897000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897000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89865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89865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90030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90030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90182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90182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90347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90347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905129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905129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90665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90665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90830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90830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90982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909828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91147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91147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91313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91313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91465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91465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91630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91630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917829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917829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91948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91948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92113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92113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922655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9226550" y="351282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92430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92430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92595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92595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92748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927480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92913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92913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930655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930655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93230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932306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93395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93395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935481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9354819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93713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93713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93878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938784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940308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287019"/>
                </a:move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9403080" y="4210050"/>
            <a:ext cx="19050" cy="287020"/>
          </a:xfrm>
          <a:custGeom>
            <a:avLst/>
            <a:gdLst/>
            <a:ahLst/>
            <a:cxnLst/>
            <a:rect l="l" t="t" r="r" b="b"/>
            <a:pathLst>
              <a:path w="19050" h="287020">
                <a:moveTo>
                  <a:pt x="0" y="0"/>
                </a:moveTo>
                <a:lnTo>
                  <a:pt x="0" y="287019"/>
                </a:lnTo>
                <a:lnTo>
                  <a:pt x="19050" y="28701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94195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94195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94361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943610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94513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945134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94678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946785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94830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9483090" y="386080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94996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949960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95161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951610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95313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9531350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95478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954785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956436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9564369" y="351282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95796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957960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95961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959611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96126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961263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96278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9627869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96443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287019"/>
                </a:moveTo>
                <a:lnTo>
                  <a:pt x="17780" y="287019"/>
                </a:lnTo>
                <a:lnTo>
                  <a:pt x="1778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9644380" y="4210050"/>
            <a:ext cx="17780" cy="287020"/>
          </a:xfrm>
          <a:custGeom>
            <a:avLst/>
            <a:gdLst/>
            <a:ahLst/>
            <a:cxnLst/>
            <a:rect l="l" t="t" r="r" b="b"/>
            <a:pathLst>
              <a:path w="17779" h="287020">
                <a:moveTo>
                  <a:pt x="0" y="0"/>
                </a:moveTo>
                <a:lnTo>
                  <a:pt x="0" y="287019"/>
                </a:lnTo>
                <a:lnTo>
                  <a:pt x="17779" y="28701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96596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9659619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96761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967613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969136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9691369" y="316483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970788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970788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97243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9724390" y="316483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1511300" y="14046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17221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17221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17386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17386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17538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17538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17703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17703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17856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17856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18021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18021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181737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181737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18338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18338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18503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18503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186562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186562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18821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18821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18986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18986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191388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191388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19304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19304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19469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19469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19621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19621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19786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19786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199390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199390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20104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20104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20269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20269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204216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204216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20586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20586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20751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20751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209042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209042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21069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21069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21234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21234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21386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21386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21551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21551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21704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21704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21869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21869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22034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22034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22186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22186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22352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22352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22517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22517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22669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22669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22834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22834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229870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229870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23152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23152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23317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23317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23469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23469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23634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23634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237871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237871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23952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23952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24117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24117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242697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242697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24434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24434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24599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24599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247522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247522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24917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24917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25082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25082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25234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25234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25400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25400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25552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25552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25717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25717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25882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25882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26035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26035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26200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26200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26365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26365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26517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26517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26682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26682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26847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26847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27000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27000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27165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27165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27317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27317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27482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27482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27647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27647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27800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27800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27965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27965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281177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281177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28282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28282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28448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28448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286003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286003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28765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28765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28930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28930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29083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29083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29248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29248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29413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29413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29565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295656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29730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29730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29883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29883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30048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30048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30213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30213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30365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30365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30530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30530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30695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30695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30848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30848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31013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31013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31178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31178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31330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313308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31496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31496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31648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316483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31813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31813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319658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319658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32131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32131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32296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322961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80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324485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324485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326135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326135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32778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32778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329310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329310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33096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33096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33261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33261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33413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33413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33578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33578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337312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337312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33896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33896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340614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340614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342137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342137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343789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343789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34544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34544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346964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346964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34861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34861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350265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350265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35179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351790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353440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353440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35496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354965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356615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356615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358140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358140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359790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359790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36144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361442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362965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3629659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36461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364617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36626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366267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367792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3677920" y="560324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36944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3694429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371094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3710940" y="560324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37261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37261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37426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37426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375792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375792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37744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37744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37909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37909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380619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380619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38227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38227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38392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38392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385445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385445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38709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38709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38874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38874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39027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39027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39192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39192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39344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39344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39509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39509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396620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396620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39827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39827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39992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39992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401447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401447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40309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40309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40474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40474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406272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406272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40792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40792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40957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40957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41109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41109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41275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41275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414274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414274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41592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41592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41757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41757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419100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419100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42075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42075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42240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42240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423925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423925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42557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42557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42722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42722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42875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42875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43040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43040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43192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43192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43357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43357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43522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43522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43675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43675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43840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43840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44005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44005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44157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44157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44323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44323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444754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444754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44640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44640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44805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44805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449580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449580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45123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45123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45288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45288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45440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45440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45605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45605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457580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457580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45923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45923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46088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46088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462407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462407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46405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46405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46570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46570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467232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467232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46888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46888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47053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47053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47205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47205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47371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47371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47523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47523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47688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47688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47853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47853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48006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48006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48171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48171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48336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48336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48488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48488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48653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48653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488060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488060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48971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48971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49136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49136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49288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49288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49453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49453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496062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496062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49771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49771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49936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49936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500887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500887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50253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50253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50419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50419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505714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505714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50736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50736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50901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50901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51054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51054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51219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51219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51371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51371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51536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51536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51701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51701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51854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51854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52019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52019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52184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52184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52336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52336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52501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52501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52666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52666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52819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52819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52984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52984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53136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53136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53301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53301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534542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534542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53619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53619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53784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53784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539369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539369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54102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54102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54267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54267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544195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544195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54584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545845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54749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54749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54902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549020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55067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550672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552195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5521959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55384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553847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55549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55549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557022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5570220" y="5253990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55867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558672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56032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56032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56184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5618479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56349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56349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56515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56515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56667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566674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56832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568325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56984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569849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57150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5715000" y="5253990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57315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57315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57467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57467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57632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57632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577850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577850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57950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57950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58115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58115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582675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582675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584327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584327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585977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585977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58750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58750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589152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589152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59080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59080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592327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592327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59397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59397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595502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595502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59715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59715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59880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59880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600329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600329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60198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60198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60363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60363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60515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60515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60680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60680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608457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608457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60998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60998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61163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61163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61315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61315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614807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614807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616330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616330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61798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61798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619632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619632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621157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621157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622807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622807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62445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62445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625982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625982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62763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62763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62928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62928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63080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63080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63246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63246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633984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633984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63563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63563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63728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63728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638810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638810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64046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64046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64211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64211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643635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643635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645287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645287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646937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646937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64846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648462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650112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650112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65163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65163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65328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65328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65493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65493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65646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65646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65811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65811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659638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659638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66128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66128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66294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66294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664464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664464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66611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66611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66776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66776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66929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66929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67094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67094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672465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672465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67411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67411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67576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67576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677290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677290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678941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678941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68059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68059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682116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682116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68376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68376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68541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68541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68694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68694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68859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68859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69011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69011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69176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69176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69342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69342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69494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69494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69659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69659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69824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69824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69977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69977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70142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70142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702945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702945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70459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70459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70624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70624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70777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70777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709421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709421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71107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71107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71259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71259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71424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71424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715771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715771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71742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71742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71907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71907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720598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720598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72224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72224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72390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72390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72542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72542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72707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72707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72872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72872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73025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73025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73190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73190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73342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73342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73507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73507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73672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73672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73825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73825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739901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739901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74155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74155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74307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74307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74472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74472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74637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74637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74790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747903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74955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74955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75107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751078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75272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752729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754253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754253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75590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755904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75755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757555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759079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759079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76073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7607300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76238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76238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763905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7639050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76555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765555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76720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767206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76873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768730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770381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89"/>
                </a:moveTo>
                <a:lnTo>
                  <a:pt x="17780" y="288289"/>
                </a:lnTo>
                <a:lnTo>
                  <a:pt x="1778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7703819" y="490600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89"/>
                </a:lnTo>
                <a:lnTo>
                  <a:pt x="17779" y="288289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771905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89"/>
                </a:move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7719059" y="490600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89"/>
                </a:lnTo>
                <a:lnTo>
                  <a:pt x="19050" y="288289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77355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77355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77520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77520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77673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77673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77838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77838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78003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78003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78155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78155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78320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78320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78486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78486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78638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78638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78803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78803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78955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78955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79121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79121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792734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792734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79438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79438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79603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79603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797560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6" name="object 2866"/>
          <p:cNvSpPr/>
          <p:nvPr/>
        </p:nvSpPr>
        <p:spPr>
          <a:xfrm>
            <a:off x="797560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79921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79921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80086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80086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1" name="object 2871"/>
          <p:cNvSpPr/>
          <p:nvPr/>
        </p:nvSpPr>
        <p:spPr>
          <a:xfrm>
            <a:off x="802385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802385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80403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80403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80568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6" name="object 2876"/>
          <p:cNvSpPr/>
          <p:nvPr/>
        </p:nvSpPr>
        <p:spPr>
          <a:xfrm>
            <a:off x="80568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80721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80721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80886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80886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1" name="object 2881"/>
          <p:cNvSpPr/>
          <p:nvPr/>
        </p:nvSpPr>
        <p:spPr>
          <a:xfrm>
            <a:off x="810386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810386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81203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81203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81368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6" name="object 2886"/>
          <p:cNvSpPr/>
          <p:nvPr/>
        </p:nvSpPr>
        <p:spPr>
          <a:xfrm>
            <a:off x="81368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815213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815213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81686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81686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81851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81851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82003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82003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82169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82169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82334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82334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82486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82486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82651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82651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3" name="object 2903"/>
          <p:cNvSpPr/>
          <p:nvPr/>
        </p:nvSpPr>
        <p:spPr>
          <a:xfrm>
            <a:off x="82804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82804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82969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82969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831215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8" name="object 2908"/>
          <p:cNvSpPr/>
          <p:nvPr/>
        </p:nvSpPr>
        <p:spPr>
          <a:xfrm>
            <a:off x="831215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83286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83286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83451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83451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3" name="object 2913"/>
          <p:cNvSpPr/>
          <p:nvPr/>
        </p:nvSpPr>
        <p:spPr>
          <a:xfrm>
            <a:off x="836040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836040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83769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83769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83934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8" name="object 2918"/>
          <p:cNvSpPr/>
          <p:nvPr/>
        </p:nvSpPr>
        <p:spPr>
          <a:xfrm>
            <a:off x="83934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840866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840866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84251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84251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3" name="object 2923"/>
          <p:cNvSpPr/>
          <p:nvPr/>
        </p:nvSpPr>
        <p:spPr>
          <a:xfrm>
            <a:off x="84416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84416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84569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84569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84734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84734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848868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848868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85051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85051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85217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85217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853694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853694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85534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85534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85699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0" name="object 2940"/>
          <p:cNvSpPr/>
          <p:nvPr/>
        </p:nvSpPr>
        <p:spPr>
          <a:xfrm>
            <a:off x="85699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858520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858520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86017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86017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5" name="object 2945"/>
          <p:cNvSpPr/>
          <p:nvPr/>
        </p:nvSpPr>
        <p:spPr>
          <a:xfrm>
            <a:off x="86182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86182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86334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86334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86499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0" name="object 2950"/>
          <p:cNvSpPr/>
          <p:nvPr/>
        </p:nvSpPr>
        <p:spPr>
          <a:xfrm>
            <a:off x="86499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86652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86652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86817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86817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5" name="object 2955"/>
          <p:cNvSpPr/>
          <p:nvPr/>
        </p:nvSpPr>
        <p:spPr>
          <a:xfrm>
            <a:off x="86982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86982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87134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87134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87299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0" name="object 2960"/>
          <p:cNvSpPr/>
          <p:nvPr/>
        </p:nvSpPr>
        <p:spPr>
          <a:xfrm>
            <a:off x="87299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874521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874521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87617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87617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87782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87782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879348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879348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88099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88099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88265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88265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88417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88417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88582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88582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88747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88747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88900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88900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89065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89065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892175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892175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89382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89382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89547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89547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897000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897000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89865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89865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90030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90030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90182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90182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90347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90347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90512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90512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90665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90665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90830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90830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90982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90982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91147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91147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91313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0" name="object 3010"/>
          <p:cNvSpPr/>
          <p:nvPr/>
        </p:nvSpPr>
        <p:spPr>
          <a:xfrm>
            <a:off x="91313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1" name="object 3011"/>
          <p:cNvSpPr/>
          <p:nvPr/>
        </p:nvSpPr>
        <p:spPr>
          <a:xfrm>
            <a:off x="91465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91465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91630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4" name="object 3014"/>
          <p:cNvSpPr/>
          <p:nvPr/>
        </p:nvSpPr>
        <p:spPr>
          <a:xfrm>
            <a:off x="91630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917829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917829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7" name="object 3017"/>
          <p:cNvSpPr/>
          <p:nvPr/>
        </p:nvSpPr>
        <p:spPr>
          <a:xfrm>
            <a:off x="91948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8" name="object 3018"/>
          <p:cNvSpPr/>
          <p:nvPr/>
        </p:nvSpPr>
        <p:spPr>
          <a:xfrm>
            <a:off x="91948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92113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92113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922655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922655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92430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92430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92595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92595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92748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92748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92913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92913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930655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2" name="object 3032"/>
          <p:cNvSpPr/>
          <p:nvPr/>
        </p:nvSpPr>
        <p:spPr>
          <a:xfrm>
            <a:off x="930655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93230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4" name="object 3034"/>
          <p:cNvSpPr/>
          <p:nvPr/>
        </p:nvSpPr>
        <p:spPr>
          <a:xfrm>
            <a:off x="93230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5" name="object 3035"/>
          <p:cNvSpPr/>
          <p:nvPr/>
        </p:nvSpPr>
        <p:spPr>
          <a:xfrm>
            <a:off x="93395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6" name="object 3036"/>
          <p:cNvSpPr/>
          <p:nvPr/>
        </p:nvSpPr>
        <p:spPr>
          <a:xfrm>
            <a:off x="93395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7" name="object 3037"/>
          <p:cNvSpPr/>
          <p:nvPr/>
        </p:nvSpPr>
        <p:spPr>
          <a:xfrm>
            <a:off x="935481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8" name="object 3038"/>
          <p:cNvSpPr/>
          <p:nvPr/>
        </p:nvSpPr>
        <p:spPr>
          <a:xfrm>
            <a:off x="935481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93713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93713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93878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93878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3" name="object 3043"/>
          <p:cNvSpPr/>
          <p:nvPr/>
        </p:nvSpPr>
        <p:spPr>
          <a:xfrm>
            <a:off x="940308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4" name="object 3044"/>
          <p:cNvSpPr/>
          <p:nvPr/>
        </p:nvSpPr>
        <p:spPr>
          <a:xfrm>
            <a:off x="9403080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94195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94195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94361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94361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9" name="object 3049"/>
          <p:cNvSpPr/>
          <p:nvPr/>
        </p:nvSpPr>
        <p:spPr>
          <a:xfrm>
            <a:off x="94513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0" name="object 3050"/>
          <p:cNvSpPr/>
          <p:nvPr/>
        </p:nvSpPr>
        <p:spPr>
          <a:xfrm>
            <a:off x="945134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94678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94678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94830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94830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5" name="object 3055"/>
          <p:cNvSpPr/>
          <p:nvPr/>
        </p:nvSpPr>
        <p:spPr>
          <a:xfrm>
            <a:off x="94996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6" name="object 3056"/>
          <p:cNvSpPr/>
          <p:nvPr/>
        </p:nvSpPr>
        <p:spPr>
          <a:xfrm>
            <a:off x="949960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95161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95161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95313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953135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1" name="object 3061"/>
          <p:cNvSpPr/>
          <p:nvPr/>
        </p:nvSpPr>
        <p:spPr>
          <a:xfrm>
            <a:off x="95478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2" name="object 3062"/>
          <p:cNvSpPr/>
          <p:nvPr/>
        </p:nvSpPr>
        <p:spPr>
          <a:xfrm>
            <a:off x="954785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95643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95643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95796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957960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95961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95961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96126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96126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96278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962786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96443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96443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96596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9659619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96761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967613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969136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288290"/>
                </a:move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9691369" y="4558029"/>
            <a:ext cx="19050" cy="288290"/>
          </a:xfrm>
          <a:custGeom>
            <a:avLst/>
            <a:gdLst/>
            <a:ahLst/>
            <a:cxnLst/>
            <a:rect l="l" t="t" r="r" b="b"/>
            <a:pathLst>
              <a:path w="19050" h="288289">
                <a:moveTo>
                  <a:pt x="0" y="0"/>
                </a:moveTo>
                <a:lnTo>
                  <a:pt x="0" y="288290"/>
                </a:lnTo>
                <a:lnTo>
                  <a:pt x="19050" y="288290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97078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970788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97243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288290"/>
                </a:moveTo>
                <a:lnTo>
                  <a:pt x="17780" y="288290"/>
                </a:lnTo>
                <a:lnTo>
                  <a:pt x="17780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9724390" y="4558029"/>
            <a:ext cx="17780" cy="288290"/>
          </a:xfrm>
          <a:custGeom>
            <a:avLst/>
            <a:gdLst/>
            <a:ahLst/>
            <a:cxnLst/>
            <a:rect l="l" t="t" r="r" b="b"/>
            <a:pathLst>
              <a:path w="17779" h="288289">
                <a:moveTo>
                  <a:pt x="0" y="0"/>
                </a:moveTo>
                <a:lnTo>
                  <a:pt x="0" y="288290"/>
                </a:lnTo>
                <a:lnTo>
                  <a:pt x="17779" y="288290"/>
                </a:lnTo>
                <a:lnTo>
                  <a:pt x="1777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1511300" y="14046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6" name="object 3086"/>
          <p:cNvSpPr txBox="1"/>
          <p:nvPr/>
        </p:nvSpPr>
        <p:spPr>
          <a:xfrm>
            <a:off x="1450339" y="1720850"/>
            <a:ext cx="173355" cy="408559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b="1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680"/>
              </a:spcBef>
            </a:pP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680"/>
              </a:spcBef>
            </a:pP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87" name="object 3087"/>
          <p:cNvSpPr txBox="1"/>
          <p:nvPr/>
        </p:nvSpPr>
        <p:spPr>
          <a:xfrm>
            <a:off x="6096000" y="5317490"/>
            <a:ext cx="813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7F00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2400" b="1" spc="-35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2400" b="1" spc="-20" dirty="0">
                <a:solidFill>
                  <a:srgbClr val="7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7F00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88" name="object 3088"/>
          <p:cNvSpPr txBox="1"/>
          <p:nvPr/>
        </p:nvSpPr>
        <p:spPr>
          <a:xfrm>
            <a:off x="2112010" y="4476750"/>
            <a:ext cx="1569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007F00"/>
                </a:solidFill>
                <a:latin typeface="Arial"/>
                <a:cs typeface="Arial"/>
              </a:rPr>
              <a:t>dynamic,</a:t>
            </a:r>
            <a:r>
              <a:rPr sz="2400" b="1" spc="-114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89" name="object 3089"/>
          <p:cNvSpPr txBox="1"/>
          <p:nvPr/>
        </p:nvSpPr>
        <p:spPr>
          <a:xfrm>
            <a:off x="2070100" y="1879600"/>
            <a:ext cx="133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007F"/>
                </a:solidFill>
                <a:latin typeface="Arial"/>
                <a:cs typeface="Arial"/>
              </a:rPr>
              <a:t>guided,</a:t>
            </a:r>
            <a:r>
              <a:rPr sz="2400" b="1" spc="-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7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90" name="object 3090"/>
          <p:cNvSpPr txBox="1"/>
          <p:nvPr/>
        </p:nvSpPr>
        <p:spPr>
          <a:xfrm>
            <a:off x="4284979" y="6119495"/>
            <a:ext cx="2414905" cy="6838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425"/>
              </a:spcBef>
              <a:tabLst>
                <a:tab pos="1330325" algn="l"/>
                <a:tab pos="2130425" algn="l"/>
              </a:tabLst>
            </a:pPr>
            <a:r>
              <a:rPr sz="1000" spc="10" dirty="0">
                <a:latin typeface="Arial"/>
                <a:cs typeface="Arial"/>
              </a:rPr>
              <a:t>200	250	</a:t>
            </a:r>
            <a:r>
              <a:rPr sz="1000" dirty="0">
                <a:latin typeface="Arial"/>
                <a:cs typeface="Arial"/>
              </a:rPr>
              <a:t>300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b="1" spc="-20" dirty="0">
                <a:latin typeface="Arial"/>
                <a:cs typeface="Arial"/>
              </a:rPr>
              <a:t>Iteration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91" name="object 3091"/>
          <p:cNvSpPr txBox="1"/>
          <p:nvPr/>
        </p:nvSpPr>
        <p:spPr>
          <a:xfrm>
            <a:off x="1098212" y="3318103"/>
            <a:ext cx="366395" cy="14027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30" dirty="0">
                <a:latin typeface="Arial"/>
                <a:cs typeface="Arial"/>
              </a:rPr>
              <a:t>Thread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92" name="object 3092"/>
          <p:cNvSpPr txBox="1"/>
          <p:nvPr/>
        </p:nvSpPr>
        <p:spPr>
          <a:xfrm>
            <a:off x="3594100" y="1156970"/>
            <a:ext cx="380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500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iterations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on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4</a:t>
            </a:r>
            <a:r>
              <a:rPr sz="2400" b="1" i="1" spc="-21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20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SECTIONS</a:t>
            </a:r>
            <a:r>
              <a:rPr sz="3600" i="0" spc="-1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directive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02959" y="1746250"/>
            <a:ext cx="3990340" cy="232410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80010">
              <a:lnSpc>
                <a:spcPts val="2100"/>
              </a:lnSpc>
              <a:spcBef>
                <a:spcPts val="690"/>
              </a:spcBef>
            </a:pPr>
            <a:r>
              <a:rPr sz="1800" b="1" spc="-25" dirty="0">
                <a:latin typeface="Courier New"/>
                <a:cs typeface="Courier New"/>
              </a:rPr>
              <a:t>!$omp sections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[clause(s)]</a:t>
            </a:r>
            <a:endParaRPr sz="1800">
              <a:latin typeface="Courier New"/>
              <a:cs typeface="Courier New"/>
            </a:endParaRPr>
          </a:p>
          <a:p>
            <a:pPr marL="80010">
              <a:lnSpc>
                <a:spcPts val="2039"/>
              </a:lnSpc>
            </a:pPr>
            <a:r>
              <a:rPr sz="1800" b="1" spc="-25" dirty="0">
                <a:latin typeface="Courier New"/>
                <a:cs typeface="Courier New"/>
              </a:rPr>
              <a:t>!$omp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section</a:t>
            </a:r>
            <a:endParaRPr sz="1800">
              <a:latin typeface="Courier New"/>
              <a:cs typeface="Courier New"/>
            </a:endParaRPr>
          </a:p>
          <a:p>
            <a:pPr marL="1350010">
              <a:lnSpc>
                <a:spcPts val="2039"/>
              </a:lnSpc>
            </a:pPr>
            <a:r>
              <a:rPr sz="1800" b="1" i="1" spc="-25" dirty="0">
                <a:solidFill>
                  <a:srgbClr val="0000FF"/>
                </a:solidFill>
                <a:latin typeface="Courier New"/>
                <a:cs typeface="Courier New"/>
              </a:rPr>
              <a:t>&lt;code</a:t>
            </a:r>
            <a:r>
              <a:rPr sz="1800" b="1" i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00FF"/>
                </a:solidFill>
                <a:latin typeface="Courier New"/>
                <a:cs typeface="Courier New"/>
              </a:rPr>
              <a:t>block1&gt;</a:t>
            </a:r>
            <a:endParaRPr sz="1800">
              <a:latin typeface="Courier New"/>
              <a:cs typeface="Courier New"/>
            </a:endParaRPr>
          </a:p>
          <a:p>
            <a:pPr marL="80010">
              <a:lnSpc>
                <a:spcPts val="2039"/>
              </a:lnSpc>
            </a:pPr>
            <a:r>
              <a:rPr sz="1800" b="1" spc="-25" dirty="0">
                <a:latin typeface="Courier New"/>
                <a:cs typeface="Courier New"/>
              </a:rPr>
              <a:t>!$omp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section</a:t>
            </a:r>
            <a:endParaRPr sz="1800">
              <a:latin typeface="Courier New"/>
              <a:cs typeface="Courier New"/>
            </a:endParaRPr>
          </a:p>
          <a:p>
            <a:pPr marL="1350010">
              <a:lnSpc>
                <a:spcPts val="2039"/>
              </a:lnSpc>
            </a:pPr>
            <a:r>
              <a:rPr sz="1800" b="1" i="1" spc="-25" dirty="0">
                <a:solidFill>
                  <a:srgbClr val="0000FF"/>
                </a:solidFill>
                <a:latin typeface="Courier New"/>
                <a:cs typeface="Courier New"/>
              </a:rPr>
              <a:t>&lt;code</a:t>
            </a:r>
            <a:r>
              <a:rPr sz="1800" b="1" i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00FF"/>
                </a:solidFill>
                <a:latin typeface="Courier New"/>
                <a:cs typeface="Courier New"/>
              </a:rPr>
              <a:t>block2&gt;</a:t>
            </a:r>
            <a:endParaRPr sz="1800">
              <a:latin typeface="Courier New"/>
              <a:cs typeface="Courier New"/>
            </a:endParaRPr>
          </a:p>
          <a:p>
            <a:pPr marL="80010">
              <a:lnSpc>
                <a:spcPts val="2039"/>
              </a:lnSpc>
            </a:pPr>
            <a:r>
              <a:rPr sz="1800" b="1" spc="-25" dirty="0">
                <a:latin typeface="Courier New"/>
                <a:cs typeface="Courier New"/>
              </a:rPr>
              <a:t>!$omp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section</a:t>
            </a:r>
            <a:endParaRPr sz="1800">
              <a:latin typeface="Courier New"/>
              <a:cs typeface="Courier New"/>
            </a:endParaRPr>
          </a:p>
          <a:p>
            <a:pPr marR="733425" algn="ctr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80010"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 </a:t>
            </a:r>
            <a:r>
              <a:rPr sz="1800" b="1" spc="-30" dirty="0">
                <a:latin typeface="Courier New"/>
                <a:cs typeface="Courier New"/>
              </a:rPr>
              <a:t>sections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[nowait]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18869" y="1221740"/>
            <a:ext cx="839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The individual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code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blocks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are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distributed over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</a:t>
            </a:r>
            <a:r>
              <a:rPr sz="2400" b="1" i="1" spc="-20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84320" y="4696459"/>
            <a:ext cx="157543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b="1" spc="-10" dirty="0">
                <a:latin typeface="Arial"/>
                <a:cs typeface="Arial"/>
              </a:rPr>
              <a:t>f</a:t>
            </a:r>
            <a:r>
              <a:rPr sz="2400" b="1" spc="-20" dirty="0">
                <a:latin typeface="Arial"/>
                <a:cs typeface="Arial"/>
              </a:rPr>
              <a:t>i</a:t>
            </a:r>
            <a:r>
              <a:rPr sz="2400" b="1" spc="-15" dirty="0">
                <a:latin typeface="Arial"/>
                <a:cs typeface="Arial"/>
              </a:rPr>
              <a:t>rs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-30" dirty="0">
                <a:latin typeface="Arial"/>
                <a:cs typeface="Arial"/>
              </a:rPr>
              <a:t>p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20" dirty="0">
                <a:latin typeface="Arial"/>
                <a:cs typeface="Arial"/>
              </a:rPr>
              <a:t>i</a:t>
            </a:r>
            <a:r>
              <a:rPr sz="2400" b="1" spc="-25" dirty="0">
                <a:latin typeface="Arial"/>
                <a:cs typeface="Arial"/>
              </a:rPr>
              <a:t>v</a:t>
            </a:r>
            <a:r>
              <a:rPr sz="2400" b="1" spc="-35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e  </a:t>
            </a:r>
            <a:r>
              <a:rPr sz="2400" b="1" spc="-25" dirty="0"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50619" y="4343400"/>
            <a:ext cx="280924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Clauses</a:t>
            </a:r>
            <a:r>
              <a:rPr sz="2400" b="1" i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supported:</a:t>
            </a:r>
            <a:endParaRPr sz="2400">
              <a:latin typeface="Arial"/>
              <a:cs typeface="Arial"/>
            </a:endParaRPr>
          </a:p>
          <a:p>
            <a:pPr marL="1059180" marR="240029">
              <a:lnSpc>
                <a:spcPts val="2680"/>
              </a:lnSpc>
              <a:spcBef>
                <a:spcPts val="204"/>
              </a:spcBef>
            </a:pPr>
            <a:r>
              <a:rPr sz="2400" b="1" spc="-20" dirty="0">
                <a:latin typeface="Arial"/>
                <a:cs typeface="Arial"/>
              </a:rPr>
              <a:t>private  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-25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-30" dirty="0">
                <a:latin typeface="Arial"/>
                <a:cs typeface="Arial"/>
              </a:rPr>
              <a:t>p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20" dirty="0">
                <a:latin typeface="Arial"/>
                <a:cs typeface="Arial"/>
              </a:rPr>
              <a:t>i</a:t>
            </a:r>
            <a:r>
              <a:rPr sz="2400" b="1" spc="-25" dirty="0">
                <a:latin typeface="Arial"/>
                <a:cs typeface="Arial"/>
              </a:rPr>
              <a:t>va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e  </a:t>
            </a:r>
            <a:r>
              <a:rPr sz="2400" b="1" spc="-30" dirty="0">
                <a:latin typeface="Arial"/>
                <a:cs typeface="Arial"/>
              </a:rPr>
              <a:t>nowait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16330" y="1747520"/>
            <a:ext cx="4503420" cy="232283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800"/>
              </a:lnSpc>
            </a:pPr>
            <a:r>
              <a:rPr sz="1800" b="1" spc="-30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 </a:t>
            </a:r>
            <a:r>
              <a:rPr sz="1800" b="1" spc="-30" dirty="0">
                <a:latin typeface="Courier New"/>
                <a:cs typeface="Courier New"/>
              </a:rPr>
              <a:t>sections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[clause(s)]</a:t>
            </a:r>
            <a:endParaRPr sz="1800">
              <a:latin typeface="Courier New"/>
              <a:cs typeface="Courier New"/>
            </a:endParaRPr>
          </a:p>
          <a:p>
            <a:pPr marL="60325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0325">
              <a:lnSpc>
                <a:spcPts val="2039"/>
              </a:lnSpc>
            </a:pPr>
            <a:r>
              <a:rPr sz="1800" b="1" spc="-30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section</a:t>
            </a:r>
            <a:endParaRPr sz="1800">
              <a:latin typeface="Courier New"/>
              <a:cs typeface="Courier New"/>
            </a:endParaRPr>
          </a:p>
          <a:p>
            <a:pPr marR="86995" algn="ctr">
              <a:lnSpc>
                <a:spcPts val="2039"/>
              </a:lnSpc>
            </a:pPr>
            <a:r>
              <a:rPr sz="1800" b="1" i="1" spc="-25" dirty="0">
                <a:solidFill>
                  <a:srgbClr val="0000FF"/>
                </a:solidFill>
                <a:latin typeface="Courier New"/>
                <a:cs typeface="Courier New"/>
              </a:rPr>
              <a:t>&lt;code</a:t>
            </a:r>
            <a:r>
              <a:rPr sz="1800" b="1" i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00FF"/>
                </a:solidFill>
                <a:latin typeface="Courier New"/>
                <a:cs typeface="Courier New"/>
              </a:rPr>
              <a:t>block1&gt;</a:t>
            </a:r>
            <a:endParaRPr sz="1800">
              <a:latin typeface="Courier New"/>
              <a:cs typeface="Courier New"/>
            </a:endParaRPr>
          </a:p>
          <a:p>
            <a:pPr marL="60325">
              <a:lnSpc>
                <a:spcPts val="2039"/>
              </a:lnSpc>
            </a:pPr>
            <a:r>
              <a:rPr sz="1800" b="1" spc="-30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section</a:t>
            </a:r>
            <a:endParaRPr sz="1800">
              <a:latin typeface="Courier New"/>
              <a:cs typeface="Courier New"/>
            </a:endParaRPr>
          </a:p>
          <a:p>
            <a:pPr marR="86995" algn="ctr">
              <a:lnSpc>
                <a:spcPts val="2039"/>
              </a:lnSpc>
            </a:pPr>
            <a:r>
              <a:rPr sz="1800" b="1" i="1" spc="-25" dirty="0">
                <a:solidFill>
                  <a:srgbClr val="0000FF"/>
                </a:solidFill>
                <a:latin typeface="Courier New"/>
                <a:cs typeface="Courier New"/>
              </a:rPr>
              <a:t>&lt;code</a:t>
            </a:r>
            <a:r>
              <a:rPr sz="1800" b="1" i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00FF"/>
                </a:solidFill>
                <a:latin typeface="Courier New"/>
                <a:cs typeface="Courier New"/>
              </a:rPr>
              <a:t>block2&gt;</a:t>
            </a:r>
            <a:endParaRPr sz="1800">
              <a:latin typeface="Courier New"/>
              <a:cs typeface="Courier New"/>
            </a:endParaRPr>
          </a:p>
          <a:p>
            <a:pPr marL="60325">
              <a:lnSpc>
                <a:spcPts val="2045"/>
              </a:lnSpc>
            </a:pPr>
            <a:r>
              <a:rPr sz="1800" b="1" spc="-30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section</a:t>
            </a:r>
            <a:endParaRPr sz="1800">
              <a:latin typeface="Courier New"/>
              <a:cs typeface="Courier New"/>
            </a:endParaRPr>
          </a:p>
          <a:p>
            <a:pPr marR="1287145" algn="ctr">
              <a:lnSpc>
                <a:spcPts val="2045"/>
              </a:lnSpc>
            </a:pPr>
            <a:r>
              <a:rPr sz="1800" b="1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6032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93189" y="6294120"/>
            <a:ext cx="7807959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764540" marR="5080" indent="-751840">
              <a:lnSpc>
                <a:spcPts val="2230"/>
              </a:lnSpc>
              <a:spcBef>
                <a:spcPts val="315"/>
              </a:spcBef>
            </a:pPr>
            <a:r>
              <a:rPr sz="2000" b="1" i="1" dirty="0">
                <a:solidFill>
                  <a:srgbClr val="007F00"/>
                </a:solidFill>
                <a:latin typeface="Arial"/>
                <a:cs typeface="Arial"/>
              </a:rPr>
              <a:t>Note: </a:t>
            </a:r>
            <a:r>
              <a:rPr sz="2000" b="1" i="1" spc="-5" dirty="0">
                <a:solidFill>
                  <a:srgbClr val="007F00"/>
                </a:solidFill>
                <a:latin typeface="Arial"/>
                <a:cs typeface="Arial"/>
              </a:rPr>
              <a:t>The SECTION </a:t>
            </a:r>
            <a:r>
              <a:rPr sz="2000" b="1" i="1" dirty="0">
                <a:solidFill>
                  <a:srgbClr val="007F00"/>
                </a:solidFill>
                <a:latin typeface="Arial"/>
                <a:cs typeface="Arial"/>
              </a:rPr>
              <a:t>directive must </a:t>
            </a:r>
            <a:r>
              <a:rPr sz="2000" b="1" i="1" spc="-5" dirty="0">
                <a:solidFill>
                  <a:srgbClr val="007F00"/>
                </a:solidFill>
                <a:latin typeface="Arial"/>
                <a:cs typeface="Arial"/>
              </a:rPr>
              <a:t>be </a:t>
            </a:r>
            <a:r>
              <a:rPr sz="2000" b="1" i="1" dirty="0">
                <a:solidFill>
                  <a:srgbClr val="007F00"/>
                </a:solidFill>
                <a:latin typeface="Arial"/>
                <a:cs typeface="Arial"/>
              </a:rPr>
              <a:t>within the lexical extent </a:t>
            </a:r>
            <a:r>
              <a:rPr sz="2000" b="1" i="1" spc="-5" dirty="0">
                <a:solidFill>
                  <a:srgbClr val="007F00"/>
                </a:solidFill>
                <a:latin typeface="Arial"/>
                <a:cs typeface="Arial"/>
              </a:rPr>
              <a:t>of  </a:t>
            </a:r>
            <a:r>
              <a:rPr sz="2000" b="1" i="1" dirty="0">
                <a:solidFill>
                  <a:srgbClr val="007F00"/>
                </a:solidFill>
                <a:latin typeface="Arial"/>
                <a:cs typeface="Arial"/>
              </a:rPr>
              <a:t>the SECTIONS/END </a:t>
            </a:r>
            <a:r>
              <a:rPr sz="2000" b="1" i="1" spc="-5" dirty="0">
                <a:solidFill>
                  <a:srgbClr val="007F00"/>
                </a:solidFill>
                <a:latin typeface="Arial"/>
                <a:cs typeface="Arial"/>
              </a:rPr>
              <a:t>SECTIONS</a:t>
            </a:r>
            <a:r>
              <a:rPr sz="2000" b="1" i="1" spc="-2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7F00"/>
                </a:solidFill>
                <a:latin typeface="Arial"/>
                <a:cs typeface="Arial"/>
              </a:rPr>
              <a:t>pair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92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sections directive </a:t>
            </a: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3600" i="0" spc="-20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13789" y="1259839"/>
            <a:ext cx="7002780" cy="559943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17525" algn="ctr">
              <a:lnSpc>
                <a:spcPts val="2410"/>
              </a:lnSpc>
            </a:pPr>
            <a:r>
              <a:rPr sz="2400" b="1" spc="-25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omp </a:t>
            </a: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r>
              <a:rPr sz="2400" b="1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default(none)\</a:t>
            </a:r>
            <a:endParaRPr sz="2400">
              <a:latin typeface="Courier New"/>
              <a:cs typeface="Courier New"/>
            </a:endParaRPr>
          </a:p>
          <a:p>
            <a:pPr marL="1528445">
              <a:lnSpc>
                <a:spcPts val="2720"/>
              </a:lnSpc>
            </a:pP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shared(n,a,b,c,d)</a:t>
            </a:r>
            <a:r>
              <a:rPr sz="24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private(i)</a:t>
            </a:r>
            <a:endParaRPr sz="2400">
              <a:latin typeface="Courier New"/>
              <a:cs typeface="Courier New"/>
            </a:endParaRPr>
          </a:p>
          <a:p>
            <a:pPr marL="448945">
              <a:lnSpc>
                <a:spcPts val="2725"/>
              </a:lnSpc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10260">
              <a:lnSpc>
                <a:spcPts val="2725"/>
              </a:lnSpc>
            </a:pPr>
            <a:r>
              <a:rPr sz="2400" b="1" spc="-30" dirty="0">
                <a:solidFill>
                  <a:srgbClr val="7F007F"/>
                </a:solidFill>
                <a:latin typeface="Courier New"/>
                <a:cs typeface="Courier New"/>
              </a:rPr>
              <a:t>#pragma </a:t>
            </a:r>
            <a:r>
              <a:rPr sz="2400" b="1" spc="-20" dirty="0">
                <a:solidFill>
                  <a:srgbClr val="7F007F"/>
                </a:solidFill>
                <a:latin typeface="Courier New"/>
                <a:cs typeface="Courier New"/>
              </a:rPr>
              <a:t>omp </a:t>
            </a:r>
            <a:r>
              <a:rPr sz="2400" b="1" spc="-30" dirty="0">
                <a:solidFill>
                  <a:srgbClr val="7F007F"/>
                </a:solidFill>
                <a:latin typeface="Courier New"/>
                <a:cs typeface="Courier New"/>
              </a:rPr>
              <a:t>sections</a:t>
            </a:r>
            <a:r>
              <a:rPr sz="2400" b="1" spc="-114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nowait</a:t>
            </a:r>
            <a:endParaRPr sz="2400">
              <a:latin typeface="Courier New"/>
              <a:cs typeface="Courier New"/>
            </a:endParaRPr>
          </a:p>
          <a:p>
            <a:pPr marL="810260">
              <a:lnSpc>
                <a:spcPts val="2725"/>
              </a:lnSpc>
            </a:pPr>
            <a:r>
              <a:rPr sz="2400" b="1" dirty="0">
                <a:solidFill>
                  <a:srgbClr val="7F007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69670">
              <a:lnSpc>
                <a:spcPts val="2805"/>
              </a:lnSpc>
            </a:pPr>
            <a:r>
              <a:rPr sz="2400" b="1" spc="-30" dirty="0">
                <a:solidFill>
                  <a:srgbClr val="7F007F"/>
                </a:solidFill>
                <a:latin typeface="Courier New"/>
                <a:cs typeface="Courier New"/>
              </a:rPr>
              <a:t>#pragma </a:t>
            </a:r>
            <a:r>
              <a:rPr sz="2400" b="1" spc="-20" dirty="0">
                <a:solidFill>
                  <a:srgbClr val="7F007F"/>
                </a:solidFill>
                <a:latin typeface="Courier New"/>
                <a:cs typeface="Courier New"/>
              </a:rPr>
              <a:t>omp</a:t>
            </a:r>
            <a:r>
              <a:rPr sz="2400" b="1" spc="-135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7F007F"/>
                </a:solidFill>
                <a:latin typeface="Courier New"/>
                <a:cs typeface="Courier New"/>
              </a:rPr>
              <a:t>section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169670">
              <a:lnSpc>
                <a:spcPct val="100000"/>
              </a:lnSpc>
              <a:spcBef>
                <a:spcPts val="1800"/>
              </a:spcBef>
            </a:pPr>
            <a:r>
              <a:rPr sz="2400" b="1" spc="-30" dirty="0">
                <a:solidFill>
                  <a:srgbClr val="7F007F"/>
                </a:solidFill>
                <a:latin typeface="Courier New"/>
                <a:cs typeface="Courier New"/>
              </a:rPr>
              <a:t>#pragma </a:t>
            </a:r>
            <a:r>
              <a:rPr sz="2400" b="1" spc="-20" dirty="0">
                <a:solidFill>
                  <a:srgbClr val="7F007F"/>
                </a:solidFill>
                <a:latin typeface="Courier New"/>
                <a:cs typeface="Courier New"/>
              </a:rPr>
              <a:t>omp</a:t>
            </a:r>
            <a:r>
              <a:rPr sz="2400" b="1" spc="-135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7F007F"/>
                </a:solidFill>
                <a:latin typeface="Courier New"/>
                <a:cs typeface="Courier New"/>
              </a:rPr>
              <a:t>section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810260">
              <a:lnSpc>
                <a:spcPct val="100000"/>
              </a:lnSpc>
              <a:spcBef>
                <a:spcPts val="1810"/>
              </a:spcBef>
            </a:pPr>
            <a:r>
              <a:rPr sz="2400" b="1" dirty="0">
                <a:solidFill>
                  <a:srgbClr val="7F007F"/>
                </a:solidFill>
                <a:latin typeface="Courier New"/>
                <a:cs typeface="Courier New"/>
              </a:rPr>
              <a:t>} </a:t>
            </a:r>
            <a:r>
              <a:rPr sz="2400" b="1" spc="-25" dirty="0">
                <a:solidFill>
                  <a:srgbClr val="7F007F"/>
                </a:solidFill>
                <a:latin typeface="Courier New"/>
                <a:cs typeface="Courier New"/>
              </a:rPr>
              <a:t>/*-- </a:t>
            </a:r>
            <a:r>
              <a:rPr sz="2400" b="1" spc="-20" dirty="0">
                <a:solidFill>
                  <a:srgbClr val="7F007F"/>
                </a:solidFill>
                <a:latin typeface="Courier New"/>
                <a:cs typeface="Courier New"/>
              </a:rPr>
              <a:t>End </a:t>
            </a:r>
            <a:r>
              <a:rPr sz="2400" b="1" spc="-15" dirty="0">
                <a:solidFill>
                  <a:srgbClr val="7F007F"/>
                </a:solidFill>
                <a:latin typeface="Courier New"/>
                <a:cs typeface="Courier New"/>
              </a:rPr>
              <a:t>of </a:t>
            </a:r>
            <a:r>
              <a:rPr sz="2400" b="1" spc="-30" dirty="0">
                <a:solidFill>
                  <a:srgbClr val="7F007F"/>
                </a:solidFill>
                <a:latin typeface="Courier New"/>
                <a:cs typeface="Courier New"/>
              </a:rPr>
              <a:t>sections</a:t>
            </a:r>
            <a:r>
              <a:rPr sz="2400" b="1" spc="-229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7F007F"/>
                </a:solidFill>
                <a:latin typeface="Courier New"/>
                <a:cs typeface="Courier New"/>
              </a:rPr>
              <a:t>--*/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r>
              <a:rPr sz="2400" b="1" spc="-25" dirty="0">
                <a:solidFill>
                  <a:srgbClr val="0000FF"/>
                </a:solidFill>
                <a:latin typeface="Courier New"/>
                <a:cs typeface="Courier New"/>
              </a:rPr>
              <a:t>/*-- 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End of </a:t>
            </a: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parallel </a:t>
            </a:r>
            <a:r>
              <a:rPr sz="2400" b="1" spc="-25" dirty="0">
                <a:solidFill>
                  <a:srgbClr val="0000FF"/>
                </a:solidFill>
                <a:latin typeface="Courier New"/>
                <a:cs typeface="Courier New"/>
              </a:rPr>
              <a:t>region</a:t>
            </a:r>
            <a:r>
              <a:rPr sz="2400" b="1" spc="-2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0000FF"/>
                </a:solidFill>
                <a:latin typeface="Courier New"/>
                <a:cs typeface="Courier New"/>
              </a:rPr>
              <a:t>--*/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48560" y="4723129"/>
            <a:ext cx="5533390" cy="85979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810260" marR="1834514" indent="-718820">
              <a:lnSpc>
                <a:spcPts val="2720"/>
              </a:lnSpc>
              <a:spcBef>
                <a:spcPts val="495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i&lt;n; i++)  d[i]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30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1.0/c[i];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39670" y="3393440"/>
            <a:ext cx="5532120" cy="838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9535">
              <a:lnSpc>
                <a:spcPts val="2805"/>
              </a:lnSpc>
              <a:spcBef>
                <a:spcPts val="180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i&lt;n-1;</a:t>
            </a:r>
            <a:r>
              <a:rPr sz="2400" b="1" spc="-13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810260">
              <a:lnSpc>
                <a:spcPts val="2805"/>
              </a:lnSpc>
            </a:pPr>
            <a:r>
              <a:rPr sz="2400" b="1" spc="-25" dirty="0">
                <a:latin typeface="Courier New"/>
                <a:cs typeface="Courier New"/>
              </a:rPr>
              <a:t>b[i]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25" dirty="0">
                <a:latin typeface="Courier New"/>
                <a:cs typeface="Courier New"/>
              </a:rPr>
              <a:t>(a[i]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95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a[i+1])/2;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41359" y="3134360"/>
            <a:ext cx="1463040" cy="2567940"/>
          </a:xfrm>
          <a:custGeom>
            <a:avLst/>
            <a:gdLst/>
            <a:ahLst/>
            <a:cxnLst/>
            <a:rect l="l" t="t" r="r" b="b"/>
            <a:pathLst>
              <a:path w="1463040" h="2567940">
                <a:moveTo>
                  <a:pt x="0" y="0"/>
                </a:moveTo>
                <a:lnTo>
                  <a:pt x="1463040" y="0"/>
                </a:lnTo>
                <a:lnTo>
                  <a:pt x="1463040" y="2567940"/>
                </a:lnTo>
                <a:lnTo>
                  <a:pt x="0" y="256794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11969" y="3134360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779"/>
                </a:lnTo>
              </a:path>
            </a:pathLst>
          </a:custGeom>
          <a:ln w="36659">
            <a:solidFill>
              <a:srgbClr val="FF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00490" y="653288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779" y="0"/>
                </a:moveTo>
                <a:lnTo>
                  <a:pt x="0" y="0"/>
                </a:lnTo>
                <a:lnTo>
                  <a:pt x="72389" y="144780"/>
                </a:lnTo>
                <a:lnTo>
                  <a:pt x="144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73515" y="2174239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850"/>
                </a:lnTo>
              </a:path>
            </a:pathLst>
          </a:custGeom>
          <a:ln w="3682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72880" y="3135629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780"/>
                </a:lnTo>
              </a:path>
            </a:pathLst>
          </a:custGeom>
          <a:ln w="3665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227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5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3600" i="0" spc="-6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3600" i="0" spc="-25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3600" i="0" spc="-2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28419" y="1291589"/>
            <a:ext cx="3721100" cy="735330"/>
          </a:xfrm>
          <a:custGeom>
            <a:avLst/>
            <a:gdLst/>
            <a:ahLst/>
            <a:cxnLst/>
            <a:rect l="l" t="t" r="r" b="b"/>
            <a:pathLst>
              <a:path w="3721100" h="735330">
                <a:moveTo>
                  <a:pt x="0" y="0"/>
                </a:moveTo>
                <a:lnTo>
                  <a:pt x="3721100" y="0"/>
                </a:lnTo>
                <a:lnTo>
                  <a:pt x="3721100" y="735330"/>
                </a:lnTo>
                <a:lnTo>
                  <a:pt x="0" y="73533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28419" y="1291589"/>
            <a:ext cx="3721100" cy="735330"/>
          </a:xfrm>
          <a:custGeom>
            <a:avLst/>
            <a:gdLst/>
            <a:ahLst/>
            <a:cxnLst/>
            <a:rect l="l" t="t" r="r" b="b"/>
            <a:pathLst>
              <a:path w="3721100" h="735330">
                <a:moveTo>
                  <a:pt x="1860550" y="735330"/>
                </a:moveTo>
                <a:lnTo>
                  <a:pt x="0" y="735330"/>
                </a:lnTo>
                <a:lnTo>
                  <a:pt x="0" y="0"/>
                </a:lnTo>
                <a:lnTo>
                  <a:pt x="3721100" y="0"/>
                </a:lnTo>
                <a:lnTo>
                  <a:pt x="3721100" y="735330"/>
                </a:lnTo>
                <a:lnTo>
                  <a:pt x="1860550" y="7353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328419" y="1240790"/>
            <a:ext cx="37452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5719" y="1499870"/>
            <a:ext cx="204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for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18310" y="1758950"/>
            <a:ext cx="123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latin typeface="Courier New"/>
                <a:cs typeface="Courier New"/>
              </a:rPr>
              <a:t>for</a:t>
            </a:r>
            <a:r>
              <a:rPr sz="1800" b="1" i="1" spc="-130" dirty="0">
                <a:latin typeface="Courier New"/>
                <a:cs typeface="Courier New"/>
              </a:rPr>
              <a:t> </a:t>
            </a:r>
            <a:r>
              <a:rPr sz="1800" b="1" i="1" spc="-25" dirty="0">
                <a:latin typeface="Courier New"/>
                <a:cs typeface="Courier New"/>
              </a:rPr>
              <a:t>(...)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74029" y="2147570"/>
            <a:ext cx="4097020" cy="1206500"/>
          </a:xfrm>
          <a:custGeom>
            <a:avLst/>
            <a:gdLst/>
            <a:ahLst/>
            <a:cxnLst/>
            <a:rect l="l" t="t" r="r" b="b"/>
            <a:pathLst>
              <a:path w="4097020" h="1206500">
                <a:moveTo>
                  <a:pt x="0" y="0"/>
                </a:moveTo>
                <a:lnTo>
                  <a:pt x="4097020" y="0"/>
                </a:lnTo>
                <a:lnTo>
                  <a:pt x="4097020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4029" y="2147570"/>
            <a:ext cx="4097020" cy="1206500"/>
          </a:xfrm>
          <a:custGeom>
            <a:avLst/>
            <a:gdLst/>
            <a:ahLst/>
            <a:cxnLst/>
            <a:rect l="l" t="t" r="r" b="b"/>
            <a:pathLst>
              <a:path w="4097020" h="1206500">
                <a:moveTo>
                  <a:pt x="2048510" y="1206500"/>
                </a:moveTo>
                <a:lnTo>
                  <a:pt x="0" y="1206500"/>
                </a:lnTo>
                <a:lnTo>
                  <a:pt x="0" y="0"/>
                </a:lnTo>
                <a:lnTo>
                  <a:pt x="4097020" y="0"/>
                </a:lnTo>
                <a:lnTo>
                  <a:pt x="4097020" y="1206500"/>
                </a:lnTo>
                <a:lnTo>
                  <a:pt x="2048510" y="1206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574029" y="2226310"/>
            <a:ext cx="4097020" cy="11277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7790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770"/>
              </a:spcBef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30" dirty="0">
                <a:latin typeface="Courier New"/>
                <a:cs typeface="Courier New"/>
              </a:rPr>
              <a:t>parallel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1073150">
              <a:lnSpc>
                <a:spcPts val="2039"/>
              </a:lnSpc>
            </a:pPr>
            <a:r>
              <a:rPr sz="1800" b="1" i="1" spc="-2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 </a:t>
            </a:r>
            <a:r>
              <a:rPr sz="1800" b="1" spc="-25" dirty="0">
                <a:latin typeface="Courier New"/>
                <a:cs typeface="Courier New"/>
              </a:rPr>
              <a:t>parallel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74029" y="1292860"/>
            <a:ext cx="4097020" cy="731520"/>
          </a:xfrm>
          <a:custGeom>
            <a:avLst/>
            <a:gdLst/>
            <a:ahLst/>
            <a:cxnLst/>
            <a:rect l="l" t="t" r="r" b="b"/>
            <a:pathLst>
              <a:path w="4097020" h="731519">
                <a:moveTo>
                  <a:pt x="0" y="0"/>
                </a:moveTo>
                <a:lnTo>
                  <a:pt x="4097020" y="0"/>
                </a:lnTo>
                <a:lnTo>
                  <a:pt x="4097020" y="731519"/>
                </a:lnTo>
                <a:lnTo>
                  <a:pt x="0" y="731519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4029" y="1292860"/>
            <a:ext cx="4097020" cy="731520"/>
          </a:xfrm>
          <a:custGeom>
            <a:avLst/>
            <a:gdLst/>
            <a:ahLst/>
            <a:cxnLst/>
            <a:rect l="l" t="t" r="r" b="b"/>
            <a:pathLst>
              <a:path w="4097020" h="731519">
                <a:moveTo>
                  <a:pt x="2048510" y="731519"/>
                </a:moveTo>
                <a:lnTo>
                  <a:pt x="0" y="731519"/>
                </a:lnTo>
                <a:lnTo>
                  <a:pt x="0" y="0"/>
                </a:lnTo>
                <a:lnTo>
                  <a:pt x="4097020" y="0"/>
                </a:lnTo>
                <a:lnTo>
                  <a:pt x="4097020" y="731519"/>
                </a:lnTo>
                <a:lnTo>
                  <a:pt x="2048510" y="7315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574029" y="1292225"/>
            <a:ext cx="4097020" cy="64833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90170" rIns="0" bIns="0" rtlCol="0">
            <a:spAutoFit/>
          </a:bodyPr>
          <a:lstStyle/>
          <a:p>
            <a:pPr marR="866775">
              <a:lnSpc>
                <a:spcPts val="2039"/>
              </a:lnSpc>
              <a:spcBef>
                <a:spcPts val="710"/>
              </a:spcBef>
            </a:pPr>
            <a:r>
              <a:rPr sz="1800" b="1" spc="-25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 </a:t>
            </a:r>
            <a:r>
              <a:rPr sz="1800" b="1" spc="-25" dirty="0">
                <a:latin typeface="Courier New"/>
                <a:cs typeface="Courier New"/>
              </a:rPr>
              <a:t>parallel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for  for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(....)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978400" y="1422400"/>
            <a:ext cx="473709" cy="473709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0" y="473710"/>
                </a:lnTo>
                <a:lnTo>
                  <a:pt x="473710" y="23622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49470" y="1531619"/>
            <a:ext cx="424180" cy="255270"/>
          </a:xfrm>
          <a:custGeom>
            <a:avLst/>
            <a:gdLst/>
            <a:ahLst/>
            <a:cxnLst/>
            <a:rect l="l" t="t" r="r" b="b"/>
            <a:pathLst>
              <a:path w="424179" h="255269">
                <a:moveTo>
                  <a:pt x="0" y="0"/>
                </a:moveTo>
                <a:lnTo>
                  <a:pt x="424179" y="0"/>
                </a:lnTo>
                <a:lnTo>
                  <a:pt x="424179" y="255269"/>
                </a:lnTo>
                <a:lnTo>
                  <a:pt x="0" y="25526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28419" y="4446270"/>
            <a:ext cx="3721100" cy="1229360"/>
          </a:xfrm>
          <a:custGeom>
            <a:avLst/>
            <a:gdLst/>
            <a:ahLst/>
            <a:cxnLst/>
            <a:rect l="l" t="t" r="r" b="b"/>
            <a:pathLst>
              <a:path w="3721100" h="1229360">
                <a:moveTo>
                  <a:pt x="0" y="0"/>
                </a:moveTo>
                <a:lnTo>
                  <a:pt x="3721100" y="0"/>
                </a:lnTo>
                <a:lnTo>
                  <a:pt x="3721100" y="1229359"/>
                </a:lnTo>
                <a:lnTo>
                  <a:pt x="0" y="1229359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28419" y="4446270"/>
            <a:ext cx="3721100" cy="1229360"/>
          </a:xfrm>
          <a:custGeom>
            <a:avLst/>
            <a:gdLst/>
            <a:ahLst/>
            <a:cxnLst/>
            <a:rect l="l" t="t" r="r" b="b"/>
            <a:pathLst>
              <a:path w="3721100" h="1229360">
                <a:moveTo>
                  <a:pt x="1860550" y="1229359"/>
                </a:moveTo>
                <a:lnTo>
                  <a:pt x="0" y="1229359"/>
                </a:lnTo>
                <a:lnTo>
                  <a:pt x="0" y="0"/>
                </a:lnTo>
                <a:lnTo>
                  <a:pt x="3721100" y="0"/>
                </a:lnTo>
                <a:lnTo>
                  <a:pt x="3721100" y="1229359"/>
                </a:lnTo>
                <a:lnTo>
                  <a:pt x="1860550" y="12293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328419" y="4395470"/>
            <a:ext cx="37452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!$omp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!$omp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sections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88870" y="4913629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Courier New"/>
                <a:cs typeface="Courier New"/>
              </a:rPr>
              <a:t>.</a:t>
            </a:r>
            <a:r>
              <a:rPr sz="1800" b="1" i="1" spc="-35" dirty="0">
                <a:latin typeface="Courier New"/>
                <a:cs typeface="Courier New"/>
              </a:rPr>
              <a:t>.</a:t>
            </a:r>
            <a:r>
              <a:rPr sz="1800" b="1" i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28419" y="5172709"/>
            <a:ext cx="37452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sections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343660" y="3486150"/>
            <a:ext cx="3721100" cy="868680"/>
          </a:xfrm>
          <a:custGeom>
            <a:avLst/>
            <a:gdLst/>
            <a:ahLst/>
            <a:cxnLst/>
            <a:rect l="l" t="t" r="r" b="b"/>
            <a:pathLst>
              <a:path w="3721100" h="868679">
                <a:moveTo>
                  <a:pt x="0" y="0"/>
                </a:moveTo>
                <a:lnTo>
                  <a:pt x="3721100" y="0"/>
                </a:lnTo>
                <a:lnTo>
                  <a:pt x="3721100" y="868680"/>
                </a:lnTo>
                <a:lnTo>
                  <a:pt x="0" y="86868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43660" y="3486150"/>
            <a:ext cx="3721100" cy="868680"/>
          </a:xfrm>
          <a:custGeom>
            <a:avLst/>
            <a:gdLst/>
            <a:ahLst/>
            <a:cxnLst/>
            <a:rect l="l" t="t" r="r" b="b"/>
            <a:pathLst>
              <a:path w="3721100" h="868679">
                <a:moveTo>
                  <a:pt x="1860550" y="868680"/>
                </a:moveTo>
                <a:lnTo>
                  <a:pt x="0" y="868680"/>
                </a:lnTo>
                <a:lnTo>
                  <a:pt x="0" y="0"/>
                </a:lnTo>
                <a:lnTo>
                  <a:pt x="3721100" y="0"/>
                </a:lnTo>
                <a:lnTo>
                  <a:pt x="3721100" y="868680"/>
                </a:lnTo>
                <a:lnTo>
                  <a:pt x="1860550" y="8686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336039" y="3435350"/>
            <a:ext cx="373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30960" y="3694429"/>
            <a:ext cx="271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sections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36039" y="3953509"/>
            <a:ext cx="373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i="1" spc="-25" dirty="0">
                <a:latin typeface="Courier New"/>
                <a:cs typeface="Courier New"/>
              </a:rPr>
              <a:t>...</a:t>
            </a:r>
            <a:r>
              <a:rPr sz="1800" b="1" spc="-2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74029" y="4456429"/>
            <a:ext cx="4097020" cy="1207770"/>
          </a:xfrm>
          <a:custGeom>
            <a:avLst/>
            <a:gdLst/>
            <a:ahLst/>
            <a:cxnLst/>
            <a:rect l="l" t="t" r="r" b="b"/>
            <a:pathLst>
              <a:path w="4097020" h="1207770">
                <a:moveTo>
                  <a:pt x="2048510" y="1207770"/>
                </a:moveTo>
                <a:lnTo>
                  <a:pt x="0" y="1207770"/>
                </a:lnTo>
                <a:lnTo>
                  <a:pt x="0" y="0"/>
                </a:lnTo>
                <a:lnTo>
                  <a:pt x="4097020" y="0"/>
                </a:lnTo>
                <a:lnTo>
                  <a:pt x="4097020" y="1207770"/>
                </a:lnTo>
                <a:lnTo>
                  <a:pt x="2048510" y="120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574665" y="4505959"/>
            <a:ext cx="4095750" cy="116395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27000" rIns="0" bIns="0" rtlCol="0">
            <a:spAutoFit/>
          </a:bodyPr>
          <a:lstStyle/>
          <a:p>
            <a:pPr>
              <a:lnSpc>
                <a:spcPts val="2105"/>
              </a:lnSpc>
              <a:spcBef>
                <a:spcPts val="1000"/>
              </a:spcBef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30" dirty="0">
                <a:latin typeface="Courier New"/>
                <a:cs typeface="Courier New"/>
              </a:rPr>
              <a:t>parallel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sections</a:t>
            </a:r>
            <a:endParaRPr sz="1800">
              <a:latin typeface="Courier New"/>
              <a:cs typeface="Courier New"/>
            </a:endParaRPr>
          </a:p>
          <a:p>
            <a:pPr marL="1071880">
              <a:lnSpc>
                <a:spcPts val="2045"/>
              </a:lnSpc>
            </a:pPr>
            <a:r>
              <a:rPr sz="1800" b="1" i="1" spc="-2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 </a:t>
            </a:r>
            <a:r>
              <a:rPr sz="1800" b="1" spc="-25" dirty="0">
                <a:latin typeface="Courier New"/>
                <a:cs typeface="Courier New"/>
              </a:rPr>
              <a:t>parallel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sections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575300" y="3475990"/>
            <a:ext cx="4094479" cy="889000"/>
          </a:xfrm>
          <a:custGeom>
            <a:avLst/>
            <a:gdLst/>
            <a:ahLst/>
            <a:cxnLst/>
            <a:rect l="l" t="t" r="r" b="b"/>
            <a:pathLst>
              <a:path w="4094479" h="889000">
                <a:moveTo>
                  <a:pt x="0" y="0"/>
                </a:moveTo>
                <a:lnTo>
                  <a:pt x="4094479" y="0"/>
                </a:lnTo>
                <a:lnTo>
                  <a:pt x="4094479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75300" y="3475990"/>
            <a:ext cx="4094479" cy="889000"/>
          </a:xfrm>
          <a:custGeom>
            <a:avLst/>
            <a:gdLst/>
            <a:ahLst/>
            <a:cxnLst/>
            <a:rect l="l" t="t" r="r" b="b"/>
            <a:pathLst>
              <a:path w="4094479" h="889000">
                <a:moveTo>
                  <a:pt x="2047240" y="889000"/>
                </a:moveTo>
                <a:lnTo>
                  <a:pt x="0" y="889000"/>
                </a:lnTo>
                <a:lnTo>
                  <a:pt x="0" y="0"/>
                </a:lnTo>
                <a:lnTo>
                  <a:pt x="4094479" y="0"/>
                </a:lnTo>
                <a:lnTo>
                  <a:pt x="4094479" y="889000"/>
                </a:lnTo>
                <a:lnTo>
                  <a:pt x="2047240" y="889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574665" y="3481070"/>
            <a:ext cx="4095750" cy="73914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142240" rIns="0" bIns="0" rtlCol="0">
            <a:spAutoFit/>
          </a:bodyPr>
          <a:lstStyle/>
          <a:p>
            <a:pPr marL="635">
              <a:lnSpc>
                <a:spcPts val="2100"/>
              </a:lnSpc>
              <a:spcBef>
                <a:spcPts val="1120"/>
              </a:spcBef>
            </a:pPr>
            <a:r>
              <a:rPr sz="1800" b="1" spc="-25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 </a:t>
            </a:r>
            <a:r>
              <a:rPr sz="1800" b="1" spc="-25" dirty="0">
                <a:latin typeface="Courier New"/>
                <a:cs typeface="Courier New"/>
              </a:rPr>
              <a:t>parallel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sections</a:t>
            </a:r>
            <a:endParaRPr sz="1800">
              <a:latin typeface="Courier New"/>
              <a:cs typeface="Courier New"/>
            </a:endParaRPr>
          </a:p>
          <a:p>
            <a:pPr marL="635">
              <a:lnSpc>
                <a:spcPts val="2100"/>
              </a:lnSpc>
            </a:pPr>
            <a:r>
              <a:rPr sz="1800" b="1" i="1" dirty="0">
                <a:latin typeface="Courier New"/>
                <a:cs typeface="Courier New"/>
              </a:rPr>
              <a:t>{ </a:t>
            </a:r>
            <a:r>
              <a:rPr sz="1800" b="1" i="1" spc="-20" dirty="0">
                <a:latin typeface="Courier New"/>
                <a:cs typeface="Courier New"/>
              </a:rPr>
              <a:t>...</a:t>
            </a:r>
            <a:r>
              <a:rPr sz="1800" b="1" i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978400" y="4823459"/>
            <a:ext cx="473709" cy="473709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0" y="473709"/>
                </a:lnTo>
                <a:lnTo>
                  <a:pt x="473710" y="23621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49470" y="4932679"/>
            <a:ext cx="424180" cy="255270"/>
          </a:xfrm>
          <a:custGeom>
            <a:avLst/>
            <a:gdLst/>
            <a:ahLst/>
            <a:cxnLst/>
            <a:rect l="l" t="t" r="r" b="b"/>
            <a:pathLst>
              <a:path w="424179" h="255270">
                <a:moveTo>
                  <a:pt x="0" y="0"/>
                </a:moveTo>
                <a:lnTo>
                  <a:pt x="424179" y="0"/>
                </a:lnTo>
                <a:lnTo>
                  <a:pt x="424179" y="255270"/>
                </a:lnTo>
                <a:lnTo>
                  <a:pt x="0" y="25527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78400" y="3647440"/>
            <a:ext cx="473709" cy="473709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0" y="473710"/>
                </a:lnTo>
                <a:lnTo>
                  <a:pt x="473710" y="23622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49470" y="3756659"/>
            <a:ext cx="424180" cy="255270"/>
          </a:xfrm>
          <a:custGeom>
            <a:avLst/>
            <a:gdLst/>
            <a:ahLst/>
            <a:cxnLst/>
            <a:rect l="l" t="t" r="r" b="b"/>
            <a:pathLst>
              <a:path w="424179" h="255270">
                <a:moveTo>
                  <a:pt x="0" y="0"/>
                </a:moveTo>
                <a:lnTo>
                  <a:pt x="424179" y="0"/>
                </a:lnTo>
                <a:lnTo>
                  <a:pt x="424179" y="255269"/>
                </a:lnTo>
                <a:lnTo>
                  <a:pt x="0" y="25526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51579" y="4220209"/>
            <a:ext cx="3308350" cy="285750"/>
          </a:xfrm>
          <a:custGeom>
            <a:avLst/>
            <a:gdLst/>
            <a:ahLst/>
            <a:cxnLst/>
            <a:rect l="l" t="t" r="r" b="b"/>
            <a:pathLst>
              <a:path w="3308350" h="285750">
                <a:moveTo>
                  <a:pt x="0" y="0"/>
                </a:moveTo>
                <a:lnTo>
                  <a:pt x="3308350" y="0"/>
                </a:lnTo>
                <a:lnTo>
                  <a:pt x="3308350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945890" y="4185920"/>
            <a:ext cx="292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Single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PARALLEL</a:t>
            </a:r>
            <a:r>
              <a:rPr sz="1800" b="1" i="1" spc="-8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sections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328419" y="5737859"/>
            <a:ext cx="3721100" cy="1229360"/>
          </a:xfrm>
          <a:custGeom>
            <a:avLst/>
            <a:gdLst/>
            <a:ahLst/>
            <a:cxnLst/>
            <a:rect l="l" t="t" r="r" b="b"/>
            <a:pathLst>
              <a:path w="3721100" h="1229359">
                <a:moveTo>
                  <a:pt x="0" y="0"/>
                </a:moveTo>
                <a:lnTo>
                  <a:pt x="3721100" y="0"/>
                </a:lnTo>
                <a:lnTo>
                  <a:pt x="3721100" y="1229359"/>
                </a:lnTo>
                <a:lnTo>
                  <a:pt x="0" y="1229359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28419" y="5737859"/>
            <a:ext cx="3721100" cy="1229360"/>
          </a:xfrm>
          <a:custGeom>
            <a:avLst/>
            <a:gdLst/>
            <a:ahLst/>
            <a:cxnLst/>
            <a:rect l="l" t="t" r="r" b="b"/>
            <a:pathLst>
              <a:path w="3721100" h="1229359">
                <a:moveTo>
                  <a:pt x="1860550" y="1229359"/>
                </a:moveTo>
                <a:lnTo>
                  <a:pt x="0" y="1229359"/>
                </a:lnTo>
                <a:lnTo>
                  <a:pt x="0" y="0"/>
                </a:lnTo>
                <a:lnTo>
                  <a:pt x="3721100" y="0"/>
                </a:lnTo>
                <a:lnTo>
                  <a:pt x="3721100" y="1229359"/>
                </a:lnTo>
                <a:lnTo>
                  <a:pt x="1860550" y="12293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315719" y="5687059"/>
            <a:ext cx="190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!$omp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28419" y="5946140"/>
            <a:ext cx="37452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!$omp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workshare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88870" y="6205220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Courier New"/>
                <a:cs typeface="Courier New"/>
              </a:rPr>
              <a:t>.</a:t>
            </a:r>
            <a:r>
              <a:rPr sz="1800" b="1" i="1" spc="-35" dirty="0">
                <a:latin typeface="Courier New"/>
                <a:cs typeface="Courier New"/>
              </a:rPr>
              <a:t>.</a:t>
            </a:r>
            <a:r>
              <a:rPr sz="1800" b="1" i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28419" y="6464300"/>
            <a:ext cx="37452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workshare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574029" y="5748020"/>
            <a:ext cx="4097020" cy="1206500"/>
          </a:xfrm>
          <a:custGeom>
            <a:avLst/>
            <a:gdLst/>
            <a:ahLst/>
            <a:cxnLst/>
            <a:rect l="l" t="t" r="r" b="b"/>
            <a:pathLst>
              <a:path w="4097020" h="1206500">
                <a:moveTo>
                  <a:pt x="0" y="0"/>
                </a:moveTo>
                <a:lnTo>
                  <a:pt x="4097020" y="0"/>
                </a:lnTo>
                <a:lnTo>
                  <a:pt x="4097020" y="1206499"/>
                </a:lnTo>
                <a:lnTo>
                  <a:pt x="0" y="1206499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74029" y="5748020"/>
            <a:ext cx="4097020" cy="1206500"/>
          </a:xfrm>
          <a:custGeom>
            <a:avLst/>
            <a:gdLst/>
            <a:ahLst/>
            <a:cxnLst/>
            <a:rect l="l" t="t" r="r" b="b"/>
            <a:pathLst>
              <a:path w="4097020" h="1206500">
                <a:moveTo>
                  <a:pt x="2048510" y="1206499"/>
                </a:moveTo>
                <a:lnTo>
                  <a:pt x="0" y="1206499"/>
                </a:lnTo>
                <a:lnTo>
                  <a:pt x="0" y="0"/>
                </a:lnTo>
                <a:lnTo>
                  <a:pt x="4097020" y="0"/>
                </a:lnTo>
                <a:lnTo>
                  <a:pt x="4097020" y="1206499"/>
                </a:lnTo>
                <a:lnTo>
                  <a:pt x="2048510" y="1206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574029" y="6017259"/>
            <a:ext cx="4097020" cy="94361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30" dirty="0">
                <a:latin typeface="Courier New"/>
                <a:cs typeface="Courier New"/>
              </a:rPr>
              <a:t>parallel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workshare</a:t>
            </a:r>
            <a:endParaRPr sz="1800">
              <a:latin typeface="Courier New"/>
              <a:cs typeface="Courier New"/>
            </a:endParaRPr>
          </a:p>
          <a:p>
            <a:pPr marL="1073150">
              <a:lnSpc>
                <a:spcPts val="2039"/>
              </a:lnSpc>
            </a:pPr>
            <a:r>
              <a:rPr sz="1800" b="1" i="1" spc="-2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 </a:t>
            </a:r>
            <a:r>
              <a:rPr sz="1800" b="1" spc="-25" dirty="0">
                <a:latin typeface="Courier New"/>
                <a:cs typeface="Courier New"/>
              </a:rPr>
              <a:t>parallel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workshare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978400" y="6115050"/>
            <a:ext cx="473709" cy="473709"/>
          </a:xfrm>
          <a:custGeom>
            <a:avLst/>
            <a:gdLst/>
            <a:ahLst/>
            <a:cxnLst/>
            <a:rect l="l" t="t" r="r" b="b"/>
            <a:pathLst>
              <a:path w="473710" h="473709">
                <a:moveTo>
                  <a:pt x="0" y="0"/>
                </a:moveTo>
                <a:lnTo>
                  <a:pt x="0" y="473709"/>
                </a:lnTo>
                <a:lnTo>
                  <a:pt x="473710" y="23621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49470" y="6224270"/>
            <a:ext cx="424180" cy="255270"/>
          </a:xfrm>
          <a:custGeom>
            <a:avLst/>
            <a:gdLst/>
            <a:ahLst/>
            <a:cxnLst/>
            <a:rect l="l" t="t" r="r" b="b"/>
            <a:pathLst>
              <a:path w="424179" h="255270">
                <a:moveTo>
                  <a:pt x="0" y="0"/>
                </a:moveTo>
                <a:lnTo>
                  <a:pt x="424179" y="0"/>
                </a:lnTo>
                <a:lnTo>
                  <a:pt x="424179" y="255269"/>
                </a:lnTo>
                <a:lnTo>
                  <a:pt x="0" y="25526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57600" y="5731509"/>
            <a:ext cx="3310890" cy="285750"/>
          </a:xfrm>
          <a:custGeom>
            <a:avLst/>
            <a:gdLst/>
            <a:ahLst/>
            <a:cxnLst/>
            <a:rect l="l" t="t" r="r" b="b"/>
            <a:pathLst>
              <a:path w="3310890" h="285750">
                <a:moveTo>
                  <a:pt x="0" y="0"/>
                </a:moveTo>
                <a:lnTo>
                  <a:pt x="3310890" y="0"/>
                </a:lnTo>
                <a:lnTo>
                  <a:pt x="3310890" y="285749"/>
                </a:lnTo>
                <a:lnTo>
                  <a:pt x="0" y="285749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657600" y="5748020"/>
            <a:ext cx="1416050" cy="26924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ts val="1860"/>
              </a:lnSpc>
            </a:pP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Single</a:t>
            </a:r>
            <a:r>
              <a:rPr sz="1800" b="1" i="1" spc="-7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WO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039359" y="5697220"/>
            <a:ext cx="501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1800" b="1" i="1" spc="-30" dirty="0">
                <a:solidFill>
                  <a:srgbClr val="7F007F"/>
                </a:solidFill>
                <a:latin typeface="Arial"/>
                <a:cs typeface="Arial"/>
              </a:rPr>
              <a:t>K</a:t>
            </a:r>
            <a:r>
              <a:rPr sz="1800" b="1" i="1" spc="-5" dirty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574029" y="5748020"/>
            <a:ext cx="1394460" cy="26924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i="1" spc="-30" dirty="0">
                <a:solidFill>
                  <a:srgbClr val="7F007F"/>
                </a:solidFill>
                <a:latin typeface="Arial"/>
                <a:cs typeface="Arial"/>
              </a:rPr>
              <a:t>HARE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328419" y="2136139"/>
            <a:ext cx="3721100" cy="1275080"/>
          </a:xfrm>
          <a:custGeom>
            <a:avLst/>
            <a:gdLst/>
            <a:ahLst/>
            <a:cxnLst/>
            <a:rect l="l" t="t" r="r" b="b"/>
            <a:pathLst>
              <a:path w="3721100" h="1275079">
                <a:moveTo>
                  <a:pt x="0" y="0"/>
                </a:moveTo>
                <a:lnTo>
                  <a:pt x="3721100" y="0"/>
                </a:lnTo>
                <a:lnTo>
                  <a:pt x="3721100" y="1275080"/>
                </a:lnTo>
                <a:lnTo>
                  <a:pt x="0" y="127508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28419" y="2136139"/>
            <a:ext cx="3721100" cy="1275080"/>
          </a:xfrm>
          <a:custGeom>
            <a:avLst/>
            <a:gdLst/>
            <a:ahLst/>
            <a:cxnLst/>
            <a:rect l="l" t="t" r="r" b="b"/>
            <a:pathLst>
              <a:path w="3721100" h="1275079">
                <a:moveTo>
                  <a:pt x="1860550" y="1275080"/>
                </a:moveTo>
                <a:lnTo>
                  <a:pt x="0" y="1275080"/>
                </a:lnTo>
                <a:lnTo>
                  <a:pt x="0" y="0"/>
                </a:lnTo>
                <a:lnTo>
                  <a:pt x="3721100" y="0"/>
                </a:lnTo>
                <a:lnTo>
                  <a:pt x="3721100" y="1275080"/>
                </a:lnTo>
                <a:lnTo>
                  <a:pt x="1860550" y="12750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328419" y="2085340"/>
            <a:ext cx="37452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!$omp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!$omp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388870" y="2604770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Courier New"/>
                <a:cs typeface="Courier New"/>
              </a:rPr>
              <a:t>.</a:t>
            </a:r>
            <a:r>
              <a:rPr sz="1800" b="1" i="1" spc="-35" dirty="0">
                <a:latin typeface="Courier New"/>
                <a:cs typeface="Courier New"/>
              </a:rPr>
              <a:t>.</a:t>
            </a:r>
            <a:r>
              <a:rPr sz="1800" b="1" i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28419" y="2863850"/>
            <a:ext cx="37452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00"/>
              </a:lnSpc>
            </a:pPr>
            <a:r>
              <a:rPr sz="1800" b="1" spc="-25" dirty="0">
                <a:latin typeface="Courier New"/>
                <a:cs typeface="Courier New"/>
              </a:rPr>
              <a:t>!$omp </a:t>
            </a:r>
            <a:r>
              <a:rPr sz="1800" b="1" spc="-20" dirty="0">
                <a:latin typeface="Courier New"/>
                <a:cs typeface="Courier New"/>
              </a:rPr>
              <a:t>end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694429" y="1940560"/>
            <a:ext cx="3309620" cy="285750"/>
          </a:xfrm>
          <a:custGeom>
            <a:avLst/>
            <a:gdLst/>
            <a:ahLst/>
            <a:cxnLst/>
            <a:rect l="l" t="t" r="r" b="b"/>
            <a:pathLst>
              <a:path w="3309620" h="285750">
                <a:moveTo>
                  <a:pt x="0" y="0"/>
                </a:moveTo>
                <a:lnTo>
                  <a:pt x="3309620" y="0"/>
                </a:lnTo>
                <a:lnTo>
                  <a:pt x="3309620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105909" y="1906270"/>
            <a:ext cx="249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Single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PARALLEL</a:t>
            </a:r>
            <a:r>
              <a:rPr sz="1800" b="1" i="1" spc="-9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978400" y="2514600"/>
            <a:ext cx="473709" cy="472440"/>
          </a:xfrm>
          <a:custGeom>
            <a:avLst/>
            <a:gdLst/>
            <a:ahLst/>
            <a:cxnLst/>
            <a:rect l="l" t="t" r="r" b="b"/>
            <a:pathLst>
              <a:path w="473710" h="472439">
                <a:moveTo>
                  <a:pt x="0" y="0"/>
                </a:moveTo>
                <a:lnTo>
                  <a:pt x="0" y="472439"/>
                </a:lnTo>
                <a:lnTo>
                  <a:pt x="473710" y="23622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49470" y="2622550"/>
            <a:ext cx="424180" cy="256540"/>
          </a:xfrm>
          <a:custGeom>
            <a:avLst/>
            <a:gdLst/>
            <a:ahLst/>
            <a:cxnLst/>
            <a:rect l="l" t="t" r="r" b="b"/>
            <a:pathLst>
              <a:path w="424179" h="256539">
                <a:moveTo>
                  <a:pt x="0" y="0"/>
                </a:moveTo>
                <a:lnTo>
                  <a:pt x="424179" y="0"/>
                </a:lnTo>
                <a:lnTo>
                  <a:pt x="424179" y="256539"/>
                </a:lnTo>
                <a:lnTo>
                  <a:pt x="0" y="25653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462529" y="1734820"/>
            <a:ext cx="60902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Synchronization</a:t>
            </a:r>
            <a:r>
              <a:rPr spc="-130" dirty="0"/>
              <a:t> </a:t>
            </a:r>
            <a:r>
              <a:rPr spc="-40" dirty="0"/>
              <a:t>Controls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Barrier/1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01089" y="1306829"/>
            <a:ext cx="8233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Suppose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we </a:t>
            </a:r>
            <a:r>
              <a:rPr sz="2400" b="1" i="1" spc="-15" dirty="0">
                <a:solidFill>
                  <a:srgbClr val="7F007F"/>
                </a:solidFill>
                <a:latin typeface="Arial"/>
                <a:cs typeface="Arial"/>
              </a:rPr>
              <a:t>run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each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these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two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loops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parallel over</a:t>
            </a:r>
            <a:r>
              <a:rPr sz="2400" b="1" i="1" spc="-37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03500" y="5160009"/>
            <a:ext cx="617093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may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give us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wrong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answer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(one</a:t>
            </a:r>
            <a:r>
              <a:rPr sz="2400" b="1" i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day)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sz="2400" b="1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38679" y="1967229"/>
            <a:ext cx="4497070" cy="1151890"/>
          </a:xfrm>
          <a:prstGeom prst="rect">
            <a:avLst/>
          </a:prstGeom>
          <a:solidFill>
            <a:srgbClr val="FFFF00"/>
          </a:solidFill>
          <a:ln w="3175">
            <a:solidFill>
              <a:srgbClr val="000000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646430" marR="422275" indent="-538480">
              <a:lnSpc>
                <a:spcPts val="2720"/>
              </a:lnSpc>
              <a:spcBef>
                <a:spcPts val="1645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20" dirty="0">
                <a:latin typeface="Courier New"/>
                <a:cs typeface="Courier New"/>
              </a:rPr>
              <a:t>N; </a:t>
            </a:r>
            <a:r>
              <a:rPr sz="2400" b="1" spc="-25" dirty="0">
                <a:latin typeface="Courier New"/>
                <a:cs typeface="Courier New"/>
              </a:rPr>
              <a:t>i++)  a[i]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25" dirty="0">
                <a:latin typeface="Courier New"/>
                <a:cs typeface="Courier New"/>
              </a:rPr>
              <a:t>b[i]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2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c[i];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38679" y="3625850"/>
            <a:ext cx="4497070" cy="115189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646430" marR="422275" indent="-538480">
              <a:lnSpc>
                <a:spcPts val="2720"/>
              </a:lnSpc>
              <a:spcBef>
                <a:spcPts val="1645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20" dirty="0">
                <a:latin typeface="Courier New"/>
                <a:cs typeface="Courier New"/>
              </a:rPr>
              <a:t>N; </a:t>
            </a:r>
            <a:r>
              <a:rPr sz="2400" b="1" spc="-25" dirty="0">
                <a:latin typeface="Courier New"/>
                <a:cs typeface="Courier New"/>
              </a:rPr>
              <a:t>i++)  d[i]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25" dirty="0">
                <a:latin typeface="Courier New"/>
                <a:cs typeface="Courier New"/>
              </a:rPr>
              <a:t>a[i]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2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b[i];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Barrier/2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01089" y="1306829"/>
            <a:ext cx="805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We need </a:t>
            </a: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to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have </a:t>
            </a:r>
            <a:r>
              <a:rPr sz="2400" b="1" i="1" u="heavy" spc="-25" dirty="0">
                <a:solidFill>
                  <a:srgbClr val="7F007F"/>
                </a:solidFill>
                <a:uFill>
                  <a:solidFill>
                    <a:srgbClr val="7F007F"/>
                  </a:solidFill>
                </a:uFill>
                <a:latin typeface="Arial"/>
                <a:cs typeface="Arial"/>
              </a:rPr>
              <a:t>updated </a:t>
            </a:r>
            <a:r>
              <a:rPr sz="2400" b="1" i="1" u="heavy" spc="-15" dirty="0">
                <a:solidFill>
                  <a:srgbClr val="7F007F"/>
                </a:solidFill>
                <a:uFill>
                  <a:solidFill>
                    <a:srgbClr val="7F007F"/>
                  </a:solidFill>
                </a:uFill>
                <a:latin typeface="Arial"/>
                <a:cs typeface="Arial"/>
              </a:rPr>
              <a:t>all </a:t>
            </a:r>
            <a:r>
              <a:rPr sz="2400" b="1" i="1" u="heavy" spc="-20" dirty="0">
                <a:solidFill>
                  <a:srgbClr val="7F007F"/>
                </a:solidFill>
                <a:uFill>
                  <a:solidFill>
                    <a:srgbClr val="7F007F"/>
                  </a:solidFill>
                </a:uFill>
                <a:latin typeface="Arial"/>
                <a:cs typeface="Arial"/>
              </a:rPr>
              <a:t>of </a:t>
            </a:r>
            <a:r>
              <a:rPr sz="2400" b="1" i="1" u="heavy" spc="-15" dirty="0">
                <a:solidFill>
                  <a:srgbClr val="7F007F"/>
                </a:solidFill>
                <a:uFill>
                  <a:solidFill>
                    <a:srgbClr val="7F007F"/>
                  </a:solidFill>
                </a:uFill>
                <a:latin typeface="Arial"/>
                <a:cs typeface="Arial"/>
              </a:rPr>
              <a:t>a[ </a:t>
            </a:r>
            <a:r>
              <a:rPr sz="2400" b="1" i="1" u="heavy" dirty="0">
                <a:solidFill>
                  <a:srgbClr val="7F007F"/>
                </a:solidFill>
                <a:uFill>
                  <a:solidFill>
                    <a:srgbClr val="7F007F"/>
                  </a:solidFill>
                </a:uFill>
                <a:latin typeface="Arial"/>
                <a:cs typeface="Arial"/>
              </a:rPr>
              <a:t>]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first,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before using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a[</a:t>
            </a:r>
            <a:r>
              <a:rPr sz="2400" b="1" i="1" spc="-40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38679" y="1967229"/>
            <a:ext cx="4497070" cy="1151890"/>
          </a:xfrm>
          <a:custGeom>
            <a:avLst/>
            <a:gdLst/>
            <a:ahLst/>
            <a:cxnLst/>
            <a:rect l="l" t="t" r="r" b="b"/>
            <a:pathLst>
              <a:path w="4497070" h="1151889">
                <a:moveTo>
                  <a:pt x="0" y="0"/>
                </a:moveTo>
                <a:lnTo>
                  <a:pt x="4497070" y="0"/>
                </a:lnTo>
                <a:lnTo>
                  <a:pt x="4497070" y="1151890"/>
                </a:lnTo>
                <a:lnTo>
                  <a:pt x="0" y="115189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38679" y="1967229"/>
            <a:ext cx="4497070" cy="11518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646430" marR="422275" indent="-538480">
              <a:lnSpc>
                <a:spcPts val="2720"/>
              </a:lnSpc>
              <a:spcBef>
                <a:spcPts val="1645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20" dirty="0">
                <a:latin typeface="Courier New"/>
                <a:cs typeface="Courier New"/>
              </a:rPr>
              <a:t>N; </a:t>
            </a:r>
            <a:r>
              <a:rPr sz="2400" b="1" spc="-25" dirty="0">
                <a:latin typeface="Courier New"/>
                <a:cs typeface="Courier New"/>
              </a:rPr>
              <a:t>i++)  a[i]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25" dirty="0">
                <a:latin typeface="Courier New"/>
                <a:cs typeface="Courier New"/>
              </a:rPr>
              <a:t>b[i]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2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c[i];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65250" y="3415029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90" y="0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584440" y="2901950"/>
            <a:ext cx="789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wait</a:t>
            </a:r>
            <a:r>
              <a:rPr sz="2400" b="1" i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138679" y="3625850"/>
            <a:ext cx="4497070" cy="1151890"/>
          </a:xfrm>
          <a:custGeom>
            <a:avLst/>
            <a:gdLst/>
            <a:ahLst/>
            <a:cxnLst/>
            <a:rect l="l" t="t" r="r" b="b"/>
            <a:pathLst>
              <a:path w="4497070" h="1151889">
                <a:moveTo>
                  <a:pt x="0" y="0"/>
                </a:moveTo>
                <a:lnTo>
                  <a:pt x="4497070" y="0"/>
                </a:lnTo>
                <a:lnTo>
                  <a:pt x="4497070" y="1151889"/>
                </a:lnTo>
                <a:lnTo>
                  <a:pt x="0" y="115188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38679" y="3625850"/>
            <a:ext cx="4497070" cy="1151890"/>
          </a:xfrm>
          <a:custGeom>
            <a:avLst/>
            <a:gdLst/>
            <a:ahLst/>
            <a:cxnLst/>
            <a:rect l="l" t="t" r="r" b="b"/>
            <a:pathLst>
              <a:path w="4497070" h="1151889">
                <a:moveTo>
                  <a:pt x="2249170" y="1151889"/>
                </a:moveTo>
                <a:lnTo>
                  <a:pt x="0" y="1151889"/>
                </a:lnTo>
                <a:lnTo>
                  <a:pt x="0" y="0"/>
                </a:lnTo>
                <a:lnTo>
                  <a:pt x="4497070" y="0"/>
                </a:lnTo>
                <a:lnTo>
                  <a:pt x="4497070" y="1151889"/>
                </a:lnTo>
                <a:lnTo>
                  <a:pt x="2249170" y="11518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738629" y="3384550"/>
            <a:ext cx="7577455" cy="25057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R="946150" algn="r">
              <a:lnSpc>
                <a:spcPct val="100000"/>
              </a:lnSpc>
              <a:spcBef>
                <a:spcPts val="270"/>
              </a:spcBef>
            </a:pP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i="1" spc="-3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046480" marR="3102610" indent="-538480">
              <a:lnSpc>
                <a:spcPts val="2720"/>
              </a:lnSpc>
              <a:spcBef>
                <a:spcPts val="390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20" dirty="0">
                <a:latin typeface="Courier New"/>
                <a:cs typeface="Courier New"/>
              </a:rPr>
              <a:t>N; </a:t>
            </a:r>
            <a:r>
              <a:rPr sz="2400" b="1" spc="-25" dirty="0">
                <a:latin typeface="Courier New"/>
                <a:cs typeface="Courier New"/>
              </a:rPr>
              <a:t>i++)  d[i]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25" dirty="0">
                <a:latin typeface="Courier New"/>
                <a:cs typeface="Courier New"/>
              </a:rPr>
              <a:t>a[i]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2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b[i];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443230" marR="5080" indent="-430530">
              <a:lnSpc>
                <a:spcPts val="2670"/>
              </a:lnSpc>
              <a:spcBef>
                <a:spcPts val="2260"/>
              </a:spcBef>
            </a:pP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threads wait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barrier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point and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2400" b="1" i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continue  when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threads have reached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barrier</a:t>
            </a:r>
            <a:r>
              <a:rPr sz="2400" b="1" i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595879" y="2508250"/>
            <a:ext cx="1116330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87850" y="4577079"/>
            <a:ext cx="21590" cy="55880"/>
          </a:xfrm>
          <a:custGeom>
            <a:avLst/>
            <a:gdLst/>
            <a:ahLst/>
            <a:cxnLst/>
            <a:rect l="l" t="t" r="r" b="b"/>
            <a:pathLst>
              <a:path w="21589" h="55879">
                <a:moveTo>
                  <a:pt x="2539" y="0"/>
                </a:moveTo>
                <a:lnTo>
                  <a:pt x="0" y="54610"/>
                </a:lnTo>
                <a:lnTo>
                  <a:pt x="19050" y="55880"/>
                </a:lnTo>
                <a:lnTo>
                  <a:pt x="2158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51020" y="4575809"/>
            <a:ext cx="21590" cy="55880"/>
          </a:xfrm>
          <a:custGeom>
            <a:avLst/>
            <a:gdLst/>
            <a:ahLst/>
            <a:cxnLst/>
            <a:rect l="l" t="t" r="r" b="b"/>
            <a:pathLst>
              <a:path w="21589" h="55879">
                <a:moveTo>
                  <a:pt x="2539" y="0"/>
                </a:moveTo>
                <a:lnTo>
                  <a:pt x="0" y="54609"/>
                </a:lnTo>
                <a:lnTo>
                  <a:pt x="19050" y="55879"/>
                </a:lnTo>
                <a:lnTo>
                  <a:pt x="21589" y="1269"/>
                </a:lnTo>
                <a:lnTo>
                  <a:pt x="25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12920" y="4570729"/>
            <a:ext cx="25400" cy="57150"/>
          </a:xfrm>
          <a:custGeom>
            <a:avLst/>
            <a:gdLst/>
            <a:ahLst/>
            <a:cxnLst/>
            <a:rect l="l" t="t" r="r" b="b"/>
            <a:pathLst>
              <a:path w="25400" h="57150">
                <a:moveTo>
                  <a:pt x="7619" y="0"/>
                </a:moveTo>
                <a:lnTo>
                  <a:pt x="0" y="54610"/>
                </a:lnTo>
                <a:lnTo>
                  <a:pt x="17779" y="57150"/>
                </a:lnTo>
                <a:lnTo>
                  <a:pt x="25400" y="2540"/>
                </a:lnTo>
                <a:lnTo>
                  <a:pt x="76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6090" y="4565650"/>
            <a:ext cx="25400" cy="57150"/>
          </a:xfrm>
          <a:custGeom>
            <a:avLst/>
            <a:gdLst/>
            <a:ahLst/>
            <a:cxnLst/>
            <a:rect l="l" t="t" r="r" b="b"/>
            <a:pathLst>
              <a:path w="25400" h="57150">
                <a:moveTo>
                  <a:pt x="7620" y="0"/>
                </a:moveTo>
                <a:lnTo>
                  <a:pt x="0" y="54610"/>
                </a:lnTo>
                <a:lnTo>
                  <a:pt x="17780" y="57150"/>
                </a:lnTo>
                <a:lnTo>
                  <a:pt x="2540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37990" y="4560570"/>
            <a:ext cx="29209" cy="57150"/>
          </a:xfrm>
          <a:custGeom>
            <a:avLst/>
            <a:gdLst/>
            <a:ahLst/>
            <a:cxnLst/>
            <a:rect l="l" t="t" r="r" b="b"/>
            <a:pathLst>
              <a:path w="29210" h="57150">
                <a:moveTo>
                  <a:pt x="11430" y="0"/>
                </a:moveTo>
                <a:lnTo>
                  <a:pt x="0" y="53339"/>
                </a:lnTo>
                <a:lnTo>
                  <a:pt x="17780" y="57149"/>
                </a:lnTo>
                <a:lnTo>
                  <a:pt x="29210" y="253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15129" y="4555490"/>
            <a:ext cx="16510" cy="53340"/>
          </a:xfrm>
          <a:custGeom>
            <a:avLst/>
            <a:gdLst/>
            <a:ahLst/>
            <a:cxnLst/>
            <a:rect l="l" t="t" r="r" b="b"/>
            <a:pathLst>
              <a:path w="16510" h="53339">
                <a:moveTo>
                  <a:pt x="11430" y="0"/>
                </a:moveTo>
                <a:lnTo>
                  <a:pt x="6350" y="26670"/>
                </a:lnTo>
                <a:lnTo>
                  <a:pt x="0" y="53340"/>
                </a:lnTo>
                <a:lnTo>
                  <a:pt x="5080" y="53340"/>
                </a:lnTo>
                <a:lnTo>
                  <a:pt x="10160" y="27940"/>
                </a:lnTo>
                <a:lnTo>
                  <a:pt x="16510" y="1270"/>
                </a:lnTo>
                <a:lnTo>
                  <a:pt x="114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13859" y="4582159"/>
            <a:ext cx="7620" cy="26670"/>
          </a:xfrm>
          <a:custGeom>
            <a:avLst/>
            <a:gdLst/>
            <a:ahLst/>
            <a:cxnLst/>
            <a:rect l="l" t="t" r="r" b="b"/>
            <a:pathLst>
              <a:path w="7620" h="26670">
                <a:moveTo>
                  <a:pt x="7619" y="0"/>
                </a:moveTo>
                <a:lnTo>
                  <a:pt x="0" y="26669"/>
                </a:lnTo>
                <a:lnTo>
                  <a:pt x="1269" y="26669"/>
                </a:lnTo>
                <a:lnTo>
                  <a:pt x="76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01159" y="4551679"/>
            <a:ext cx="27940" cy="57150"/>
          </a:xfrm>
          <a:custGeom>
            <a:avLst/>
            <a:gdLst/>
            <a:ahLst/>
            <a:cxnLst/>
            <a:rect l="l" t="t" r="r" b="b"/>
            <a:pathLst>
              <a:path w="27939" h="57150">
                <a:moveTo>
                  <a:pt x="13969" y="0"/>
                </a:moveTo>
                <a:lnTo>
                  <a:pt x="6350" y="26670"/>
                </a:lnTo>
                <a:lnTo>
                  <a:pt x="0" y="53340"/>
                </a:lnTo>
                <a:lnTo>
                  <a:pt x="12700" y="57150"/>
                </a:lnTo>
                <a:lnTo>
                  <a:pt x="27939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75759" y="4545329"/>
            <a:ext cx="21590" cy="54610"/>
          </a:xfrm>
          <a:custGeom>
            <a:avLst/>
            <a:gdLst/>
            <a:ahLst/>
            <a:cxnLst/>
            <a:rect l="l" t="t" r="r" b="b"/>
            <a:pathLst>
              <a:path w="21589" h="54610">
                <a:moveTo>
                  <a:pt x="13969" y="0"/>
                </a:moveTo>
                <a:lnTo>
                  <a:pt x="7619" y="25400"/>
                </a:lnTo>
                <a:lnTo>
                  <a:pt x="0" y="52070"/>
                </a:lnTo>
                <a:lnTo>
                  <a:pt x="7619" y="54610"/>
                </a:lnTo>
                <a:lnTo>
                  <a:pt x="13969" y="27940"/>
                </a:lnTo>
                <a:lnTo>
                  <a:pt x="21589" y="127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74490" y="4570729"/>
            <a:ext cx="8890" cy="26670"/>
          </a:xfrm>
          <a:custGeom>
            <a:avLst/>
            <a:gdLst/>
            <a:ahLst/>
            <a:cxnLst/>
            <a:rect l="l" t="t" r="r" b="b"/>
            <a:pathLst>
              <a:path w="8889" h="26670">
                <a:moveTo>
                  <a:pt x="8889" y="0"/>
                </a:moveTo>
                <a:lnTo>
                  <a:pt x="0" y="26670"/>
                </a:lnTo>
                <a:lnTo>
                  <a:pt x="1270" y="26670"/>
                </a:lnTo>
                <a:lnTo>
                  <a:pt x="88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64329" y="4541520"/>
            <a:ext cx="26670" cy="55880"/>
          </a:xfrm>
          <a:custGeom>
            <a:avLst/>
            <a:gdLst/>
            <a:ahLst/>
            <a:cxnLst/>
            <a:rect l="l" t="t" r="r" b="b"/>
            <a:pathLst>
              <a:path w="26670" h="55879">
                <a:moveTo>
                  <a:pt x="16510" y="0"/>
                </a:moveTo>
                <a:lnTo>
                  <a:pt x="8890" y="26669"/>
                </a:lnTo>
                <a:lnTo>
                  <a:pt x="0" y="52069"/>
                </a:lnTo>
                <a:lnTo>
                  <a:pt x="10160" y="55879"/>
                </a:lnTo>
                <a:lnTo>
                  <a:pt x="19050" y="29209"/>
                </a:lnTo>
                <a:lnTo>
                  <a:pt x="26670" y="380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37659" y="4532629"/>
            <a:ext cx="26670" cy="54610"/>
          </a:xfrm>
          <a:custGeom>
            <a:avLst/>
            <a:gdLst/>
            <a:ahLst/>
            <a:cxnLst/>
            <a:rect l="l" t="t" r="r" b="b"/>
            <a:pathLst>
              <a:path w="26670" h="54610">
                <a:moveTo>
                  <a:pt x="17779" y="0"/>
                </a:moveTo>
                <a:lnTo>
                  <a:pt x="8889" y="26670"/>
                </a:lnTo>
                <a:lnTo>
                  <a:pt x="0" y="52070"/>
                </a:lnTo>
                <a:lnTo>
                  <a:pt x="8889" y="54610"/>
                </a:lnTo>
                <a:lnTo>
                  <a:pt x="26669" y="381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36390" y="4559300"/>
            <a:ext cx="10160" cy="25400"/>
          </a:xfrm>
          <a:custGeom>
            <a:avLst/>
            <a:gdLst/>
            <a:ahLst/>
            <a:cxnLst/>
            <a:rect l="l" t="t" r="r" b="b"/>
            <a:pathLst>
              <a:path w="10160" h="25400">
                <a:moveTo>
                  <a:pt x="10160" y="0"/>
                </a:moveTo>
                <a:lnTo>
                  <a:pt x="0" y="25400"/>
                </a:lnTo>
                <a:lnTo>
                  <a:pt x="1270" y="254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27500" y="4530090"/>
            <a:ext cx="29209" cy="54610"/>
          </a:xfrm>
          <a:custGeom>
            <a:avLst/>
            <a:gdLst/>
            <a:ahLst/>
            <a:cxnLst/>
            <a:rect l="l" t="t" r="r" b="b"/>
            <a:pathLst>
              <a:path w="29210" h="54610">
                <a:moveTo>
                  <a:pt x="20320" y="0"/>
                </a:moveTo>
                <a:lnTo>
                  <a:pt x="0" y="50800"/>
                </a:lnTo>
                <a:lnTo>
                  <a:pt x="8889" y="54610"/>
                </a:lnTo>
                <a:lnTo>
                  <a:pt x="29210" y="3810"/>
                </a:lnTo>
                <a:lnTo>
                  <a:pt x="203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03370" y="4519929"/>
            <a:ext cx="27940" cy="54610"/>
          </a:xfrm>
          <a:custGeom>
            <a:avLst/>
            <a:gdLst/>
            <a:ahLst/>
            <a:cxnLst/>
            <a:rect l="l" t="t" r="r" b="b"/>
            <a:pathLst>
              <a:path w="27939" h="54610">
                <a:moveTo>
                  <a:pt x="20319" y="0"/>
                </a:moveTo>
                <a:lnTo>
                  <a:pt x="0" y="50800"/>
                </a:lnTo>
                <a:lnTo>
                  <a:pt x="7619" y="5461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02100" y="4545329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29" h="25400">
                <a:moveTo>
                  <a:pt x="11429" y="0"/>
                </a:moveTo>
                <a:lnTo>
                  <a:pt x="0" y="25400"/>
                </a:lnTo>
                <a:lnTo>
                  <a:pt x="1270" y="254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91940" y="4516120"/>
            <a:ext cx="34290" cy="54610"/>
          </a:xfrm>
          <a:custGeom>
            <a:avLst/>
            <a:gdLst/>
            <a:ahLst/>
            <a:cxnLst/>
            <a:rect l="l" t="t" r="r" b="b"/>
            <a:pathLst>
              <a:path w="34289" h="54610">
                <a:moveTo>
                  <a:pt x="24130" y="0"/>
                </a:moveTo>
                <a:lnTo>
                  <a:pt x="12700" y="25399"/>
                </a:lnTo>
                <a:lnTo>
                  <a:pt x="0" y="49529"/>
                </a:lnTo>
                <a:lnTo>
                  <a:pt x="10160" y="54609"/>
                </a:lnTo>
                <a:lnTo>
                  <a:pt x="21589" y="29209"/>
                </a:lnTo>
                <a:lnTo>
                  <a:pt x="34289" y="5079"/>
                </a:lnTo>
                <a:lnTo>
                  <a:pt x="241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71620" y="4505959"/>
            <a:ext cx="27940" cy="50800"/>
          </a:xfrm>
          <a:custGeom>
            <a:avLst/>
            <a:gdLst/>
            <a:ahLst/>
            <a:cxnLst/>
            <a:rect l="l" t="t" r="r" b="b"/>
            <a:pathLst>
              <a:path w="27939" h="50800">
                <a:moveTo>
                  <a:pt x="24129" y="0"/>
                </a:moveTo>
                <a:lnTo>
                  <a:pt x="11429" y="24129"/>
                </a:lnTo>
                <a:lnTo>
                  <a:pt x="0" y="49529"/>
                </a:lnTo>
                <a:lnTo>
                  <a:pt x="3809" y="50800"/>
                </a:lnTo>
                <a:lnTo>
                  <a:pt x="16509" y="26669"/>
                </a:lnTo>
                <a:lnTo>
                  <a:pt x="27939" y="2539"/>
                </a:lnTo>
                <a:lnTo>
                  <a:pt x="241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69079" y="4530090"/>
            <a:ext cx="13970" cy="25400"/>
          </a:xfrm>
          <a:custGeom>
            <a:avLst/>
            <a:gdLst/>
            <a:ahLst/>
            <a:cxnLst/>
            <a:rect l="l" t="t" r="r" b="b"/>
            <a:pathLst>
              <a:path w="13970" h="25400">
                <a:moveTo>
                  <a:pt x="13970" y="0"/>
                </a:moveTo>
                <a:lnTo>
                  <a:pt x="0" y="24130"/>
                </a:lnTo>
                <a:lnTo>
                  <a:pt x="2540" y="2540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7650" y="4500879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70" h="53339">
                <a:moveTo>
                  <a:pt x="27939" y="0"/>
                </a:moveTo>
                <a:lnTo>
                  <a:pt x="0" y="45720"/>
                </a:lnTo>
                <a:lnTo>
                  <a:pt x="11429" y="53340"/>
                </a:lnTo>
                <a:lnTo>
                  <a:pt x="25400" y="29210"/>
                </a:lnTo>
                <a:lnTo>
                  <a:pt x="39370" y="635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24629" y="4481829"/>
            <a:ext cx="48260" cy="54610"/>
          </a:xfrm>
          <a:custGeom>
            <a:avLst/>
            <a:gdLst/>
            <a:ahLst/>
            <a:cxnLst/>
            <a:rect l="l" t="t" r="r" b="b"/>
            <a:pathLst>
              <a:path w="48260" h="54610">
                <a:moveTo>
                  <a:pt x="33020" y="0"/>
                </a:moveTo>
                <a:lnTo>
                  <a:pt x="0" y="43180"/>
                </a:lnTo>
                <a:lnTo>
                  <a:pt x="15240" y="54610"/>
                </a:lnTo>
                <a:lnTo>
                  <a:pt x="48260" y="1016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95420" y="4458970"/>
            <a:ext cx="50800" cy="53340"/>
          </a:xfrm>
          <a:custGeom>
            <a:avLst/>
            <a:gdLst/>
            <a:ahLst/>
            <a:cxnLst/>
            <a:rect l="l" t="t" r="r" b="b"/>
            <a:pathLst>
              <a:path w="50800" h="53339">
                <a:moveTo>
                  <a:pt x="36829" y="0"/>
                </a:moveTo>
                <a:lnTo>
                  <a:pt x="0" y="40639"/>
                </a:lnTo>
                <a:lnTo>
                  <a:pt x="12700" y="53339"/>
                </a:lnTo>
                <a:lnTo>
                  <a:pt x="50800" y="12699"/>
                </a:lnTo>
                <a:lnTo>
                  <a:pt x="368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76370" y="4442459"/>
            <a:ext cx="46990" cy="39370"/>
          </a:xfrm>
          <a:custGeom>
            <a:avLst/>
            <a:gdLst/>
            <a:ahLst/>
            <a:cxnLst/>
            <a:rect l="l" t="t" r="r" b="b"/>
            <a:pathLst>
              <a:path w="46989" h="39370">
                <a:moveTo>
                  <a:pt x="41909" y="0"/>
                </a:moveTo>
                <a:lnTo>
                  <a:pt x="21589" y="16509"/>
                </a:lnTo>
                <a:lnTo>
                  <a:pt x="0" y="34289"/>
                </a:lnTo>
                <a:lnTo>
                  <a:pt x="5079" y="39369"/>
                </a:lnTo>
                <a:lnTo>
                  <a:pt x="25400" y="22859"/>
                </a:lnTo>
                <a:lnTo>
                  <a:pt x="46989" y="5079"/>
                </a:lnTo>
                <a:lnTo>
                  <a:pt x="419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73829" y="4458970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79">
                <a:moveTo>
                  <a:pt x="24130" y="0"/>
                </a:moveTo>
                <a:lnTo>
                  <a:pt x="0" y="15239"/>
                </a:lnTo>
                <a:lnTo>
                  <a:pt x="2540" y="17779"/>
                </a:lnTo>
                <a:lnTo>
                  <a:pt x="241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68750" y="4436109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45720" y="0"/>
                </a:moveTo>
                <a:lnTo>
                  <a:pt x="22860" y="13969"/>
                </a:lnTo>
                <a:lnTo>
                  <a:pt x="0" y="29209"/>
                </a:lnTo>
                <a:lnTo>
                  <a:pt x="5079" y="38100"/>
                </a:lnTo>
                <a:lnTo>
                  <a:pt x="29210" y="22859"/>
                </a:lnTo>
                <a:lnTo>
                  <a:pt x="52070" y="8889"/>
                </a:lnTo>
                <a:lnTo>
                  <a:pt x="457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56050" y="4418329"/>
            <a:ext cx="53340" cy="25400"/>
          </a:xfrm>
          <a:custGeom>
            <a:avLst/>
            <a:gdLst/>
            <a:ahLst/>
            <a:cxnLst/>
            <a:rect l="l" t="t" r="r" b="b"/>
            <a:pathLst>
              <a:path w="53339" h="25400">
                <a:moveTo>
                  <a:pt x="52070" y="0"/>
                </a:moveTo>
                <a:lnTo>
                  <a:pt x="25400" y="10160"/>
                </a:lnTo>
                <a:lnTo>
                  <a:pt x="0" y="20320"/>
                </a:lnTo>
                <a:lnTo>
                  <a:pt x="2539" y="25400"/>
                </a:lnTo>
                <a:lnTo>
                  <a:pt x="53339" y="5080"/>
                </a:lnTo>
                <a:lnTo>
                  <a:pt x="520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56050" y="4428490"/>
            <a:ext cx="25400" cy="10160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25400" y="0"/>
                </a:moveTo>
                <a:lnTo>
                  <a:pt x="0" y="7620"/>
                </a:lnTo>
                <a:lnTo>
                  <a:pt x="0" y="1016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52240" y="4410709"/>
            <a:ext cx="55880" cy="25400"/>
          </a:xfrm>
          <a:custGeom>
            <a:avLst/>
            <a:gdLst/>
            <a:ahLst/>
            <a:cxnLst/>
            <a:rect l="l" t="t" r="r" b="b"/>
            <a:pathLst>
              <a:path w="55879" h="25400">
                <a:moveTo>
                  <a:pt x="53339" y="0"/>
                </a:moveTo>
                <a:lnTo>
                  <a:pt x="0" y="15239"/>
                </a:lnTo>
                <a:lnTo>
                  <a:pt x="3810" y="25400"/>
                </a:lnTo>
                <a:lnTo>
                  <a:pt x="29210" y="17779"/>
                </a:lnTo>
                <a:lnTo>
                  <a:pt x="55880" y="101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52240" y="4418329"/>
            <a:ext cx="26670" cy="7620"/>
          </a:xfrm>
          <a:custGeom>
            <a:avLst/>
            <a:gdLst/>
            <a:ahLst/>
            <a:cxnLst/>
            <a:rect l="l" t="t" r="r" b="b"/>
            <a:pathLst>
              <a:path w="26670" h="7620">
                <a:moveTo>
                  <a:pt x="26670" y="0"/>
                </a:moveTo>
                <a:lnTo>
                  <a:pt x="0" y="3810"/>
                </a:lnTo>
                <a:lnTo>
                  <a:pt x="0" y="7620"/>
                </a:lnTo>
                <a:lnTo>
                  <a:pt x="266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52240" y="4411979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39" h="10160">
                <a:moveTo>
                  <a:pt x="53339" y="0"/>
                </a:moveTo>
                <a:lnTo>
                  <a:pt x="26670" y="3810"/>
                </a:lnTo>
                <a:lnTo>
                  <a:pt x="0" y="8890"/>
                </a:lnTo>
                <a:lnTo>
                  <a:pt x="0" y="10160"/>
                </a:lnTo>
                <a:lnTo>
                  <a:pt x="26670" y="6350"/>
                </a:lnTo>
                <a:lnTo>
                  <a:pt x="53339" y="127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49700" y="4395470"/>
            <a:ext cx="54610" cy="3810"/>
          </a:xfrm>
          <a:custGeom>
            <a:avLst/>
            <a:gdLst/>
            <a:ahLst/>
            <a:cxnLst/>
            <a:rect l="l" t="t" r="r" b="b"/>
            <a:pathLst>
              <a:path w="54610" h="3810">
                <a:moveTo>
                  <a:pt x="54610" y="0"/>
                </a:moveTo>
                <a:lnTo>
                  <a:pt x="0" y="2539"/>
                </a:lnTo>
                <a:lnTo>
                  <a:pt x="0" y="3809"/>
                </a:lnTo>
                <a:lnTo>
                  <a:pt x="54610" y="126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49700" y="4395470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70" h="2539">
                <a:moveTo>
                  <a:pt x="0" y="0"/>
                </a:moveTo>
                <a:lnTo>
                  <a:pt x="0" y="2539"/>
                </a:lnTo>
                <a:lnTo>
                  <a:pt x="2667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49700" y="4384040"/>
            <a:ext cx="54610" cy="13970"/>
          </a:xfrm>
          <a:custGeom>
            <a:avLst/>
            <a:gdLst/>
            <a:ahLst/>
            <a:cxnLst/>
            <a:rect l="l" t="t" r="r" b="b"/>
            <a:pathLst>
              <a:path w="54610" h="13970">
                <a:moveTo>
                  <a:pt x="0" y="0"/>
                </a:moveTo>
                <a:lnTo>
                  <a:pt x="0" y="11430"/>
                </a:lnTo>
                <a:lnTo>
                  <a:pt x="54610" y="13970"/>
                </a:lnTo>
                <a:lnTo>
                  <a:pt x="54610" y="3810"/>
                </a:lnTo>
                <a:lnTo>
                  <a:pt x="2793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49700" y="4381500"/>
            <a:ext cx="27940" cy="3810"/>
          </a:xfrm>
          <a:custGeom>
            <a:avLst/>
            <a:gdLst/>
            <a:ahLst/>
            <a:cxnLst/>
            <a:rect l="l" t="t" r="r" b="b"/>
            <a:pathLst>
              <a:path w="27939" h="3810">
                <a:moveTo>
                  <a:pt x="0" y="0"/>
                </a:moveTo>
                <a:lnTo>
                  <a:pt x="0" y="2539"/>
                </a:lnTo>
                <a:lnTo>
                  <a:pt x="27939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49700" y="4375150"/>
            <a:ext cx="55880" cy="15240"/>
          </a:xfrm>
          <a:custGeom>
            <a:avLst/>
            <a:gdLst/>
            <a:ahLst/>
            <a:cxnLst/>
            <a:rect l="l" t="t" r="r" b="b"/>
            <a:pathLst>
              <a:path w="55879" h="15239">
                <a:moveTo>
                  <a:pt x="1270" y="0"/>
                </a:moveTo>
                <a:lnTo>
                  <a:pt x="0" y="6350"/>
                </a:lnTo>
                <a:lnTo>
                  <a:pt x="27939" y="10160"/>
                </a:lnTo>
                <a:lnTo>
                  <a:pt x="54610" y="15239"/>
                </a:lnTo>
                <a:lnTo>
                  <a:pt x="55879" y="8889"/>
                </a:lnTo>
                <a:lnTo>
                  <a:pt x="29210" y="3810"/>
                </a:lnTo>
                <a:lnTo>
                  <a:pt x="12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7320" y="4344670"/>
            <a:ext cx="54610" cy="26670"/>
          </a:xfrm>
          <a:custGeom>
            <a:avLst/>
            <a:gdLst/>
            <a:ahLst/>
            <a:cxnLst/>
            <a:rect l="l" t="t" r="r" b="b"/>
            <a:pathLst>
              <a:path w="54610" h="26670">
                <a:moveTo>
                  <a:pt x="3809" y="0"/>
                </a:moveTo>
                <a:lnTo>
                  <a:pt x="0" y="7619"/>
                </a:lnTo>
                <a:lnTo>
                  <a:pt x="25400" y="16509"/>
                </a:lnTo>
                <a:lnTo>
                  <a:pt x="50800" y="26669"/>
                </a:lnTo>
                <a:lnTo>
                  <a:pt x="54609" y="19049"/>
                </a:lnTo>
                <a:lnTo>
                  <a:pt x="29209" y="10159"/>
                </a:lnTo>
                <a:lnTo>
                  <a:pt x="38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61129" y="4342129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1270" y="0"/>
                </a:moveTo>
                <a:lnTo>
                  <a:pt x="0" y="2540"/>
                </a:lnTo>
                <a:lnTo>
                  <a:pt x="2540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2400" y="4331970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3810" y="0"/>
                </a:moveTo>
                <a:lnTo>
                  <a:pt x="0" y="10159"/>
                </a:lnTo>
                <a:lnTo>
                  <a:pt x="24129" y="22859"/>
                </a:lnTo>
                <a:lnTo>
                  <a:pt x="48260" y="34289"/>
                </a:lnTo>
                <a:lnTo>
                  <a:pt x="52070" y="25399"/>
                </a:lnTo>
                <a:lnTo>
                  <a:pt x="38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80179" y="4298950"/>
            <a:ext cx="53340" cy="48260"/>
          </a:xfrm>
          <a:custGeom>
            <a:avLst/>
            <a:gdLst/>
            <a:ahLst/>
            <a:cxnLst/>
            <a:rect l="l" t="t" r="r" b="b"/>
            <a:pathLst>
              <a:path w="53339" h="48260">
                <a:moveTo>
                  <a:pt x="11430" y="0"/>
                </a:moveTo>
                <a:lnTo>
                  <a:pt x="0" y="13969"/>
                </a:lnTo>
                <a:lnTo>
                  <a:pt x="41910" y="48260"/>
                </a:lnTo>
                <a:lnTo>
                  <a:pt x="53340" y="3428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06850" y="4276090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7620" y="0"/>
                </a:moveTo>
                <a:lnTo>
                  <a:pt x="0" y="6350"/>
                </a:lnTo>
                <a:lnTo>
                  <a:pt x="38100" y="46990"/>
                </a:lnTo>
                <a:lnTo>
                  <a:pt x="44450" y="40640"/>
                </a:lnTo>
                <a:lnTo>
                  <a:pt x="26670" y="20320"/>
                </a:lnTo>
                <a:lnTo>
                  <a:pt x="76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14470" y="4274820"/>
            <a:ext cx="19050" cy="21590"/>
          </a:xfrm>
          <a:custGeom>
            <a:avLst/>
            <a:gdLst/>
            <a:ahLst/>
            <a:cxnLst/>
            <a:rect l="l" t="t" r="r" b="b"/>
            <a:pathLst>
              <a:path w="19050" h="21589">
                <a:moveTo>
                  <a:pt x="2539" y="0"/>
                </a:moveTo>
                <a:lnTo>
                  <a:pt x="0" y="1269"/>
                </a:lnTo>
                <a:lnTo>
                  <a:pt x="19050" y="21589"/>
                </a:lnTo>
                <a:lnTo>
                  <a:pt x="25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17009" y="4269740"/>
            <a:ext cx="39370" cy="48260"/>
          </a:xfrm>
          <a:custGeom>
            <a:avLst/>
            <a:gdLst/>
            <a:ahLst/>
            <a:cxnLst/>
            <a:rect l="l" t="t" r="r" b="b"/>
            <a:pathLst>
              <a:path w="39370" h="48260">
                <a:moveTo>
                  <a:pt x="6350" y="0"/>
                </a:moveTo>
                <a:lnTo>
                  <a:pt x="0" y="5080"/>
                </a:lnTo>
                <a:lnTo>
                  <a:pt x="16510" y="26670"/>
                </a:lnTo>
                <a:lnTo>
                  <a:pt x="31750" y="48260"/>
                </a:lnTo>
                <a:lnTo>
                  <a:pt x="39369" y="43180"/>
                </a:lnTo>
                <a:lnTo>
                  <a:pt x="63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38600" y="4257040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1270" y="0"/>
                </a:moveTo>
                <a:lnTo>
                  <a:pt x="0" y="1270"/>
                </a:lnTo>
                <a:lnTo>
                  <a:pt x="16510" y="22860"/>
                </a:lnTo>
                <a:lnTo>
                  <a:pt x="31750" y="45720"/>
                </a:lnTo>
                <a:lnTo>
                  <a:pt x="34289" y="44450"/>
                </a:lnTo>
                <a:lnTo>
                  <a:pt x="17779" y="21589"/>
                </a:lnTo>
                <a:lnTo>
                  <a:pt x="12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39870" y="4255770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10" h="22860">
                <a:moveTo>
                  <a:pt x="2539" y="0"/>
                </a:moveTo>
                <a:lnTo>
                  <a:pt x="0" y="1269"/>
                </a:lnTo>
                <a:lnTo>
                  <a:pt x="16509" y="22859"/>
                </a:lnTo>
                <a:lnTo>
                  <a:pt x="25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42409" y="4246879"/>
            <a:ext cx="41910" cy="55880"/>
          </a:xfrm>
          <a:custGeom>
            <a:avLst/>
            <a:gdLst/>
            <a:ahLst/>
            <a:cxnLst/>
            <a:rect l="l" t="t" r="r" b="b"/>
            <a:pathLst>
              <a:path w="41910" h="55879">
                <a:moveTo>
                  <a:pt x="13969" y="0"/>
                </a:moveTo>
                <a:lnTo>
                  <a:pt x="0" y="8890"/>
                </a:lnTo>
                <a:lnTo>
                  <a:pt x="13969" y="31750"/>
                </a:lnTo>
                <a:lnTo>
                  <a:pt x="27939" y="55880"/>
                </a:lnTo>
                <a:lnTo>
                  <a:pt x="41910" y="46990"/>
                </a:lnTo>
                <a:lnTo>
                  <a:pt x="27939" y="2413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74159" y="4229100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16510" y="0"/>
                </a:moveTo>
                <a:lnTo>
                  <a:pt x="0" y="7620"/>
                </a:lnTo>
                <a:lnTo>
                  <a:pt x="24129" y="57150"/>
                </a:lnTo>
                <a:lnTo>
                  <a:pt x="40639" y="4826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08450" y="4212590"/>
            <a:ext cx="38100" cy="58419"/>
          </a:xfrm>
          <a:custGeom>
            <a:avLst/>
            <a:gdLst/>
            <a:ahLst/>
            <a:cxnLst/>
            <a:rect l="l" t="t" r="r" b="b"/>
            <a:pathLst>
              <a:path w="38100" h="58420">
                <a:moveTo>
                  <a:pt x="17779" y="0"/>
                </a:moveTo>
                <a:lnTo>
                  <a:pt x="0" y="7620"/>
                </a:lnTo>
                <a:lnTo>
                  <a:pt x="21589" y="58420"/>
                </a:lnTo>
                <a:lnTo>
                  <a:pt x="38100" y="5080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45279" y="4199890"/>
            <a:ext cx="34290" cy="58419"/>
          </a:xfrm>
          <a:custGeom>
            <a:avLst/>
            <a:gdLst/>
            <a:ahLst/>
            <a:cxnLst/>
            <a:rect l="l" t="t" r="r" b="b"/>
            <a:pathLst>
              <a:path w="34289" h="58420">
                <a:moveTo>
                  <a:pt x="16510" y="0"/>
                </a:moveTo>
                <a:lnTo>
                  <a:pt x="0" y="6350"/>
                </a:lnTo>
                <a:lnTo>
                  <a:pt x="16510" y="58420"/>
                </a:lnTo>
                <a:lnTo>
                  <a:pt x="34290" y="5207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80840" y="4189729"/>
            <a:ext cx="31750" cy="57150"/>
          </a:xfrm>
          <a:custGeom>
            <a:avLst/>
            <a:gdLst/>
            <a:ahLst/>
            <a:cxnLst/>
            <a:rect l="l" t="t" r="r" b="b"/>
            <a:pathLst>
              <a:path w="31750" h="57150">
                <a:moveTo>
                  <a:pt x="17780" y="0"/>
                </a:moveTo>
                <a:lnTo>
                  <a:pt x="0" y="5080"/>
                </a:lnTo>
                <a:lnTo>
                  <a:pt x="13970" y="57150"/>
                </a:lnTo>
                <a:lnTo>
                  <a:pt x="31750" y="52070"/>
                </a:lnTo>
                <a:lnTo>
                  <a:pt x="1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17670" y="4180840"/>
            <a:ext cx="29209" cy="57150"/>
          </a:xfrm>
          <a:custGeom>
            <a:avLst/>
            <a:gdLst/>
            <a:ahLst/>
            <a:cxnLst/>
            <a:rect l="l" t="t" r="r" b="b"/>
            <a:pathLst>
              <a:path w="29210" h="57150">
                <a:moveTo>
                  <a:pt x="17779" y="0"/>
                </a:moveTo>
                <a:lnTo>
                  <a:pt x="0" y="3810"/>
                </a:lnTo>
                <a:lnTo>
                  <a:pt x="11429" y="57150"/>
                </a:lnTo>
                <a:lnTo>
                  <a:pt x="29209" y="5333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53229" y="4175759"/>
            <a:ext cx="15240" cy="54610"/>
          </a:xfrm>
          <a:custGeom>
            <a:avLst/>
            <a:gdLst/>
            <a:ahLst/>
            <a:cxnLst/>
            <a:rect l="l" t="t" r="r" b="b"/>
            <a:pathLst>
              <a:path w="15239" h="54610">
                <a:moveTo>
                  <a:pt x="2540" y="0"/>
                </a:moveTo>
                <a:lnTo>
                  <a:pt x="0" y="0"/>
                </a:lnTo>
                <a:lnTo>
                  <a:pt x="6350" y="27939"/>
                </a:lnTo>
                <a:lnTo>
                  <a:pt x="11430" y="54610"/>
                </a:lnTo>
                <a:lnTo>
                  <a:pt x="15240" y="53339"/>
                </a:lnTo>
                <a:lnTo>
                  <a:pt x="25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55770" y="4175759"/>
            <a:ext cx="6350" cy="26670"/>
          </a:xfrm>
          <a:custGeom>
            <a:avLst/>
            <a:gdLst/>
            <a:ahLst/>
            <a:cxnLst/>
            <a:rect l="l" t="t" r="r" b="b"/>
            <a:pathLst>
              <a:path w="6350" h="26670">
                <a:moveTo>
                  <a:pt x="2539" y="0"/>
                </a:moveTo>
                <a:lnTo>
                  <a:pt x="0" y="0"/>
                </a:lnTo>
                <a:lnTo>
                  <a:pt x="6350" y="26669"/>
                </a:lnTo>
                <a:lnTo>
                  <a:pt x="25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58309" y="4173220"/>
            <a:ext cx="22860" cy="55880"/>
          </a:xfrm>
          <a:custGeom>
            <a:avLst/>
            <a:gdLst/>
            <a:ahLst/>
            <a:cxnLst/>
            <a:rect l="l" t="t" r="r" b="b"/>
            <a:pathLst>
              <a:path w="22860" h="55879">
                <a:moveTo>
                  <a:pt x="15239" y="0"/>
                </a:moveTo>
                <a:lnTo>
                  <a:pt x="0" y="2539"/>
                </a:lnTo>
                <a:lnTo>
                  <a:pt x="7619" y="55879"/>
                </a:lnTo>
                <a:lnTo>
                  <a:pt x="22860" y="54609"/>
                </a:lnTo>
                <a:lnTo>
                  <a:pt x="19050" y="2666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91329" y="4168140"/>
            <a:ext cx="26670" cy="57150"/>
          </a:xfrm>
          <a:custGeom>
            <a:avLst/>
            <a:gdLst/>
            <a:ahLst/>
            <a:cxnLst/>
            <a:rect l="l" t="t" r="r" b="b"/>
            <a:pathLst>
              <a:path w="26670" h="57150">
                <a:moveTo>
                  <a:pt x="19050" y="0"/>
                </a:moveTo>
                <a:lnTo>
                  <a:pt x="0" y="2539"/>
                </a:lnTo>
                <a:lnTo>
                  <a:pt x="7620" y="57150"/>
                </a:lnTo>
                <a:lnTo>
                  <a:pt x="26670" y="5461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28159" y="4163059"/>
            <a:ext cx="25400" cy="57150"/>
          </a:xfrm>
          <a:custGeom>
            <a:avLst/>
            <a:gdLst/>
            <a:ahLst/>
            <a:cxnLst/>
            <a:rect l="l" t="t" r="r" b="b"/>
            <a:pathLst>
              <a:path w="25400" h="57150">
                <a:moveTo>
                  <a:pt x="17779" y="0"/>
                </a:moveTo>
                <a:lnTo>
                  <a:pt x="0" y="2539"/>
                </a:lnTo>
                <a:lnTo>
                  <a:pt x="3810" y="30479"/>
                </a:lnTo>
                <a:lnTo>
                  <a:pt x="7619" y="57150"/>
                </a:lnTo>
                <a:lnTo>
                  <a:pt x="25400" y="54610"/>
                </a:lnTo>
                <a:lnTo>
                  <a:pt x="21589" y="2793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45940" y="4163059"/>
            <a:ext cx="3810" cy="27940"/>
          </a:xfrm>
          <a:custGeom>
            <a:avLst/>
            <a:gdLst/>
            <a:ahLst/>
            <a:cxnLst/>
            <a:rect l="l" t="t" r="r" b="b"/>
            <a:pathLst>
              <a:path w="3810" h="27939">
                <a:moveTo>
                  <a:pt x="2539" y="0"/>
                </a:moveTo>
                <a:lnTo>
                  <a:pt x="0" y="0"/>
                </a:lnTo>
                <a:lnTo>
                  <a:pt x="3810" y="27939"/>
                </a:lnTo>
                <a:lnTo>
                  <a:pt x="25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48479" y="4163059"/>
            <a:ext cx="3810" cy="54610"/>
          </a:xfrm>
          <a:custGeom>
            <a:avLst/>
            <a:gdLst/>
            <a:ahLst/>
            <a:cxnLst/>
            <a:rect l="l" t="t" r="r" b="b"/>
            <a:pathLst>
              <a:path w="3810" h="54610">
                <a:moveTo>
                  <a:pt x="1270" y="27939"/>
                </a:moveTo>
                <a:lnTo>
                  <a:pt x="2540" y="54610"/>
                </a:lnTo>
                <a:lnTo>
                  <a:pt x="3810" y="54610"/>
                </a:lnTo>
                <a:lnTo>
                  <a:pt x="1270" y="27939"/>
                </a:lnTo>
                <a:close/>
              </a:path>
              <a:path w="3810" h="54610">
                <a:moveTo>
                  <a:pt x="1270" y="0"/>
                </a:moveTo>
                <a:lnTo>
                  <a:pt x="0" y="0"/>
                </a:lnTo>
                <a:lnTo>
                  <a:pt x="1270" y="27939"/>
                </a:lnTo>
                <a:lnTo>
                  <a:pt x="12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67529" y="4161790"/>
            <a:ext cx="20320" cy="54610"/>
          </a:xfrm>
          <a:custGeom>
            <a:avLst/>
            <a:gdLst/>
            <a:ahLst/>
            <a:cxnLst/>
            <a:rect l="l" t="t" r="r" b="b"/>
            <a:pathLst>
              <a:path w="20320" h="54610">
                <a:moveTo>
                  <a:pt x="17780" y="0"/>
                </a:moveTo>
                <a:lnTo>
                  <a:pt x="0" y="0"/>
                </a:lnTo>
                <a:lnTo>
                  <a:pt x="2540" y="54610"/>
                </a:lnTo>
                <a:lnTo>
                  <a:pt x="20320" y="54610"/>
                </a:lnTo>
                <a:lnTo>
                  <a:pt x="1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04359" y="4159250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79">
                <a:moveTo>
                  <a:pt x="17779" y="0"/>
                </a:moveTo>
                <a:lnTo>
                  <a:pt x="0" y="1270"/>
                </a:lnTo>
                <a:lnTo>
                  <a:pt x="2539" y="55879"/>
                </a:lnTo>
                <a:lnTo>
                  <a:pt x="20319" y="5587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41190" y="4159250"/>
            <a:ext cx="3810" cy="54610"/>
          </a:xfrm>
          <a:custGeom>
            <a:avLst/>
            <a:gdLst/>
            <a:ahLst/>
            <a:cxnLst/>
            <a:rect l="l" t="t" r="r" b="b"/>
            <a:pathLst>
              <a:path w="3810" h="54610">
                <a:moveTo>
                  <a:pt x="2539" y="0"/>
                </a:moveTo>
                <a:lnTo>
                  <a:pt x="0" y="0"/>
                </a:lnTo>
                <a:lnTo>
                  <a:pt x="1270" y="26670"/>
                </a:lnTo>
                <a:lnTo>
                  <a:pt x="2539" y="54610"/>
                </a:lnTo>
                <a:lnTo>
                  <a:pt x="3810" y="54610"/>
                </a:lnTo>
                <a:lnTo>
                  <a:pt x="2539" y="26670"/>
                </a:lnTo>
                <a:lnTo>
                  <a:pt x="25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443729" y="4159250"/>
            <a:ext cx="1270" cy="26670"/>
          </a:xfrm>
          <a:custGeom>
            <a:avLst/>
            <a:gdLst/>
            <a:ahLst/>
            <a:cxnLst/>
            <a:rect l="l" t="t" r="r" b="b"/>
            <a:pathLst>
              <a:path w="1270" h="26670">
                <a:moveTo>
                  <a:pt x="1270" y="0"/>
                </a:moveTo>
                <a:lnTo>
                  <a:pt x="0" y="0"/>
                </a:lnTo>
                <a:lnTo>
                  <a:pt x="0" y="26670"/>
                </a:lnTo>
                <a:lnTo>
                  <a:pt x="12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43729" y="4159250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7780" y="0"/>
                </a:moveTo>
                <a:lnTo>
                  <a:pt x="1270" y="0"/>
                </a:lnTo>
                <a:lnTo>
                  <a:pt x="0" y="26670"/>
                </a:lnTo>
                <a:lnTo>
                  <a:pt x="0" y="54610"/>
                </a:lnTo>
                <a:lnTo>
                  <a:pt x="15240" y="54610"/>
                </a:lnTo>
                <a:lnTo>
                  <a:pt x="16567" y="26670"/>
                </a:lnTo>
                <a:lnTo>
                  <a:pt x="1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478020" y="4160520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79">
                <a:moveTo>
                  <a:pt x="1269" y="0"/>
                </a:moveTo>
                <a:lnTo>
                  <a:pt x="0" y="54609"/>
                </a:lnTo>
                <a:lnTo>
                  <a:pt x="17779" y="55879"/>
                </a:lnTo>
                <a:lnTo>
                  <a:pt x="20319" y="1269"/>
                </a:lnTo>
                <a:lnTo>
                  <a:pt x="12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13579" y="4161790"/>
            <a:ext cx="21590" cy="55880"/>
          </a:xfrm>
          <a:custGeom>
            <a:avLst/>
            <a:gdLst/>
            <a:ahLst/>
            <a:cxnLst/>
            <a:rect l="l" t="t" r="r" b="b"/>
            <a:pathLst>
              <a:path w="21589" h="55879">
                <a:moveTo>
                  <a:pt x="2540" y="0"/>
                </a:moveTo>
                <a:lnTo>
                  <a:pt x="0" y="54610"/>
                </a:lnTo>
                <a:lnTo>
                  <a:pt x="19050" y="55880"/>
                </a:lnTo>
                <a:lnTo>
                  <a:pt x="2159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47870" y="4165600"/>
            <a:ext cx="26670" cy="55880"/>
          </a:xfrm>
          <a:custGeom>
            <a:avLst/>
            <a:gdLst/>
            <a:ahLst/>
            <a:cxnLst/>
            <a:rect l="l" t="t" r="r" b="b"/>
            <a:pathLst>
              <a:path w="26670" h="55879">
                <a:moveTo>
                  <a:pt x="7619" y="0"/>
                </a:moveTo>
                <a:lnTo>
                  <a:pt x="0" y="53339"/>
                </a:lnTo>
                <a:lnTo>
                  <a:pt x="17779" y="55879"/>
                </a:lnTo>
                <a:lnTo>
                  <a:pt x="2666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584700" y="4170679"/>
            <a:ext cx="25400" cy="55880"/>
          </a:xfrm>
          <a:custGeom>
            <a:avLst/>
            <a:gdLst/>
            <a:ahLst/>
            <a:cxnLst/>
            <a:rect l="l" t="t" r="r" b="b"/>
            <a:pathLst>
              <a:path w="25400" h="55879">
                <a:moveTo>
                  <a:pt x="7620" y="0"/>
                </a:moveTo>
                <a:lnTo>
                  <a:pt x="0" y="53340"/>
                </a:lnTo>
                <a:lnTo>
                  <a:pt x="17779" y="55880"/>
                </a:lnTo>
                <a:lnTo>
                  <a:pt x="25400" y="2540"/>
                </a:lnTo>
                <a:lnTo>
                  <a:pt x="76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21529" y="4175759"/>
            <a:ext cx="8890" cy="53340"/>
          </a:xfrm>
          <a:custGeom>
            <a:avLst/>
            <a:gdLst/>
            <a:ahLst/>
            <a:cxnLst/>
            <a:rect l="l" t="t" r="r" b="b"/>
            <a:pathLst>
              <a:path w="8889" h="53339">
                <a:moveTo>
                  <a:pt x="8890" y="0"/>
                </a:moveTo>
                <a:lnTo>
                  <a:pt x="7620" y="0"/>
                </a:lnTo>
                <a:lnTo>
                  <a:pt x="0" y="53339"/>
                </a:lnTo>
                <a:lnTo>
                  <a:pt x="1270" y="53339"/>
                </a:lnTo>
                <a:lnTo>
                  <a:pt x="88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26609" y="4175759"/>
            <a:ext cx="5080" cy="26670"/>
          </a:xfrm>
          <a:custGeom>
            <a:avLst/>
            <a:gdLst/>
            <a:ahLst/>
            <a:cxnLst/>
            <a:rect l="l" t="t" r="r" b="b"/>
            <a:pathLst>
              <a:path w="5079" h="26670">
                <a:moveTo>
                  <a:pt x="5079" y="0"/>
                </a:moveTo>
                <a:lnTo>
                  <a:pt x="3810" y="0"/>
                </a:lnTo>
                <a:lnTo>
                  <a:pt x="0" y="26669"/>
                </a:lnTo>
                <a:lnTo>
                  <a:pt x="50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620259" y="4175759"/>
            <a:ext cx="27940" cy="57150"/>
          </a:xfrm>
          <a:custGeom>
            <a:avLst/>
            <a:gdLst/>
            <a:ahLst/>
            <a:cxnLst/>
            <a:rect l="l" t="t" r="r" b="b"/>
            <a:pathLst>
              <a:path w="27939" h="57150">
                <a:moveTo>
                  <a:pt x="11429" y="0"/>
                </a:moveTo>
                <a:lnTo>
                  <a:pt x="6350" y="26669"/>
                </a:lnTo>
                <a:lnTo>
                  <a:pt x="0" y="53339"/>
                </a:lnTo>
                <a:lnTo>
                  <a:pt x="16510" y="57150"/>
                </a:lnTo>
                <a:lnTo>
                  <a:pt x="22860" y="30479"/>
                </a:lnTo>
                <a:lnTo>
                  <a:pt x="27939" y="381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54550" y="4183379"/>
            <a:ext cx="17780" cy="54610"/>
          </a:xfrm>
          <a:custGeom>
            <a:avLst/>
            <a:gdLst/>
            <a:ahLst/>
            <a:cxnLst/>
            <a:rect l="l" t="t" r="r" b="b"/>
            <a:pathLst>
              <a:path w="17779" h="54610">
                <a:moveTo>
                  <a:pt x="11429" y="0"/>
                </a:moveTo>
                <a:lnTo>
                  <a:pt x="6350" y="26670"/>
                </a:lnTo>
                <a:lnTo>
                  <a:pt x="0" y="53340"/>
                </a:lnTo>
                <a:lnTo>
                  <a:pt x="6350" y="54610"/>
                </a:lnTo>
                <a:lnTo>
                  <a:pt x="12700" y="27940"/>
                </a:lnTo>
                <a:lnTo>
                  <a:pt x="17779" y="127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667250" y="4184650"/>
            <a:ext cx="7620" cy="26670"/>
          </a:xfrm>
          <a:custGeom>
            <a:avLst/>
            <a:gdLst/>
            <a:ahLst/>
            <a:cxnLst/>
            <a:rect l="l" t="t" r="r" b="b"/>
            <a:pathLst>
              <a:path w="7620" h="26670">
                <a:moveTo>
                  <a:pt x="7620" y="0"/>
                </a:moveTo>
                <a:lnTo>
                  <a:pt x="5079" y="0"/>
                </a:lnTo>
                <a:lnTo>
                  <a:pt x="0" y="26670"/>
                </a:lnTo>
                <a:lnTo>
                  <a:pt x="76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59629" y="4184650"/>
            <a:ext cx="26670" cy="55880"/>
          </a:xfrm>
          <a:custGeom>
            <a:avLst/>
            <a:gdLst/>
            <a:ahLst/>
            <a:cxnLst/>
            <a:rect l="l" t="t" r="r" b="b"/>
            <a:pathLst>
              <a:path w="26670" h="55879">
                <a:moveTo>
                  <a:pt x="15240" y="0"/>
                </a:moveTo>
                <a:lnTo>
                  <a:pt x="0" y="53339"/>
                </a:lnTo>
                <a:lnTo>
                  <a:pt x="11430" y="55879"/>
                </a:lnTo>
                <a:lnTo>
                  <a:pt x="19050" y="30479"/>
                </a:lnTo>
                <a:lnTo>
                  <a:pt x="26670" y="381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88840" y="4193540"/>
            <a:ext cx="24130" cy="54610"/>
          </a:xfrm>
          <a:custGeom>
            <a:avLst/>
            <a:gdLst/>
            <a:ahLst/>
            <a:cxnLst/>
            <a:rect l="l" t="t" r="r" b="b"/>
            <a:pathLst>
              <a:path w="24129" h="54610">
                <a:moveTo>
                  <a:pt x="13970" y="0"/>
                </a:moveTo>
                <a:lnTo>
                  <a:pt x="7620" y="25400"/>
                </a:lnTo>
                <a:lnTo>
                  <a:pt x="0" y="52070"/>
                </a:lnTo>
                <a:lnTo>
                  <a:pt x="8889" y="54610"/>
                </a:lnTo>
                <a:lnTo>
                  <a:pt x="16510" y="27939"/>
                </a:lnTo>
                <a:lnTo>
                  <a:pt x="24130" y="253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05350" y="4196079"/>
            <a:ext cx="8890" cy="25400"/>
          </a:xfrm>
          <a:custGeom>
            <a:avLst/>
            <a:gdLst/>
            <a:ahLst/>
            <a:cxnLst/>
            <a:rect l="l" t="t" r="r" b="b"/>
            <a:pathLst>
              <a:path w="8889" h="25400">
                <a:moveTo>
                  <a:pt x="8889" y="0"/>
                </a:moveTo>
                <a:lnTo>
                  <a:pt x="7620" y="0"/>
                </a:lnTo>
                <a:lnTo>
                  <a:pt x="0" y="25400"/>
                </a:lnTo>
                <a:lnTo>
                  <a:pt x="88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696459" y="4196079"/>
            <a:ext cx="25400" cy="54610"/>
          </a:xfrm>
          <a:custGeom>
            <a:avLst/>
            <a:gdLst/>
            <a:ahLst/>
            <a:cxnLst/>
            <a:rect l="l" t="t" r="r" b="b"/>
            <a:pathLst>
              <a:path w="25400" h="54610">
                <a:moveTo>
                  <a:pt x="17779" y="0"/>
                </a:moveTo>
                <a:lnTo>
                  <a:pt x="8889" y="25400"/>
                </a:lnTo>
                <a:lnTo>
                  <a:pt x="0" y="52070"/>
                </a:lnTo>
                <a:lnTo>
                  <a:pt x="8889" y="54610"/>
                </a:lnTo>
                <a:lnTo>
                  <a:pt x="17779" y="29210"/>
                </a:lnTo>
                <a:lnTo>
                  <a:pt x="25400" y="254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21859" y="4204970"/>
            <a:ext cx="27940" cy="55880"/>
          </a:xfrm>
          <a:custGeom>
            <a:avLst/>
            <a:gdLst/>
            <a:ahLst/>
            <a:cxnLst/>
            <a:rect l="l" t="t" r="r" b="b"/>
            <a:pathLst>
              <a:path w="27939" h="55879">
                <a:moveTo>
                  <a:pt x="17779" y="0"/>
                </a:moveTo>
                <a:lnTo>
                  <a:pt x="8889" y="25400"/>
                </a:lnTo>
                <a:lnTo>
                  <a:pt x="0" y="52069"/>
                </a:lnTo>
                <a:lnTo>
                  <a:pt x="11429" y="55879"/>
                </a:lnTo>
                <a:lnTo>
                  <a:pt x="20319" y="29209"/>
                </a:lnTo>
                <a:lnTo>
                  <a:pt x="27939" y="380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42179" y="4208779"/>
            <a:ext cx="10160" cy="25400"/>
          </a:xfrm>
          <a:custGeom>
            <a:avLst/>
            <a:gdLst/>
            <a:ahLst/>
            <a:cxnLst/>
            <a:rect l="l" t="t" r="r" b="b"/>
            <a:pathLst>
              <a:path w="10160" h="25400">
                <a:moveTo>
                  <a:pt x="10160" y="0"/>
                </a:moveTo>
                <a:lnTo>
                  <a:pt x="7620" y="0"/>
                </a:lnTo>
                <a:lnTo>
                  <a:pt x="0" y="254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30750" y="4208779"/>
            <a:ext cx="27940" cy="53340"/>
          </a:xfrm>
          <a:custGeom>
            <a:avLst/>
            <a:gdLst/>
            <a:ahLst/>
            <a:cxnLst/>
            <a:rect l="l" t="t" r="r" b="b"/>
            <a:pathLst>
              <a:path w="27939" h="53339">
                <a:moveTo>
                  <a:pt x="21589" y="0"/>
                </a:moveTo>
                <a:lnTo>
                  <a:pt x="11429" y="25400"/>
                </a:lnTo>
                <a:lnTo>
                  <a:pt x="0" y="50800"/>
                </a:lnTo>
                <a:lnTo>
                  <a:pt x="7620" y="53340"/>
                </a:lnTo>
                <a:lnTo>
                  <a:pt x="27939" y="254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54879" y="4218940"/>
            <a:ext cx="30480" cy="54610"/>
          </a:xfrm>
          <a:custGeom>
            <a:avLst/>
            <a:gdLst/>
            <a:ahLst/>
            <a:cxnLst/>
            <a:rect l="l" t="t" r="r" b="b"/>
            <a:pathLst>
              <a:path w="30479" h="54610">
                <a:moveTo>
                  <a:pt x="20320" y="0"/>
                </a:moveTo>
                <a:lnTo>
                  <a:pt x="0" y="50800"/>
                </a:lnTo>
                <a:lnTo>
                  <a:pt x="10160" y="54610"/>
                </a:lnTo>
                <a:lnTo>
                  <a:pt x="30480" y="3810"/>
                </a:lnTo>
                <a:lnTo>
                  <a:pt x="203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75200" y="4222750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29" h="25400">
                <a:moveTo>
                  <a:pt x="11429" y="0"/>
                </a:moveTo>
                <a:lnTo>
                  <a:pt x="10160" y="0"/>
                </a:lnTo>
                <a:lnTo>
                  <a:pt x="0" y="254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62500" y="4222750"/>
            <a:ext cx="31750" cy="53340"/>
          </a:xfrm>
          <a:custGeom>
            <a:avLst/>
            <a:gdLst/>
            <a:ahLst/>
            <a:cxnLst/>
            <a:rect l="l" t="t" r="r" b="b"/>
            <a:pathLst>
              <a:path w="31750" h="53339">
                <a:moveTo>
                  <a:pt x="24129" y="0"/>
                </a:moveTo>
                <a:lnTo>
                  <a:pt x="12700" y="25400"/>
                </a:lnTo>
                <a:lnTo>
                  <a:pt x="0" y="49529"/>
                </a:lnTo>
                <a:lnTo>
                  <a:pt x="7620" y="53339"/>
                </a:lnTo>
                <a:lnTo>
                  <a:pt x="20320" y="27939"/>
                </a:lnTo>
                <a:lnTo>
                  <a:pt x="31750" y="381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86629" y="4235450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70">
                <a:moveTo>
                  <a:pt x="24130" y="0"/>
                </a:moveTo>
                <a:lnTo>
                  <a:pt x="11430" y="24129"/>
                </a:lnTo>
                <a:lnTo>
                  <a:pt x="0" y="48260"/>
                </a:lnTo>
                <a:lnTo>
                  <a:pt x="6350" y="52070"/>
                </a:lnTo>
                <a:lnTo>
                  <a:pt x="17780" y="27939"/>
                </a:lnTo>
                <a:lnTo>
                  <a:pt x="30480" y="2539"/>
                </a:lnTo>
                <a:lnTo>
                  <a:pt x="241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04409" y="4237990"/>
            <a:ext cx="13970" cy="25400"/>
          </a:xfrm>
          <a:custGeom>
            <a:avLst/>
            <a:gdLst/>
            <a:ahLst/>
            <a:cxnLst/>
            <a:rect l="l" t="t" r="r" b="b"/>
            <a:pathLst>
              <a:path w="13970" h="25400">
                <a:moveTo>
                  <a:pt x="12700" y="0"/>
                </a:moveTo>
                <a:lnTo>
                  <a:pt x="0" y="25400"/>
                </a:lnTo>
                <a:lnTo>
                  <a:pt x="13969" y="127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90440" y="4239259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27939" y="0"/>
                </a:moveTo>
                <a:lnTo>
                  <a:pt x="13970" y="24129"/>
                </a:lnTo>
                <a:lnTo>
                  <a:pt x="0" y="46989"/>
                </a:lnTo>
                <a:lnTo>
                  <a:pt x="10160" y="52069"/>
                </a:lnTo>
                <a:lnTo>
                  <a:pt x="38100" y="635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15840" y="4254500"/>
            <a:ext cx="30480" cy="48260"/>
          </a:xfrm>
          <a:custGeom>
            <a:avLst/>
            <a:gdLst/>
            <a:ahLst/>
            <a:cxnLst/>
            <a:rect l="l" t="t" r="r" b="b"/>
            <a:pathLst>
              <a:path w="30479" h="48260">
                <a:moveTo>
                  <a:pt x="29210" y="0"/>
                </a:moveTo>
                <a:lnTo>
                  <a:pt x="13970" y="22860"/>
                </a:lnTo>
                <a:lnTo>
                  <a:pt x="0" y="46989"/>
                </a:lnTo>
                <a:lnTo>
                  <a:pt x="2539" y="48260"/>
                </a:lnTo>
                <a:lnTo>
                  <a:pt x="16510" y="24129"/>
                </a:lnTo>
                <a:lnTo>
                  <a:pt x="30480" y="1270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832350" y="4255770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39" h="22860">
                <a:moveTo>
                  <a:pt x="13970" y="0"/>
                </a:moveTo>
                <a:lnTo>
                  <a:pt x="0" y="22859"/>
                </a:lnTo>
                <a:lnTo>
                  <a:pt x="15239" y="126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15840" y="4257040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31750" y="0"/>
                </a:moveTo>
                <a:lnTo>
                  <a:pt x="16510" y="21589"/>
                </a:lnTo>
                <a:lnTo>
                  <a:pt x="0" y="44450"/>
                </a:lnTo>
                <a:lnTo>
                  <a:pt x="12700" y="53340"/>
                </a:lnTo>
                <a:lnTo>
                  <a:pt x="45720" y="1016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841240" y="4279900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36830" y="0"/>
                </a:moveTo>
                <a:lnTo>
                  <a:pt x="0" y="40639"/>
                </a:lnTo>
                <a:lnTo>
                  <a:pt x="12700" y="52069"/>
                </a:lnTo>
                <a:lnTo>
                  <a:pt x="50800" y="12700"/>
                </a:lnTo>
                <a:lnTo>
                  <a:pt x="368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864100" y="4309109"/>
            <a:ext cx="48260" cy="41910"/>
          </a:xfrm>
          <a:custGeom>
            <a:avLst/>
            <a:gdLst/>
            <a:ahLst/>
            <a:cxnLst/>
            <a:rect l="l" t="t" r="r" b="b"/>
            <a:pathLst>
              <a:path w="48260" h="41910">
                <a:moveTo>
                  <a:pt x="41910" y="0"/>
                </a:moveTo>
                <a:lnTo>
                  <a:pt x="20320" y="17779"/>
                </a:lnTo>
                <a:lnTo>
                  <a:pt x="0" y="34289"/>
                </a:lnTo>
                <a:lnTo>
                  <a:pt x="5079" y="41909"/>
                </a:lnTo>
                <a:lnTo>
                  <a:pt x="26670" y="25400"/>
                </a:lnTo>
                <a:lnTo>
                  <a:pt x="48260" y="761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90770" y="4316729"/>
            <a:ext cx="22860" cy="17780"/>
          </a:xfrm>
          <a:custGeom>
            <a:avLst/>
            <a:gdLst/>
            <a:ahLst/>
            <a:cxnLst/>
            <a:rect l="l" t="t" r="r" b="b"/>
            <a:pathLst>
              <a:path w="22860" h="17779">
                <a:moveTo>
                  <a:pt x="21589" y="0"/>
                </a:moveTo>
                <a:lnTo>
                  <a:pt x="0" y="17780"/>
                </a:lnTo>
                <a:lnTo>
                  <a:pt x="22859" y="254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867909" y="4319270"/>
            <a:ext cx="50800" cy="36830"/>
          </a:xfrm>
          <a:custGeom>
            <a:avLst/>
            <a:gdLst/>
            <a:ahLst/>
            <a:cxnLst/>
            <a:rect l="l" t="t" r="r" b="b"/>
            <a:pathLst>
              <a:path w="50800" h="36829">
                <a:moveTo>
                  <a:pt x="45719" y="0"/>
                </a:moveTo>
                <a:lnTo>
                  <a:pt x="22860" y="15239"/>
                </a:lnTo>
                <a:lnTo>
                  <a:pt x="0" y="29209"/>
                </a:lnTo>
                <a:lnTo>
                  <a:pt x="3810" y="36829"/>
                </a:lnTo>
                <a:lnTo>
                  <a:pt x="27939" y="22859"/>
                </a:lnTo>
                <a:lnTo>
                  <a:pt x="50800" y="76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78070" y="4347209"/>
            <a:ext cx="53340" cy="27940"/>
          </a:xfrm>
          <a:custGeom>
            <a:avLst/>
            <a:gdLst/>
            <a:ahLst/>
            <a:cxnLst/>
            <a:rect l="l" t="t" r="r" b="b"/>
            <a:pathLst>
              <a:path w="53339" h="27939">
                <a:moveTo>
                  <a:pt x="50800" y="0"/>
                </a:moveTo>
                <a:lnTo>
                  <a:pt x="0" y="20319"/>
                </a:lnTo>
                <a:lnTo>
                  <a:pt x="2539" y="27939"/>
                </a:lnTo>
                <a:lnTo>
                  <a:pt x="53339" y="7619"/>
                </a:lnTo>
                <a:lnTo>
                  <a:pt x="508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06009" y="4354829"/>
            <a:ext cx="26670" cy="10160"/>
          </a:xfrm>
          <a:custGeom>
            <a:avLst/>
            <a:gdLst/>
            <a:ahLst/>
            <a:cxnLst/>
            <a:rect l="l" t="t" r="r" b="b"/>
            <a:pathLst>
              <a:path w="26670" h="10160">
                <a:moveTo>
                  <a:pt x="25400" y="0"/>
                </a:moveTo>
                <a:lnTo>
                  <a:pt x="0" y="10160"/>
                </a:lnTo>
                <a:lnTo>
                  <a:pt x="26669" y="254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880609" y="4357370"/>
            <a:ext cx="54610" cy="25400"/>
          </a:xfrm>
          <a:custGeom>
            <a:avLst/>
            <a:gdLst/>
            <a:ahLst/>
            <a:cxnLst/>
            <a:rect l="l" t="t" r="r" b="b"/>
            <a:pathLst>
              <a:path w="54610" h="25400">
                <a:moveTo>
                  <a:pt x="52069" y="0"/>
                </a:moveTo>
                <a:lnTo>
                  <a:pt x="25400" y="7619"/>
                </a:lnTo>
                <a:lnTo>
                  <a:pt x="0" y="15239"/>
                </a:lnTo>
                <a:lnTo>
                  <a:pt x="2539" y="25399"/>
                </a:lnTo>
                <a:lnTo>
                  <a:pt x="29210" y="17779"/>
                </a:lnTo>
                <a:lnTo>
                  <a:pt x="54610" y="10159"/>
                </a:lnTo>
                <a:lnTo>
                  <a:pt x="520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09820" y="4367529"/>
            <a:ext cx="26670" cy="7620"/>
          </a:xfrm>
          <a:custGeom>
            <a:avLst/>
            <a:gdLst/>
            <a:ahLst/>
            <a:cxnLst/>
            <a:rect l="l" t="t" r="r" b="b"/>
            <a:pathLst>
              <a:path w="26670" h="7620">
                <a:moveTo>
                  <a:pt x="25400" y="0"/>
                </a:moveTo>
                <a:lnTo>
                  <a:pt x="0" y="7620"/>
                </a:lnTo>
                <a:lnTo>
                  <a:pt x="26669" y="381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84420" y="4391659"/>
            <a:ext cx="54610" cy="6350"/>
          </a:xfrm>
          <a:custGeom>
            <a:avLst/>
            <a:gdLst/>
            <a:ahLst/>
            <a:cxnLst/>
            <a:rect l="l" t="t" r="r" b="b"/>
            <a:pathLst>
              <a:path w="54610" h="6350">
                <a:moveTo>
                  <a:pt x="54609" y="0"/>
                </a:moveTo>
                <a:lnTo>
                  <a:pt x="27939" y="1269"/>
                </a:lnTo>
                <a:lnTo>
                  <a:pt x="0" y="3809"/>
                </a:lnTo>
                <a:lnTo>
                  <a:pt x="0" y="6350"/>
                </a:lnTo>
                <a:lnTo>
                  <a:pt x="54609" y="380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12359" y="4395470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70" h="2539">
                <a:moveTo>
                  <a:pt x="26669" y="0"/>
                </a:moveTo>
                <a:lnTo>
                  <a:pt x="0" y="1269"/>
                </a:lnTo>
                <a:lnTo>
                  <a:pt x="26669" y="25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83150" y="4395470"/>
            <a:ext cx="55880" cy="13970"/>
          </a:xfrm>
          <a:custGeom>
            <a:avLst/>
            <a:gdLst/>
            <a:ahLst/>
            <a:cxnLst/>
            <a:rect l="l" t="t" r="r" b="b"/>
            <a:pathLst>
              <a:path w="55879" h="13970">
                <a:moveTo>
                  <a:pt x="1270" y="0"/>
                </a:moveTo>
                <a:lnTo>
                  <a:pt x="0" y="10159"/>
                </a:lnTo>
                <a:lnTo>
                  <a:pt x="27939" y="11429"/>
                </a:lnTo>
                <a:lnTo>
                  <a:pt x="55879" y="13969"/>
                </a:lnTo>
                <a:lnTo>
                  <a:pt x="55879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11090" y="4406900"/>
            <a:ext cx="27940" cy="5080"/>
          </a:xfrm>
          <a:custGeom>
            <a:avLst/>
            <a:gdLst/>
            <a:ahLst/>
            <a:cxnLst/>
            <a:rect l="l" t="t" r="r" b="b"/>
            <a:pathLst>
              <a:path w="27939" h="5079">
                <a:moveTo>
                  <a:pt x="0" y="0"/>
                </a:moveTo>
                <a:lnTo>
                  <a:pt x="26670" y="5080"/>
                </a:lnTo>
                <a:lnTo>
                  <a:pt x="2793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883150" y="4403090"/>
            <a:ext cx="54610" cy="13970"/>
          </a:xfrm>
          <a:custGeom>
            <a:avLst/>
            <a:gdLst/>
            <a:ahLst/>
            <a:cxnLst/>
            <a:rect l="l" t="t" r="r" b="b"/>
            <a:pathLst>
              <a:path w="54610" h="13970">
                <a:moveTo>
                  <a:pt x="1270" y="0"/>
                </a:moveTo>
                <a:lnTo>
                  <a:pt x="0" y="3810"/>
                </a:lnTo>
                <a:lnTo>
                  <a:pt x="54610" y="13970"/>
                </a:lnTo>
                <a:lnTo>
                  <a:pt x="54610" y="8890"/>
                </a:lnTo>
                <a:lnTo>
                  <a:pt x="27939" y="3810"/>
                </a:lnTo>
                <a:lnTo>
                  <a:pt x="12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876800" y="4419600"/>
            <a:ext cx="54610" cy="29209"/>
          </a:xfrm>
          <a:custGeom>
            <a:avLst/>
            <a:gdLst/>
            <a:ahLst/>
            <a:cxnLst/>
            <a:rect l="l" t="t" r="r" b="b"/>
            <a:pathLst>
              <a:path w="54610" h="29210">
                <a:moveTo>
                  <a:pt x="3810" y="0"/>
                </a:moveTo>
                <a:lnTo>
                  <a:pt x="0" y="8889"/>
                </a:lnTo>
                <a:lnTo>
                  <a:pt x="50800" y="29210"/>
                </a:lnTo>
                <a:lnTo>
                  <a:pt x="54610" y="20319"/>
                </a:lnTo>
                <a:lnTo>
                  <a:pt x="38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902200" y="4438650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0" y="0"/>
                </a:moveTo>
                <a:lnTo>
                  <a:pt x="24129" y="12700"/>
                </a:lnTo>
                <a:lnTo>
                  <a:pt x="2540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874259" y="4425950"/>
            <a:ext cx="52069" cy="33020"/>
          </a:xfrm>
          <a:custGeom>
            <a:avLst/>
            <a:gdLst/>
            <a:ahLst/>
            <a:cxnLst/>
            <a:rect l="l" t="t" r="r" b="b"/>
            <a:pathLst>
              <a:path w="52070" h="33020">
                <a:moveTo>
                  <a:pt x="3810" y="0"/>
                </a:moveTo>
                <a:lnTo>
                  <a:pt x="0" y="7619"/>
                </a:lnTo>
                <a:lnTo>
                  <a:pt x="48260" y="33019"/>
                </a:lnTo>
                <a:lnTo>
                  <a:pt x="52069" y="254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856479" y="4445000"/>
            <a:ext cx="53340" cy="48260"/>
          </a:xfrm>
          <a:custGeom>
            <a:avLst/>
            <a:gdLst/>
            <a:ahLst/>
            <a:cxnLst/>
            <a:rect l="l" t="t" r="r" b="b"/>
            <a:pathLst>
              <a:path w="53339" h="48260">
                <a:moveTo>
                  <a:pt x="11430" y="0"/>
                </a:moveTo>
                <a:lnTo>
                  <a:pt x="0" y="13969"/>
                </a:lnTo>
                <a:lnTo>
                  <a:pt x="41910" y="48260"/>
                </a:lnTo>
                <a:lnTo>
                  <a:pt x="53340" y="3428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836159" y="4469129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89" h="48260">
                <a:moveTo>
                  <a:pt x="8889" y="0"/>
                </a:moveTo>
                <a:lnTo>
                  <a:pt x="0" y="7620"/>
                </a:lnTo>
                <a:lnTo>
                  <a:pt x="38100" y="48260"/>
                </a:lnTo>
                <a:lnTo>
                  <a:pt x="46989" y="39370"/>
                </a:lnTo>
                <a:lnTo>
                  <a:pt x="27939" y="20320"/>
                </a:lnTo>
                <a:lnTo>
                  <a:pt x="88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55209" y="4497070"/>
            <a:ext cx="19050" cy="21590"/>
          </a:xfrm>
          <a:custGeom>
            <a:avLst/>
            <a:gdLst/>
            <a:ahLst/>
            <a:cxnLst/>
            <a:rect l="l" t="t" r="r" b="b"/>
            <a:pathLst>
              <a:path w="19050" h="21589">
                <a:moveTo>
                  <a:pt x="0" y="0"/>
                </a:moveTo>
                <a:lnTo>
                  <a:pt x="16510" y="21589"/>
                </a:lnTo>
                <a:lnTo>
                  <a:pt x="19050" y="2031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33620" y="4475479"/>
            <a:ext cx="38100" cy="46990"/>
          </a:xfrm>
          <a:custGeom>
            <a:avLst/>
            <a:gdLst/>
            <a:ahLst/>
            <a:cxnLst/>
            <a:rect l="l" t="t" r="r" b="b"/>
            <a:pathLst>
              <a:path w="38100" h="46989">
                <a:moveTo>
                  <a:pt x="5079" y="0"/>
                </a:moveTo>
                <a:lnTo>
                  <a:pt x="0" y="3810"/>
                </a:lnTo>
                <a:lnTo>
                  <a:pt x="33019" y="46990"/>
                </a:lnTo>
                <a:lnTo>
                  <a:pt x="38100" y="43180"/>
                </a:lnTo>
                <a:lnTo>
                  <a:pt x="50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5840" y="4489450"/>
            <a:ext cx="35560" cy="46990"/>
          </a:xfrm>
          <a:custGeom>
            <a:avLst/>
            <a:gdLst/>
            <a:ahLst/>
            <a:cxnLst/>
            <a:rect l="l" t="t" r="r" b="b"/>
            <a:pathLst>
              <a:path w="35560" h="46989">
                <a:moveTo>
                  <a:pt x="3810" y="0"/>
                </a:moveTo>
                <a:lnTo>
                  <a:pt x="0" y="2539"/>
                </a:lnTo>
                <a:lnTo>
                  <a:pt x="16510" y="25400"/>
                </a:lnTo>
                <a:lnTo>
                  <a:pt x="31750" y="46989"/>
                </a:lnTo>
                <a:lnTo>
                  <a:pt x="35560" y="44450"/>
                </a:lnTo>
                <a:lnTo>
                  <a:pt x="19050" y="22860"/>
                </a:lnTo>
                <a:lnTo>
                  <a:pt x="38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32350" y="4514850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39" h="22860">
                <a:moveTo>
                  <a:pt x="0" y="0"/>
                </a:moveTo>
                <a:lnTo>
                  <a:pt x="13970" y="22860"/>
                </a:lnTo>
                <a:lnTo>
                  <a:pt x="15239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05679" y="4490720"/>
            <a:ext cx="40640" cy="54610"/>
          </a:xfrm>
          <a:custGeom>
            <a:avLst/>
            <a:gdLst/>
            <a:ahLst/>
            <a:cxnLst/>
            <a:rect l="l" t="t" r="r" b="b"/>
            <a:pathLst>
              <a:path w="40639" h="54610">
                <a:moveTo>
                  <a:pt x="12700" y="0"/>
                </a:moveTo>
                <a:lnTo>
                  <a:pt x="0" y="7619"/>
                </a:lnTo>
                <a:lnTo>
                  <a:pt x="13970" y="30479"/>
                </a:lnTo>
                <a:lnTo>
                  <a:pt x="27940" y="54609"/>
                </a:lnTo>
                <a:lnTo>
                  <a:pt x="40640" y="46989"/>
                </a:lnTo>
                <a:lnTo>
                  <a:pt x="26670" y="24129"/>
                </a:lnTo>
                <a:lnTo>
                  <a:pt x="127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75200" y="4505959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16510" y="0"/>
                </a:moveTo>
                <a:lnTo>
                  <a:pt x="0" y="8889"/>
                </a:lnTo>
                <a:lnTo>
                  <a:pt x="24129" y="57150"/>
                </a:lnTo>
                <a:lnTo>
                  <a:pt x="40639" y="4952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743450" y="4521200"/>
            <a:ext cx="38100" cy="58419"/>
          </a:xfrm>
          <a:custGeom>
            <a:avLst/>
            <a:gdLst/>
            <a:ahLst/>
            <a:cxnLst/>
            <a:rect l="l" t="t" r="r" b="b"/>
            <a:pathLst>
              <a:path w="38100" h="58420">
                <a:moveTo>
                  <a:pt x="17779" y="0"/>
                </a:moveTo>
                <a:lnTo>
                  <a:pt x="0" y="7619"/>
                </a:lnTo>
                <a:lnTo>
                  <a:pt x="21589" y="58419"/>
                </a:lnTo>
                <a:lnTo>
                  <a:pt x="38100" y="5080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710429" y="4535170"/>
            <a:ext cx="35560" cy="57150"/>
          </a:xfrm>
          <a:custGeom>
            <a:avLst/>
            <a:gdLst/>
            <a:ahLst/>
            <a:cxnLst/>
            <a:rect l="l" t="t" r="r" b="b"/>
            <a:pathLst>
              <a:path w="35560" h="57150">
                <a:moveTo>
                  <a:pt x="17780" y="0"/>
                </a:moveTo>
                <a:lnTo>
                  <a:pt x="0" y="5079"/>
                </a:lnTo>
                <a:lnTo>
                  <a:pt x="17780" y="57149"/>
                </a:lnTo>
                <a:lnTo>
                  <a:pt x="35560" y="52069"/>
                </a:lnTo>
                <a:lnTo>
                  <a:pt x="1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77409" y="4545329"/>
            <a:ext cx="31750" cy="58419"/>
          </a:xfrm>
          <a:custGeom>
            <a:avLst/>
            <a:gdLst/>
            <a:ahLst/>
            <a:cxnLst/>
            <a:rect l="l" t="t" r="r" b="b"/>
            <a:pathLst>
              <a:path w="31750" h="58420">
                <a:moveTo>
                  <a:pt x="17779" y="0"/>
                </a:moveTo>
                <a:lnTo>
                  <a:pt x="0" y="5080"/>
                </a:lnTo>
                <a:lnTo>
                  <a:pt x="13969" y="58420"/>
                </a:lnTo>
                <a:lnTo>
                  <a:pt x="31750" y="5334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43120" y="4555490"/>
            <a:ext cx="29209" cy="57150"/>
          </a:xfrm>
          <a:custGeom>
            <a:avLst/>
            <a:gdLst/>
            <a:ahLst/>
            <a:cxnLst/>
            <a:rect l="l" t="t" r="r" b="b"/>
            <a:pathLst>
              <a:path w="29210" h="57150">
                <a:moveTo>
                  <a:pt x="17779" y="0"/>
                </a:moveTo>
                <a:lnTo>
                  <a:pt x="0" y="3810"/>
                </a:lnTo>
                <a:lnTo>
                  <a:pt x="11429" y="57150"/>
                </a:lnTo>
                <a:lnTo>
                  <a:pt x="29209" y="5334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20259" y="4563109"/>
            <a:ext cx="16510" cy="54610"/>
          </a:xfrm>
          <a:custGeom>
            <a:avLst/>
            <a:gdLst/>
            <a:ahLst/>
            <a:cxnLst/>
            <a:rect l="l" t="t" r="r" b="b"/>
            <a:pathLst>
              <a:path w="16510" h="54610">
                <a:moveTo>
                  <a:pt x="5079" y="0"/>
                </a:moveTo>
                <a:lnTo>
                  <a:pt x="0" y="1269"/>
                </a:lnTo>
                <a:lnTo>
                  <a:pt x="6350" y="27939"/>
                </a:lnTo>
                <a:lnTo>
                  <a:pt x="11429" y="54609"/>
                </a:lnTo>
                <a:lnTo>
                  <a:pt x="16510" y="53339"/>
                </a:lnTo>
                <a:lnTo>
                  <a:pt x="10160" y="26669"/>
                </a:lnTo>
                <a:lnTo>
                  <a:pt x="50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26609" y="4591050"/>
            <a:ext cx="5080" cy="26670"/>
          </a:xfrm>
          <a:custGeom>
            <a:avLst/>
            <a:gdLst/>
            <a:ahLst/>
            <a:cxnLst/>
            <a:rect l="l" t="t" r="r" b="b"/>
            <a:pathLst>
              <a:path w="5079" h="26670">
                <a:moveTo>
                  <a:pt x="0" y="0"/>
                </a:moveTo>
                <a:lnTo>
                  <a:pt x="3810" y="26669"/>
                </a:lnTo>
                <a:lnTo>
                  <a:pt x="5079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08829" y="4563109"/>
            <a:ext cx="21590" cy="55880"/>
          </a:xfrm>
          <a:custGeom>
            <a:avLst/>
            <a:gdLst/>
            <a:ahLst/>
            <a:cxnLst/>
            <a:rect l="l" t="t" r="r" b="b"/>
            <a:pathLst>
              <a:path w="21589" h="55879">
                <a:moveTo>
                  <a:pt x="13970" y="0"/>
                </a:moveTo>
                <a:lnTo>
                  <a:pt x="0" y="2539"/>
                </a:lnTo>
                <a:lnTo>
                  <a:pt x="7620" y="55879"/>
                </a:lnTo>
                <a:lnTo>
                  <a:pt x="21590" y="54609"/>
                </a:lnTo>
                <a:lnTo>
                  <a:pt x="17780" y="2793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73270" y="4568190"/>
            <a:ext cx="25400" cy="57150"/>
          </a:xfrm>
          <a:custGeom>
            <a:avLst/>
            <a:gdLst/>
            <a:ahLst/>
            <a:cxnLst/>
            <a:rect l="l" t="t" r="r" b="b"/>
            <a:pathLst>
              <a:path w="25400" h="57150">
                <a:moveTo>
                  <a:pt x="17779" y="0"/>
                </a:moveTo>
                <a:lnTo>
                  <a:pt x="0" y="2540"/>
                </a:lnTo>
                <a:lnTo>
                  <a:pt x="7619" y="57150"/>
                </a:lnTo>
                <a:lnTo>
                  <a:pt x="25400" y="5461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536440" y="4573270"/>
            <a:ext cx="25400" cy="57150"/>
          </a:xfrm>
          <a:custGeom>
            <a:avLst/>
            <a:gdLst/>
            <a:ahLst/>
            <a:cxnLst/>
            <a:rect l="l" t="t" r="r" b="b"/>
            <a:pathLst>
              <a:path w="25400" h="57150">
                <a:moveTo>
                  <a:pt x="17780" y="0"/>
                </a:moveTo>
                <a:lnTo>
                  <a:pt x="0" y="2539"/>
                </a:lnTo>
                <a:lnTo>
                  <a:pt x="7620" y="57149"/>
                </a:lnTo>
                <a:lnTo>
                  <a:pt x="25400" y="54609"/>
                </a:lnTo>
                <a:lnTo>
                  <a:pt x="1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502150" y="4575809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79">
                <a:moveTo>
                  <a:pt x="17779" y="0"/>
                </a:moveTo>
                <a:lnTo>
                  <a:pt x="0" y="1269"/>
                </a:lnTo>
                <a:lnTo>
                  <a:pt x="2539" y="55879"/>
                </a:lnTo>
                <a:lnTo>
                  <a:pt x="20320" y="5460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465320" y="4578350"/>
            <a:ext cx="21590" cy="54610"/>
          </a:xfrm>
          <a:custGeom>
            <a:avLst/>
            <a:gdLst/>
            <a:ahLst/>
            <a:cxnLst/>
            <a:rect l="l" t="t" r="r" b="b"/>
            <a:pathLst>
              <a:path w="21589" h="54610">
                <a:moveTo>
                  <a:pt x="19050" y="0"/>
                </a:moveTo>
                <a:lnTo>
                  <a:pt x="0" y="0"/>
                </a:lnTo>
                <a:lnTo>
                  <a:pt x="2539" y="54610"/>
                </a:lnTo>
                <a:lnTo>
                  <a:pt x="21589" y="5461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43729" y="4579620"/>
            <a:ext cx="6350" cy="54610"/>
          </a:xfrm>
          <a:custGeom>
            <a:avLst/>
            <a:gdLst/>
            <a:ahLst/>
            <a:cxnLst/>
            <a:rect l="l" t="t" r="r" b="b"/>
            <a:pathLst>
              <a:path w="6350" h="54610">
                <a:moveTo>
                  <a:pt x="3810" y="0"/>
                </a:moveTo>
                <a:lnTo>
                  <a:pt x="0" y="0"/>
                </a:lnTo>
                <a:lnTo>
                  <a:pt x="0" y="27939"/>
                </a:lnTo>
                <a:lnTo>
                  <a:pt x="1270" y="54609"/>
                </a:lnTo>
                <a:lnTo>
                  <a:pt x="6350" y="54609"/>
                </a:lnTo>
                <a:lnTo>
                  <a:pt x="5080" y="26669"/>
                </a:lnTo>
                <a:lnTo>
                  <a:pt x="38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43729" y="4607559"/>
            <a:ext cx="1270" cy="26670"/>
          </a:xfrm>
          <a:custGeom>
            <a:avLst/>
            <a:gdLst/>
            <a:ahLst/>
            <a:cxnLst/>
            <a:rect l="l" t="t" r="r" b="b"/>
            <a:pathLst>
              <a:path w="1270" h="26670">
                <a:moveTo>
                  <a:pt x="0" y="0"/>
                </a:moveTo>
                <a:lnTo>
                  <a:pt x="0" y="26669"/>
                </a:lnTo>
                <a:lnTo>
                  <a:pt x="127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24679" y="4579620"/>
            <a:ext cx="20320" cy="54610"/>
          </a:xfrm>
          <a:custGeom>
            <a:avLst/>
            <a:gdLst/>
            <a:ahLst/>
            <a:cxnLst/>
            <a:rect l="l" t="t" r="r" b="b"/>
            <a:pathLst>
              <a:path w="20320" h="54610">
                <a:moveTo>
                  <a:pt x="20320" y="0"/>
                </a:moveTo>
                <a:lnTo>
                  <a:pt x="2540" y="0"/>
                </a:lnTo>
                <a:lnTo>
                  <a:pt x="1212" y="27939"/>
                </a:lnTo>
                <a:lnTo>
                  <a:pt x="0" y="54609"/>
                </a:lnTo>
                <a:lnTo>
                  <a:pt x="19050" y="54609"/>
                </a:lnTo>
                <a:lnTo>
                  <a:pt x="19107" y="26669"/>
                </a:lnTo>
                <a:lnTo>
                  <a:pt x="203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413759" y="3092450"/>
            <a:ext cx="176530" cy="220979"/>
          </a:xfrm>
          <a:custGeom>
            <a:avLst/>
            <a:gdLst/>
            <a:ahLst/>
            <a:cxnLst/>
            <a:rect l="l" t="t" r="r" b="b"/>
            <a:pathLst>
              <a:path w="176529" h="220979">
                <a:moveTo>
                  <a:pt x="0" y="0"/>
                </a:moveTo>
                <a:lnTo>
                  <a:pt x="55879" y="220979"/>
                </a:lnTo>
                <a:lnTo>
                  <a:pt x="176529" y="1435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782059" y="3726179"/>
            <a:ext cx="176530" cy="220979"/>
          </a:xfrm>
          <a:custGeom>
            <a:avLst/>
            <a:gdLst/>
            <a:ahLst/>
            <a:cxnLst/>
            <a:rect l="l" t="t" r="r" b="b"/>
            <a:pathLst>
              <a:path w="176529" h="220979">
                <a:moveTo>
                  <a:pt x="120650" y="0"/>
                </a:moveTo>
                <a:lnTo>
                  <a:pt x="0" y="77470"/>
                </a:lnTo>
                <a:lnTo>
                  <a:pt x="176529" y="220980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491229" y="3228339"/>
            <a:ext cx="388620" cy="581660"/>
          </a:xfrm>
          <a:custGeom>
            <a:avLst/>
            <a:gdLst/>
            <a:ahLst/>
            <a:cxnLst/>
            <a:rect l="l" t="t" r="r" b="b"/>
            <a:pathLst>
              <a:path w="388620" h="581660">
                <a:moveTo>
                  <a:pt x="30480" y="0"/>
                </a:moveTo>
                <a:lnTo>
                  <a:pt x="0" y="20320"/>
                </a:lnTo>
                <a:lnTo>
                  <a:pt x="359410" y="581660"/>
                </a:lnTo>
                <a:lnTo>
                  <a:pt x="388620" y="562610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2419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About</a:t>
            </a:r>
            <a:r>
              <a:rPr sz="3600" i="0" spc="-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240790"/>
            <a:ext cx="8187055" cy="40271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6385" marR="271145" indent="-274320">
              <a:lnSpc>
                <a:spcPts val="2670"/>
              </a:lnSpc>
              <a:spcBef>
                <a:spcPts val="360"/>
              </a:spcBef>
            </a:pPr>
            <a:r>
              <a:rPr sz="2700" spc="1739" baseline="6172" dirty="0">
                <a:solidFill>
                  <a:srgbClr val="0000FF"/>
                </a:solidFill>
                <a:latin typeface="DejaVu Sans"/>
                <a:cs typeface="DejaVu Sans"/>
              </a:rPr>
              <a:t></a:t>
            </a:r>
            <a:r>
              <a:rPr sz="2700" spc="-652" baseline="6172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shared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parallel program variables have </a:t>
            </a:r>
            <a:r>
              <a:rPr sz="2400" b="1" i="1" spc="-114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6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"label" attached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400" b="1" i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them:</a:t>
            </a:r>
            <a:endParaRPr sz="240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  <a:spcBef>
                <a:spcPts val="1360"/>
              </a:spcBef>
            </a:pPr>
            <a:r>
              <a:rPr sz="2700" spc="262" baseline="6172" dirty="0">
                <a:solidFill>
                  <a:srgbClr val="7F007F"/>
                </a:solidFill>
                <a:latin typeface="DejaVu Sans"/>
                <a:cs typeface="DejaVu Sans"/>
              </a:rPr>
              <a:t>☞</a:t>
            </a:r>
            <a:r>
              <a:rPr sz="2700" spc="-150" baseline="6172" dirty="0">
                <a:solidFill>
                  <a:srgbClr val="7F007F"/>
                </a:solidFill>
                <a:latin typeface="DejaVu Sans"/>
                <a:cs typeface="DejaVu Sans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Labelled</a:t>
            </a:r>
            <a:r>
              <a:rPr sz="2400" b="1" i="1" spc="-4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"Private"</a:t>
            </a:r>
            <a:r>
              <a:rPr sz="2400" b="1" i="1" spc="-3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50" b="1" spc="745" dirty="0">
                <a:solidFill>
                  <a:srgbClr val="7F007F"/>
                </a:solidFill>
                <a:latin typeface="DejaVu Sans"/>
                <a:cs typeface="DejaVu Sans"/>
              </a:rPr>
              <a:t>⇨</a:t>
            </a:r>
            <a:r>
              <a:rPr sz="2450" b="1" spc="-270" dirty="0">
                <a:solidFill>
                  <a:srgbClr val="7F007F"/>
                </a:solidFill>
                <a:latin typeface="DejaVu Sans"/>
                <a:cs typeface="DejaVu Sans"/>
              </a:rPr>
              <a:t>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Visible</a:t>
            </a:r>
            <a:r>
              <a:rPr sz="2400" b="1" i="1" spc="-5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to</a:t>
            </a:r>
            <a:r>
              <a:rPr sz="2400" b="1" i="1" spc="-5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one</a:t>
            </a:r>
            <a:r>
              <a:rPr sz="2400" b="1" i="1" spc="-5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</a:t>
            </a:r>
            <a:r>
              <a:rPr sz="2400" b="1" i="1" spc="-6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  <a:p>
            <a:pPr marL="984250">
              <a:lnSpc>
                <a:spcPct val="100000"/>
              </a:lnSpc>
              <a:spcBef>
                <a:spcPts val="1170"/>
              </a:spcBef>
            </a:pPr>
            <a:r>
              <a:rPr sz="2700" spc="-494" baseline="6172" dirty="0">
                <a:latin typeface="DejaVu Sans"/>
                <a:cs typeface="DejaVu Sans"/>
              </a:rPr>
              <a:t>✔ </a:t>
            </a:r>
            <a:r>
              <a:rPr sz="2400" b="1" i="1" spc="-30" dirty="0">
                <a:latin typeface="Arial"/>
                <a:cs typeface="Arial"/>
              </a:rPr>
              <a:t>Change </a:t>
            </a:r>
            <a:r>
              <a:rPr sz="2400" b="1" i="1" spc="-25" dirty="0">
                <a:latin typeface="Arial"/>
                <a:cs typeface="Arial"/>
              </a:rPr>
              <a:t>made </a:t>
            </a:r>
            <a:r>
              <a:rPr sz="2400" b="1" i="1" dirty="0">
                <a:latin typeface="Arial"/>
                <a:cs typeface="Arial"/>
              </a:rPr>
              <a:t>in </a:t>
            </a:r>
            <a:r>
              <a:rPr sz="2400" b="1" i="1" spc="-25" dirty="0">
                <a:latin typeface="Arial"/>
                <a:cs typeface="Arial"/>
              </a:rPr>
              <a:t>local data, </a:t>
            </a:r>
            <a:r>
              <a:rPr sz="2400" b="1" i="1" spc="-5" dirty="0">
                <a:latin typeface="Arial"/>
                <a:cs typeface="Arial"/>
              </a:rPr>
              <a:t>is </a:t>
            </a:r>
            <a:r>
              <a:rPr sz="2400" b="1" i="1" spc="-30" dirty="0">
                <a:latin typeface="Arial"/>
                <a:cs typeface="Arial"/>
              </a:rPr>
              <a:t>not </a:t>
            </a:r>
            <a:r>
              <a:rPr sz="2400" b="1" i="1" spc="-25" dirty="0">
                <a:latin typeface="Arial"/>
                <a:cs typeface="Arial"/>
              </a:rPr>
              <a:t>seen </a:t>
            </a:r>
            <a:r>
              <a:rPr sz="2400" b="1" i="1" spc="-15" dirty="0">
                <a:latin typeface="Arial"/>
                <a:cs typeface="Arial"/>
              </a:rPr>
              <a:t>by</a:t>
            </a:r>
            <a:r>
              <a:rPr sz="2400" b="1" i="1" spc="-310" dirty="0">
                <a:latin typeface="Arial"/>
                <a:cs typeface="Arial"/>
              </a:rPr>
              <a:t> </a:t>
            </a:r>
            <a:r>
              <a:rPr sz="2400" b="1" i="1" spc="-25" dirty="0"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  <a:p>
            <a:pPr marL="1200150" marR="516255" indent="-215900">
              <a:lnSpc>
                <a:spcPts val="2680"/>
              </a:lnSpc>
              <a:spcBef>
                <a:spcPts val="894"/>
              </a:spcBef>
            </a:pPr>
            <a:r>
              <a:rPr sz="2700" spc="-494" baseline="6172" dirty="0">
                <a:latin typeface="DejaVu Sans"/>
                <a:cs typeface="DejaVu Sans"/>
              </a:rPr>
              <a:t>✔ </a:t>
            </a:r>
            <a:r>
              <a:rPr sz="2400" b="1" i="1" spc="-30" dirty="0">
                <a:latin typeface="Arial"/>
                <a:cs typeface="Arial"/>
              </a:rPr>
              <a:t>Example </a:t>
            </a:r>
            <a:r>
              <a:rPr sz="2400" b="1" i="1" dirty="0">
                <a:latin typeface="Arial"/>
                <a:cs typeface="Arial"/>
              </a:rPr>
              <a:t>- </a:t>
            </a:r>
            <a:r>
              <a:rPr sz="2400" b="1" i="1" spc="-30" dirty="0">
                <a:solidFill>
                  <a:srgbClr val="007F00"/>
                </a:solidFill>
                <a:latin typeface="Arial"/>
                <a:cs typeface="Arial"/>
              </a:rPr>
              <a:t>Local </a:t>
            </a:r>
            <a:r>
              <a:rPr sz="2400" b="1" i="1" spc="-25" dirty="0">
                <a:solidFill>
                  <a:srgbClr val="007F00"/>
                </a:solidFill>
                <a:latin typeface="Arial"/>
                <a:cs typeface="Arial"/>
              </a:rPr>
              <a:t>variables </a:t>
            </a:r>
            <a:r>
              <a:rPr sz="2400" b="1" i="1" spc="-5" dirty="0">
                <a:solidFill>
                  <a:srgbClr val="007F00"/>
                </a:solidFill>
                <a:latin typeface="Arial"/>
                <a:cs typeface="Arial"/>
              </a:rPr>
              <a:t>in </a:t>
            </a:r>
            <a:r>
              <a:rPr sz="2400" b="1" i="1" dirty="0">
                <a:solidFill>
                  <a:srgbClr val="007F00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007F00"/>
                </a:solidFill>
                <a:latin typeface="Arial"/>
                <a:cs typeface="Arial"/>
              </a:rPr>
              <a:t>function that</a:t>
            </a:r>
            <a:r>
              <a:rPr sz="2400" b="1" i="1" spc="-2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7F00"/>
                </a:solidFill>
                <a:latin typeface="Arial"/>
                <a:cs typeface="Arial"/>
              </a:rPr>
              <a:t>is  </a:t>
            </a:r>
            <a:r>
              <a:rPr sz="2400" b="1" i="1" spc="-25" dirty="0">
                <a:solidFill>
                  <a:srgbClr val="007F00"/>
                </a:solidFill>
                <a:latin typeface="Arial"/>
                <a:cs typeface="Arial"/>
              </a:rPr>
              <a:t>executed </a:t>
            </a:r>
            <a:r>
              <a:rPr sz="2400" b="1" i="1" spc="-5" dirty="0">
                <a:solidFill>
                  <a:srgbClr val="007F00"/>
                </a:solidFill>
                <a:latin typeface="Arial"/>
                <a:cs typeface="Arial"/>
              </a:rPr>
              <a:t>in</a:t>
            </a:r>
            <a:r>
              <a:rPr sz="2400" b="1" i="1" spc="-9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7F00"/>
                </a:solidFill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  <a:spcBef>
                <a:spcPts val="785"/>
              </a:spcBef>
            </a:pPr>
            <a:r>
              <a:rPr sz="2700" spc="262" baseline="6172" dirty="0">
                <a:solidFill>
                  <a:srgbClr val="7F007F"/>
                </a:solidFill>
                <a:latin typeface="DejaVu Sans"/>
                <a:cs typeface="DejaVu Sans"/>
              </a:rPr>
              <a:t>☞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Labelled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"Shared" </a:t>
            </a:r>
            <a:r>
              <a:rPr sz="2450" b="1" spc="745" dirty="0">
                <a:solidFill>
                  <a:srgbClr val="7F007F"/>
                </a:solidFill>
                <a:latin typeface="DejaVu Sans"/>
                <a:cs typeface="DejaVu Sans"/>
              </a:rPr>
              <a:t>⇨</a:t>
            </a:r>
            <a:r>
              <a:rPr sz="2450" b="1" spc="-670" dirty="0">
                <a:solidFill>
                  <a:srgbClr val="7F007F"/>
                </a:solidFill>
                <a:latin typeface="DejaVu Sans"/>
                <a:cs typeface="DejaVu Sans"/>
              </a:rPr>
              <a:t>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Visible </a:t>
            </a: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to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all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984250">
              <a:lnSpc>
                <a:spcPct val="100000"/>
              </a:lnSpc>
              <a:spcBef>
                <a:spcPts val="1170"/>
              </a:spcBef>
            </a:pPr>
            <a:r>
              <a:rPr sz="2700" spc="-494" baseline="6172" dirty="0">
                <a:latin typeface="DejaVu Sans"/>
                <a:cs typeface="DejaVu Sans"/>
              </a:rPr>
              <a:t>✔ </a:t>
            </a:r>
            <a:r>
              <a:rPr sz="2400" b="1" i="1" spc="-30" dirty="0">
                <a:latin typeface="Arial"/>
                <a:cs typeface="Arial"/>
              </a:rPr>
              <a:t>Change </a:t>
            </a:r>
            <a:r>
              <a:rPr sz="2400" b="1" i="1" spc="-25" dirty="0">
                <a:latin typeface="Arial"/>
                <a:cs typeface="Arial"/>
              </a:rPr>
              <a:t>made </a:t>
            </a:r>
            <a:r>
              <a:rPr sz="2400" b="1" i="1" dirty="0">
                <a:latin typeface="Arial"/>
                <a:cs typeface="Arial"/>
              </a:rPr>
              <a:t>in </a:t>
            </a:r>
            <a:r>
              <a:rPr sz="2400" b="1" i="1" spc="-30" dirty="0">
                <a:latin typeface="Arial"/>
                <a:cs typeface="Arial"/>
              </a:rPr>
              <a:t>global </a:t>
            </a:r>
            <a:r>
              <a:rPr sz="2400" b="1" i="1" spc="-20" dirty="0">
                <a:latin typeface="Arial"/>
                <a:cs typeface="Arial"/>
              </a:rPr>
              <a:t>data, </a:t>
            </a:r>
            <a:r>
              <a:rPr sz="2400" b="1" i="1" spc="-5" dirty="0">
                <a:latin typeface="Arial"/>
                <a:cs typeface="Arial"/>
              </a:rPr>
              <a:t>is </a:t>
            </a:r>
            <a:r>
              <a:rPr sz="2400" b="1" i="1" spc="-25" dirty="0">
                <a:latin typeface="Arial"/>
                <a:cs typeface="Arial"/>
              </a:rPr>
              <a:t>seen </a:t>
            </a:r>
            <a:r>
              <a:rPr sz="2400" b="1" i="1" spc="-15" dirty="0">
                <a:latin typeface="Arial"/>
                <a:cs typeface="Arial"/>
              </a:rPr>
              <a:t>by all</a:t>
            </a:r>
            <a:r>
              <a:rPr sz="2400" b="1" i="1" spc="-340" dirty="0">
                <a:latin typeface="Arial"/>
                <a:cs typeface="Arial"/>
              </a:rPr>
              <a:t> </a:t>
            </a:r>
            <a:r>
              <a:rPr sz="2400" b="1" i="1" spc="-25" dirty="0"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  <a:p>
            <a:pPr marL="984250">
              <a:lnSpc>
                <a:spcPct val="100000"/>
              </a:lnSpc>
              <a:spcBef>
                <a:spcPts val="650"/>
              </a:spcBef>
            </a:pPr>
            <a:r>
              <a:rPr sz="2700" spc="-494" baseline="6172" dirty="0">
                <a:latin typeface="DejaVu Sans"/>
                <a:cs typeface="DejaVu Sans"/>
              </a:rPr>
              <a:t>✔ </a:t>
            </a:r>
            <a:r>
              <a:rPr sz="2400" b="1" i="1" spc="-30" dirty="0">
                <a:latin typeface="Arial"/>
                <a:cs typeface="Arial"/>
              </a:rPr>
              <a:t>Example </a:t>
            </a:r>
            <a:r>
              <a:rPr sz="2400" b="1" i="1" dirty="0">
                <a:latin typeface="Arial"/>
                <a:cs typeface="Arial"/>
              </a:rPr>
              <a:t>- </a:t>
            </a:r>
            <a:r>
              <a:rPr sz="2400" b="1" i="1" spc="-30" dirty="0">
                <a:solidFill>
                  <a:srgbClr val="007F00"/>
                </a:solidFill>
                <a:latin typeface="Arial"/>
                <a:cs typeface="Arial"/>
              </a:rPr>
              <a:t>Global</a:t>
            </a:r>
            <a:r>
              <a:rPr sz="2400" b="1" i="1" spc="-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7F00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05729" y="354457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42559" y="354457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78120" y="354457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14950" y="354457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1779" y="354457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88609" y="354457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25440" y="354457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62270" y="354457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99100" y="354457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35929" y="354457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2759" y="354457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09590" y="354457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6420" y="354457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58259" y="2667635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682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58259" y="2247264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682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Barrier/3</a:t>
            </a:r>
            <a:endParaRPr sz="3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51050" y="213106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80">
                <a:moveTo>
                  <a:pt x="0" y="0"/>
                </a:moveTo>
                <a:lnTo>
                  <a:pt x="1783079" y="0"/>
                </a:lnTo>
                <a:lnTo>
                  <a:pt x="1783079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51050" y="213106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80">
                <a:moveTo>
                  <a:pt x="890269" y="182879"/>
                </a:moveTo>
                <a:lnTo>
                  <a:pt x="0" y="182879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79"/>
                </a:lnTo>
                <a:lnTo>
                  <a:pt x="890269" y="1828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6010" y="2564129"/>
            <a:ext cx="925194" cy="182880"/>
          </a:xfrm>
          <a:custGeom>
            <a:avLst/>
            <a:gdLst/>
            <a:ahLst/>
            <a:cxnLst/>
            <a:rect l="l" t="t" r="r" b="b"/>
            <a:pathLst>
              <a:path w="925195" h="182880">
                <a:moveTo>
                  <a:pt x="0" y="182880"/>
                </a:moveTo>
                <a:lnTo>
                  <a:pt x="924909" y="182880"/>
                </a:lnTo>
                <a:lnTo>
                  <a:pt x="924909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51050" y="2564129"/>
            <a:ext cx="1772285" cy="182880"/>
          </a:xfrm>
          <a:custGeom>
            <a:avLst/>
            <a:gdLst/>
            <a:ahLst/>
            <a:cxnLst/>
            <a:rect l="l" t="t" r="r" b="b"/>
            <a:pathLst>
              <a:path w="1772285" h="182880">
                <a:moveTo>
                  <a:pt x="0" y="182880"/>
                </a:moveTo>
                <a:lnTo>
                  <a:pt x="1771999" y="182880"/>
                </a:lnTo>
                <a:lnTo>
                  <a:pt x="1771999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1050" y="2564129"/>
            <a:ext cx="2769870" cy="182880"/>
          </a:xfrm>
          <a:custGeom>
            <a:avLst/>
            <a:gdLst/>
            <a:ahLst/>
            <a:cxnLst/>
            <a:rect l="l" t="t" r="r" b="b"/>
            <a:pathLst>
              <a:path w="2769870" h="182880">
                <a:moveTo>
                  <a:pt x="1384300" y="182880"/>
                </a:moveTo>
                <a:lnTo>
                  <a:pt x="0" y="182880"/>
                </a:lnTo>
                <a:lnTo>
                  <a:pt x="0" y="0"/>
                </a:lnTo>
                <a:lnTo>
                  <a:pt x="2769870" y="0"/>
                </a:lnTo>
                <a:lnTo>
                  <a:pt x="2769870" y="182880"/>
                </a:lnTo>
                <a:lnTo>
                  <a:pt x="138430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51479" y="3007360"/>
            <a:ext cx="1746885" cy="182880"/>
          </a:xfrm>
          <a:custGeom>
            <a:avLst/>
            <a:gdLst/>
            <a:ahLst/>
            <a:cxnLst/>
            <a:rect l="l" t="t" r="r" b="b"/>
            <a:pathLst>
              <a:path w="1746884" h="182880">
                <a:moveTo>
                  <a:pt x="0" y="182879"/>
                </a:moveTo>
                <a:lnTo>
                  <a:pt x="1746599" y="182879"/>
                </a:lnTo>
                <a:lnTo>
                  <a:pt x="174659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96010" y="300736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80">
                <a:moveTo>
                  <a:pt x="0" y="182879"/>
                </a:moveTo>
                <a:lnTo>
                  <a:pt x="1782509" y="182879"/>
                </a:lnTo>
                <a:lnTo>
                  <a:pt x="178250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51050" y="3007360"/>
            <a:ext cx="1772285" cy="182880"/>
          </a:xfrm>
          <a:custGeom>
            <a:avLst/>
            <a:gdLst/>
            <a:ahLst/>
            <a:cxnLst/>
            <a:rect l="l" t="t" r="r" b="b"/>
            <a:pathLst>
              <a:path w="1772285" h="182880">
                <a:moveTo>
                  <a:pt x="0" y="182879"/>
                </a:moveTo>
                <a:lnTo>
                  <a:pt x="1771999" y="182879"/>
                </a:lnTo>
                <a:lnTo>
                  <a:pt x="177199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51050" y="3007360"/>
            <a:ext cx="5447030" cy="182880"/>
          </a:xfrm>
          <a:custGeom>
            <a:avLst/>
            <a:gdLst/>
            <a:ahLst/>
            <a:cxnLst/>
            <a:rect l="l" t="t" r="r" b="b"/>
            <a:pathLst>
              <a:path w="5447030" h="182880">
                <a:moveTo>
                  <a:pt x="2722879" y="182879"/>
                </a:moveTo>
                <a:lnTo>
                  <a:pt x="0" y="182879"/>
                </a:lnTo>
                <a:lnTo>
                  <a:pt x="0" y="0"/>
                </a:lnTo>
                <a:lnTo>
                  <a:pt x="5447030" y="0"/>
                </a:lnTo>
                <a:lnTo>
                  <a:pt x="5447030" y="182879"/>
                </a:lnTo>
                <a:lnTo>
                  <a:pt x="2722879" y="1828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6010" y="3446779"/>
            <a:ext cx="1290955" cy="182880"/>
          </a:xfrm>
          <a:custGeom>
            <a:avLst/>
            <a:gdLst/>
            <a:ahLst/>
            <a:cxnLst/>
            <a:rect l="l" t="t" r="r" b="b"/>
            <a:pathLst>
              <a:path w="1290954" h="182879">
                <a:moveTo>
                  <a:pt x="0" y="182880"/>
                </a:moveTo>
                <a:lnTo>
                  <a:pt x="1290669" y="182880"/>
                </a:lnTo>
                <a:lnTo>
                  <a:pt x="1290669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51050" y="3446779"/>
            <a:ext cx="1772285" cy="182880"/>
          </a:xfrm>
          <a:custGeom>
            <a:avLst/>
            <a:gdLst/>
            <a:ahLst/>
            <a:cxnLst/>
            <a:rect l="l" t="t" r="r" b="b"/>
            <a:pathLst>
              <a:path w="1772285" h="182879">
                <a:moveTo>
                  <a:pt x="0" y="182880"/>
                </a:moveTo>
                <a:lnTo>
                  <a:pt x="1771999" y="182880"/>
                </a:lnTo>
                <a:lnTo>
                  <a:pt x="1771999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51050" y="3446779"/>
            <a:ext cx="3135630" cy="182880"/>
          </a:xfrm>
          <a:custGeom>
            <a:avLst/>
            <a:gdLst/>
            <a:ahLst/>
            <a:cxnLst/>
            <a:rect l="l" t="t" r="r" b="b"/>
            <a:pathLst>
              <a:path w="3135629" h="182879">
                <a:moveTo>
                  <a:pt x="1567179" y="182880"/>
                </a:moveTo>
                <a:lnTo>
                  <a:pt x="0" y="182880"/>
                </a:lnTo>
                <a:lnTo>
                  <a:pt x="0" y="0"/>
                </a:lnTo>
                <a:lnTo>
                  <a:pt x="3135629" y="0"/>
                </a:lnTo>
                <a:lnTo>
                  <a:pt x="3135629" y="182880"/>
                </a:lnTo>
                <a:lnTo>
                  <a:pt x="1567179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51479" y="2155189"/>
            <a:ext cx="1741805" cy="182880"/>
          </a:xfrm>
          <a:custGeom>
            <a:avLst/>
            <a:gdLst/>
            <a:ahLst/>
            <a:cxnLst/>
            <a:rect l="l" t="t" r="r" b="b"/>
            <a:pathLst>
              <a:path w="1741804" h="182880">
                <a:moveTo>
                  <a:pt x="0" y="182880"/>
                </a:moveTo>
                <a:lnTo>
                  <a:pt x="1741519" y="182880"/>
                </a:lnTo>
                <a:lnTo>
                  <a:pt x="1741519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09920" y="2155189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80">
                <a:moveTo>
                  <a:pt x="891539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80"/>
                </a:lnTo>
                <a:lnTo>
                  <a:pt x="891539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51479" y="2581910"/>
            <a:ext cx="1743075" cy="171450"/>
          </a:xfrm>
          <a:custGeom>
            <a:avLst/>
            <a:gdLst/>
            <a:ahLst/>
            <a:cxnLst/>
            <a:rect l="l" t="t" r="r" b="b"/>
            <a:pathLst>
              <a:path w="1743075" h="171450">
                <a:moveTo>
                  <a:pt x="0" y="171450"/>
                </a:moveTo>
                <a:lnTo>
                  <a:pt x="1742789" y="171450"/>
                </a:lnTo>
                <a:lnTo>
                  <a:pt x="174278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09920" y="2581910"/>
            <a:ext cx="1784350" cy="171450"/>
          </a:xfrm>
          <a:custGeom>
            <a:avLst/>
            <a:gdLst/>
            <a:ahLst/>
            <a:cxnLst/>
            <a:rect l="l" t="t" r="r" b="b"/>
            <a:pathLst>
              <a:path w="1784350" h="171450">
                <a:moveTo>
                  <a:pt x="892809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84350" y="0"/>
                </a:lnTo>
                <a:lnTo>
                  <a:pt x="1784350" y="171450"/>
                </a:lnTo>
                <a:lnTo>
                  <a:pt x="892809" y="1714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51479" y="3470909"/>
            <a:ext cx="1741805" cy="182880"/>
          </a:xfrm>
          <a:custGeom>
            <a:avLst/>
            <a:gdLst/>
            <a:ahLst/>
            <a:cxnLst/>
            <a:rect l="l" t="t" r="r" b="b"/>
            <a:pathLst>
              <a:path w="1741804" h="182879">
                <a:moveTo>
                  <a:pt x="0" y="182879"/>
                </a:moveTo>
                <a:lnTo>
                  <a:pt x="1741519" y="182879"/>
                </a:lnTo>
                <a:lnTo>
                  <a:pt x="174151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09920" y="3470909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891539" y="182879"/>
                </a:moveTo>
                <a:lnTo>
                  <a:pt x="0" y="182879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79"/>
                </a:lnTo>
                <a:lnTo>
                  <a:pt x="891539" y="1828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57309" y="168910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0"/>
                </a:moveTo>
                <a:lnTo>
                  <a:pt x="0" y="144779"/>
                </a:lnTo>
                <a:lnTo>
                  <a:pt x="144780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13830" y="1761489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69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855720" y="1346200"/>
            <a:ext cx="17964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Barrier</a:t>
            </a:r>
            <a:r>
              <a:rPr sz="2000" b="1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859529" y="1873250"/>
            <a:ext cx="0" cy="2047239"/>
          </a:xfrm>
          <a:custGeom>
            <a:avLst/>
            <a:gdLst/>
            <a:ahLst/>
            <a:cxnLst/>
            <a:rect l="l" t="t" r="r" b="b"/>
            <a:pathLst>
              <a:path h="2047239">
                <a:moveTo>
                  <a:pt x="0" y="0"/>
                </a:moveTo>
                <a:lnTo>
                  <a:pt x="0" y="2047239"/>
                </a:lnTo>
              </a:path>
            </a:pathLst>
          </a:custGeom>
          <a:ln w="729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276850" y="3288029"/>
            <a:ext cx="332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10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400" b="1" i="1" spc="-2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400" b="1" i="1" spc="10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400" b="1" i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96010" y="1930400"/>
            <a:ext cx="178308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8430" algn="ctr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00007F"/>
                </a:solidFill>
                <a:latin typeface="Arial"/>
                <a:cs typeface="Arial"/>
              </a:rPr>
              <a:t>idle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R="250190" algn="r">
              <a:lnSpc>
                <a:spcPct val="100000"/>
              </a:lnSpc>
            </a:pPr>
            <a:r>
              <a:rPr sz="1400" b="1" i="1" spc="10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400" b="1" i="1" spc="-2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400" b="1" i="1" spc="10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400" b="1" i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849370" y="175767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90169" y="0"/>
                </a:moveTo>
                <a:lnTo>
                  <a:pt x="0" y="44450"/>
                </a:lnTo>
                <a:lnTo>
                  <a:pt x="90169" y="90170"/>
                </a:lnTo>
                <a:lnTo>
                  <a:pt x="901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84190" y="175767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0" y="0"/>
                </a:moveTo>
                <a:lnTo>
                  <a:pt x="0" y="90170"/>
                </a:lnTo>
                <a:lnTo>
                  <a:pt x="9017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21759" y="1802129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043929" y="4775200"/>
            <a:ext cx="3510279" cy="63754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890"/>
              </a:spcBef>
            </a:pPr>
            <a:r>
              <a:rPr sz="2200" b="1" spc="-5" dirty="0">
                <a:latin typeface="Courier New"/>
                <a:cs typeface="Courier New"/>
              </a:rPr>
              <a:t>!$omp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barrier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69669" y="4091940"/>
            <a:ext cx="818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Each thread waits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until all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others have reached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this</a:t>
            </a:r>
            <a:r>
              <a:rPr sz="2400" b="1" i="1" spc="-30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point: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059939" y="4775200"/>
            <a:ext cx="3509010" cy="63754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90"/>
              </a:spcBef>
            </a:pPr>
            <a:r>
              <a:rPr sz="2200" b="1" spc="-5" dirty="0">
                <a:latin typeface="Courier New"/>
                <a:cs typeface="Courier New"/>
              </a:rPr>
              <a:t>#pragma omp</a:t>
            </a:r>
            <a:r>
              <a:rPr sz="2200" b="1" spc="-5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barrier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715000" y="1873250"/>
            <a:ext cx="0" cy="2047239"/>
          </a:xfrm>
          <a:custGeom>
            <a:avLst/>
            <a:gdLst/>
            <a:ahLst/>
            <a:cxnLst/>
            <a:rect l="l" t="t" r="r" b="b"/>
            <a:pathLst>
              <a:path h="2047239">
                <a:moveTo>
                  <a:pt x="0" y="0"/>
                </a:moveTo>
                <a:lnTo>
                  <a:pt x="0" y="2047239"/>
                </a:lnTo>
              </a:path>
            </a:pathLst>
          </a:custGeom>
          <a:ln w="729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469630" y="1346200"/>
            <a:ext cx="550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ti</a:t>
            </a:r>
            <a:r>
              <a:rPr sz="2000" b="1" i="1" spc="10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489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3600" i="0" spc="-1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use barriers</a:t>
            </a:r>
            <a:r>
              <a:rPr sz="3600" i="0" spc="-2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240790"/>
            <a:ext cx="7838440" cy="39370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7020" marR="255270" indent="-274320">
              <a:lnSpc>
                <a:spcPts val="2670"/>
              </a:lnSpc>
              <a:spcBef>
                <a:spcPts val="36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updated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asynchronously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and the</a:t>
            </a:r>
            <a:r>
              <a:rPr sz="2400" b="1" i="1" spc="-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data  integrity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400" b="1" i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risk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6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768350" marR="105410" lvl="1" indent="-288290">
              <a:lnSpc>
                <a:spcPts val="2670"/>
              </a:lnSpc>
              <a:spcBef>
                <a:spcPts val="148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Between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parts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code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that read and write</a:t>
            </a:r>
            <a:r>
              <a:rPr sz="2400" b="1" i="1" spc="-26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same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section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of</a:t>
            </a:r>
            <a:r>
              <a:rPr sz="2400" b="1" i="1" spc="-10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5" dirty="0">
                <a:solidFill>
                  <a:srgbClr val="7F007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88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After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one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timestep/iteration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2400" b="1" i="1" spc="-204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solver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ts val="2680"/>
              </a:lnSpc>
              <a:spcBef>
                <a:spcPts val="118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Unfortunately,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barriers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tend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expensive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400" b="1" i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also 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may not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scale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large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b="1" i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processors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5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Therefore,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use them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2400" b="1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care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15820" y="4579620"/>
            <a:ext cx="7407909" cy="2181860"/>
          </a:xfrm>
          <a:custGeom>
            <a:avLst/>
            <a:gdLst/>
            <a:ahLst/>
            <a:cxnLst/>
            <a:rect l="l" t="t" r="r" b="b"/>
            <a:pathLst>
              <a:path w="7407909" h="2181859">
                <a:moveTo>
                  <a:pt x="0" y="0"/>
                </a:moveTo>
                <a:lnTo>
                  <a:pt x="7407909" y="0"/>
                </a:lnTo>
                <a:lnTo>
                  <a:pt x="7407909" y="2181860"/>
                </a:lnTo>
                <a:lnTo>
                  <a:pt x="0" y="218186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15820" y="4579620"/>
            <a:ext cx="7407909" cy="2181860"/>
          </a:xfrm>
          <a:custGeom>
            <a:avLst/>
            <a:gdLst/>
            <a:ahLst/>
            <a:cxnLst/>
            <a:rect l="l" t="t" r="r" b="b"/>
            <a:pathLst>
              <a:path w="7407909" h="2181859">
                <a:moveTo>
                  <a:pt x="3704590" y="2181860"/>
                </a:moveTo>
                <a:lnTo>
                  <a:pt x="0" y="2181860"/>
                </a:lnTo>
                <a:lnTo>
                  <a:pt x="0" y="0"/>
                </a:lnTo>
                <a:lnTo>
                  <a:pt x="7407909" y="0"/>
                </a:lnTo>
                <a:lnTo>
                  <a:pt x="7407909" y="2181860"/>
                </a:lnTo>
                <a:lnTo>
                  <a:pt x="3704590" y="21818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23770" y="4742179"/>
            <a:ext cx="3971925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805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15" dirty="0">
                <a:latin typeface="Courier New"/>
                <a:cs typeface="Courier New"/>
              </a:rPr>
              <a:t>N;</a:t>
            </a:r>
            <a:r>
              <a:rPr sz="2400" b="1" spc="-30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i++){</a:t>
            </a:r>
            <a:endParaRPr sz="2400">
              <a:latin typeface="Courier New"/>
              <a:cs typeface="Courier New"/>
            </a:endParaRPr>
          </a:p>
          <a:p>
            <a:pPr marL="899160">
              <a:lnSpc>
                <a:spcPts val="2725"/>
              </a:lnSpc>
            </a:pPr>
            <a:r>
              <a:rPr sz="2400" b="1" spc="-25" dirty="0">
                <a:latin typeface="Courier New"/>
                <a:cs typeface="Courier New"/>
              </a:rPr>
              <a:t>.....</a:t>
            </a:r>
            <a:endParaRPr sz="2400">
              <a:latin typeface="Courier New"/>
              <a:cs typeface="Courier New"/>
            </a:endParaRPr>
          </a:p>
          <a:p>
            <a:pPr marL="539750">
              <a:lnSpc>
                <a:spcPts val="2725"/>
              </a:lnSpc>
            </a:pPr>
            <a:r>
              <a:rPr sz="2400" b="1" spc="-20" dirty="0">
                <a:latin typeface="Courier New"/>
                <a:cs typeface="Courier New"/>
              </a:rPr>
              <a:t>sum </a:t>
            </a:r>
            <a:r>
              <a:rPr sz="2400" b="1" spc="-15" dirty="0">
                <a:latin typeface="Courier New"/>
                <a:cs typeface="Courier New"/>
              </a:rPr>
              <a:t>+=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a[i];</a:t>
            </a:r>
            <a:endParaRPr sz="2400">
              <a:latin typeface="Courier New"/>
              <a:cs typeface="Courier New"/>
            </a:endParaRPr>
          </a:p>
          <a:p>
            <a:pPr marL="899160">
              <a:lnSpc>
                <a:spcPts val="2805"/>
              </a:lnSpc>
            </a:pPr>
            <a:r>
              <a:rPr sz="2400" b="1" spc="-25" dirty="0">
                <a:latin typeface="Courier New"/>
                <a:cs typeface="Courier New"/>
              </a:rPr>
              <a:t>.....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23770" y="6126479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Critical</a:t>
            </a:r>
            <a:r>
              <a:rPr sz="3600" i="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region/1</a:t>
            </a:r>
            <a:endParaRPr sz="3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01089" y="1306829"/>
            <a:ext cx="876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If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sum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is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shared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variable,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this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loop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can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not </a:t>
            </a:r>
            <a:r>
              <a:rPr sz="2400" b="1" i="1" spc="-15" dirty="0">
                <a:solidFill>
                  <a:srgbClr val="7F007F"/>
                </a:solidFill>
                <a:latin typeface="Arial"/>
                <a:cs typeface="Arial"/>
              </a:rPr>
              <a:t>be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run </a:t>
            </a: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in</a:t>
            </a:r>
            <a:r>
              <a:rPr sz="2400" b="1" i="1" spc="-44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91260" y="4081779"/>
            <a:ext cx="5143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critical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region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400" b="1" i="1"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94560" y="5518784"/>
            <a:ext cx="7031990" cy="0"/>
          </a:xfrm>
          <a:custGeom>
            <a:avLst/>
            <a:gdLst/>
            <a:ahLst/>
            <a:cxnLst/>
            <a:rect l="l" t="t" r="r" b="b"/>
            <a:pathLst>
              <a:path w="7031990">
                <a:moveTo>
                  <a:pt x="0" y="0"/>
                </a:moveTo>
                <a:lnTo>
                  <a:pt x="7031990" y="0"/>
                </a:lnTo>
              </a:path>
            </a:pathLst>
          </a:custGeom>
          <a:ln w="5460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810250" y="5078729"/>
            <a:ext cx="367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2400" b="1" i="1" spc="-2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400" b="1" i="1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proceed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21169" y="5906770"/>
            <a:ext cx="266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line,</a:t>
            </a:r>
            <a:r>
              <a:rPr sz="2400" b="1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please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244089" y="5871845"/>
            <a:ext cx="7030720" cy="0"/>
          </a:xfrm>
          <a:custGeom>
            <a:avLst/>
            <a:gdLst/>
            <a:ahLst/>
            <a:cxnLst/>
            <a:rect l="l" t="t" r="r" b="b"/>
            <a:pathLst>
              <a:path w="7030720">
                <a:moveTo>
                  <a:pt x="0" y="0"/>
                </a:moveTo>
                <a:lnTo>
                  <a:pt x="7030719" y="0"/>
                </a:lnTo>
              </a:path>
            </a:pathLst>
          </a:custGeom>
          <a:ln w="5461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070100" y="1781810"/>
            <a:ext cx="4498340" cy="218186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107950">
              <a:lnSpc>
                <a:spcPts val="2800"/>
              </a:lnSpc>
              <a:spcBef>
                <a:spcPts val="1390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15" dirty="0">
                <a:latin typeface="Courier New"/>
                <a:cs typeface="Courier New"/>
              </a:rPr>
              <a:t>N;</a:t>
            </a:r>
            <a:r>
              <a:rPr sz="2400" b="1" spc="-28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i++){</a:t>
            </a:r>
            <a:endParaRPr sz="2400">
              <a:latin typeface="Courier New"/>
              <a:cs typeface="Courier New"/>
            </a:endParaRPr>
          </a:p>
          <a:p>
            <a:pPr marL="1007110">
              <a:lnSpc>
                <a:spcPts val="2725"/>
              </a:lnSpc>
            </a:pPr>
            <a:r>
              <a:rPr sz="2400" b="1" spc="-25" dirty="0">
                <a:latin typeface="Courier New"/>
                <a:cs typeface="Courier New"/>
              </a:rPr>
              <a:t>.....</a:t>
            </a:r>
            <a:endParaRPr sz="2400">
              <a:latin typeface="Courier New"/>
              <a:cs typeface="Courier New"/>
            </a:endParaRPr>
          </a:p>
          <a:p>
            <a:pPr marL="647700">
              <a:lnSpc>
                <a:spcPts val="2725"/>
              </a:lnSpc>
            </a:pPr>
            <a:r>
              <a:rPr sz="2400" b="1" spc="-20" dirty="0">
                <a:latin typeface="Courier New"/>
                <a:cs typeface="Courier New"/>
              </a:rPr>
              <a:t>sum </a:t>
            </a:r>
            <a:r>
              <a:rPr sz="2400" b="1" spc="-15" dirty="0">
                <a:latin typeface="Courier New"/>
                <a:cs typeface="Courier New"/>
              </a:rPr>
              <a:t>+=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a[i];</a:t>
            </a:r>
            <a:endParaRPr sz="2400">
              <a:latin typeface="Courier New"/>
              <a:cs typeface="Courier New"/>
            </a:endParaRPr>
          </a:p>
          <a:p>
            <a:pPr marL="1007110">
              <a:lnSpc>
                <a:spcPts val="2720"/>
              </a:lnSpc>
            </a:pPr>
            <a:r>
              <a:rPr sz="2400" b="1" spc="-25" dirty="0">
                <a:latin typeface="Courier New"/>
                <a:cs typeface="Courier New"/>
              </a:rPr>
              <a:t>.....</a:t>
            </a:r>
            <a:endParaRPr sz="2400">
              <a:latin typeface="Courier New"/>
              <a:cs typeface="Courier New"/>
            </a:endParaRPr>
          </a:p>
          <a:p>
            <a:pPr marL="107950">
              <a:lnSpc>
                <a:spcPts val="28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Critical</a:t>
            </a:r>
            <a:r>
              <a:rPr sz="3600" i="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region/2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240790"/>
            <a:ext cx="7967980" cy="19304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7020" marR="5080" indent="-274320">
              <a:lnSpc>
                <a:spcPts val="2670"/>
              </a:lnSpc>
              <a:spcBef>
                <a:spcPts val="36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Useful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avoid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race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condition,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I/O</a:t>
            </a:r>
            <a:r>
              <a:rPr sz="2400" b="1" i="1" spc="-3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(but 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still will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have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random</a:t>
            </a:r>
            <a:r>
              <a:rPr sz="2400" b="1" i="1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order)</a:t>
            </a:r>
            <a:endParaRPr sz="2400">
              <a:latin typeface="Arial"/>
              <a:cs typeface="Arial"/>
            </a:endParaRPr>
          </a:p>
          <a:p>
            <a:pPr marL="287020" marR="563880" indent="-274320">
              <a:lnSpc>
                <a:spcPts val="2680"/>
              </a:lnSpc>
              <a:spcBef>
                <a:spcPts val="141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Be aware that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your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parallel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computation may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b="1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serialized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 and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so this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could introduce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i="1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scalability 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bottleneck (Amdahl's</a:t>
            </a:r>
            <a:r>
              <a:rPr sz="2400" b="1" i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77690" y="4152900"/>
            <a:ext cx="3263900" cy="182880"/>
          </a:xfrm>
          <a:custGeom>
            <a:avLst/>
            <a:gdLst/>
            <a:ahLst/>
            <a:cxnLst/>
            <a:rect l="l" t="t" r="r" b="b"/>
            <a:pathLst>
              <a:path w="3263900" h="182879">
                <a:moveTo>
                  <a:pt x="0" y="182880"/>
                </a:moveTo>
                <a:lnTo>
                  <a:pt x="3263900" y="182880"/>
                </a:lnTo>
                <a:lnTo>
                  <a:pt x="326390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55189" y="4152900"/>
            <a:ext cx="1765300" cy="182880"/>
          </a:xfrm>
          <a:custGeom>
            <a:avLst/>
            <a:gdLst/>
            <a:ahLst/>
            <a:cxnLst/>
            <a:rect l="l" t="t" r="r" b="b"/>
            <a:pathLst>
              <a:path w="1765300" h="182879">
                <a:moveTo>
                  <a:pt x="0" y="182880"/>
                </a:moveTo>
                <a:lnTo>
                  <a:pt x="1765300" y="182880"/>
                </a:lnTo>
                <a:lnTo>
                  <a:pt x="176530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55189" y="4152900"/>
            <a:ext cx="5486400" cy="182880"/>
          </a:xfrm>
          <a:custGeom>
            <a:avLst/>
            <a:gdLst/>
            <a:ahLst/>
            <a:cxnLst/>
            <a:rect l="l" t="t" r="r" b="b"/>
            <a:pathLst>
              <a:path w="5486400" h="182879">
                <a:moveTo>
                  <a:pt x="2743200" y="182880"/>
                </a:moveTo>
                <a:lnTo>
                  <a:pt x="0" y="182880"/>
                </a:lnTo>
                <a:lnTo>
                  <a:pt x="0" y="0"/>
                </a:lnTo>
                <a:lnTo>
                  <a:pt x="5486400" y="0"/>
                </a:lnTo>
                <a:lnTo>
                  <a:pt x="5486400" y="182880"/>
                </a:lnTo>
                <a:lnTo>
                  <a:pt x="274320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20490" y="415290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0" y="0"/>
                </a:moveTo>
                <a:lnTo>
                  <a:pt x="457200" y="0"/>
                </a:lnTo>
                <a:lnTo>
                  <a:pt x="457200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0490" y="415290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228600" y="182880"/>
                </a:moveTo>
                <a:lnTo>
                  <a:pt x="0" y="182880"/>
                </a:lnTo>
                <a:lnTo>
                  <a:pt x="0" y="0"/>
                </a:lnTo>
                <a:lnTo>
                  <a:pt x="457200" y="0"/>
                </a:lnTo>
                <a:lnTo>
                  <a:pt x="457200" y="182880"/>
                </a:lnTo>
                <a:lnTo>
                  <a:pt x="22860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121150" y="3441700"/>
            <a:ext cx="1490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solidFill>
                  <a:srgbClr val="00FF00"/>
                </a:solidFill>
                <a:latin typeface="Arial"/>
                <a:cs typeface="Arial"/>
              </a:rPr>
              <a:t>critical</a:t>
            </a:r>
            <a:r>
              <a:rPr sz="1800" b="1" i="1" spc="-7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00FF00"/>
                </a:solidFill>
                <a:latin typeface="Arial"/>
                <a:cs typeface="Arial"/>
              </a:rPr>
              <a:t>region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45050" y="4549140"/>
            <a:ext cx="2796540" cy="182880"/>
          </a:xfrm>
          <a:custGeom>
            <a:avLst/>
            <a:gdLst/>
            <a:ahLst/>
            <a:cxnLst/>
            <a:rect l="l" t="t" r="r" b="b"/>
            <a:pathLst>
              <a:path w="2796540" h="182879">
                <a:moveTo>
                  <a:pt x="0" y="182880"/>
                </a:moveTo>
                <a:lnTo>
                  <a:pt x="2796540" y="182880"/>
                </a:lnTo>
                <a:lnTo>
                  <a:pt x="279654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55189" y="4549140"/>
            <a:ext cx="2232660" cy="182880"/>
          </a:xfrm>
          <a:custGeom>
            <a:avLst/>
            <a:gdLst/>
            <a:ahLst/>
            <a:cxnLst/>
            <a:rect l="l" t="t" r="r" b="b"/>
            <a:pathLst>
              <a:path w="2232660" h="182879">
                <a:moveTo>
                  <a:pt x="0" y="182880"/>
                </a:moveTo>
                <a:lnTo>
                  <a:pt x="2232660" y="182880"/>
                </a:lnTo>
                <a:lnTo>
                  <a:pt x="223266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55189" y="4549140"/>
            <a:ext cx="5486400" cy="182880"/>
          </a:xfrm>
          <a:custGeom>
            <a:avLst/>
            <a:gdLst/>
            <a:ahLst/>
            <a:cxnLst/>
            <a:rect l="l" t="t" r="r" b="b"/>
            <a:pathLst>
              <a:path w="5486400" h="182879">
                <a:moveTo>
                  <a:pt x="2743200" y="182880"/>
                </a:moveTo>
                <a:lnTo>
                  <a:pt x="0" y="182880"/>
                </a:lnTo>
                <a:lnTo>
                  <a:pt x="0" y="0"/>
                </a:lnTo>
                <a:lnTo>
                  <a:pt x="5486400" y="0"/>
                </a:lnTo>
                <a:lnTo>
                  <a:pt x="5486400" y="182880"/>
                </a:lnTo>
                <a:lnTo>
                  <a:pt x="274320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87850" y="454914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0" y="0"/>
                </a:moveTo>
                <a:lnTo>
                  <a:pt x="457200" y="0"/>
                </a:lnTo>
                <a:lnTo>
                  <a:pt x="457200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87850" y="454914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228600" y="182880"/>
                </a:moveTo>
                <a:lnTo>
                  <a:pt x="0" y="182880"/>
                </a:lnTo>
                <a:lnTo>
                  <a:pt x="0" y="0"/>
                </a:lnTo>
                <a:lnTo>
                  <a:pt x="457200" y="0"/>
                </a:lnTo>
                <a:lnTo>
                  <a:pt x="457200" y="182880"/>
                </a:lnTo>
                <a:lnTo>
                  <a:pt x="22860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13679" y="4908550"/>
            <a:ext cx="2327910" cy="182880"/>
          </a:xfrm>
          <a:custGeom>
            <a:avLst/>
            <a:gdLst/>
            <a:ahLst/>
            <a:cxnLst/>
            <a:rect l="l" t="t" r="r" b="b"/>
            <a:pathLst>
              <a:path w="2327909" h="182879">
                <a:moveTo>
                  <a:pt x="0" y="182880"/>
                </a:moveTo>
                <a:lnTo>
                  <a:pt x="2327910" y="182880"/>
                </a:lnTo>
                <a:lnTo>
                  <a:pt x="232791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55189" y="4908550"/>
            <a:ext cx="2701290" cy="182880"/>
          </a:xfrm>
          <a:custGeom>
            <a:avLst/>
            <a:gdLst/>
            <a:ahLst/>
            <a:cxnLst/>
            <a:rect l="l" t="t" r="r" b="b"/>
            <a:pathLst>
              <a:path w="2701290" h="182879">
                <a:moveTo>
                  <a:pt x="0" y="182880"/>
                </a:moveTo>
                <a:lnTo>
                  <a:pt x="2701290" y="182880"/>
                </a:lnTo>
                <a:lnTo>
                  <a:pt x="270129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55189" y="4908550"/>
            <a:ext cx="5486400" cy="182880"/>
          </a:xfrm>
          <a:custGeom>
            <a:avLst/>
            <a:gdLst/>
            <a:ahLst/>
            <a:cxnLst/>
            <a:rect l="l" t="t" r="r" b="b"/>
            <a:pathLst>
              <a:path w="5486400" h="182879">
                <a:moveTo>
                  <a:pt x="2743200" y="182880"/>
                </a:moveTo>
                <a:lnTo>
                  <a:pt x="0" y="182880"/>
                </a:lnTo>
                <a:lnTo>
                  <a:pt x="0" y="0"/>
                </a:lnTo>
                <a:lnTo>
                  <a:pt x="5486400" y="0"/>
                </a:lnTo>
                <a:lnTo>
                  <a:pt x="5486400" y="182880"/>
                </a:lnTo>
                <a:lnTo>
                  <a:pt x="274320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56479" y="490855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0" y="0"/>
                </a:moveTo>
                <a:lnTo>
                  <a:pt x="457200" y="0"/>
                </a:lnTo>
                <a:lnTo>
                  <a:pt x="457200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56479" y="490855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228600" y="182880"/>
                </a:moveTo>
                <a:lnTo>
                  <a:pt x="0" y="182880"/>
                </a:lnTo>
                <a:lnTo>
                  <a:pt x="0" y="0"/>
                </a:lnTo>
                <a:lnTo>
                  <a:pt x="457200" y="0"/>
                </a:lnTo>
                <a:lnTo>
                  <a:pt x="457200" y="182880"/>
                </a:lnTo>
                <a:lnTo>
                  <a:pt x="22860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17870" y="5304790"/>
            <a:ext cx="1823720" cy="182880"/>
          </a:xfrm>
          <a:custGeom>
            <a:avLst/>
            <a:gdLst/>
            <a:ahLst/>
            <a:cxnLst/>
            <a:rect l="l" t="t" r="r" b="b"/>
            <a:pathLst>
              <a:path w="1823720" h="182879">
                <a:moveTo>
                  <a:pt x="0" y="182880"/>
                </a:moveTo>
                <a:lnTo>
                  <a:pt x="1823720" y="182880"/>
                </a:lnTo>
                <a:lnTo>
                  <a:pt x="182372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55189" y="5304790"/>
            <a:ext cx="3205480" cy="182880"/>
          </a:xfrm>
          <a:custGeom>
            <a:avLst/>
            <a:gdLst/>
            <a:ahLst/>
            <a:cxnLst/>
            <a:rect l="l" t="t" r="r" b="b"/>
            <a:pathLst>
              <a:path w="3205479" h="182879">
                <a:moveTo>
                  <a:pt x="0" y="182880"/>
                </a:moveTo>
                <a:lnTo>
                  <a:pt x="3205480" y="182880"/>
                </a:lnTo>
                <a:lnTo>
                  <a:pt x="320548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55189" y="5304790"/>
            <a:ext cx="5486400" cy="182880"/>
          </a:xfrm>
          <a:custGeom>
            <a:avLst/>
            <a:gdLst/>
            <a:ahLst/>
            <a:cxnLst/>
            <a:rect l="l" t="t" r="r" b="b"/>
            <a:pathLst>
              <a:path w="5486400" h="182879">
                <a:moveTo>
                  <a:pt x="2743200" y="182880"/>
                </a:moveTo>
                <a:lnTo>
                  <a:pt x="0" y="182880"/>
                </a:lnTo>
                <a:lnTo>
                  <a:pt x="0" y="0"/>
                </a:lnTo>
                <a:lnTo>
                  <a:pt x="5486400" y="0"/>
                </a:lnTo>
                <a:lnTo>
                  <a:pt x="5486400" y="182880"/>
                </a:lnTo>
                <a:lnTo>
                  <a:pt x="274320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60670" y="530479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0" y="0"/>
                </a:moveTo>
                <a:lnTo>
                  <a:pt x="457200" y="0"/>
                </a:lnTo>
                <a:lnTo>
                  <a:pt x="457200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60670" y="530479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228600" y="182880"/>
                </a:moveTo>
                <a:lnTo>
                  <a:pt x="0" y="182880"/>
                </a:lnTo>
                <a:lnTo>
                  <a:pt x="0" y="0"/>
                </a:lnTo>
                <a:lnTo>
                  <a:pt x="457200" y="0"/>
                </a:lnTo>
                <a:lnTo>
                  <a:pt x="457200" y="182880"/>
                </a:lnTo>
                <a:lnTo>
                  <a:pt x="22860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24300" y="3807459"/>
            <a:ext cx="0" cy="1877060"/>
          </a:xfrm>
          <a:custGeom>
            <a:avLst/>
            <a:gdLst/>
            <a:ahLst/>
            <a:cxnLst/>
            <a:rect l="l" t="t" r="r" b="b"/>
            <a:pathLst>
              <a:path h="1877060">
                <a:moveTo>
                  <a:pt x="0" y="0"/>
                </a:moveTo>
                <a:lnTo>
                  <a:pt x="0" y="1877059"/>
                </a:lnTo>
              </a:path>
            </a:pathLst>
          </a:custGeom>
          <a:ln w="3665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97550" y="3807459"/>
            <a:ext cx="0" cy="1877060"/>
          </a:xfrm>
          <a:custGeom>
            <a:avLst/>
            <a:gdLst/>
            <a:ahLst/>
            <a:cxnLst/>
            <a:rect l="l" t="t" r="r" b="b"/>
            <a:pathLst>
              <a:path h="1877060">
                <a:moveTo>
                  <a:pt x="0" y="0"/>
                </a:moveTo>
                <a:lnTo>
                  <a:pt x="0" y="1877059"/>
                </a:lnTo>
              </a:path>
            </a:pathLst>
          </a:custGeom>
          <a:ln w="3665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24300" y="3790950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118110" y="0"/>
                </a:moveTo>
                <a:lnTo>
                  <a:pt x="0" y="58420"/>
                </a:lnTo>
                <a:lnTo>
                  <a:pt x="118110" y="116839"/>
                </a:lnTo>
                <a:lnTo>
                  <a:pt x="11811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66740" y="3790950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0"/>
                </a:moveTo>
                <a:lnTo>
                  <a:pt x="0" y="116839"/>
                </a:lnTo>
                <a:lnTo>
                  <a:pt x="116839" y="5842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18279" y="3849370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1320" y="0"/>
                </a:lnTo>
              </a:path>
            </a:pathLst>
          </a:custGeom>
          <a:ln w="1778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57309" y="3705859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0"/>
                </a:moveTo>
                <a:lnTo>
                  <a:pt x="0" y="144779"/>
                </a:lnTo>
                <a:lnTo>
                  <a:pt x="144780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13830" y="3777615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690" y="0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469630" y="3361690"/>
            <a:ext cx="550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ti</a:t>
            </a:r>
            <a:r>
              <a:rPr sz="2000" b="1" i="1" spc="10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Critical</a:t>
            </a:r>
            <a:r>
              <a:rPr sz="3600" i="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region/3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24989" y="2510789"/>
            <a:ext cx="5029200" cy="101473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455"/>
              </a:lnSpc>
            </a:pPr>
            <a:r>
              <a:rPr sz="2200" b="1" spc="-5" dirty="0">
                <a:latin typeface="Courier New"/>
                <a:cs typeface="Courier New"/>
              </a:rPr>
              <a:t>!$omp critical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[(name)]</a:t>
            </a:r>
            <a:endParaRPr sz="2200">
              <a:latin typeface="Courier New"/>
              <a:cs typeface="Courier New"/>
            </a:endParaRPr>
          </a:p>
          <a:p>
            <a:pPr marR="395605" algn="ctr">
              <a:lnSpc>
                <a:spcPts val="2485"/>
              </a:lnSpc>
            </a:pP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&lt;code-block&gt;</a:t>
            </a:r>
            <a:endParaRPr sz="2200">
              <a:latin typeface="Courier New"/>
              <a:cs typeface="Courier New"/>
            </a:endParaRPr>
          </a:p>
          <a:p>
            <a:pPr marL="36830">
              <a:lnSpc>
                <a:spcPts val="2560"/>
              </a:lnSpc>
            </a:pPr>
            <a:r>
              <a:rPr sz="2200" b="1" spc="-5" dirty="0">
                <a:latin typeface="Courier New"/>
                <a:cs typeface="Courier New"/>
              </a:rPr>
              <a:t>!$omp end critical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[(name)]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9669" y="1211579"/>
            <a:ext cx="7396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All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threads execute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code,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but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only one </a:t>
            </a:r>
            <a:r>
              <a:rPr sz="2400" b="1" i="1" spc="-15" dirty="0">
                <a:solidFill>
                  <a:srgbClr val="7F007F"/>
                </a:solidFill>
                <a:latin typeface="Arial"/>
                <a:cs typeface="Arial"/>
              </a:rPr>
              <a:t>at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2400" b="1" i="1" spc="-27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time: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30070" y="1639570"/>
            <a:ext cx="5057140" cy="80772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1280">
              <a:lnSpc>
                <a:spcPts val="2560"/>
              </a:lnSpc>
              <a:spcBef>
                <a:spcPts val="320"/>
              </a:spcBef>
            </a:pPr>
            <a:r>
              <a:rPr sz="2200" b="1" spc="-5" dirty="0">
                <a:latin typeface="Courier New"/>
                <a:cs typeface="Courier New"/>
              </a:rPr>
              <a:t>#pragma omp critical</a:t>
            </a:r>
            <a:r>
              <a:rPr sz="2200" b="1" spc="-7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[(name)]</a:t>
            </a:r>
            <a:endParaRPr sz="2200">
              <a:latin typeface="Courier New"/>
              <a:cs typeface="Courier New"/>
            </a:endParaRPr>
          </a:p>
          <a:p>
            <a:pPr marL="81280">
              <a:lnSpc>
                <a:spcPts val="2560"/>
              </a:lnSpc>
            </a:pPr>
            <a:r>
              <a:rPr sz="2200" b="1" spc="-5" dirty="0">
                <a:latin typeface="Courier New"/>
                <a:cs typeface="Courier New"/>
              </a:rPr>
              <a:t>{</a:t>
            </a: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&lt;code-block&gt;</a:t>
            </a:r>
            <a:r>
              <a:rPr sz="2200" b="1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19290" y="2164079"/>
            <a:ext cx="2611120" cy="975360"/>
          </a:xfrm>
          <a:prstGeom prst="rect">
            <a:avLst/>
          </a:prstGeom>
          <a:solidFill>
            <a:srgbClr val="E5E5FF"/>
          </a:solidFill>
          <a:ln w="3175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44145" marR="136525" algn="ctr">
              <a:lnSpc>
                <a:spcPct val="93100"/>
              </a:lnSpc>
              <a:spcBef>
                <a:spcPts val="465"/>
              </a:spcBef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There is no</a:t>
            </a:r>
            <a:r>
              <a:rPr sz="2000" b="1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implied  barrier on entry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or 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exit</a:t>
            </a:r>
            <a:r>
              <a:rPr sz="20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88659" y="4224020"/>
            <a:ext cx="3737610" cy="66675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2330"/>
              </a:lnSpc>
            </a:pPr>
            <a:r>
              <a:rPr sz="2200" b="1" spc="-5" dirty="0">
                <a:latin typeface="Courier New"/>
                <a:cs typeface="Courier New"/>
              </a:rPr>
              <a:t>!$omp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atomic</a:t>
            </a:r>
            <a:endParaRPr sz="2200">
              <a:latin typeface="Courier New"/>
              <a:cs typeface="Courier New"/>
            </a:endParaRPr>
          </a:p>
          <a:p>
            <a:pPr marL="492759">
              <a:lnSpc>
                <a:spcPts val="256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&lt;statement&gt;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91970" y="4189729"/>
            <a:ext cx="3719829" cy="7366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2710">
              <a:lnSpc>
                <a:spcPts val="2560"/>
              </a:lnSpc>
              <a:spcBef>
                <a:spcPts val="40"/>
              </a:spcBef>
            </a:pPr>
            <a:r>
              <a:rPr sz="2200" b="1" spc="-5" dirty="0">
                <a:latin typeface="Courier New"/>
                <a:cs typeface="Courier New"/>
              </a:rPr>
              <a:t>#pragma omp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atomic</a:t>
            </a:r>
            <a:endParaRPr sz="2200">
              <a:latin typeface="Courier New"/>
              <a:cs typeface="Courier New"/>
            </a:endParaRPr>
          </a:p>
          <a:p>
            <a:pPr marL="549910">
              <a:lnSpc>
                <a:spcPts val="256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&lt;statement&gt;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39850" y="5128259"/>
            <a:ext cx="3903979" cy="628650"/>
          </a:xfrm>
          <a:prstGeom prst="rect">
            <a:avLst/>
          </a:prstGeom>
          <a:solidFill>
            <a:srgbClr val="E5E5FF"/>
          </a:solidFill>
          <a:ln w="31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78155" marR="257810" indent="-281940">
              <a:lnSpc>
                <a:spcPts val="2230"/>
              </a:lnSpc>
              <a:spcBef>
                <a:spcPts val="25"/>
              </a:spcBef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lightweight,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special  form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 critical</a:t>
            </a:r>
            <a:r>
              <a:rPr sz="20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59829" y="5205729"/>
            <a:ext cx="3525520" cy="561340"/>
          </a:xfrm>
          <a:prstGeom prst="rect">
            <a:avLst/>
          </a:prstGeom>
          <a:solidFill>
            <a:srgbClr val="FFCC99"/>
          </a:solidFill>
          <a:ln w="317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41350" marR="324485" indent="-537210">
              <a:lnSpc>
                <a:spcPts val="2039"/>
              </a:lnSpc>
              <a:spcBef>
                <a:spcPts val="35"/>
              </a:spcBef>
            </a:pPr>
            <a:r>
              <a:rPr sz="1800" b="1" spc="-25" dirty="0">
                <a:latin typeface="Courier New"/>
                <a:cs typeface="Courier New"/>
              </a:rPr>
              <a:t>#pragma </a:t>
            </a:r>
            <a:r>
              <a:rPr sz="1800" b="1" spc="-20" dirty="0">
                <a:latin typeface="Courier New"/>
                <a:cs typeface="Courier New"/>
              </a:rPr>
              <a:t>omp </a:t>
            </a:r>
            <a:r>
              <a:rPr sz="1800" b="1" spc="-25" dirty="0">
                <a:latin typeface="Courier New"/>
                <a:cs typeface="Courier New"/>
              </a:rPr>
              <a:t>atomic  </a:t>
            </a:r>
            <a:r>
              <a:rPr sz="1800" b="1" spc="-30" dirty="0">
                <a:latin typeface="Courier New"/>
                <a:cs typeface="Courier New"/>
              </a:rPr>
              <a:t>a[indx[i]] </a:t>
            </a:r>
            <a:r>
              <a:rPr sz="1800" b="1" spc="-15" dirty="0">
                <a:latin typeface="Courier New"/>
                <a:cs typeface="Courier New"/>
              </a:rPr>
              <a:t>+=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b[i];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24170" y="2623820"/>
            <a:ext cx="4514850" cy="4041140"/>
          </a:xfrm>
          <a:custGeom>
            <a:avLst/>
            <a:gdLst/>
            <a:ahLst/>
            <a:cxnLst/>
            <a:rect l="l" t="t" r="r" b="b"/>
            <a:pathLst>
              <a:path w="4514850" h="4041140">
                <a:moveTo>
                  <a:pt x="0" y="0"/>
                </a:moveTo>
                <a:lnTo>
                  <a:pt x="4514850" y="0"/>
                </a:lnTo>
                <a:lnTo>
                  <a:pt x="4514850" y="4041140"/>
                </a:lnTo>
                <a:lnTo>
                  <a:pt x="0" y="404114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4170" y="2623820"/>
            <a:ext cx="4514850" cy="4041140"/>
          </a:xfrm>
          <a:custGeom>
            <a:avLst/>
            <a:gdLst/>
            <a:ahLst/>
            <a:cxnLst/>
            <a:rect l="l" t="t" r="r" b="b"/>
            <a:pathLst>
              <a:path w="4514850" h="4041140">
                <a:moveTo>
                  <a:pt x="2258059" y="4041140"/>
                </a:moveTo>
                <a:lnTo>
                  <a:pt x="0" y="4041140"/>
                </a:lnTo>
                <a:lnTo>
                  <a:pt x="0" y="0"/>
                </a:lnTo>
                <a:lnTo>
                  <a:pt x="4514850" y="0"/>
                </a:lnTo>
                <a:lnTo>
                  <a:pt x="4514850" y="4041140"/>
                </a:lnTo>
                <a:lnTo>
                  <a:pt x="2258059" y="40411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59170" y="4753609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ourier New"/>
                <a:cs typeface="Courier New"/>
              </a:rPr>
              <a:t>"read</a:t>
            </a:r>
            <a:r>
              <a:rPr sz="2400" b="1" spc="-105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a[0..N-1]";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18579" y="5445759"/>
            <a:ext cx="92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ourier New"/>
                <a:cs typeface="Courier New"/>
              </a:rPr>
              <a:t>.</a:t>
            </a:r>
            <a:r>
              <a:rPr sz="2400" b="1" spc="-35" dirty="0">
                <a:latin typeface="Courier New"/>
                <a:cs typeface="Courier New"/>
              </a:rPr>
              <a:t>.</a:t>
            </a:r>
            <a:r>
              <a:rPr sz="2400" b="1" spc="-25" dirty="0">
                <a:latin typeface="Courier New"/>
                <a:cs typeface="Courier New"/>
              </a:rPr>
              <a:t>.</a:t>
            </a:r>
            <a:r>
              <a:rPr sz="2400" b="1" spc="-35" dirty="0">
                <a:latin typeface="Courier New"/>
                <a:cs typeface="Courier New"/>
              </a:rPr>
              <a:t>.</a:t>
            </a:r>
            <a:r>
              <a:rPr sz="2400" b="1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19420" y="579247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37919" y="1786889"/>
            <a:ext cx="4023360" cy="2218690"/>
          </a:xfrm>
          <a:custGeom>
            <a:avLst/>
            <a:gdLst/>
            <a:ahLst/>
            <a:cxnLst/>
            <a:rect l="l" t="t" r="r" b="b"/>
            <a:pathLst>
              <a:path w="4023360" h="2218690">
                <a:moveTo>
                  <a:pt x="0" y="0"/>
                </a:moveTo>
                <a:lnTo>
                  <a:pt x="4023359" y="0"/>
                </a:lnTo>
                <a:lnTo>
                  <a:pt x="4023359" y="2218690"/>
                </a:lnTo>
                <a:lnTo>
                  <a:pt x="0" y="221869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7919" y="1786889"/>
            <a:ext cx="4023360" cy="2218690"/>
          </a:xfrm>
          <a:custGeom>
            <a:avLst/>
            <a:gdLst/>
            <a:ahLst/>
            <a:cxnLst/>
            <a:rect l="l" t="t" r="r" b="b"/>
            <a:pathLst>
              <a:path w="4023360" h="2218690">
                <a:moveTo>
                  <a:pt x="2011680" y="2218690"/>
                </a:moveTo>
                <a:lnTo>
                  <a:pt x="0" y="2218690"/>
                </a:lnTo>
                <a:lnTo>
                  <a:pt x="0" y="0"/>
                </a:lnTo>
                <a:lnTo>
                  <a:pt x="4023359" y="0"/>
                </a:lnTo>
                <a:lnTo>
                  <a:pt x="4023359" y="2218690"/>
                </a:lnTo>
                <a:lnTo>
                  <a:pt x="2011680" y="22186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145029" y="2486659"/>
            <a:ext cx="91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ourier New"/>
                <a:cs typeface="Courier New"/>
              </a:rPr>
              <a:t>.</a:t>
            </a:r>
            <a:r>
              <a:rPr sz="2400" b="1" spc="-35" dirty="0">
                <a:latin typeface="Courier New"/>
                <a:cs typeface="Courier New"/>
              </a:rPr>
              <a:t>..</a:t>
            </a:r>
            <a:r>
              <a:rPr sz="2400" b="1" spc="-25" dirty="0">
                <a:latin typeface="Courier New"/>
                <a:cs typeface="Courier New"/>
              </a:rPr>
              <a:t>.</a:t>
            </a:r>
            <a:r>
              <a:rPr sz="2400" b="1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84350" y="2833370"/>
            <a:ext cx="3074035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800"/>
              </a:lnSpc>
              <a:spcBef>
                <a:spcPts val="100"/>
              </a:spcBef>
            </a:pPr>
            <a:r>
              <a:rPr sz="2400" b="1" spc="-25" dirty="0">
                <a:latin typeface="Courier New"/>
                <a:cs typeface="Courier New"/>
              </a:rPr>
              <a:t>"read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30" dirty="0">
                <a:latin typeface="Courier New"/>
                <a:cs typeface="Courier New"/>
              </a:rPr>
              <a:t>a[0..N-1]";</a:t>
            </a:r>
            <a:endParaRPr sz="2400">
              <a:latin typeface="Courier New"/>
              <a:cs typeface="Courier New"/>
            </a:endParaRPr>
          </a:p>
          <a:p>
            <a:pPr marL="360680">
              <a:lnSpc>
                <a:spcPts val="2800"/>
              </a:lnSpc>
            </a:pPr>
            <a:r>
              <a:rPr sz="2400" b="1" spc="-25" dirty="0">
                <a:latin typeface="Courier New"/>
                <a:cs typeface="Courier New"/>
              </a:rPr>
              <a:t>.....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45869" y="3524250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53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Single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processor</a:t>
            </a:r>
            <a:r>
              <a:rPr sz="3600" i="0" spc="-1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region/1</a:t>
            </a:r>
            <a:endParaRPr sz="3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1089" y="1184910"/>
            <a:ext cx="7532370" cy="13474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construct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ideally suited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I/O or</a:t>
            </a:r>
            <a:r>
              <a:rPr sz="2400" b="1" i="1" spc="-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initialization</a:t>
            </a:r>
            <a:endParaRPr sz="2400">
              <a:latin typeface="Arial"/>
              <a:cs typeface="Arial"/>
            </a:endParaRPr>
          </a:p>
          <a:p>
            <a:pPr marL="144145">
              <a:lnSpc>
                <a:spcPts val="2805"/>
              </a:lnSpc>
              <a:spcBef>
                <a:spcPts val="960"/>
              </a:spcBef>
            </a:pP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20" dirty="0">
                <a:latin typeface="Courier New"/>
                <a:cs typeface="Courier New"/>
              </a:rPr>
              <a:t>N;</a:t>
            </a:r>
            <a:r>
              <a:rPr sz="2400" b="1" spc="-22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144145">
              <a:lnSpc>
                <a:spcPts val="2805"/>
              </a:lnSpc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51629" y="2397759"/>
            <a:ext cx="707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2000" b="1" i="1" spc="5" dirty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ri</a:t>
            </a:r>
            <a:r>
              <a:rPr sz="2000" b="1" i="1" spc="5" dirty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008370" y="4721225"/>
            <a:ext cx="3837940" cy="0"/>
          </a:xfrm>
          <a:custGeom>
            <a:avLst/>
            <a:gdLst/>
            <a:ahLst/>
            <a:cxnLst/>
            <a:rect l="l" t="t" r="r" b="b"/>
            <a:pathLst>
              <a:path w="3837940">
                <a:moveTo>
                  <a:pt x="0" y="0"/>
                </a:moveTo>
                <a:lnTo>
                  <a:pt x="3837939" y="0"/>
                </a:lnTo>
              </a:path>
            </a:pathLst>
          </a:custGeom>
          <a:ln w="5461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555230" y="5274309"/>
            <a:ext cx="2306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thanks, we're</a:t>
            </a:r>
            <a:r>
              <a:rPr sz="20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done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08370" y="5243195"/>
            <a:ext cx="3837940" cy="0"/>
          </a:xfrm>
          <a:custGeom>
            <a:avLst/>
            <a:gdLst/>
            <a:ahLst/>
            <a:cxnLst/>
            <a:rect l="l" t="t" r="r" b="b"/>
            <a:pathLst>
              <a:path w="3837940">
                <a:moveTo>
                  <a:pt x="0" y="0"/>
                </a:moveTo>
                <a:lnTo>
                  <a:pt x="3837939" y="0"/>
                </a:lnTo>
              </a:path>
            </a:pathLst>
          </a:custGeom>
          <a:ln w="5461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440679" y="2607309"/>
            <a:ext cx="4422775" cy="21069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"declare A to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be be</a:t>
            </a:r>
            <a:r>
              <a:rPr sz="2000" b="1" i="1" spc="-2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shared"</a:t>
            </a:r>
            <a:endParaRPr sz="2000">
              <a:latin typeface="Arial"/>
              <a:cs typeface="Arial"/>
            </a:endParaRPr>
          </a:p>
          <a:p>
            <a:pPr marL="91440" marR="5080">
              <a:lnSpc>
                <a:spcPts val="2730"/>
              </a:lnSpc>
              <a:spcBef>
                <a:spcPts val="695"/>
              </a:spcBef>
            </a:pP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#pragma 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omp </a:t>
            </a:r>
            <a:r>
              <a:rPr sz="2400" b="1" spc="-30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r>
              <a:rPr sz="2400" b="1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for  </a:t>
            </a:r>
            <a:r>
              <a:rPr sz="2400" b="1" spc="-20" dirty="0">
                <a:latin typeface="Courier New"/>
                <a:cs typeface="Courier New"/>
              </a:rPr>
              <a:t>for </a:t>
            </a:r>
            <a:r>
              <a:rPr sz="2400" b="1" spc="-25" dirty="0">
                <a:latin typeface="Courier New"/>
                <a:cs typeface="Courier New"/>
              </a:rPr>
              <a:t>(i=0;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15" dirty="0">
                <a:latin typeface="Courier New"/>
                <a:cs typeface="Courier New"/>
              </a:rPr>
              <a:t>N;</a:t>
            </a:r>
            <a:r>
              <a:rPr sz="2400" b="1" spc="-27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580"/>
              </a:lnSpc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90600">
              <a:lnSpc>
                <a:spcPts val="2630"/>
              </a:lnSpc>
            </a:pPr>
            <a:r>
              <a:rPr sz="2400" b="1" spc="-25" dirty="0">
                <a:latin typeface="Courier New"/>
                <a:cs typeface="Courier New"/>
              </a:rPr>
              <a:t>.....</a:t>
            </a:r>
            <a:endParaRPr sz="2400">
              <a:latin typeface="Courier New"/>
              <a:cs typeface="Courier New"/>
            </a:endParaRPr>
          </a:p>
          <a:p>
            <a:pPr marL="1343660">
              <a:lnSpc>
                <a:spcPts val="2225"/>
              </a:lnSpc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volunteer</a:t>
            </a:r>
            <a:r>
              <a:rPr sz="2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requested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909050" y="6189979"/>
            <a:ext cx="93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00007F"/>
                </a:solidFill>
                <a:latin typeface="Arial"/>
                <a:cs typeface="Arial"/>
              </a:rPr>
              <a:t>Parallel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251450" y="4558029"/>
            <a:ext cx="172720" cy="171450"/>
          </a:xfrm>
          <a:custGeom>
            <a:avLst/>
            <a:gdLst/>
            <a:ahLst/>
            <a:cxnLst/>
            <a:rect l="l" t="t" r="r" b="b"/>
            <a:pathLst>
              <a:path w="172720" h="171450">
                <a:moveTo>
                  <a:pt x="0" y="0"/>
                </a:moveTo>
                <a:lnTo>
                  <a:pt x="0" y="171450"/>
                </a:lnTo>
                <a:lnTo>
                  <a:pt x="172720" y="8636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48964" y="4005579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810"/>
                </a:lnTo>
              </a:path>
            </a:pathLst>
          </a:custGeom>
          <a:ln w="54609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21660" y="4644390"/>
            <a:ext cx="27940" cy="26670"/>
          </a:xfrm>
          <a:custGeom>
            <a:avLst/>
            <a:gdLst/>
            <a:ahLst/>
            <a:cxnLst/>
            <a:rect l="l" t="t" r="r" b="b"/>
            <a:pathLst>
              <a:path w="27939" h="26670">
                <a:moveTo>
                  <a:pt x="27939" y="0"/>
                </a:moveTo>
                <a:lnTo>
                  <a:pt x="0" y="0"/>
                </a:lnTo>
                <a:lnTo>
                  <a:pt x="0" y="3810"/>
                </a:lnTo>
                <a:lnTo>
                  <a:pt x="2539" y="8890"/>
                </a:lnTo>
                <a:lnTo>
                  <a:pt x="3809" y="12700"/>
                </a:lnTo>
                <a:lnTo>
                  <a:pt x="6350" y="17780"/>
                </a:lnTo>
                <a:lnTo>
                  <a:pt x="17779" y="25400"/>
                </a:lnTo>
                <a:lnTo>
                  <a:pt x="22859" y="26670"/>
                </a:lnTo>
                <a:lnTo>
                  <a:pt x="27939" y="26670"/>
                </a:lnTo>
                <a:lnTo>
                  <a:pt x="27939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49600" y="4643754"/>
            <a:ext cx="2137410" cy="0"/>
          </a:xfrm>
          <a:custGeom>
            <a:avLst/>
            <a:gdLst/>
            <a:ahLst/>
            <a:cxnLst/>
            <a:rect l="l" t="t" r="r" b="b"/>
            <a:pathLst>
              <a:path w="2137410">
                <a:moveTo>
                  <a:pt x="0" y="0"/>
                </a:moveTo>
                <a:lnTo>
                  <a:pt x="2137410" y="0"/>
                </a:lnTo>
              </a:path>
            </a:pathLst>
          </a:custGeom>
          <a:ln w="5461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32610" y="5574029"/>
            <a:ext cx="2480310" cy="755650"/>
          </a:xfrm>
          <a:custGeom>
            <a:avLst/>
            <a:gdLst/>
            <a:ahLst/>
            <a:cxnLst/>
            <a:rect l="l" t="t" r="r" b="b"/>
            <a:pathLst>
              <a:path w="2480310" h="755650">
                <a:moveTo>
                  <a:pt x="0" y="0"/>
                </a:moveTo>
                <a:lnTo>
                  <a:pt x="2480310" y="0"/>
                </a:lnTo>
                <a:lnTo>
                  <a:pt x="2480310" y="755650"/>
                </a:lnTo>
                <a:lnTo>
                  <a:pt x="0" y="75565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32610" y="632904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520" y="0"/>
                </a:lnTo>
              </a:path>
            </a:pathLst>
          </a:custGeom>
          <a:ln w="3682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14829" y="632967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17780" y="0"/>
                </a:moveTo>
                <a:lnTo>
                  <a:pt x="0" y="0"/>
                </a:lnTo>
                <a:lnTo>
                  <a:pt x="0" y="2540"/>
                </a:lnTo>
                <a:lnTo>
                  <a:pt x="1269" y="5080"/>
                </a:lnTo>
                <a:lnTo>
                  <a:pt x="2539" y="8890"/>
                </a:lnTo>
                <a:lnTo>
                  <a:pt x="3809" y="11430"/>
                </a:lnTo>
                <a:lnTo>
                  <a:pt x="6350" y="12700"/>
                </a:lnTo>
                <a:lnTo>
                  <a:pt x="8889" y="15240"/>
                </a:lnTo>
                <a:lnTo>
                  <a:pt x="11430" y="16510"/>
                </a:lnTo>
                <a:lnTo>
                  <a:pt x="13969" y="16510"/>
                </a:lnTo>
                <a:lnTo>
                  <a:pt x="17780" y="17780"/>
                </a:lnTo>
                <a:lnTo>
                  <a:pt x="1778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32610" y="5574029"/>
            <a:ext cx="0" cy="755650"/>
          </a:xfrm>
          <a:custGeom>
            <a:avLst/>
            <a:gdLst/>
            <a:ahLst/>
            <a:cxnLst/>
            <a:rect l="l" t="t" r="r" b="b"/>
            <a:pathLst>
              <a:path h="755650">
                <a:moveTo>
                  <a:pt x="0" y="0"/>
                </a:moveTo>
                <a:lnTo>
                  <a:pt x="0" y="755650"/>
                </a:lnTo>
              </a:path>
            </a:pathLst>
          </a:custGeom>
          <a:ln w="3555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14829" y="555625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17780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09" y="6350"/>
                </a:lnTo>
                <a:lnTo>
                  <a:pt x="1269" y="11430"/>
                </a:lnTo>
                <a:lnTo>
                  <a:pt x="0" y="15239"/>
                </a:lnTo>
                <a:lnTo>
                  <a:pt x="0" y="17780"/>
                </a:lnTo>
                <a:lnTo>
                  <a:pt x="17780" y="17780"/>
                </a:lnTo>
                <a:lnTo>
                  <a:pt x="1778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32610" y="5574029"/>
            <a:ext cx="2480310" cy="0"/>
          </a:xfrm>
          <a:custGeom>
            <a:avLst/>
            <a:gdLst/>
            <a:ahLst/>
            <a:cxnLst/>
            <a:rect l="l" t="t" r="r" b="b"/>
            <a:pathLst>
              <a:path w="2480310">
                <a:moveTo>
                  <a:pt x="0" y="0"/>
                </a:moveTo>
                <a:lnTo>
                  <a:pt x="2480310" y="0"/>
                </a:lnTo>
              </a:path>
            </a:pathLst>
          </a:custGeom>
          <a:ln w="3556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12920" y="555625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2539" y="0"/>
                </a:moveTo>
                <a:lnTo>
                  <a:pt x="0" y="0"/>
                </a:lnTo>
                <a:lnTo>
                  <a:pt x="0" y="17780"/>
                </a:lnTo>
                <a:lnTo>
                  <a:pt x="17779" y="17780"/>
                </a:lnTo>
                <a:lnTo>
                  <a:pt x="17779" y="15239"/>
                </a:lnTo>
                <a:lnTo>
                  <a:pt x="253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12920" y="5574029"/>
            <a:ext cx="0" cy="755650"/>
          </a:xfrm>
          <a:custGeom>
            <a:avLst/>
            <a:gdLst/>
            <a:ahLst/>
            <a:cxnLst/>
            <a:rect l="l" t="t" r="r" b="b"/>
            <a:pathLst>
              <a:path h="755650">
                <a:moveTo>
                  <a:pt x="0" y="0"/>
                </a:moveTo>
                <a:lnTo>
                  <a:pt x="0" y="755650"/>
                </a:lnTo>
              </a:path>
            </a:pathLst>
          </a:custGeom>
          <a:ln w="3556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12920" y="632967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17779" y="0"/>
                </a:moveTo>
                <a:lnTo>
                  <a:pt x="0" y="0"/>
                </a:lnTo>
                <a:lnTo>
                  <a:pt x="0" y="17780"/>
                </a:lnTo>
                <a:lnTo>
                  <a:pt x="2539" y="16510"/>
                </a:lnTo>
                <a:lnTo>
                  <a:pt x="6350" y="16510"/>
                </a:lnTo>
                <a:lnTo>
                  <a:pt x="8889" y="15240"/>
                </a:lnTo>
                <a:lnTo>
                  <a:pt x="11429" y="12700"/>
                </a:lnTo>
                <a:lnTo>
                  <a:pt x="13969" y="11430"/>
                </a:lnTo>
                <a:lnTo>
                  <a:pt x="15239" y="8890"/>
                </a:lnTo>
                <a:lnTo>
                  <a:pt x="16509" y="5080"/>
                </a:lnTo>
                <a:lnTo>
                  <a:pt x="17779" y="2540"/>
                </a:lnTo>
                <a:lnTo>
                  <a:pt x="1777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72129" y="6329045"/>
            <a:ext cx="1240790" cy="0"/>
          </a:xfrm>
          <a:custGeom>
            <a:avLst/>
            <a:gdLst/>
            <a:ahLst/>
            <a:cxnLst/>
            <a:rect l="l" t="t" r="r" b="b"/>
            <a:pathLst>
              <a:path w="1240789">
                <a:moveTo>
                  <a:pt x="0" y="0"/>
                </a:moveTo>
                <a:lnTo>
                  <a:pt x="1240790" y="0"/>
                </a:lnTo>
              </a:path>
            </a:pathLst>
          </a:custGeom>
          <a:ln w="3682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39179" y="5378450"/>
            <a:ext cx="420370" cy="264160"/>
          </a:xfrm>
          <a:custGeom>
            <a:avLst/>
            <a:gdLst/>
            <a:ahLst/>
            <a:cxnLst/>
            <a:rect l="l" t="t" r="r" b="b"/>
            <a:pathLst>
              <a:path w="420370" h="264160">
                <a:moveTo>
                  <a:pt x="420370" y="0"/>
                </a:moveTo>
                <a:lnTo>
                  <a:pt x="0" y="119380"/>
                </a:lnTo>
                <a:lnTo>
                  <a:pt x="73660" y="264160"/>
                </a:lnTo>
                <a:lnTo>
                  <a:pt x="42037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26709" y="5514340"/>
            <a:ext cx="834390" cy="453390"/>
          </a:xfrm>
          <a:custGeom>
            <a:avLst/>
            <a:gdLst/>
            <a:ahLst/>
            <a:cxnLst/>
            <a:rect l="l" t="t" r="r" b="b"/>
            <a:pathLst>
              <a:path w="834389" h="453389">
                <a:moveTo>
                  <a:pt x="817879" y="0"/>
                </a:moveTo>
                <a:lnTo>
                  <a:pt x="0" y="421640"/>
                </a:lnTo>
                <a:lnTo>
                  <a:pt x="7619" y="438150"/>
                </a:lnTo>
                <a:lnTo>
                  <a:pt x="16510" y="453390"/>
                </a:lnTo>
                <a:lnTo>
                  <a:pt x="834389" y="33020"/>
                </a:lnTo>
                <a:lnTo>
                  <a:pt x="825500" y="16510"/>
                </a:lnTo>
                <a:lnTo>
                  <a:pt x="81787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34329" y="5952490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79">
                <a:moveTo>
                  <a:pt x="0" y="0"/>
                </a:moveTo>
                <a:lnTo>
                  <a:pt x="0" y="17780"/>
                </a:lnTo>
                <a:lnTo>
                  <a:pt x="2540" y="17780"/>
                </a:lnTo>
                <a:lnTo>
                  <a:pt x="6350" y="16510"/>
                </a:lnTo>
                <a:lnTo>
                  <a:pt x="889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12920" y="5951854"/>
            <a:ext cx="1121410" cy="0"/>
          </a:xfrm>
          <a:custGeom>
            <a:avLst/>
            <a:gdLst/>
            <a:ahLst/>
            <a:cxnLst/>
            <a:rect l="l" t="t" r="r" b="b"/>
            <a:pathLst>
              <a:path w="1121410">
                <a:moveTo>
                  <a:pt x="0" y="0"/>
                </a:moveTo>
                <a:lnTo>
                  <a:pt x="1121409" y="0"/>
                </a:lnTo>
              </a:path>
            </a:pathLst>
          </a:custGeom>
          <a:ln w="3682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988820" y="5661659"/>
            <a:ext cx="2171065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462280" marR="5080" indent="-449580">
              <a:lnSpc>
                <a:spcPts val="2020"/>
              </a:lnSpc>
              <a:spcBef>
                <a:spcPts val="284"/>
              </a:spcBef>
            </a:pPr>
            <a:r>
              <a:rPr sz="1800" b="1" spc="-20" dirty="0">
                <a:solidFill>
                  <a:srgbClr val="7F007F"/>
                </a:solidFill>
                <a:latin typeface="Arial"/>
                <a:cs typeface="Arial"/>
              </a:rPr>
              <a:t>May have </a:t>
            </a:r>
            <a:r>
              <a:rPr sz="1800" b="1" dirty="0">
                <a:solidFill>
                  <a:srgbClr val="7F007F"/>
                </a:solidFill>
                <a:latin typeface="Arial"/>
                <a:cs typeface="Arial"/>
              </a:rPr>
              <a:t>to </a:t>
            </a:r>
            <a:r>
              <a:rPr sz="1800" b="1" spc="-20" dirty="0">
                <a:solidFill>
                  <a:srgbClr val="7F007F"/>
                </a:solidFill>
                <a:latin typeface="Arial"/>
                <a:cs typeface="Arial"/>
              </a:rPr>
              <a:t>insert</a:t>
            </a:r>
            <a:r>
              <a:rPr sz="1800" b="1" spc="-15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007F"/>
                </a:solidFill>
                <a:latin typeface="Arial"/>
                <a:cs typeface="Arial"/>
              </a:rPr>
              <a:t>a  </a:t>
            </a:r>
            <a:r>
              <a:rPr sz="1800" b="1" spc="-20" dirty="0">
                <a:solidFill>
                  <a:srgbClr val="7F007F"/>
                </a:solidFill>
                <a:latin typeface="Arial"/>
                <a:cs typeface="Arial"/>
              </a:rPr>
              <a:t>barrier </a:t>
            </a:r>
            <a:r>
              <a:rPr sz="1800" b="1" spc="-25" dirty="0">
                <a:solidFill>
                  <a:srgbClr val="7F007F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53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Single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processor</a:t>
            </a:r>
            <a:r>
              <a:rPr sz="3600" i="0" spc="-1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region/2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087120"/>
            <a:ext cx="7761605" cy="14033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Usually,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there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barrier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needed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after this</a:t>
            </a:r>
            <a:r>
              <a:rPr sz="2400" b="1" i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ts val="2670"/>
              </a:lnSpc>
              <a:spcBef>
                <a:spcPts val="147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Might therefore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scalability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bottleneck (Amdahl's 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87040" y="3873500"/>
            <a:ext cx="1731645" cy="182880"/>
          </a:xfrm>
          <a:custGeom>
            <a:avLst/>
            <a:gdLst/>
            <a:ahLst/>
            <a:cxnLst/>
            <a:rect l="l" t="t" r="r" b="b"/>
            <a:pathLst>
              <a:path w="1731645" h="182879">
                <a:moveTo>
                  <a:pt x="0" y="182879"/>
                </a:moveTo>
                <a:lnTo>
                  <a:pt x="1731359" y="182879"/>
                </a:lnTo>
                <a:lnTo>
                  <a:pt x="17313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35320" y="387350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891539" y="182879"/>
                </a:moveTo>
                <a:lnTo>
                  <a:pt x="0" y="182879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79"/>
                </a:lnTo>
                <a:lnTo>
                  <a:pt x="891539" y="1828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70879" y="4257040"/>
            <a:ext cx="1747520" cy="182880"/>
          </a:xfrm>
          <a:custGeom>
            <a:avLst/>
            <a:gdLst/>
            <a:ahLst/>
            <a:cxnLst/>
            <a:rect l="l" t="t" r="r" b="b"/>
            <a:pathLst>
              <a:path w="1747520" h="182879">
                <a:moveTo>
                  <a:pt x="0" y="182880"/>
                </a:moveTo>
                <a:lnTo>
                  <a:pt x="1747520" y="182880"/>
                </a:lnTo>
                <a:lnTo>
                  <a:pt x="174752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35320" y="425704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891539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80"/>
                </a:lnTo>
                <a:lnTo>
                  <a:pt x="891539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87040" y="4688840"/>
            <a:ext cx="1731645" cy="182880"/>
          </a:xfrm>
          <a:custGeom>
            <a:avLst/>
            <a:gdLst/>
            <a:ahLst/>
            <a:cxnLst/>
            <a:rect l="l" t="t" r="r" b="b"/>
            <a:pathLst>
              <a:path w="1731645" h="182879">
                <a:moveTo>
                  <a:pt x="0" y="182880"/>
                </a:moveTo>
                <a:lnTo>
                  <a:pt x="1731359" y="182880"/>
                </a:lnTo>
                <a:lnTo>
                  <a:pt x="1731359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35320" y="468884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891539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80"/>
                </a:lnTo>
                <a:lnTo>
                  <a:pt x="891539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7850" y="387350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0" y="0"/>
                </a:moveTo>
                <a:lnTo>
                  <a:pt x="1783079" y="0"/>
                </a:lnTo>
                <a:lnTo>
                  <a:pt x="1783079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47850" y="387350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891539" y="182879"/>
                </a:moveTo>
                <a:lnTo>
                  <a:pt x="0" y="182879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79"/>
                </a:lnTo>
                <a:lnTo>
                  <a:pt x="891539" y="1828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47850" y="425704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0" y="0"/>
                </a:moveTo>
                <a:lnTo>
                  <a:pt x="1783079" y="0"/>
                </a:lnTo>
                <a:lnTo>
                  <a:pt x="1783079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7850" y="425704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891539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80"/>
                </a:lnTo>
                <a:lnTo>
                  <a:pt x="891539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47850" y="468884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0" y="0"/>
                </a:moveTo>
                <a:lnTo>
                  <a:pt x="1783079" y="0"/>
                </a:lnTo>
                <a:lnTo>
                  <a:pt x="1783079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47850" y="4688840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891539" y="182880"/>
                </a:moveTo>
                <a:lnTo>
                  <a:pt x="0" y="182880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80"/>
                </a:lnTo>
                <a:lnTo>
                  <a:pt x="891539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87040" y="5115559"/>
            <a:ext cx="1731645" cy="182880"/>
          </a:xfrm>
          <a:custGeom>
            <a:avLst/>
            <a:gdLst/>
            <a:ahLst/>
            <a:cxnLst/>
            <a:rect l="l" t="t" r="r" b="b"/>
            <a:pathLst>
              <a:path w="1731645" h="182879">
                <a:moveTo>
                  <a:pt x="0" y="182879"/>
                </a:moveTo>
                <a:lnTo>
                  <a:pt x="1731359" y="182879"/>
                </a:lnTo>
                <a:lnTo>
                  <a:pt x="17313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35320" y="5115559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891539" y="182879"/>
                </a:moveTo>
                <a:lnTo>
                  <a:pt x="0" y="182879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79"/>
                </a:lnTo>
                <a:lnTo>
                  <a:pt x="891539" y="1828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47850" y="5115559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0" y="0"/>
                </a:moveTo>
                <a:lnTo>
                  <a:pt x="1783079" y="0"/>
                </a:lnTo>
                <a:lnTo>
                  <a:pt x="1783079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47850" y="5115559"/>
            <a:ext cx="1783080" cy="182880"/>
          </a:xfrm>
          <a:custGeom>
            <a:avLst/>
            <a:gdLst/>
            <a:ahLst/>
            <a:cxnLst/>
            <a:rect l="l" t="t" r="r" b="b"/>
            <a:pathLst>
              <a:path w="1783079" h="182879">
                <a:moveTo>
                  <a:pt x="891539" y="182879"/>
                </a:moveTo>
                <a:lnTo>
                  <a:pt x="0" y="182879"/>
                </a:lnTo>
                <a:lnTo>
                  <a:pt x="0" y="0"/>
                </a:lnTo>
                <a:lnTo>
                  <a:pt x="1783079" y="0"/>
                </a:lnTo>
                <a:lnTo>
                  <a:pt x="1783079" y="182879"/>
                </a:lnTo>
                <a:lnTo>
                  <a:pt x="891539" y="1828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48709" y="4257040"/>
            <a:ext cx="2065655" cy="182880"/>
          </a:xfrm>
          <a:custGeom>
            <a:avLst/>
            <a:gdLst/>
            <a:ahLst/>
            <a:cxnLst/>
            <a:rect l="l" t="t" r="r" b="b"/>
            <a:pathLst>
              <a:path w="2065654" h="182879">
                <a:moveTo>
                  <a:pt x="0" y="182880"/>
                </a:moveTo>
                <a:lnTo>
                  <a:pt x="2065369" y="182880"/>
                </a:lnTo>
                <a:lnTo>
                  <a:pt x="2065369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48709" y="4257040"/>
            <a:ext cx="2122170" cy="182880"/>
          </a:xfrm>
          <a:custGeom>
            <a:avLst/>
            <a:gdLst/>
            <a:ahLst/>
            <a:cxnLst/>
            <a:rect l="l" t="t" r="r" b="b"/>
            <a:pathLst>
              <a:path w="2122170" h="182879">
                <a:moveTo>
                  <a:pt x="1060450" y="182880"/>
                </a:moveTo>
                <a:lnTo>
                  <a:pt x="0" y="182880"/>
                </a:lnTo>
                <a:lnTo>
                  <a:pt x="0" y="0"/>
                </a:lnTo>
                <a:lnTo>
                  <a:pt x="2122169" y="0"/>
                </a:lnTo>
                <a:lnTo>
                  <a:pt x="2122169" y="182880"/>
                </a:lnTo>
                <a:lnTo>
                  <a:pt x="106045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656329" y="2861309"/>
            <a:ext cx="2062480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41350" marR="5080" indent="-628650">
              <a:lnSpc>
                <a:spcPts val="2230"/>
              </a:lnSpc>
              <a:spcBef>
                <a:spcPts val="315"/>
              </a:spcBef>
            </a:pPr>
            <a:r>
              <a:rPr sz="2000" b="1" i="1" spc="-5" dirty="0">
                <a:solidFill>
                  <a:srgbClr val="00FF00"/>
                </a:solidFill>
                <a:latin typeface="Arial"/>
                <a:cs typeface="Arial"/>
              </a:rPr>
              <a:t>single</a:t>
            </a:r>
            <a:r>
              <a:rPr sz="2000" b="1" i="1" spc="-7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FF00"/>
                </a:solidFill>
                <a:latin typeface="Arial"/>
                <a:cs typeface="Arial"/>
              </a:rPr>
              <a:t>processor  region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58775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2457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6140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9824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3507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7190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0745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4429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8112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1795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5477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9160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2844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6527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0210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3892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1259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4815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8497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2180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5864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547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3230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6912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0595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4279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7962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1645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5200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8884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567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6250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9932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3615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7299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0982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4665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8347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2030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5714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9270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2952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6635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0319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4002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7685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1367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5050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8734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2417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6100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9782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3339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7022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07050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4387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80709" y="394589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91200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2802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64859" y="394589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01690" y="3945890"/>
            <a:ext cx="13970" cy="36830"/>
          </a:xfrm>
          <a:custGeom>
            <a:avLst/>
            <a:gdLst/>
            <a:ahLst/>
            <a:cxnLst/>
            <a:rect l="l" t="t" r="r" b="b"/>
            <a:pathLst>
              <a:path w="13970" h="36829">
                <a:moveTo>
                  <a:pt x="0" y="0"/>
                </a:moveTo>
                <a:lnTo>
                  <a:pt x="13970" y="0"/>
                </a:lnTo>
                <a:lnTo>
                  <a:pt x="1397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1187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4870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8554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2110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5792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9475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3159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6842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90525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94207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97890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1574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5257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8940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12622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16179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19862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3545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27227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30910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34594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38277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1960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45642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9325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3009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6565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0247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3930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7614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1297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4980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8662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2345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6029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9712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3395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7077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0634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4317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8000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1682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5365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9049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2732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415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30097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33780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37464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1020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4702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83859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2069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5752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94350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63117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6800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04840" y="4761229"/>
            <a:ext cx="9525" cy="36830"/>
          </a:xfrm>
          <a:custGeom>
            <a:avLst/>
            <a:gdLst/>
            <a:ahLst/>
            <a:cxnLst/>
            <a:rect l="l" t="t" r="r" b="b"/>
            <a:pathLst>
              <a:path w="9525" h="36829">
                <a:moveTo>
                  <a:pt x="0" y="36830"/>
                </a:moveTo>
                <a:lnTo>
                  <a:pt x="9239" y="36830"/>
                </a:lnTo>
                <a:lnTo>
                  <a:pt x="923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787040" y="4761229"/>
            <a:ext cx="9525" cy="36830"/>
          </a:xfrm>
          <a:custGeom>
            <a:avLst/>
            <a:gdLst/>
            <a:ahLst/>
            <a:cxnLst/>
            <a:rect l="l" t="t" r="r" b="b"/>
            <a:pathLst>
              <a:path w="9525" h="36829">
                <a:moveTo>
                  <a:pt x="0" y="36830"/>
                </a:moveTo>
                <a:lnTo>
                  <a:pt x="9239" y="36830"/>
                </a:lnTo>
                <a:lnTo>
                  <a:pt x="923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15329" y="4761229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5089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87720" y="4761229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924550" y="4761229"/>
            <a:ext cx="13970" cy="36830"/>
          </a:xfrm>
          <a:custGeom>
            <a:avLst/>
            <a:gdLst/>
            <a:ahLst/>
            <a:cxnLst/>
            <a:rect l="l" t="t" r="r" b="b"/>
            <a:pathLst>
              <a:path w="13970" h="36829">
                <a:moveTo>
                  <a:pt x="0" y="0"/>
                </a:moveTo>
                <a:lnTo>
                  <a:pt x="13970" y="0"/>
                </a:lnTo>
                <a:lnTo>
                  <a:pt x="1397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634740" y="3458209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780" y="0"/>
                </a:moveTo>
                <a:lnTo>
                  <a:pt x="0" y="72389"/>
                </a:lnTo>
                <a:lnTo>
                  <a:pt x="144780" y="144779"/>
                </a:lnTo>
                <a:lnTo>
                  <a:pt x="14478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01970" y="3458209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0"/>
                </a:moveTo>
                <a:lnTo>
                  <a:pt x="0" y="144779"/>
                </a:lnTo>
                <a:lnTo>
                  <a:pt x="144779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751579" y="3531234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3682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7505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1060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64744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68427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72110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5792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9475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3159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6842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90525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94207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97890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01447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05130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08812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2495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16179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19862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23545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27227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30910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34594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38277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41960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45515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49199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52882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56565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0247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3930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7614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71297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4980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78662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2345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5902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9585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93267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96950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00634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04317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08000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11682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15365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9049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22732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6415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970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33654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37337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41020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4702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48385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52069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55752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594350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63117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80" y="0"/>
                </a:lnTo>
                <a:lnTo>
                  <a:pt x="1778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668009" y="518922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0" y="0"/>
                </a:moveTo>
                <a:lnTo>
                  <a:pt x="17779" y="0"/>
                </a:lnTo>
                <a:lnTo>
                  <a:pt x="1777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703570" y="5189220"/>
            <a:ext cx="10795" cy="36830"/>
          </a:xfrm>
          <a:custGeom>
            <a:avLst/>
            <a:gdLst/>
            <a:ahLst/>
            <a:cxnLst/>
            <a:rect l="l" t="t" r="r" b="b"/>
            <a:pathLst>
              <a:path w="10795" h="36829">
                <a:moveTo>
                  <a:pt x="0" y="36829"/>
                </a:moveTo>
                <a:lnTo>
                  <a:pt x="10509" y="36829"/>
                </a:lnTo>
                <a:lnTo>
                  <a:pt x="10509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787040" y="5189220"/>
            <a:ext cx="9525" cy="36830"/>
          </a:xfrm>
          <a:custGeom>
            <a:avLst/>
            <a:gdLst/>
            <a:ahLst/>
            <a:cxnLst/>
            <a:rect l="l" t="t" r="r" b="b"/>
            <a:pathLst>
              <a:path w="9525" h="36829">
                <a:moveTo>
                  <a:pt x="0" y="36829"/>
                </a:moveTo>
                <a:lnTo>
                  <a:pt x="9239" y="36829"/>
                </a:lnTo>
                <a:lnTo>
                  <a:pt x="9239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814059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850890" y="5189220"/>
            <a:ext cx="19050" cy="36830"/>
          </a:xfrm>
          <a:custGeom>
            <a:avLst/>
            <a:gdLst/>
            <a:ahLst/>
            <a:cxnLst/>
            <a:rect l="l" t="t" r="r" b="b"/>
            <a:pathLst>
              <a:path w="19050" h="36829">
                <a:moveTo>
                  <a:pt x="0" y="0"/>
                </a:moveTo>
                <a:lnTo>
                  <a:pt x="19050" y="0"/>
                </a:lnTo>
                <a:lnTo>
                  <a:pt x="1905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887720" y="5189220"/>
            <a:ext cx="13970" cy="36830"/>
          </a:xfrm>
          <a:custGeom>
            <a:avLst/>
            <a:gdLst/>
            <a:ahLst/>
            <a:cxnLst/>
            <a:rect l="l" t="t" r="r" b="b"/>
            <a:pathLst>
              <a:path w="13970" h="36829">
                <a:moveTo>
                  <a:pt x="0" y="0"/>
                </a:moveTo>
                <a:lnTo>
                  <a:pt x="13969" y="0"/>
                </a:lnTo>
                <a:lnTo>
                  <a:pt x="1396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643629" y="345820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643629" y="349504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43629" y="353187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643629" y="356742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643629" y="360425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43629" y="364109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643629" y="367792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643629" y="371475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43629" y="375157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643629" y="378840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643629" y="382524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43629" y="386207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643629" y="389890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643629" y="393572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43629" y="397129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643629" y="400812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643629" y="404495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43629" y="408177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643629" y="411860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643629" y="415544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43629" y="419227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643629" y="422910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643629" y="426592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43629" y="430275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643629" y="433959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643629" y="437642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43629" y="441197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43629" y="444880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643629" y="448564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43629" y="452247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49"/>
                </a:lnTo>
                <a:lnTo>
                  <a:pt x="0" y="1904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43629" y="455930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643629" y="459612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43629" y="463295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643629" y="466979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643629" y="470662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43629" y="474345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643629" y="478027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643629" y="481584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43629" y="485267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49"/>
                </a:lnTo>
                <a:lnTo>
                  <a:pt x="0" y="1904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643629" y="488950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643629" y="492632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43629" y="496315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643629" y="499999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643629" y="503682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43629" y="507365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643629" y="511047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643629" y="514730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43629" y="518414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643629" y="5220970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643629" y="525652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43629" y="529335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643629" y="533019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643629" y="536702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49"/>
                </a:lnTo>
                <a:lnTo>
                  <a:pt x="0" y="1904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43629" y="5403850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60" h="19050">
                <a:moveTo>
                  <a:pt x="73660" y="0"/>
                </a:moveTo>
                <a:lnTo>
                  <a:pt x="73660" y="19050"/>
                </a:lnTo>
                <a:lnTo>
                  <a:pt x="0" y="1905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643629" y="544067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80"/>
                </a:lnTo>
                <a:lnTo>
                  <a:pt x="0" y="17780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643629" y="5477509"/>
            <a:ext cx="73660" cy="17780"/>
          </a:xfrm>
          <a:custGeom>
            <a:avLst/>
            <a:gdLst/>
            <a:ahLst/>
            <a:cxnLst/>
            <a:rect l="l" t="t" r="r" b="b"/>
            <a:pathLst>
              <a:path w="73660" h="17779">
                <a:moveTo>
                  <a:pt x="73660" y="0"/>
                </a:moveTo>
                <a:lnTo>
                  <a:pt x="73660" y="17779"/>
                </a:lnTo>
                <a:lnTo>
                  <a:pt x="0" y="17779"/>
                </a:lnTo>
                <a:lnTo>
                  <a:pt x="0" y="0"/>
                </a:lnTo>
                <a:lnTo>
                  <a:pt x="736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750559" y="3458209"/>
            <a:ext cx="0" cy="2045970"/>
          </a:xfrm>
          <a:custGeom>
            <a:avLst/>
            <a:gdLst/>
            <a:ahLst/>
            <a:cxnLst/>
            <a:rect l="l" t="t" r="r" b="b"/>
            <a:pathLst>
              <a:path h="2045970">
                <a:moveTo>
                  <a:pt x="0" y="0"/>
                </a:moveTo>
                <a:lnTo>
                  <a:pt x="0" y="2045970"/>
                </a:lnTo>
              </a:path>
            </a:pathLst>
          </a:custGeom>
          <a:ln w="7296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347970" y="5358129"/>
            <a:ext cx="220979" cy="194310"/>
          </a:xfrm>
          <a:custGeom>
            <a:avLst/>
            <a:gdLst/>
            <a:ahLst/>
            <a:cxnLst/>
            <a:rect l="l" t="t" r="r" b="b"/>
            <a:pathLst>
              <a:path w="220979" h="194310">
                <a:moveTo>
                  <a:pt x="220979" y="0"/>
                </a:moveTo>
                <a:lnTo>
                  <a:pt x="0" y="30480"/>
                </a:lnTo>
                <a:lnTo>
                  <a:pt x="113029" y="194310"/>
                </a:lnTo>
                <a:lnTo>
                  <a:pt x="22097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886959" y="5417820"/>
            <a:ext cx="571500" cy="420370"/>
          </a:xfrm>
          <a:custGeom>
            <a:avLst/>
            <a:gdLst/>
            <a:ahLst/>
            <a:cxnLst/>
            <a:rect l="l" t="t" r="r" b="b"/>
            <a:pathLst>
              <a:path w="571500" h="420370">
                <a:moveTo>
                  <a:pt x="529589" y="0"/>
                </a:moveTo>
                <a:lnTo>
                  <a:pt x="0" y="360679"/>
                </a:lnTo>
                <a:lnTo>
                  <a:pt x="41910" y="420369"/>
                </a:lnTo>
                <a:lnTo>
                  <a:pt x="571500" y="59689"/>
                </a:lnTo>
                <a:lnTo>
                  <a:pt x="5295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3888740" y="5854700"/>
            <a:ext cx="1395730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r>
              <a:rPr sz="1800" b="1" i="1" spc="-12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wait 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the</a:t>
            </a:r>
            <a:r>
              <a:rPr sz="1800" b="1" i="1" spc="-12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barrier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8957309" y="3453129"/>
            <a:ext cx="144780" cy="146050"/>
          </a:xfrm>
          <a:custGeom>
            <a:avLst/>
            <a:gdLst/>
            <a:ahLst/>
            <a:cxnLst/>
            <a:rect l="l" t="t" r="r" b="b"/>
            <a:pathLst>
              <a:path w="144779" h="146050">
                <a:moveTo>
                  <a:pt x="0" y="0"/>
                </a:moveTo>
                <a:lnTo>
                  <a:pt x="0" y="146050"/>
                </a:lnTo>
                <a:lnTo>
                  <a:pt x="144780" y="72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513830" y="3526154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690" y="0"/>
                </a:lnTo>
              </a:path>
            </a:pathLst>
          </a:custGeom>
          <a:ln w="3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8469630" y="3110229"/>
            <a:ext cx="550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ti</a:t>
            </a:r>
            <a:r>
              <a:rPr sz="2000" b="1" i="1" spc="10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798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SINGLE 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MASTER</a:t>
            </a:r>
            <a:r>
              <a:rPr sz="3600" i="0" spc="-1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construct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21179" y="3112770"/>
            <a:ext cx="7810500" cy="115316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7780">
              <a:lnSpc>
                <a:spcPts val="2560"/>
              </a:lnSpc>
              <a:spcBef>
                <a:spcPts val="439"/>
              </a:spcBef>
            </a:pPr>
            <a:r>
              <a:rPr sz="2200" b="1" spc="-5" dirty="0">
                <a:latin typeface="Courier New"/>
                <a:cs typeface="Courier New"/>
              </a:rPr>
              <a:t>!$omp single [clause[[,] clause]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...]</a:t>
            </a:r>
            <a:endParaRPr sz="2200">
              <a:latin typeface="Courier New"/>
              <a:cs typeface="Courier New"/>
            </a:endParaRPr>
          </a:p>
          <a:p>
            <a:pPr marL="474980">
              <a:lnSpc>
                <a:spcPts val="2485"/>
              </a:lnSpc>
            </a:pP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&lt;code-block&gt;</a:t>
            </a:r>
            <a:endParaRPr sz="2200">
              <a:latin typeface="Courier New"/>
              <a:cs typeface="Courier New"/>
            </a:endParaRPr>
          </a:p>
          <a:p>
            <a:pPr marL="17780">
              <a:lnSpc>
                <a:spcPts val="2565"/>
              </a:lnSpc>
            </a:pPr>
            <a:r>
              <a:rPr sz="2200" b="1" spc="-5" dirty="0">
                <a:latin typeface="Courier New"/>
                <a:cs typeface="Courier New"/>
              </a:rPr>
              <a:t>!$omp end single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[nowait]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9669" y="1211579"/>
            <a:ext cx="7992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Only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one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team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executes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code</a:t>
            </a:r>
            <a:r>
              <a:rPr sz="2400" b="1" i="1" spc="-36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enclosed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21179" y="1637029"/>
            <a:ext cx="7834630" cy="139065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7780">
              <a:lnSpc>
                <a:spcPts val="2565"/>
              </a:lnSpc>
              <a:spcBef>
                <a:spcPts val="130"/>
              </a:spcBef>
            </a:pPr>
            <a:r>
              <a:rPr sz="2200" b="1" spc="-5" dirty="0">
                <a:latin typeface="Courier New"/>
                <a:cs typeface="Courier New"/>
              </a:rPr>
              <a:t>#pragma omp single [clause[[,] clause]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...]</a:t>
            </a:r>
            <a:endParaRPr sz="2200">
              <a:latin typeface="Courier New"/>
              <a:cs typeface="Courier New"/>
            </a:endParaRPr>
          </a:p>
          <a:p>
            <a:pPr marL="17780">
              <a:lnSpc>
                <a:spcPts val="2485"/>
              </a:lnSpc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287780">
              <a:lnSpc>
                <a:spcPts val="2480"/>
              </a:lnSpc>
            </a:pP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&lt;code-block&gt;</a:t>
            </a:r>
            <a:endParaRPr sz="2200">
              <a:latin typeface="Courier New"/>
              <a:cs typeface="Courier New"/>
            </a:endParaRPr>
          </a:p>
          <a:p>
            <a:pPr marL="17780">
              <a:lnSpc>
                <a:spcPts val="256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03729" y="5923279"/>
            <a:ext cx="4673600" cy="103124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520"/>
              </a:lnSpc>
            </a:pPr>
            <a:r>
              <a:rPr sz="2200" b="1" spc="-5" dirty="0">
                <a:latin typeface="Courier New"/>
                <a:cs typeface="Courier New"/>
              </a:rPr>
              <a:t>!$omp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marL="1306830">
              <a:lnSpc>
                <a:spcPts val="2480"/>
              </a:lnSpc>
            </a:pP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&lt;code-block&gt;</a:t>
            </a:r>
            <a:endParaRPr sz="2200">
              <a:latin typeface="Courier New"/>
              <a:cs typeface="Courier New"/>
            </a:endParaRPr>
          </a:p>
          <a:p>
            <a:pPr marL="36830">
              <a:lnSpc>
                <a:spcPts val="2560"/>
              </a:lnSpc>
            </a:pPr>
            <a:r>
              <a:rPr sz="2200" b="1" spc="-5" dirty="0">
                <a:latin typeface="Courier New"/>
                <a:cs typeface="Courier New"/>
              </a:rPr>
              <a:t>!$omp end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69669" y="4235450"/>
            <a:ext cx="6899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Only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u="heavy" spc="-30" dirty="0">
                <a:solidFill>
                  <a:srgbClr val="7F007F"/>
                </a:solidFill>
                <a:uFill>
                  <a:solidFill>
                    <a:srgbClr val="7F007F"/>
                  </a:solidFill>
                </a:uFill>
                <a:latin typeface="Arial"/>
                <a:cs typeface="Arial"/>
              </a:rPr>
              <a:t>master </a:t>
            </a:r>
            <a:r>
              <a:rPr sz="2400" b="1" i="1" u="heavy" spc="-25" dirty="0">
                <a:solidFill>
                  <a:srgbClr val="7F007F"/>
                </a:solidFill>
                <a:uFill>
                  <a:solidFill>
                    <a:srgbClr val="7F007F"/>
                  </a:solidFill>
                </a:uFill>
                <a:latin typeface="Arial"/>
                <a:cs typeface="Arial"/>
              </a:rPr>
              <a:t>thread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 executes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code</a:t>
            </a:r>
            <a:r>
              <a:rPr sz="2400" b="1" i="1" spc="-254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block: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92300" y="4766309"/>
            <a:ext cx="4648200" cy="1036319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93980">
              <a:lnSpc>
                <a:spcPts val="2560"/>
              </a:lnSpc>
              <a:spcBef>
                <a:spcPts val="1220"/>
              </a:spcBef>
            </a:pPr>
            <a:r>
              <a:rPr sz="2200" b="1" spc="-5" dirty="0">
                <a:latin typeface="Courier New"/>
                <a:cs typeface="Courier New"/>
              </a:rPr>
              <a:t>#pragma omp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marL="93980">
              <a:lnSpc>
                <a:spcPts val="2560"/>
              </a:lnSpc>
            </a:pPr>
            <a:r>
              <a:rPr sz="2200" b="1" spc="-5" dirty="0">
                <a:latin typeface="Courier New"/>
                <a:cs typeface="Courier New"/>
              </a:rPr>
              <a:t>{</a:t>
            </a: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&lt;code-block&gt;</a:t>
            </a:r>
            <a:r>
              <a:rPr sz="2200" b="1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19290" y="5295900"/>
            <a:ext cx="2611120" cy="975360"/>
          </a:xfrm>
          <a:prstGeom prst="rect">
            <a:avLst/>
          </a:prstGeom>
          <a:solidFill>
            <a:srgbClr val="E5E5FF"/>
          </a:solidFill>
          <a:ln w="31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44145" marR="136525" algn="ctr">
              <a:lnSpc>
                <a:spcPts val="2230"/>
              </a:lnSpc>
              <a:spcBef>
                <a:spcPts val="525"/>
              </a:spcBef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There is no</a:t>
            </a:r>
            <a:r>
              <a:rPr sz="2000" b="1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implied  barrier on entry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or 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exit</a:t>
            </a:r>
            <a:r>
              <a:rPr sz="20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87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More synchronization</a:t>
            </a:r>
            <a:r>
              <a:rPr sz="3600" i="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directives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01419" y="1191259"/>
            <a:ext cx="7712709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89890" marR="5080" indent="-377190">
              <a:lnSpc>
                <a:spcPts val="2680"/>
              </a:lnSpc>
              <a:spcBef>
                <a:spcPts val="355"/>
              </a:spcBef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enclosed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block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code </a:t>
            </a: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is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executed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order</a:t>
            </a:r>
            <a:r>
              <a:rPr sz="2400" b="1" i="1" spc="-33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in 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which iterations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would </a:t>
            </a:r>
            <a:r>
              <a:rPr sz="2400" b="1" i="1" spc="-15" dirty="0">
                <a:solidFill>
                  <a:srgbClr val="7F007F"/>
                </a:solidFill>
                <a:latin typeface="Arial"/>
                <a:cs typeface="Arial"/>
              </a:rPr>
              <a:t>be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executed</a:t>
            </a:r>
            <a:r>
              <a:rPr sz="2400" b="1" i="1" spc="-20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sequentially: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57719" y="2700020"/>
            <a:ext cx="1769110" cy="605790"/>
          </a:xfrm>
          <a:prstGeom prst="rect">
            <a:avLst/>
          </a:prstGeom>
          <a:solidFill>
            <a:srgbClr val="E5E5FF"/>
          </a:solidFill>
          <a:ln w="3175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950"/>
              </a:spcBef>
            </a:pPr>
            <a:r>
              <a:rPr sz="2200" b="1" i="1" spc="-30" dirty="0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r>
              <a:rPr sz="2200" b="1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82139" y="3121660"/>
            <a:ext cx="4673600" cy="1029969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200" b="1" spc="-5" dirty="0">
                <a:latin typeface="Courier New"/>
                <a:cs typeface="Courier New"/>
              </a:rPr>
              <a:t>!$omp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ordered</a:t>
            </a:r>
            <a:endParaRPr sz="2200">
              <a:latin typeface="Courier New"/>
              <a:cs typeface="Courier New"/>
            </a:endParaRPr>
          </a:p>
          <a:p>
            <a:pPr marL="1270000">
              <a:lnSpc>
                <a:spcPts val="2485"/>
              </a:lnSpc>
            </a:pP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&lt;code-block&gt;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60"/>
              </a:lnSpc>
            </a:pPr>
            <a:r>
              <a:rPr sz="2200" b="1" spc="-5" dirty="0">
                <a:latin typeface="Courier New"/>
                <a:cs typeface="Courier New"/>
              </a:rPr>
              <a:t>!$omp end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ordered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89760" y="2119629"/>
            <a:ext cx="4659630" cy="88265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ts val="2560"/>
              </a:lnSpc>
              <a:spcBef>
                <a:spcPts val="620"/>
              </a:spcBef>
            </a:pPr>
            <a:r>
              <a:rPr sz="2200" b="1" spc="-5" dirty="0">
                <a:latin typeface="Courier New"/>
                <a:cs typeface="Courier New"/>
              </a:rPr>
              <a:t>#pragma omp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ordered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60"/>
              </a:lnSpc>
            </a:pPr>
            <a:r>
              <a:rPr sz="2200" b="1" spc="-5" dirty="0">
                <a:latin typeface="Courier New"/>
                <a:cs typeface="Courier New"/>
              </a:rPr>
              <a:t>{</a:t>
            </a:r>
            <a:r>
              <a:rPr sz="22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&lt;code-block&gt;</a:t>
            </a:r>
            <a:r>
              <a:rPr sz="2200" b="1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11250" y="4251959"/>
            <a:ext cx="8285480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244090" marR="5080" indent="-2231390">
              <a:lnSpc>
                <a:spcPts val="2670"/>
              </a:lnSpc>
              <a:spcBef>
                <a:spcPts val="360"/>
              </a:spcBef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Ensure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that </a:t>
            </a:r>
            <a:r>
              <a:rPr sz="2400" b="1" i="1" spc="-15" dirty="0">
                <a:solidFill>
                  <a:srgbClr val="7F007F"/>
                </a:solidFill>
                <a:latin typeface="Arial"/>
                <a:cs typeface="Arial"/>
              </a:rPr>
              <a:t>all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threads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team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have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consistent </a:t>
            </a:r>
            <a:r>
              <a:rPr sz="2400" b="1" i="1" spc="-15" dirty="0">
                <a:solidFill>
                  <a:srgbClr val="7F007F"/>
                </a:solidFill>
                <a:latin typeface="Arial"/>
                <a:cs typeface="Arial"/>
              </a:rPr>
              <a:t>view</a:t>
            </a:r>
            <a:r>
              <a:rPr sz="2400" b="1" i="1" spc="-45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of  certain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objects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in</a:t>
            </a:r>
            <a:r>
              <a:rPr sz="2400" b="1" i="1" spc="-14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5" dirty="0">
                <a:solidFill>
                  <a:srgbClr val="7F007F"/>
                </a:solidFill>
                <a:latin typeface="Arial"/>
                <a:cs typeface="Arial"/>
              </a:rPr>
              <a:t>memory: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73240" y="5215890"/>
            <a:ext cx="2915920" cy="1272540"/>
          </a:xfrm>
          <a:prstGeom prst="rect">
            <a:avLst/>
          </a:prstGeom>
          <a:solidFill>
            <a:srgbClr val="E5E5FF"/>
          </a:solidFill>
          <a:ln w="3175">
            <a:solidFill>
              <a:srgbClr val="000000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57785" marR="49530" algn="ctr">
              <a:lnSpc>
                <a:spcPts val="2230"/>
              </a:lnSpc>
              <a:spcBef>
                <a:spcPts val="1695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In the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absence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list,  all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visible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variables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are 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flushed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27200" y="5942329"/>
            <a:ext cx="4552950" cy="67437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30"/>
              </a:spcBef>
            </a:pPr>
            <a:r>
              <a:rPr sz="2200" b="1" spc="-5" dirty="0">
                <a:latin typeface="Courier New"/>
                <a:cs typeface="Courier New"/>
              </a:rPr>
              <a:t>!$omp flush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[(list)]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18310" y="5114290"/>
            <a:ext cx="4570730" cy="6273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50"/>
              </a:spcBef>
            </a:pPr>
            <a:r>
              <a:rPr sz="2200" b="1" spc="-5" dirty="0">
                <a:latin typeface="Courier New"/>
                <a:cs typeface="Courier New"/>
              </a:rPr>
              <a:t>#pragma omp flush</a:t>
            </a:r>
            <a:r>
              <a:rPr sz="2200" b="1" spc="-7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[(list)]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685289" y="1734820"/>
            <a:ext cx="75888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OpenMP </a:t>
            </a:r>
            <a:r>
              <a:rPr spc="-45" dirty="0"/>
              <a:t>Environment</a:t>
            </a:r>
            <a:r>
              <a:rPr spc="-114" dirty="0"/>
              <a:t> </a:t>
            </a:r>
            <a:r>
              <a:rPr spc="-35" dirty="0"/>
              <a:t>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3369" y="1282700"/>
            <a:ext cx="7479030" cy="5615940"/>
          </a:xfrm>
          <a:custGeom>
            <a:avLst/>
            <a:gdLst/>
            <a:ahLst/>
            <a:cxnLst/>
            <a:rect l="l" t="t" r="r" b="b"/>
            <a:pathLst>
              <a:path w="7479030" h="5615940">
                <a:moveTo>
                  <a:pt x="0" y="0"/>
                </a:moveTo>
                <a:lnTo>
                  <a:pt x="7479030" y="0"/>
                </a:lnTo>
                <a:lnTo>
                  <a:pt x="7479030" y="5615940"/>
                </a:lnTo>
                <a:lnTo>
                  <a:pt x="0" y="561594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63369" y="1282700"/>
            <a:ext cx="7479030" cy="5615940"/>
          </a:xfrm>
          <a:custGeom>
            <a:avLst/>
            <a:gdLst/>
            <a:ahLst/>
            <a:cxnLst/>
            <a:rect l="l" t="t" r="r" b="b"/>
            <a:pathLst>
              <a:path w="7479030" h="5615940">
                <a:moveTo>
                  <a:pt x="3738879" y="5615940"/>
                </a:moveTo>
                <a:lnTo>
                  <a:pt x="0" y="5615940"/>
                </a:lnTo>
                <a:lnTo>
                  <a:pt x="0" y="0"/>
                </a:lnTo>
                <a:lnTo>
                  <a:pt x="7479030" y="0"/>
                </a:lnTo>
                <a:lnTo>
                  <a:pt x="7479030" y="5615940"/>
                </a:lnTo>
                <a:lnTo>
                  <a:pt x="3738879" y="56159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42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OpenMP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execution</a:t>
            </a:r>
            <a:r>
              <a:rPr sz="3600" i="0" spc="-1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94300" y="6430009"/>
            <a:ext cx="199390" cy="298450"/>
          </a:xfrm>
          <a:custGeom>
            <a:avLst/>
            <a:gdLst/>
            <a:ahLst/>
            <a:cxnLst/>
            <a:rect l="l" t="t" r="r" b="b"/>
            <a:pathLst>
              <a:path w="199389" h="298450">
                <a:moveTo>
                  <a:pt x="199389" y="0"/>
                </a:moveTo>
                <a:lnTo>
                  <a:pt x="0" y="0"/>
                </a:lnTo>
                <a:lnTo>
                  <a:pt x="100329" y="298449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94629" y="1433830"/>
            <a:ext cx="0" cy="74930"/>
          </a:xfrm>
          <a:custGeom>
            <a:avLst/>
            <a:gdLst/>
            <a:ahLst/>
            <a:cxnLst/>
            <a:rect l="l" t="t" r="r" b="b"/>
            <a:pathLst>
              <a:path h="74930">
                <a:moveTo>
                  <a:pt x="0" y="0"/>
                </a:moveTo>
                <a:lnTo>
                  <a:pt x="0" y="74930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4629" y="2115820"/>
            <a:ext cx="0" cy="574675"/>
          </a:xfrm>
          <a:custGeom>
            <a:avLst/>
            <a:gdLst/>
            <a:ahLst/>
            <a:cxnLst/>
            <a:rect l="l" t="t" r="r" b="b"/>
            <a:pathLst>
              <a:path h="574675">
                <a:moveTo>
                  <a:pt x="0" y="0"/>
                </a:moveTo>
                <a:lnTo>
                  <a:pt x="0" y="574664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94629" y="3256279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310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94629" y="4201159"/>
            <a:ext cx="0" cy="574675"/>
          </a:xfrm>
          <a:custGeom>
            <a:avLst/>
            <a:gdLst/>
            <a:ahLst/>
            <a:cxnLst/>
            <a:rect l="l" t="t" r="r" b="b"/>
            <a:pathLst>
              <a:path h="574675">
                <a:moveTo>
                  <a:pt x="0" y="0"/>
                </a:moveTo>
                <a:lnTo>
                  <a:pt x="0" y="574664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94629" y="4843155"/>
            <a:ext cx="0" cy="935990"/>
          </a:xfrm>
          <a:custGeom>
            <a:avLst/>
            <a:gdLst/>
            <a:ahLst/>
            <a:cxnLst/>
            <a:rect l="l" t="t" r="r" b="b"/>
            <a:pathLst>
              <a:path h="935989">
                <a:moveTo>
                  <a:pt x="0" y="0"/>
                </a:moveTo>
                <a:lnTo>
                  <a:pt x="0" y="935969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94629" y="5835025"/>
            <a:ext cx="0" cy="654685"/>
          </a:xfrm>
          <a:custGeom>
            <a:avLst/>
            <a:gdLst/>
            <a:ahLst/>
            <a:cxnLst/>
            <a:rect l="l" t="t" r="r" b="b"/>
            <a:pathLst>
              <a:path h="654685">
                <a:moveTo>
                  <a:pt x="0" y="0"/>
                </a:moveTo>
                <a:lnTo>
                  <a:pt x="0" y="654674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4300" y="4141470"/>
            <a:ext cx="199390" cy="299720"/>
          </a:xfrm>
          <a:custGeom>
            <a:avLst/>
            <a:gdLst/>
            <a:ahLst/>
            <a:cxnLst/>
            <a:rect l="l" t="t" r="r" b="b"/>
            <a:pathLst>
              <a:path w="199389" h="299720">
                <a:moveTo>
                  <a:pt x="199389" y="0"/>
                </a:moveTo>
                <a:lnTo>
                  <a:pt x="0" y="0"/>
                </a:lnTo>
                <a:lnTo>
                  <a:pt x="100329" y="299719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94629" y="3577590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0"/>
                </a:moveTo>
                <a:lnTo>
                  <a:pt x="0" y="114924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94629" y="3756035"/>
            <a:ext cx="0" cy="445134"/>
          </a:xfrm>
          <a:custGeom>
            <a:avLst/>
            <a:gdLst/>
            <a:ahLst/>
            <a:cxnLst/>
            <a:rect l="l" t="t" r="r" b="b"/>
            <a:pathLst>
              <a:path h="445135">
                <a:moveTo>
                  <a:pt x="0" y="0"/>
                </a:moveTo>
                <a:lnTo>
                  <a:pt x="0" y="445124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94300" y="2056129"/>
            <a:ext cx="199390" cy="298450"/>
          </a:xfrm>
          <a:custGeom>
            <a:avLst/>
            <a:gdLst/>
            <a:ahLst/>
            <a:cxnLst/>
            <a:rect l="l" t="t" r="r" b="b"/>
            <a:pathLst>
              <a:path w="199389" h="298450">
                <a:moveTo>
                  <a:pt x="199389" y="0"/>
                </a:moveTo>
                <a:lnTo>
                  <a:pt x="0" y="0"/>
                </a:lnTo>
                <a:lnTo>
                  <a:pt x="100329" y="298450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94629" y="1508760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0"/>
                </a:moveTo>
                <a:lnTo>
                  <a:pt x="0" y="607060"/>
                </a:lnTo>
              </a:path>
            </a:pathLst>
          </a:custGeom>
          <a:ln w="736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94300" y="3196589"/>
            <a:ext cx="199390" cy="298450"/>
          </a:xfrm>
          <a:custGeom>
            <a:avLst/>
            <a:gdLst/>
            <a:ahLst/>
            <a:cxnLst/>
            <a:rect l="l" t="t" r="r" b="b"/>
            <a:pathLst>
              <a:path w="199389" h="298450">
                <a:moveTo>
                  <a:pt x="199389" y="0"/>
                </a:moveTo>
                <a:lnTo>
                  <a:pt x="0" y="0"/>
                </a:lnTo>
                <a:lnTo>
                  <a:pt x="100329" y="298450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94629" y="2764165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0"/>
                </a:moveTo>
                <a:lnTo>
                  <a:pt x="0" y="492114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9579" y="3192779"/>
            <a:ext cx="199390" cy="298450"/>
          </a:xfrm>
          <a:custGeom>
            <a:avLst/>
            <a:gdLst/>
            <a:ahLst/>
            <a:cxnLst/>
            <a:rect l="l" t="t" r="r" b="b"/>
            <a:pathLst>
              <a:path w="199389" h="298450">
                <a:moveTo>
                  <a:pt x="199390" y="0"/>
                </a:moveTo>
                <a:lnTo>
                  <a:pt x="0" y="0"/>
                </a:lnTo>
                <a:lnTo>
                  <a:pt x="100330" y="298450"/>
                </a:lnTo>
                <a:lnTo>
                  <a:pt x="19939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59909" y="276416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684"/>
                </a:lnTo>
              </a:path>
            </a:pathLst>
          </a:custGeom>
          <a:ln w="7365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59909" y="29908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64"/>
                </a:lnTo>
              </a:path>
            </a:pathLst>
          </a:custGeom>
          <a:ln w="729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10429" y="3192779"/>
            <a:ext cx="199390" cy="298450"/>
          </a:xfrm>
          <a:custGeom>
            <a:avLst/>
            <a:gdLst/>
            <a:ahLst/>
            <a:cxnLst/>
            <a:rect l="l" t="t" r="r" b="b"/>
            <a:pathLst>
              <a:path w="199389" h="298450">
                <a:moveTo>
                  <a:pt x="199390" y="0"/>
                </a:moveTo>
                <a:lnTo>
                  <a:pt x="0" y="0"/>
                </a:lnTo>
                <a:lnTo>
                  <a:pt x="100330" y="298450"/>
                </a:lnTo>
                <a:lnTo>
                  <a:pt x="19939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10759" y="276416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684"/>
                </a:lnTo>
              </a:path>
            </a:pathLst>
          </a:custGeom>
          <a:ln w="7365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10759" y="29908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64"/>
                </a:lnTo>
              </a:path>
            </a:pathLst>
          </a:custGeom>
          <a:ln w="729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65470" y="3192779"/>
            <a:ext cx="199390" cy="298450"/>
          </a:xfrm>
          <a:custGeom>
            <a:avLst/>
            <a:gdLst/>
            <a:ahLst/>
            <a:cxnLst/>
            <a:rect l="l" t="t" r="r" b="b"/>
            <a:pathLst>
              <a:path w="199389" h="298450">
                <a:moveTo>
                  <a:pt x="199389" y="0"/>
                </a:moveTo>
                <a:lnTo>
                  <a:pt x="0" y="0"/>
                </a:lnTo>
                <a:lnTo>
                  <a:pt x="100329" y="298450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65800" y="276416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684"/>
                </a:lnTo>
              </a:path>
            </a:pathLst>
          </a:custGeom>
          <a:ln w="7365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65800" y="29908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64"/>
                </a:lnTo>
              </a:path>
            </a:pathLst>
          </a:custGeom>
          <a:ln w="729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29020" y="3192779"/>
            <a:ext cx="199390" cy="298450"/>
          </a:xfrm>
          <a:custGeom>
            <a:avLst/>
            <a:gdLst/>
            <a:ahLst/>
            <a:cxnLst/>
            <a:rect l="l" t="t" r="r" b="b"/>
            <a:pathLst>
              <a:path w="199389" h="298450">
                <a:moveTo>
                  <a:pt x="199389" y="0"/>
                </a:moveTo>
                <a:lnTo>
                  <a:pt x="0" y="0"/>
                </a:lnTo>
                <a:lnTo>
                  <a:pt x="100329" y="298450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29350" y="276416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684"/>
                </a:lnTo>
              </a:path>
            </a:pathLst>
          </a:custGeom>
          <a:ln w="7365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29350" y="29908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64"/>
                </a:lnTo>
              </a:path>
            </a:pathLst>
          </a:custGeom>
          <a:ln w="729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25620" y="2717800"/>
            <a:ext cx="1950720" cy="19050"/>
          </a:xfrm>
          <a:custGeom>
            <a:avLst/>
            <a:gdLst/>
            <a:ahLst/>
            <a:cxnLst/>
            <a:rect l="l" t="t" r="r" b="b"/>
            <a:pathLst>
              <a:path w="1950720" h="19050">
                <a:moveTo>
                  <a:pt x="0" y="19050"/>
                </a:moveTo>
                <a:lnTo>
                  <a:pt x="1950719" y="0"/>
                </a:lnTo>
              </a:path>
            </a:pathLst>
          </a:custGeom>
          <a:ln w="54630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09109" y="3719829"/>
            <a:ext cx="1960880" cy="8890"/>
          </a:xfrm>
          <a:custGeom>
            <a:avLst/>
            <a:gdLst/>
            <a:ahLst/>
            <a:cxnLst/>
            <a:rect l="l" t="t" r="r" b="b"/>
            <a:pathLst>
              <a:path w="1960879" h="8889">
                <a:moveTo>
                  <a:pt x="0" y="8890"/>
                </a:moveTo>
                <a:lnTo>
                  <a:pt x="1960879" y="0"/>
                </a:lnTo>
              </a:path>
            </a:pathLst>
          </a:custGeom>
          <a:ln w="54630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91759" y="5275579"/>
            <a:ext cx="199390" cy="298450"/>
          </a:xfrm>
          <a:custGeom>
            <a:avLst/>
            <a:gdLst/>
            <a:ahLst/>
            <a:cxnLst/>
            <a:rect l="l" t="t" r="r" b="b"/>
            <a:pathLst>
              <a:path w="199389" h="298450">
                <a:moveTo>
                  <a:pt x="199389" y="0"/>
                </a:moveTo>
                <a:lnTo>
                  <a:pt x="0" y="0"/>
                </a:lnTo>
                <a:lnTo>
                  <a:pt x="100329" y="298450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92090" y="4843155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0"/>
                </a:moveTo>
                <a:lnTo>
                  <a:pt x="0" y="492114"/>
                </a:lnTo>
              </a:path>
            </a:pathLst>
          </a:custGeom>
          <a:ln w="73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58309" y="5270500"/>
            <a:ext cx="199390" cy="299720"/>
          </a:xfrm>
          <a:custGeom>
            <a:avLst/>
            <a:gdLst/>
            <a:ahLst/>
            <a:cxnLst/>
            <a:rect l="l" t="t" r="r" b="b"/>
            <a:pathLst>
              <a:path w="199389" h="299720">
                <a:moveTo>
                  <a:pt x="199389" y="0"/>
                </a:moveTo>
                <a:lnTo>
                  <a:pt x="0" y="0"/>
                </a:lnTo>
                <a:lnTo>
                  <a:pt x="99060" y="299719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57370" y="484315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684"/>
                </a:lnTo>
              </a:path>
            </a:pathLst>
          </a:custGeom>
          <a:ln w="7365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57370" y="5069840"/>
            <a:ext cx="0" cy="709295"/>
          </a:xfrm>
          <a:custGeom>
            <a:avLst/>
            <a:gdLst/>
            <a:ahLst/>
            <a:cxnLst/>
            <a:rect l="l" t="t" r="r" b="b"/>
            <a:pathLst>
              <a:path h="709295">
                <a:moveTo>
                  <a:pt x="0" y="0"/>
                </a:moveTo>
                <a:lnTo>
                  <a:pt x="0" y="709284"/>
                </a:lnTo>
              </a:path>
            </a:pathLst>
          </a:custGeom>
          <a:ln w="729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09159" y="5270500"/>
            <a:ext cx="199390" cy="299720"/>
          </a:xfrm>
          <a:custGeom>
            <a:avLst/>
            <a:gdLst/>
            <a:ahLst/>
            <a:cxnLst/>
            <a:rect l="l" t="t" r="r" b="b"/>
            <a:pathLst>
              <a:path w="199389" h="299720">
                <a:moveTo>
                  <a:pt x="199389" y="0"/>
                </a:moveTo>
                <a:lnTo>
                  <a:pt x="0" y="0"/>
                </a:lnTo>
                <a:lnTo>
                  <a:pt x="99060" y="299719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08854" y="484315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684"/>
                </a:lnTo>
              </a:path>
            </a:pathLst>
          </a:custGeom>
          <a:ln w="7239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08220" y="5069840"/>
            <a:ext cx="0" cy="709295"/>
          </a:xfrm>
          <a:custGeom>
            <a:avLst/>
            <a:gdLst/>
            <a:ahLst/>
            <a:cxnLst/>
            <a:rect l="l" t="t" r="r" b="b"/>
            <a:pathLst>
              <a:path h="709295">
                <a:moveTo>
                  <a:pt x="0" y="0"/>
                </a:moveTo>
                <a:lnTo>
                  <a:pt x="0" y="709284"/>
                </a:lnTo>
              </a:path>
            </a:pathLst>
          </a:custGeom>
          <a:ln w="729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64200" y="5270500"/>
            <a:ext cx="199390" cy="299720"/>
          </a:xfrm>
          <a:custGeom>
            <a:avLst/>
            <a:gdLst/>
            <a:ahLst/>
            <a:cxnLst/>
            <a:rect l="l" t="t" r="r" b="b"/>
            <a:pathLst>
              <a:path w="199389" h="299720">
                <a:moveTo>
                  <a:pt x="199389" y="0"/>
                </a:moveTo>
                <a:lnTo>
                  <a:pt x="0" y="0"/>
                </a:lnTo>
                <a:lnTo>
                  <a:pt x="99060" y="299719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63895" y="484315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684"/>
                </a:lnTo>
              </a:path>
            </a:pathLst>
          </a:custGeom>
          <a:ln w="7239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63259" y="5069840"/>
            <a:ext cx="0" cy="709295"/>
          </a:xfrm>
          <a:custGeom>
            <a:avLst/>
            <a:gdLst/>
            <a:ahLst/>
            <a:cxnLst/>
            <a:rect l="l" t="t" r="r" b="b"/>
            <a:pathLst>
              <a:path h="709295">
                <a:moveTo>
                  <a:pt x="0" y="0"/>
                </a:moveTo>
                <a:lnTo>
                  <a:pt x="0" y="709284"/>
                </a:lnTo>
              </a:path>
            </a:pathLst>
          </a:custGeom>
          <a:ln w="729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27750" y="5270500"/>
            <a:ext cx="199390" cy="299720"/>
          </a:xfrm>
          <a:custGeom>
            <a:avLst/>
            <a:gdLst/>
            <a:ahLst/>
            <a:cxnLst/>
            <a:rect l="l" t="t" r="r" b="b"/>
            <a:pathLst>
              <a:path w="199389" h="299720">
                <a:moveTo>
                  <a:pt x="199389" y="0"/>
                </a:moveTo>
                <a:lnTo>
                  <a:pt x="0" y="0"/>
                </a:lnTo>
                <a:lnTo>
                  <a:pt x="99060" y="299719"/>
                </a:lnTo>
                <a:lnTo>
                  <a:pt x="19938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26809" y="484315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684"/>
                </a:lnTo>
              </a:path>
            </a:pathLst>
          </a:custGeom>
          <a:ln w="7365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26809" y="5069840"/>
            <a:ext cx="0" cy="709295"/>
          </a:xfrm>
          <a:custGeom>
            <a:avLst/>
            <a:gdLst/>
            <a:ahLst/>
            <a:cxnLst/>
            <a:rect l="l" t="t" r="r" b="b"/>
            <a:pathLst>
              <a:path h="709295">
                <a:moveTo>
                  <a:pt x="0" y="0"/>
                </a:moveTo>
                <a:lnTo>
                  <a:pt x="0" y="709284"/>
                </a:lnTo>
              </a:path>
            </a:pathLst>
          </a:custGeom>
          <a:ln w="729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23079" y="4803140"/>
            <a:ext cx="1932939" cy="12700"/>
          </a:xfrm>
          <a:custGeom>
            <a:avLst/>
            <a:gdLst/>
            <a:ahLst/>
            <a:cxnLst/>
            <a:rect l="l" t="t" r="r" b="b"/>
            <a:pathLst>
              <a:path w="1932939" h="12700">
                <a:moveTo>
                  <a:pt x="0" y="12700"/>
                </a:moveTo>
                <a:lnTo>
                  <a:pt x="1932940" y="0"/>
                </a:lnTo>
              </a:path>
            </a:pathLst>
          </a:custGeom>
          <a:ln w="54630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21809" y="5806440"/>
            <a:ext cx="1934210" cy="1270"/>
          </a:xfrm>
          <a:custGeom>
            <a:avLst/>
            <a:gdLst/>
            <a:ahLst/>
            <a:cxnLst/>
            <a:rect l="l" t="t" r="r" b="b"/>
            <a:pathLst>
              <a:path w="1934210" h="1270">
                <a:moveTo>
                  <a:pt x="0" y="1270"/>
                </a:moveTo>
                <a:lnTo>
                  <a:pt x="1934210" y="0"/>
                </a:lnTo>
              </a:path>
            </a:pathLst>
          </a:custGeom>
          <a:ln w="54630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548119" y="4927600"/>
            <a:ext cx="109283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60960">
              <a:lnSpc>
                <a:spcPts val="2460"/>
              </a:lnSpc>
              <a:spcBef>
                <a:spcPts val="330"/>
              </a:spcBef>
            </a:pPr>
            <a:r>
              <a:rPr sz="2200" b="1" i="1" spc="-25" dirty="0">
                <a:solidFill>
                  <a:srgbClr val="00007F"/>
                </a:solidFill>
                <a:latin typeface="Arial"/>
                <a:cs typeface="Arial"/>
              </a:rPr>
              <a:t>Worker  T</a:t>
            </a:r>
            <a:r>
              <a:rPr sz="2200" b="1" i="1" spc="-35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200" b="1" i="1" spc="-5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200" b="1" i="1" spc="-4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200" b="1" i="1" spc="-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b="1" i="1" spc="-6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141220" y="5124450"/>
            <a:ext cx="19157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Parallel</a:t>
            </a:r>
            <a:r>
              <a:rPr sz="2200" b="1" i="1" spc="-9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region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405879" y="3093720"/>
            <a:ext cx="162560" cy="134620"/>
          </a:xfrm>
          <a:custGeom>
            <a:avLst/>
            <a:gdLst/>
            <a:ahLst/>
            <a:cxnLst/>
            <a:rect l="l" t="t" r="r" b="b"/>
            <a:pathLst>
              <a:path w="162559" h="134619">
                <a:moveTo>
                  <a:pt x="88900" y="0"/>
                </a:moveTo>
                <a:lnTo>
                  <a:pt x="0" y="134619"/>
                </a:lnTo>
                <a:lnTo>
                  <a:pt x="162560" y="124459"/>
                </a:lnTo>
                <a:lnTo>
                  <a:pt x="8890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97320" y="2691129"/>
            <a:ext cx="810260" cy="495300"/>
          </a:xfrm>
          <a:custGeom>
            <a:avLst/>
            <a:gdLst/>
            <a:ahLst/>
            <a:cxnLst/>
            <a:rect l="l" t="t" r="r" b="b"/>
            <a:pathLst>
              <a:path w="810259" h="495300">
                <a:moveTo>
                  <a:pt x="792479" y="0"/>
                </a:moveTo>
                <a:lnTo>
                  <a:pt x="0" y="463550"/>
                </a:lnTo>
                <a:lnTo>
                  <a:pt x="17779" y="495300"/>
                </a:lnTo>
                <a:lnTo>
                  <a:pt x="810259" y="31750"/>
                </a:lnTo>
                <a:lnTo>
                  <a:pt x="792479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14340" y="2131060"/>
            <a:ext cx="160020" cy="138430"/>
          </a:xfrm>
          <a:custGeom>
            <a:avLst/>
            <a:gdLst/>
            <a:ahLst/>
            <a:cxnLst/>
            <a:rect l="l" t="t" r="r" b="b"/>
            <a:pathLst>
              <a:path w="160020" h="138430">
                <a:moveTo>
                  <a:pt x="160020" y="0"/>
                </a:moveTo>
                <a:lnTo>
                  <a:pt x="0" y="25400"/>
                </a:lnTo>
                <a:lnTo>
                  <a:pt x="115570" y="138429"/>
                </a:lnTo>
                <a:lnTo>
                  <a:pt x="16002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19750" y="2174239"/>
            <a:ext cx="1676400" cy="562610"/>
          </a:xfrm>
          <a:custGeom>
            <a:avLst/>
            <a:gdLst/>
            <a:ahLst/>
            <a:cxnLst/>
            <a:rect l="l" t="t" r="r" b="b"/>
            <a:pathLst>
              <a:path w="1676400" h="562610">
                <a:moveTo>
                  <a:pt x="10160" y="0"/>
                </a:moveTo>
                <a:lnTo>
                  <a:pt x="0" y="34289"/>
                </a:lnTo>
                <a:lnTo>
                  <a:pt x="1666240" y="562610"/>
                </a:lnTo>
                <a:lnTo>
                  <a:pt x="1676400" y="528320"/>
                </a:lnTo>
                <a:lnTo>
                  <a:pt x="1016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159000" y="1136650"/>
            <a:ext cx="6820534" cy="296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4146550">
              <a:lnSpc>
                <a:spcPct val="100000"/>
              </a:lnSpc>
              <a:spcBef>
                <a:spcPts val="1600"/>
              </a:spcBef>
            </a:pP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Fork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and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Join</a:t>
            </a:r>
            <a:r>
              <a:rPr sz="2200" b="1" i="1" spc="-17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1807845" marR="4088129" indent="15240">
              <a:lnSpc>
                <a:spcPts val="2460"/>
              </a:lnSpc>
              <a:spcBef>
                <a:spcPts val="1730"/>
              </a:spcBef>
            </a:pP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Master  T</a:t>
            </a:r>
            <a:r>
              <a:rPr sz="2200" b="1" i="1" spc="-3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200" b="1" i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b="1" i="1" spc="-4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R="369570" algn="r">
              <a:lnSpc>
                <a:spcPts val="2560"/>
              </a:lnSpc>
            </a:pPr>
            <a:r>
              <a:rPr sz="2200" b="1" i="1" spc="-25" dirty="0">
                <a:solidFill>
                  <a:srgbClr val="007F00"/>
                </a:solidFill>
                <a:latin typeface="Arial"/>
                <a:cs typeface="Arial"/>
              </a:rPr>
              <a:t>"t</a:t>
            </a:r>
            <a:r>
              <a:rPr sz="2200" b="1" i="1" spc="-4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200" b="1" i="1" spc="-5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2200" b="1" i="1" spc="-40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2200" b="1" i="1" spc="-25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2200" b="1" i="1" spc="-35" dirty="0">
                <a:solidFill>
                  <a:srgbClr val="007F00"/>
                </a:solidFill>
                <a:latin typeface="Arial"/>
                <a:cs typeface="Arial"/>
              </a:rPr>
              <a:t>d</a:t>
            </a:r>
            <a:r>
              <a:rPr sz="2200" b="1" i="1" spc="-25" dirty="0">
                <a:solidFill>
                  <a:srgbClr val="007F00"/>
                </a:solidFill>
                <a:latin typeface="Arial"/>
                <a:cs typeface="Arial"/>
              </a:rPr>
              <a:t>s</a:t>
            </a:r>
            <a:r>
              <a:rPr sz="2200" b="1" i="1" dirty="0">
                <a:solidFill>
                  <a:srgbClr val="007F00"/>
                </a:solidFill>
                <a:latin typeface="Arial"/>
                <a:cs typeface="Arial"/>
              </a:rPr>
              <a:t>"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Parallel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region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472179">
              <a:lnSpc>
                <a:spcPct val="100000"/>
              </a:lnSpc>
            </a:pPr>
            <a:r>
              <a:rPr sz="2200" b="1" i="1" spc="-30" dirty="0">
                <a:solidFill>
                  <a:srgbClr val="9999CC"/>
                </a:solidFill>
                <a:latin typeface="Arial"/>
                <a:cs typeface="Arial"/>
              </a:rPr>
              <a:t>Synchronization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4269" y="455930"/>
            <a:ext cx="6729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OpenMP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environment</a:t>
            </a:r>
            <a:r>
              <a:rPr sz="3600" i="0" spc="-1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variables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04900" y="4201159"/>
            <a:ext cx="8684895" cy="27305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70230" marR="5080" indent="-354330">
              <a:lnSpc>
                <a:spcPts val="2010"/>
              </a:lnSpc>
              <a:spcBef>
                <a:spcPts val="290"/>
              </a:spcBef>
              <a:buAutoNum type="arabicParenBoth"/>
              <a:tabLst>
                <a:tab pos="553720" algn="l"/>
              </a:tabLst>
            </a:pP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chunk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size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approximately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equals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number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of iterations </a:t>
            </a:r>
            <a:r>
              <a:rPr sz="1800" b="1" i="1" spc="-10" dirty="0">
                <a:solidFill>
                  <a:srgbClr val="7F007F"/>
                </a:solidFill>
                <a:latin typeface="Arial"/>
                <a:cs typeface="Arial"/>
              </a:rPr>
              <a:t>(N)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divided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by  the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number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threads</a:t>
            </a:r>
            <a:r>
              <a:rPr sz="1800" b="1" i="1" spc="-7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7F007F"/>
                </a:solidFill>
                <a:latin typeface="Arial"/>
                <a:cs typeface="Arial"/>
              </a:rPr>
              <a:t>(P)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F007F"/>
              </a:buClr>
              <a:buFont typeface="Arial"/>
              <a:buAutoNum type="arabicParenBoth"/>
            </a:pPr>
            <a:endParaRPr sz="1750">
              <a:latin typeface="Times New Roman"/>
              <a:cs typeface="Times New Roman"/>
            </a:endParaRPr>
          </a:p>
          <a:p>
            <a:pPr marL="570230" marR="25400" indent="-354330">
              <a:lnSpc>
                <a:spcPts val="2010"/>
              </a:lnSpc>
              <a:spcBef>
                <a:spcPts val="5"/>
              </a:spcBef>
              <a:buAutoNum type="arabicParenBoth"/>
              <a:tabLst>
                <a:tab pos="553720" algn="l"/>
              </a:tabLst>
            </a:pP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number of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threads will </a:t>
            </a:r>
            <a:r>
              <a:rPr sz="1800" b="1" i="1" spc="-10" dirty="0">
                <a:solidFill>
                  <a:srgbClr val="7F007F"/>
                </a:solidFill>
                <a:latin typeface="Arial"/>
                <a:cs typeface="Arial"/>
              </a:rPr>
              <a:t>be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limited </a:t>
            </a:r>
            <a:r>
              <a:rPr sz="1800" b="1" i="1" spc="-5" dirty="0">
                <a:solidFill>
                  <a:srgbClr val="7F007F"/>
                </a:solidFill>
                <a:latin typeface="Arial"/>
                <a:cs typeface="Arial"/>
              </a:rPr>
              <a:t>to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number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of on-line </a:t>
            </a:r>
            <a:r>
              <a:rPr sz="1800" b="1" i="1" spc="-30" dirty="0">
                <a:solidFill>
                  <a:srgbClr val="7F007F"/>
                </a:solidFill>
                <a:latin typeface="Arial"/>
                <a:cs typeface="Arial"/>
              </a:rPr>
              <a:t>processors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in  the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system.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This can </a:t>
            </a:r>
            <a:r>
              <a:rPr sz="1800" b="1" i="1" spc="-10" dirty="0">
                <a:solidFill>
                  <a:srgbClr val="7F007F"/>
                </a:solidFill>
                <a:latin typeface="Arial"/>
                <a:cs typeface="Arial"/>
              </a:rPr>
              <a:t>be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changed </a:t>
            </a:r>
            <a:r>
              <a:rPr sz="1800" b="1" i="1" spc="-10" dirty="0">
                <a:solidFill>
                  <a:srgbClr val="7F007F"/>
                </a:solidFill>
                <a:latin typeface="Arial"/>
                <a:cs typeface="Arial"/>
              </a:rPr>
              <a:t>by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setting </a:t>
            </a:r>
            <a:r>
              <a:rPr sz="1800" b="1" i="1" spc="-25" dirty="0">
                <a:latin typeface="Arial"/>
                <a:cs typeface="Arial"/>
              </a:rPr>
              <a:t>OMP_DYNAMIC </a:t>
            </a:r>
            <a:r>
              <a:rPr sz="1800" b="1" i="1" spc="-10" dirty="0">
                <a:solidFill>
                  <a:srgbClr val="7F007F"/>
                </a:solidFill>
                <a:latin typeface="Arial"/>
                <a:cs typeface="Arial"/>
              </a:rPr>
              <a:t>to</a:t>
            </a:r>
            <a:r>
              <a:rPr sz="1800" b="1" i="1" spc="-15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FALSE.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F007F"/>
              </a:buClr>
              <a:buFont typeface="Arial"/>
              <a:buAutoNum type="arabicParenBoth"/>
            </a:pPr>
            <a:endParaRPr sz="1700">
              <a:latin typeface="Times New Roman"/>
              <a:cs typeface="Times New Roman"/>
            </a:endParaRPr>
          </a:p>
          <a:p>
            <a:pPr marL="570230" marR="121285" indent="-354330">
              <a:lnSpc>
                <a:spcPts val="2020"/>
              </a:lnSpc>
              <a:buAutoNum type="arabicParenBoth"/>
              <a:tabLst>
                <a:tab pos="551180" algn="l"/>
              </a:tabLst>
            </a:pP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Multi-threaded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execution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inner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parallel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regions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nested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parallel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regions 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is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supported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as of Sun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Studio</a:t>
            </a:r>
            <a:r>
              <a:rPr sz="1800" b="1" i="1" spc="-11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7F007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spc="-20" dirty="0">
                <a:solidFill>
                  <a:srgbClr val="007F00"/>
                </a:solidFill>
                <a:latin typeface="Arial"/>
                <a:cs typeface="Arial"/>
              </a:rPr>
              <a:t>Note: The </a:t>
            </a:r>
            <a:r>
              <a:rPr sz="1800" b="1" i="1" spc="-25" dirty="0">
                <a:solidFill>
                  <a:srgbClr val="007F00"/>
                </a:solidFill>
                <a:latin typeface="Arial"/>
                <a:cs typeface="Arial"/>
              </a:rPr>
              <a:t>names </a:t>
            </a:r>
            <a:r>
              <a:rPr sz="1800" b="1" i="1" spc="-15" dirty="0">
                <a:solidFill>
                  <a:srgbClr val="007F00"/>
                </a:solidFill>
                <a:latin typeface="Arial"/>
                <a:cs typeface="Arial"/>
              </a:rPr>
              <a:t>are in </a:t>
            </a:r>
            <a:r>
              <a:rPr sz="1800" b="1" i="1" spc="-25" dirty="0">
                <a:solidFill>
                  <a:srgbClr val="007F00"/>
                </a:solidFill>
                <a:latin typeface="Arial"/>
                <a:cs typeface="Arial"/>
              </a:rPr>
              <a:t>uppercase, </a:t>
            </a:r>
            <a:r>
              <a:rPr sz="1800" b="1" i="1" spc="-20" dirty="0">
                <a:solidFill>
                  <a:srgbClr val="007F00"/>
                </a:solidFill>
                <a:latin typeface="Arial"/>
                <a:cs typeface="Arial"/>
              </a:rPr>
              <a:t>the values are </a:t>
            </a:r>
            <a:r>
              <a:rPr sz="1800" b="1" i="1" spc="-25" dirty="0">
                <a:solidFill>
                  <a:srgbClr val="007F00"/>
                </a:solidFill>
                <a:latin typeface="Arial"/>
                <a:cs typeface="Arial"/>
              </a:rPr>
              <a:t>case</a:t>
            </a:r>
            <a:r>
              <a:rPr sz="1800" b="1" i="1" spc="-9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007F00"/>
                </a:solidFill>
                <a:latin typeface="Arial"/>
                <a:cs typeface="Arial"/>
              </a:rPr>
              <a:t>insensitive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76170" y="1408430"/>
            <a:ext cx="5909310" cy="581660"/>
          </a:xfrm>
          <a:custGeom>
            <a:avLst/>
            <a:gdLst/>
            <a:ahLst/>
            <a:cxnLst/>
            <a:rect l="l" t="t" r="r" b="b"/>
            <a:pathLst>
              <a:path w="5909309" h="581660">
                <a:moveTo>
                  <a:pt x="0" y="581660"/>
                </a:moveTo>
                <a:lnTo>
                  <a:pt x="5909309" y="581660"/>
                </a:lnTo>
                <a:lnTo>
                  <a:pt x="5909309" y="0"/>
                </a:lnTo>
                <a:lnTo>
                  <a:pt x="0" y="0"/>
                </a:lnTo>
                <a:lnTo>
                  <a:pt x="0" y="58166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76170" y="1990089"/>
            <a:ext cx="5909310" cy="1950720"/>
          </a:xfrm>
          <a:custGeom>
            <a:avLst/>
            <a:gdLst/>
            <a:ahLst/>
            <a:cxnLst/>
            <a:rect l="l" t="t" r="r" b="b"/>
            <a:pathLst>
              <a:path w="5909309" h="1950720">
                <a:moveTo>
                  <a:pt x="0" y="1950719"/>
                </a:moveTo>
                <a:lnTo>
                  <a:pt x="5909309" y="1950719"/>
                </a:lnTo>
                <a:lnTo>
                  <a:pt x="5909309" y="0"/>
                </a:lnTo>
                <a:lnTo>
                  <a:pt x="0" y="0"/>
                </a:lnTo>
                <a:lnTo>
                  <a:pt x="0" y="195071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72360" y="1405889"/>
            <a:ext cx="5910580" cy="0"/>
          </a:xfrm>
          <a:custGeom>
            <a:avLst/>
            <a:gdLst/>
            <a:ahLst/>
            <a:cxnLst/>
            <a:rect l="l" t="t" r="r" b="b"/>
            <a:pathLst>
              <a:path w="5910580">
                <a:moveTo>
                  <a:pt x="0" y="0"/>
                </a:moveTo>
                <a:lnTo>
                  <a:pt x="5910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73629" y="1991360"/>
            <a:ext cx="5909310" cy="0"/>
          </a:xfrm>
          <a:custGeom>
            <a:avLst/>
            <a:gdLst/>
            <a:ahLst/>
            <a:cxnLst/>
            <a:rect l="l" t="t" r="r" b="b"/>
            <a:pathLst>
              <a:path w="5909309">
                <a:moveTo>
                  <a:pt x="0" y="0"/>
                </a:moveTo>
                <a:lnTo>
                  <a:pt x="5909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72360" y="3942079"/>
            <a:ext cx="5910580" cy="0"/>
          </a:xfrm>
          <a:custGeom>
            <a:avLst/>
            <a:gdLst/>
            <a:ahLst/>
            <a:cxnLst/>
            <a:rect l="l" t="t" r="r" b="b"/>
            <a:pathLst>
              <a:path w="5910580">
                <a:moveTo>
                  <a:pt x="0" y="0"/>
                </a:moveTo>
                <a:lnTo>
                  <a:pt x="5910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72995" y="1405889"/>
            <a:ext cx="0" cy="2536190"/>
          </a:xfrm>
          <a:custGeom>
            <a:avLst/>
            <a:gdLst/>
            <a:ahLst/>
            <a:cxnLst/>
            <a:rect l="l" t="t" r="r" b="b"/>
            <a:pathLst>
              <a:path h="2536190">
                <a:moveTo>
                  <a:pt x="0" y="0"/>
                </a:moveTo>
                <a:lnTo>
                  <a:pt x="0" y="25361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82940" y="1405889"/>
            <a:ext cx="0" cy="2536190"/>
          </a:xfrm>
          <a:custGeom>
            <a:avLst/>
            <a:gdLst/>
            <a:ahLst/>
            <a:cxnLst/>
            <a:rect l="l" t="t" r="r" b="b"/>
            <a:pathLst>
              <a:path h="2536190">
                <a:moveTo>
                  <a:pt x="0" y="0"/>
                </a:moveTo>
                <a:lnTo>
                  <a:pt x="0" y="25361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82940" y="1405889"/>
            <a:ext cx="0" cy="2536190"/>
          </a:xfrm>
          <a:custGeom>
            <a:avLst/>
            <a:gdLst/>
            <a:ahLst/>
            <a:cxnLst/>
            <a:rect l="l" t="t" r="r" b="b"/>
            <a:pathLst>
              <a:path h="2536190">
                <a:moveTo>
                  <a:pt x="0" y="0"/>
                </a:moveTo>
                <a:lnTo>
                  <a:pt x="0" y="25361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83730" y="2061209"/>
            <a:ext cx="11430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12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63970" y="2499359"/>
            <a:ext cx="135128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100" dirty="0">
                <a:latin typeface="Arial"/>
                <a:cs typeface="Arial"/>
              </a:rPr>
              <a:t>static, </a:t>
            </a:r>
            <a:r>
              <a:rPr sz="1650" b="1" spc="-105" dirty="0">
                <a:latin typeface="Arial"/>
                <a:cs typeface="Arial"/>
              </a:rPr>
              <a:t>“N/P”</a:t>
            </a:r>
            <a:r>
              <a:rPr sz="1650" b="1" spc="-80" dirty="0">
                <a:latin typeface="Arial"/>
                <a:cs typeface="Arial"/>
              </a:rPr>
              <a:t> </a:t>
            </a:r>
            <a:r>
              <a:rPr sz="1650" b="1" spc="-95" dirty="0">
                <a:latin typeface="Arial"/>
                <a:cs typeface="Arial"/>
              </a:rPr>
              <a:t>(1)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85060" y="2937509"/>
            <a:ext cx="299720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125" dirty="0">
                <a:solidFill>
                  <a:srgbClr val="0000FF"/>
                </a:solidFill>
                <a:latin typeface="Arial"/>
                <a:cs typeface="Arial"/>
              </a:rPr>
              <a:t>OMP_DYNAMIC </a:t>
            </a:r>
            <a:r>
              <a:rPr sz="1650" b="1" spc="-85" dirty="0">
                <a:solidFill>
                  <a:srgbClr val="0000FF"/>
                </a:solidFill>
                <a:latin typeface="Arial"/>
                <a:cs typeface="Arial"/>
              </a:rPr>
              <a:t>{ </a:t>
            </a:r>
            <a:r>
              <a:rPr sz="1650" b="1" spc="-125" dirty="0">
                <a:solidFill>
                  <a:srgbClr val="0000FF"/>
                </a:solidFill>
                <a:latin typeface="Arial"/>
                <a:cs typeface="Arial"/>
              </a:rPr>
              <a:t>TRUE </a:t>
            </a:r>
            <a:r>
              <a:rPr sz="1650" b="1" spc="-65" dirty="0">
                <a:solidFill>
                  <a:srgbClr val="0000FF"/>
                </a:solidFill>
                <a:latin typeface="Arial"/>
                <a:cs typeface="Arial"/>
              </a:rPr>
              <a:t>| </a:t>
            </a:r>
            <a:r>
              <a:rPr sz="1650" b="1" spc="-130" dirty="0">
                <a:solidFill>
                  <a:srgbClr val="0000FF"/>
                </a:solidFill>
                <a:latin typeface="Arial"/>
                <a:cs typeface="Arial"/>
              </a:rPr>
              <a:t>FALSE</a:t>
            </a:r>
            <a:r>
              <a:rPr sz="1650" b="1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40830" y="2937509"/>
            <a:ext cx="7975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125" dirty="0">
                <a:latin typeface="Arial"/>
                <a:cs typeface="Arial"/>
              </a:rPr>
              <a:t>TRUE</a:t>
            </a:r>
            <a:r>
              <a:rPr sz="1650" b="1" spc="-110" dirty="0">
                <a:latin typeface="Arial"/>
                <a:cs typeface="Arial"/>
              </a:rPr>
              <a:t> </a:t>
            </a:r>
            <a:r>
              <a:rPr sz="1650" b="1" spc="-95" dirty="0">
                <a:latin typeface="Arial"/>
                <a:cs typeface="Arial"/>
              </a:rPr>
              <a:t>(2)</a:t>
            </a:r>
            <a:endParaRPr sz="1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85060" y="3474720"/>
            <a:ext cx="287528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140" dirty="0">
                <a:solidFill>
                  <a:srgbClr val="0000FF"/>
                </a:solidFill>
                <a:latin typeface="Arial"/>
                <a:cs typeface="Arial"/>
              </a:rPr>
              <a:t>OMP_NESTED </a:t>
            </a:r>
            <a:r>
              <a:rPr sz="1650" b="1" spc="-85" dirty="0">
                <a:solidFill>
                  <a:srgbClr val="0000FF"/>
                </a:solidFill>
                <a:latin typeface="Arial"/>
                <a:cs typeface="Arial"/>
              </a:rPr>
              <a:t>{ </a:t>
            </a:r>
            <a:r>
              <a:rPr sz="1650" b="1" spc="-125" dirty="0">
                <a:solidFill>
                  <a:srgbClr val="0000FF"/>
                </a:solidFill>
                <a:latin typeface="Arial"/>
                <a:cs typeface="Arial"/>
              </a:rPr>
              <a:t>TRUE </a:t>
            </a:r>
            <a:r>
              <a:rPr sz="1650" b="1" spc="-65" dirty="0">
                <a:solidFill>
                  <a:srgbClr val="0000FF"/>
                </a:solidFill>
                <a:latin typeface="Arial"/>
                <a:cs typeface="Arial"/>
              </a:rPr>
              <a:t>| </a:t>
            </a:r>
            <a:r>
              <a:rPr sz="1650" b="1" spc="-130" dirty="0">
                <a:solidFill>
                  <a:srgbClr val="0000FF"/>
                </a:solidFill>
                <a:latin typeface="Arial"/>
                <a:cs typeface="Arial"/>
              </a:rPr>
              <a:t>FALSE</a:t>
            </a:r>
            <a:r>
              <a:rPr sz="165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6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92569" y="3474720"/>
            <a:ext cx="89408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130" dirty="0">
                <a:latin typeface="Arial"/>
                <a:cs typeface="Arial"/>
              </a:rPr>
              <a:t>FALSE</a:t>
            </a:r>
            <a:r>
              <a:rPr sz="1650" b="1" spc="-105" dirty="0">
                <a:latin typeface="Arial"/>
                <a:cs typeface="Arial"/>
              </a:rPr>
              <a:t> </a:t>
            </a:r>
            <a:r>
              <a:rPr sz="1650" b="1" spc="-100" dirty="0">
                <a:latin typeface="Arial"/>
                <a:cs typeface="Arial"/>
              </a:rPr>
              <a:t>(3)</a:t>
            </a:r>
            <a:endParaRPr sz="16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85060" y="1550670"/>
            <a:ext cx="269367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135" dirty="0">
                <a:latin typeface="Arial"/>
                <a:cs typeface="Arial"/>
              </a:rPr>
              <a:t>OpenMP </a:t>
            </a:r>
            <a:r>
              <a:rPr sz="1650" b="1" spc="-110" dirty="0">
                <a:latin typeface="Arial"/>
                <a:cs typeface="Arial"/>
              </a:rPr>
              <a:t>environment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85" dirty="0">
                <a:latin typeface="Arial"/>
                <a:cs typeface="Arial"/>
              </a:rPr>
              <a:t>variable</a:t>
            </a:r>
            <a:endParaRPr sz="16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61379" y="1550670"/>
            <a:ext cx="215773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95" dirty="0">
                <a:latin typeface="Arial"/>
                <a:cs typeface="Arial"/>
              </a:rPr>
              <a:t>Default </a:t>
            </a:r>
            <a:r>
              <a:rPr sz="1650" b="1" spc="-90" dirty="0">
                <a:latin typeface="Arial"/>
                <a:cs typeface="Arial"/>
              </a:rPr>
              <a:t>for </a:t>
            </a:r>
            <a:r>
              <a:rPr sz="1650" b="1" spc="-130" dirty="0">
                <a:latin typeface="Arial"/>
                <a:cs typeface="Arial"/>
              </a:rPr>
              <a:t>Sun</a:t>
            </a:r>
            <a:r>
              <a:rPr sz="1650" b="1" spc="50" dirty="0">
                <a:latin typeface="Arial"/>
                <a:cs typeface="Arial"/>
              </a:rPr>
              <a:t> </a:t>
            </a:r>
            <a:r>
              <a:rPr sz="1650" b="1" spc="-130" dirty="0">
                <a:latin typeface="Arial"/>
                <a:cs typeface="Arial"/>
              </a:rPr>
              <a:t>OpenMP</a:t>
            </a:r>
            <a:endParaRPr sz="16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85060" y="2061209"/>
            <a:ext cx="21399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130" dirty="0">
                <a:solidFill>
                  <a:srgbClr val="0000FF"/>
                </a:solidFill>
                <a:latin typeface="Arial"/>
                <a:cs typeface="Arial"/>
              </a:rPr>
              <a:t>OMP_NUM_THREADS</a:t>
            </a:r>
            <a:r>
              <a:rPr sz="1650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50" b="1" u="sng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85060" y="2499359"/>
            <a:ext cx="32994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b="1" spc="-140" dirty="0">
                <a:solidFill>
                  <a:srgbClr val="0000FF"/>
                </a:solidFill>
                <a:latin typeface="Arial"/>
                <a:cs typeface="Arial"/>
              </a:rPr>
              <a:t>OMP_SCHEDULE</a:t>
            </a:r>
            <a:r>
              <a:rPr sz="165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50" b="1" spc="-110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sz="1650" b="1" u="sng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schedule</a:t>
            </a:r>
            <a:r>
              <a:rPr sz="1650" b="1" spc="-110" dirty="0">
                <a:solidFill>
                  <a:srgbClr val="0000FF"/>
                </a:solidFill>
                <a:latin typeface="Arial"/>
                <a:cs typeface="Arial"/>
              </a:rPr>
              <a:t>,[</a:t>
            </a:r>
            <a:r>
              <a:rPr sz="1650" b="1" u="sng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chunk</a:t>
            </a:r>
            <a:r>
              <a:rPr sz="1650" b="1" spc="-110" dirty="0">
                <a:solidFill>
                  <a:srgbClr val="0000FF"/>
                </a:solidFill>
                <a:latin typeface="Arial"/>
                <a:cs typeface="Arial"/>
              </a:rPr>
              <a:t>]”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489200" y="1734820"/>
            <a:ext cx="59797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OpenMP </a:t>
            </a:r>
            <a:r>
              <a:rPr spc="-30" dirty="0"/>
              <a:t>and </a:t>
            </a:r>
            <a:r>
              <a:rPr spc="-45" dirty="0"/>
              <a:t>Global</a:t>
            </a:r>
            <a:r>
              <a:rPr spc="-150" dirty="0"/>
              <a:t> </a:t>
            </a:r>
            <a:r>
              <a:rPr spc="-35" dirty="0"/>
              <a:t>Data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81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About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global</a:t>
            </a:r>
            <a:r>
              <a:rPr sz="3600" i="0" spc="-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087120"/>
            <a:ext cx="8319134" cy="538353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Global </a:t>
            </a:r>
            <a:r>
              <a:rPr sz="2400" b="1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data </a:t>
            </a:r>
            <a:r>
              <a:rPr sz="2400" b="1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is </a:t>
            </a:r>
            <a:r>
              <a:rPr sz="2400" b="1" i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shared </a:t>
            </a:r>
            <a:r>
              <a:rPr sz="24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and requires special</a:t>
            </a:r>
            <a:r>
              <a:rPr sz="2400" b="1" i="1" u="heavy" spc="-2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care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ts val="2670"/>
              </a:lnSpc>
              <a:spcBef>
                <a:spcPts val="147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problem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may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arise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case multiple threads access</a:t>
            </a:r>
            <a:r>
              <a:rPr sz="2400" b="1" i="1" spc="-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same memory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section</a:t>
            </a:r>
            <a:r>
              <a:rPr sz="2400" b="1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simultaneously:</a:t>
            </a:r>
            <a:endParaRPr sz="24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●"/>
              <a:tabLst>
                <a:tab pos="767715" algn="l"/>
                <a:tab pos="768350" algn="l"/>
              </a:tabLst>
            </a:pP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Read-only data is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no problem</a:t>
            </a:r>
            <a:endParaRPr sz="20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60"/>
              </a:spcBef>
              <a:buSzPct val="75000"/>
              <a:buFont typeface="DejaVu Sans"/>
              <a:buChar char="●"/>
              <a:tabLst>
                <a:tab pos="767715" algn="l"/>
                <a:tab pos="768350" algn="l"/>
              </a:tabLst>
            </a:pP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Updates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have to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be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checked for race</a:t>
            </a:r>
            <a:r>
              <a:rPr sz="2000" b="1" i="1" spc="-2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your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responsibility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deal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with this</a:t>
            </a:r>
            <a:r>
              <a:rPr sz="2400" b="1" i="1" spc="-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situation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general one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do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i="1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  <a:p>
            <a:pPr marL="768350" marR="59690" lvl="1" indent="-288290">
              <a:lnSpc>
                <a:spcPts val="2230"/>
              </a:lnSpc>
              <a:spcBef>
                <a:spcPts val="1465"/>
              </a:spcBef>
              <a:buSzPct val="75000"/>
              <a:buFont typeface="DejaVu Sans"/>
              <a:buChar char="●"/>
              <a:tabLst>
                <a:tab pos="767715" algn="l"/>
                <a:tab pos="768350" algn="l"/>
              </a:tabLst>
            </a:pP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Split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global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data into a part that is accessed in serial parts 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only and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a part that is accessed in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parallel</a:t>
            </a:r>
            <a:endParaRPr sz="20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25"/>
              </a:spcBef>
              <a:buSzPct val="75000"/>
              <a:buFont typeface="DejaVu Sans"/>
              <a:buChar char="●"/>
              <a:tabLst>
                <a:tab pos="767715" algn="l"/>
                <a:tab pos="768350" algn="l"/>
              </a:tabLst>
            </a:pP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Manually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create thread private copies of the</a:t>
            </a:r>
            <a:r>
              <a:rPr sz="2000" b="1" i="1" spc="-3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latter</a:t>
            </a:r>
            <a:endParaRPr sz="20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60"/>
              </a:spcBef>
              <a:buSzPct val="75000"/>
              <a:buFont typeface="DejaVu Sans"/>
              <a:buChar char="●"/>
              <a:tabLst>
                <a:tab pos="767715" algn="l"/>
                <a:tab pos="768350" algn="l"/>
              </a:tabLst>
            </a:pP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Use the thread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ID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to access these private</a:t>
            </a:r>
            <a:r>
              <a:rPr sz="2000" b="1" i="1" spc="-4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copies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Alternative: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 </a:t>
            </a:r>
            <a:r>
              <a:rPr sz="2400" b="1" i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OpenMP's </a:t>
            </a:r>
            <a:r>
              <a:rPr sz="2400" b="1" i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threadprivate</a:t>
            </a:r>
            <a:r>
              <a:rPr sz="2400" b="1" i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construct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953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threadprivate</a:t>
            </a:r>
            <a:r>
              <a:rPr sz="3600" i="0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construct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09980" y="2908300"/>
            <a:ext cx="8275955" cy="38163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7020" marR="5080" indent="-274320">
              <a:lnSpc>
                <a:spcPts val="2670"/>
              </a:lnSpc>
              <a:spcBef>
                <a:spcPts val="36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Thread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private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copies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designated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2400" b="1" i="1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variables  and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common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blocks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will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400" b="1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made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7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Several restrictions and rules apply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doing</a:t>
            </a:r>
            <a:r>
              <a:rPr sz="2400" b="1" i="1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  <a:p>
            <a:pPr marL="769620" marR="115570" lvl="1" indent="-288290">
              <a:lnSpc>
                <a:spcPts val="2460"/>
              </a:lnSpc>
              <a:spcBef>
                <a:spcPts val="1460"/>
              </a:spcBef>
              <a:buSzPct val="75000"/>
              <a:buFont typeface="DejaVu Sans"/>
              <a:buChar char="●"/>
              <a:tabLst>
                <a:tab pos="768985" algn="l"/>
                <a:tab pos="769620" algn="l"/>
              </a:tabLst>
            </a:pP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number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threads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has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to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remain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same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for all</a:t>
            </a:r>
            <a:r>
              <a:rPr sz="2200" b="1" i="1" spc="-13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the  parallel regions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(i.e.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no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dynamic</a:t>
            </a:r>
            <a:r>
              <a:rPr sz="2200" b="1" i="1" spc="-5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threads)</a:t>
            </a:r>
            <a:endParaRPr sz="2200">
              <a:latin typeface="Arial"/>
              <a:cs typeface="Arial"/>
            </a:endParaRPr>
          </a:p>
          <a:p>
            <a:pPr marL="985519">
              <a:lnSpc>
                <a:spcPct val="100000"/>
              </a:lnSpc>
              <a:spcBef>
                <a:spcPts val="950"/>
              </a:spcBef>
            </a:pPr>
            <a:r>
              <a:rPr sz="2025" spc="-375" baseline="6172" dirty="0">
                <a:latin typeface="DejaVu Sans"/>
                <a:cs typeface="DejaVu Sans"/>
              </a:rPr>
              <a:t>✔ </a:t>
            </a:r>
            <a:r>
              <a:rPr sz="1800" b="1" i="1" spc="-20" dirty="0">
                <a:latin typeface="Arial"/>
                <a:cs typeface="Arial"/>
              </a:rPr>
              <a:t>Sun </a:t>
            </a:r>
            <a:r>
              <a:rPr sz="1800" b="1" i="1" spc="-25" dirty="0">
                <a:latin typeface="Arial"/>
                <a:cs typeface="Arial"/>
              </a:rPr>
              <a:t>implementation </a:t>
            </a:r>
            <a:r>
              <a:rPr sz="1800" b="1" i="1" spc="-20" dirty="0">
                <a:latin typeface="Arial"/>
                <a:cs typeface="Arial"/>
              </a:rPr>
              <a:t>supports </a:t>
            </a:r>
            <a:r>
              <a:rPr sz="1800" b="1" i="1" spc="-25" dirty="0">
                <a:latin typeface="Arial"/>
                <a:cs typeface="Arial"/>
              </a:rPr>
              <a:t>changing </a:t>
            </a:r>
            <a:r>
              <a:rPr sz="1800" b="1" i="1" spc="-20" dirty="0">
                <a:latin typeface="Arial"/>
                <a:cs typeface="Arial"/>
              </a:rPr>
              <a:t>the </a:t>
            </a:r>
            <a:r>
              <a:rPr sz="1800" b="1" i="1" spc="-25" dirty="0">
                <a:latin typeface="Arial"/>
                <a:cs typeface="Arial"/>
              </a:rPr>
              <a:t>number of</a:t>
            </a:r>
            <a:r>
              <a:rPr sz="1800" b="1" i="1" spc="-150" dirty="0">
                <a:latin typeface="Arial"/>
                <a:cs typeface="Arial"/>
              </a:rPr>
              <a:t> </a:t>
            </a:r>
            <a:r>
              <a:rPr sz="1800" b="1" i="1" spc="-20" dirty="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769620" lvl="1" indent="-288290">
              <a:lnSpc>
                <a:spcPct val="100000"/>
              </a:lnSpc>
              <a:spcBef>
                <a:spcPts val="660"/>
              </a:spcBef>
              <a:buSzPct val="75000"/>
              <a:buFont typeface="DejaVu Sans"/>
              <a:buChar char="●"/>
              <a:tabLst>
                <a:tab pos="768985" algn="l"/>
                <a:tab pos="769620" algn="l"/>
              </a:tabLst>
            </a:pP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Initial data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is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undefined,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unless </a:t>
            </a:r>
            <a:r>
              <a:rPr sz="2200" b="1" i="1" spc="-25" dirty="0">
                <a:latin typeface="Arial"/>
                <a:cs typeface="Arial"/>
              </a:rPr>
              <a:t>copyin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sz="2200" b="1" i="1" spc="-7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769620" lvl="1" indent="-288290">
              <a:lnSpc>
                <a:spcPct val="100000"/>
              </a:lnSpc>
              <a:spcBef>
                <a:spcPts val="960"/>
              </a:spcBef>
              <a:buSzPct val="75000"/>
              <a:buFont typeface="DejaVu Sans"/>
              <a:buChar char="●"/>
              <a:tabLst>
                <a:tab pos="768985" algn="l"/>
                <a:tab pos="769620" algn="l"/>
              </a:tabLst>
            </a:pP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......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3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Check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documentation when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using threadprivate</a:t>
            </a:r>
            <a:r>
              <a:rPr sz="2400" b="1" i="1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09980" y="1191259"/>
            <a:ext cx="5034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OpenMP's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threadprivate</a:t>
            </a:r>
            <a:r>
              <a:rPr sz="2400" b="1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directive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11350" y="1709420"/>
            <a:ext cx="6611620" cy="47498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0"/>
              </a:spcBef>
            </a:pPr>
            <a:r>
              <a:rPr sz="2200" b="1" spc="-5" dirty="0">
                <a:latin typeface="Courier New"/>
                <a:cs typeface="Courier New"/>
              </a:rPr>
              <a:t>!$omp threadprivate (/cb/ [,/cb/]</a:t>
            </a:r>
            <a:r>
              <a:rPr sz="2200" b="1" spc="-6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...)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11350" y="2308860"/>
            <a:ext cx="6611620" cy="4749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0"/>
              </a:spcBef>
            </a:pPr>
            <a:r>
              <a:rPr sz="2200" b="1" spc="-5" dirty="0">
                <a:latin typeface="Courier New"/>
                <a:cs typeface="Courier New"/>
              </a:rPr>
              <a:t>#pragma omp threadprivate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(list)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91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copyin</a:t>
            </a:r>
            <a:r>
              <a:rPr sz="3600" i="0" spc="-1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clause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52219" y="1339850"/>
            <a:ext cx="2440940" cy="483870"/>
          </a:xfrm>
          <a:prstGeom prst="rect">
            <a:avLst/>
          </a:prstGeom>
          <a:solidFill>
            <a:srgbClr val="CCFFFF"/>
          </a:solidFill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2400" b="1" spc="-25" dirty="0">
                <a:latin typeface="Arial"/>
                <a:cs typeface="Arial"/>
              </a:rPr>
              <a:t>copyin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(list)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65020" y="3724909"/>
            <a:ext cx="6141720" cy="2664460"/>
          </a:xfrm>
          <a:custGeom>
            <a:avLst/>
            <a:gdLst/>
            <a:ahLst/>
            <a:cxnLst/>
            <a:rect l="l" t="t" r="r" b="b"/>
            <a:pathLst>
              <a:path w="6141720" h="2664460">
                <a:moveTo>
                  <a:pt x="0" y="0"/>
                </a:moveTo>
                <a:lnTo>
                  <a:pt x="6141720" y="0"/>
                </a:lnTo>
                <a:lnTo>
                  <a:pt x="6141720" y="2664460"/>
                </a:lnTo>
                <a:lnTo>
                  <a:pt x="0" y="266446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65020" y="3724909"/>
            <a:ext cx="6141720" cy="2664460"/>
          </a:xfrm>
          <a:custGeom>
            <a:avLst/>
            <a:gdLst/>
            <a:ahLst/>
            <a:cxnLst/>
            <a:rect l="l" t="t" r="r" b="b"/>
            <a:pathLst>
              <a:path w="6141720" h="2664460">
                <a:moveTo>
                  <a:pt x="3070860" y="2664460"/>
                </a:moveTo>
                <a:lnTo>
                  <a:pt x="0" y="2664460"/>
                </a:lnTo>
                <a:lnTo>
                  <a:pt x="0" y="0"/>
                </a:lnTo>
                <a:lnTo>
                  <a:pt x="6141720" y="0"/>
                </a:lnTo>
                <a:lnTo>
                  <a:pt x="6141720" y="2664460"/>
                </a:lnTo>
                <a:lnTo>
                  <a:pt x="3070860" y="26644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340"/>
              </a:spcBef>
              <a:tabLst>
                <a:tab pos="774065" algn="l"/>
              </a:tabLst>
            </a:pPr>
            <a:r>
              <a:rPr sz="2475" b="0" i="0" spc="-457" baseline="6734" dirty="0">
                <a:latin typeface="DejaVu Sans"/>
                <a:cs typeface="DejaVu Sans"/>
              </a:rPr>
              <a:t>✔	</a:t>
            </a:r>
            <a:r>
              <a:rPr sz="2200" spc="-25" dirty="0"/>
              <a:t>Applies </a:t>
            </a:r>
            <a:r>
              <a:rPr sz="2200" spc="-15" dirty="0"/>
              <a:t>to </a:t>
            </a:r>
            <a:r>
              <a:rPr sz="2200" spc="-30" dirty="0"/>
              <a:t>THREADPRIVATE common </a:t>
            </a:r>
            <a:r>
              <a:rPr sz="2200" spc="-20" dirty="0"/>
              <a:t>blocks</a:t>
            </a:r>
            <a:r>
              <a:rPr sz="2200" spc="-170" dirty="0"/>
              <a:t> </a:t>
            </a:r>
            <a:r>
              <a:rPr sz="2200" spc="-20" dirty="0"/>
              <a:t>only</a:t>
            </a:r>
            <a:endParaRPr sz="2200">
              <a:latin typeface="DejaVu Sans"/>
              <a:cs typeface="DejaVu Sans"/>
            </a:endParaRPr>
          </a:p>
          <a:p>
            <a:pPr marL="774700" marR="5080" indent="-274320">
              <a:lnSpc>
                <a:spcPts val="2460"/>
              </a:lnSpc>
              <a:spcBef>
                <a:spcPts val="1470"/>
              </a:spcBef>
              <a:tabLst>
                <a:tab pos="774065" algn="l"/>
              </a:tabLst>
            </a:pPr>
            <a:r>
              <a:rPr sz="2475" b="0" i="0" spc="-457" baseline="6734" dirty="0">
                <a:latin typeface="DejaVu Sans"/>
                <a:cs typeface="DejaVu Sans"/>
              </a:rPr>
              <a:t>✔	</a:t>
            </a:r>
            <a:r>
              <a:rPr sz="2200" spc="-15" dirty="0"/>
              <a:t>At </a:t>
            </a:r>
            <a:r>
              <a:rPr sz="2200" spc="-20" dirty="0"/>
              <a:t>the start </a:t>
            </a:r>
            <a:r>
              <a:rPr sz="2200" spc="-15" dirty="0"/>
              <a:t>of </a:t>
            </a:r>
            <a:r>
              <a:rPr sz="2200" spc="-25" dirty="0"/>
              <a:t>the </a:t>
            </a:r>
            <a:r>
              <a:rPr sz="2200" spc="-20" dirty="0"/>
              <a:t>parallel </a:t>
            </a:r>
            <a:r>
              <a:rPr sz="2200" spc="-25" dirty="0"/>
              <a:t>region, data </a:t>
            </a:r>
            <a:r>
              <a:rPr sz="2200" spc="-15" dirty="0"/>
              <a:t>of </a:t>
            </a:r>
            <a:r>
              <a:rPr sz="2200" spc="-25" dirty="0"/>
              <a:t>the</a:t>
            </a:r>
            <a:r>
              <a:rPr sz="2200" spc="-175" dirty="0"/>
              <a:t> </a:t>
            </a:r>
            <a:r>
              <a:rPr sz="2200" spc="-30" dirty="0"/>
              <a:t>master  </a:t>
            </a:r>
            <a:r>
              <a:rPr sz="2200" i="1" spc="-20" dirty="0"/>
              <a:t>thread </a:t>
            </a:r>
            <a:r>
              <a:rPr sz="2200" i="1" spc="-15" dirty="0"/>
              <a:t>is </a:t>
            </a:r>
            <a:r>
              <a:rPr sz="2200" i="1" spc="-20" dirty="0"/>
              <a:t>copied </a:t>
            </a:r>
            <a:r>
              <a:rPr sz="2200" i="1" spc="-15" dirty="0"/>
              <a:t>to </a:t>
            </a:r>
            <a:r>
              <a:rPr sz="2200" i="1" spc="-25" dirty="0"/>
              <a:t>the thread private</a:t>
            </a:r>
            <a:r>
              <a:rPr sz="2200" i="1" spc="-260" dirty="0"/>
              <a:t> </a:t>
            </a:r>
            <a:r>
              <a:rPr sz="2200" i="1" spc="-20" dirty="0"/>
              <a:t>copies</a:t>
            </a:r>
            <a:endParaRPr sz="2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pc="-25" dirty="0">
                <a:solidFill>
                  <a:srgbClr val="7F007F"/>
                </a:solidFill>
              </a:rPr>
              <a:t>Example:</a:t>
            </a:r>
          </a:p>
          <a:p>
            <a:pPr marL="1604010">
              <a:lnSpc>
                <a:spcPts val="2100"/>
              </a:lnSpc>
              <a:spcBef>
                <a:spcPts val="470"/>
              </a:spcBef>
            </a:pPr>
            <a:r>
              <a:rPr sz="1800" i="0" spc="-25" dirty="0">
                <a:solidFill>
                  <a:srgbClr val="000000"/>
                </a:solidFill>
                <a:latin typeface="Courier New"/>
                <a:cs typeface="Courier New"/>
              </a:rPr>
              <a:t>common</a:t>
            </a:r>
            <a:r>
              <a:rPr sz="1800" i="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30" dirty="0">
                <a:solidFill>
                  <a:srgbClr val="000000"/>
                </a:solidFill>
                <a:latin typeface="Courier New"/>
                <a:cs typeface="Courier New"/>
              </a:rPr>
              <a:t>/cblock/velocity</a:t>
            </a:r>
            <a:endParaRPr sz="1800">
              <a:latin typeface="Courier New"/>
              <a:cs typeface="Courier New"/>
            </a:endParaRPr>
          </a:p>
          <a:p>
            <a:pPr marL="1604010">
              <a:lnSpc>
                <a:spcPts val="2100"/>
              </a:lnSpc>
            </a:pPr>
            <a:r>
              <a:rPr sz="1800" i="0" spc="-25" dirty="0">
                <a:solidFill>
                  <a:srgbClr val="000000"/>
                </a:solidFill>
                <a:latin typeface="Courier New"/>
                <a:cs typeface="Courier New"/>
              </a:rPr>
              <a:t>common </a:t>
            </a:r>
            <a:r>
              <a:rPr sz="1800" i="0" spc="-30" dirty="0">
                <a:solidFill>
                  <a:srgbClr val="000000"/>
                </a:solidFill>
                <a:latin typeface="Courier New"/>
                <a:cs typeface="Courier New"/>
              </a:rPr>
              <a:t>/fields/xfield, yfield,</a:t>
            </a:r>
            <a:r>
              <a:rPr sz="1800" i="0" spc="-9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30" dirty="0">
                <a:solidFill>
                  <a:srgbClr val="000000"/>
                </a:solidFill>
                <a:latin typeface="Courier New"/>
                <a:cs typeface="Courier New"/>
              </a:rPr>
              <a:t>zfield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1800" i="0" dirty="0">
                <a:solidFill>
                  <a:srgbClr val="000000"/>
                </a:solidFill>
                <a:latin typeface="Courier New"/>
                <a:cs typeface="Courier New"/>
              </a:rPr>
              <a:t>! </a:t>
            </a:r>
            <a:r>
              <a:rPr sz="1800" i="0" spc="-25" dirty="0">
                <a:solidFill>
                  <a:srgbClr val="000000"/>
                </a:solidFill>
                <a:latin typeface="Courier New"/>
                <a:cs typeface="Courier New"/>
              </a:rPr>
              <a:t>create thread private common</a:t>
            </a:r>
            <a:r>
              <a:rPr sz="1800" i="0" spc="-2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25" dirty="0">
                <a:solidFill>
                  <a:srgbClr val="000000"/>
                </a:solidFill>
                <a:latin typeface="Courier New"/>
                <a:cs typeface="Courier New"/>
              </a:rPr>
              <a:t>blocks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1800" i="0" spc="-25" dirty="0">
                <a:solidFill>
                  <a:srgbClr val="7F007F"/>
                </a:solidFill>
                <a:latin typeface="Courier New"/>
                <a:cs typeface="Courier New"/>
              </a:rPr>
              <a:t>!$omp </a:t>
            </a:r>
            <a:r>
              <a:rPr sz="1800" i="0" spc="-30" dirty="0">
                <a:solidFill>
                  <a:srgbClr val="7F007F"/>
                </a:solidFill>
                <a:latin typeface="Courier New"/>
                <a:cs typeface="Courier New"/>
              </a:rPr>
              <a:t>threadprivate (/cblock/,</a:t>
            </a:r>
            <a:r>
              <a:rPr sz="1800" i="0" spc="-105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1800" i="0" spc="-30" dirty="0">
                <a:solidFill>
                  <a:srgbClr val="7F007F"/>
                </a:solidFill>
                <a:latin typeface="Courier New"/>
                <a:cs typeface="Courier New"/>
              </a:rPr>
              <a:t>/fields/)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798830">
              <a:lnSpc>
                <a:spcPts val="2100"/>
              </a:lnSpc>
              <a:tabLst>
                <a:tab pos="4017645" algn="l"/>
              </a:tabLst>
            </a:pPr>
            <a:r>
              <a:rPr sz="1800" i="0" spc="-25" dirty="0">
                <a:solidFill>
                  <a:srgbClr val="7F007F"/>
                </a:solidFill>
                <a:latin typeface="Courier New"/>
                <a:cs typeface="Courier New"/>
              </a:rPr>
              <a:t>!$omp</a:t>
            </a:r>
            <a:r>
              <a:rPr sz="1800" i="0" spc="-30" dirty="0">
                <a:solidFill>
                  <a:srgbClr val="7F007F"/>
                </a:solidFill>
                <a:latin typeface="Courier New"/>
                <a:cs typeface="Courier New"/>
              </a:rPr>
              <a:t> parallel	</a:t>
            </a:r>
            <a:r>
              <a:rPr sz="1800" i="0" dirty="0">
                <a:solidFill>
                  <a:srgbClr val="7F007F"/>
                </a:solidFill>
                <a:latin typeface="Courier New"/>
                <a:cs typeface="Courier New"/>
              </a:rPr>
              <a:t>&amp;</a:t>
            </a:r>
            <a:endParaRPr sz="1800">
              <a:latin typeface="Courier New"/>
              <a:cs typeface="Courier New"/>
            </a:endParaRPr>
          </a:p>
          <a:p>
            <a:pPr marL="798830">
              <a:lnSpc>
                <a:spcPts val="2039"/>
              </a:lnSpc>
            </a:pPr>
            <a:r>
              <a:rPr sz="1800" i="0" spc="-25" dirty="0">
                <a:solidFill>
                  <a:srgbClr val="7F007F"/>
                </a:solidFill>
                <a:latin typeface="Courier New"/>
                <a:cs typeface="Courier New"/>
              </a:rPr>
              <a:t>!$omp </a:t>
            </a:r>
            <a:r>
              <a:rPr sz="1800" i="0" spc="-30" dirty="0">
                <a:solidFill>
                  <a:srgbClr val="7F007F"/>
                </a:solidFill>
                <a:latin typeface="Courier New"/>
                <a:cs typeface="Courier New"/>
              </a:rPr>
              <a:t>default (private)</a:t>
            </a:r>
            <a:r>
              <a:rPr sz="1800" i="0" spc="-114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1800" i="0" dirty="0">
                <a:solidFill>
                  <a:srgbClr val="7F007F"/>
                </a:solidFill>
                <a:latin typeface="Courier New"/>
                <a:cs typeface="Courier New"/>
              </a:rPr>
              <a:t>&amp;</a:t>
            </a:r>
            <a:endParaRPr sz="1800">
              <a:latin typeface="Courier New"/>
              <a:cs typeface="Courier New"/>
            </a:endParaRPr>
          </a:p>
          <a:p>
            <a:pPr marL="798830">
              <a:lnSpc>
                <a:spcPts val="2100"/>
              </a:lnSpc>
            </a:pPr>
            <a:r>
              <a:rPr sz="1800" i="0" spc="-25" dirty="0">
                <a:latin typeface="Courier New"/>
                <a:cs typeface="Courier New"/>
              </a:rPr>
              <a:t>!$omp copyin </a:t>
            </a:r>
            <a:r>
              <a:rPr sz="1800" i="0" dirty="0">
                <a:latin typeface="Courier New"/>
                <a:cs typeface="Courier New"/>
              </a:rPr>
              <a:t>( </a:t>
            </a:r>
            <a:r>
              <a:rPr sz="1800" i="0" spc="-30" dirty="0">
                <a:latin typeface="Courier New"/>
                <a:cs typeface="Courier New"/>
              </a:rPr>
              <a:t>/cblock/, </a:t>
            </a:r>
            <a:r>
              <a:rPr sz="1800" i="0" spc="-25" dirty="0">
                <a:latin typeface="Courier New"/>
                <a:cs typeface="Courier New"/>
              </a:rPr>
              <a:t>zfield</a:t>
            </a:r>
            <a:r>
              <a:rPr sz="1800" i="0" spc="-204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129789" y="1734820"/>
            <a:ext cx="66998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OpenMP </a:t>
            </a:r>
            <a:r>
              <a:rPr spc="-40" dirty="0"/>
              <a:t>Runtime</a:t>
            </a:r>
            <a:r>
              <a:rPr spc="-155" dirty="0"/>
              <a:t> </a:t>
            </a:r>
            <a:r>
              <a:rPr spc="-40" dirty="0"/>
              <a:t>Functions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42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OpenMP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runtime</a:t>
            </a:r>
            <a:r>
              <a:rPr sz="3600" i="0" spc="-1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environment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087120"/>
            <a:ext cx="8036559" cy="505841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OpenMP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provides various user-callable</a:t>
            </a:r>
            <a:r>
              <a:rPr sz="2400" b="1" i="1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  <a:spcBef>
                <a:spcPts val="1210"/>
              </a:spcBef>
            </a:pPr>
            <a:r>
              <a:rPr sz="2700" spc="292" baseline="6172" dirty="0">
                <a:solidFill>
                  <a:srgbClr val="7F007F"/>
                </a:solidFill>
                <a:latin typeface="DejaVu Sans"/>
                <a:cs typeface="DejaVu Sans"/>
              </a:rPr>
              <a:t>▶ </a:t>
            </a:r>
            <a:r>
              <a:rPr sz="2400" b="1" i="1" spc="-15" dirty="0">
                <a:solidFill>
                  <a:srgbClr val="7F007F"/>
                </a:solidFill>
                <a:latin typeface="Arial"/>
                <a:cs typeface="Arial"/>
              </a:rPr>
              <a:t>To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control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and query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parallel</a:t>
            </a:r>
            <a:r>
              <a:rPr sz="2400" b="1" i="1" spc="-254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5" dirty="0">
                <a:solidFill>
                  <a:srgbClr val="7F007F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  <a:spcBef>
                <a:spcPts val="930"/>
              </a:spcBef>
            </a:pPr>
            <a:r>
              <a:rPr sz="2700" spc="292" baseline="6172" dirty="0">
                <a:solidFill>
                  <a:srgbClr val="7F007F"/>
                </a:solidFill>
                <a:latin typeface="DejaVu Sans"/>
                <a:cs typeface="DejaVu Sans"/>
              </a:rPr>
              <a:t>▶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General purpose semaphore/lock</a:t>
            </a:r>
            <a:r>
              <a:rPr sz="2400" b="1" i="1" spc="-18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routines</a:t>
            </a:r>
            <a:endParaRPr sz="2400">
              <a:latin typeface="Arial"/>
              <a:cs typeface="Arial"/>
            </a:endParaRPr>
          </a:p>
          <a:p>
            <a:pPr marL="1200150" marR="746760" indent="-215900">
              <a:lnSpc>
                <a:spcPts val="2670"/>
              </a:lnSpc>
              <a:spcBef>
                <a:spcPts val="1190"/>
              </a:spcBef>
            </a:pPr>
            <a:r>
              <a:rPr sz="2700" spc="-494" baseline="6172" dirty="0">
                <a:latin typeface="DejaVu Sans"/>
                <a:cs typeface="DejaVu Sans"/>
              </a:rPr>
              <a:t>✔ </a:t>
            </a:r>
            <a:r>
              <a:rPr sz="2400" b="1" i="1" spc="-25" dirty="0">
                <a:latin typeface="Arial"/>
                <a:cs typeface="Arial"/>
              </a:rPr>
              <a:t>Nested locks </a:t>
            </a:r>
            <a:r>
              <a:rPr sz="2400" b="1" i="1" spc="-20" dirty="0">
                <a:latin typeface="Arial"/>
                <a:cs typeface="Arial"/>
              </a:rPr>
              <a:t>are </a:t>
            </a:r>
            <a:r>
              <a:rPr sz="2400" b="1" i="1" spc="-30" dirty="0">
                <a:latin typeface="Arial"/>
                <a:cs typeface="Arial"/>
              </a:rPr>
              <a:t>supported, </a:t>
            </a:r>
            <a:r>
              <a:rPr sz="2400" b="1" i="1" spc="-20" dirty="0">
                <a:latin typeface="Arial"/>
                <a:cs typeface="Arial"/>
              </a:rPr>
              <a:t>but will </a:t>
            </a:r>
            <a:r>
              <a:rPr sz="2400" b="1" i="1" spc="-30" dirty="0">
                <a:latin typeface="Arial"/>
                <a:cs typeface="Arial"/>
              </a:rPr>
              <a:t>not</a:t>
            </a:r>
            <a:r>
              <a:rPr sz="2400" b="1" i="1" spc="-170" dirty="0">
                <a:latin typeface="Arial"/>
                <a:cs typeface="Arial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be  </a:t>
            </a:r>
            <a:r>
              <a:rPr sz="2400" b="1" i="1" spc="-25" dirty="0">
                <a:latin typeface="Arial"/>
                <a:cs typeface="Arial"/>
              </a:rPr>
              <a:t>covered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spc="-25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  <a:p>
            <a:pPr marL="287020" marR="947419" indent="-274320">
              <a:lnSpc>
                <a:spcPts val="2680"/>
              </a:lnSpc>
              <a:spcBef>
                <a:spcPts val="85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runtime functions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take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precedence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over</a:t>
            </a:r>
            <a:r>
              <a:rPr sz="2400" b="1" i="1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corresponding environment</a:t>
            </a:r>
            <a:r>
              <a:rPr sz="2400" b="1" i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ts val="2780"/>
              </a:lnSpc>
              <a:spcBef>
                <a:spcPts val="115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Recommended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use under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control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#ifdef</a:t>
            </a:r>
            <a:r>
              <a:rPr sz="2400" b="1" i="1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780"/>
              </a:lnSpc>
            </a:pP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_OPENMP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(C/C++)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conditional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compilation</a:t>
            </a:r>
            <a:r>
              <a:rPr sz="2400" b="1" i="1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(Fortran)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C/C++ programs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need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include</a:t>
            </a:r>
            <a:r>
              <a:rPr sz="2400" b="1" i="1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latin typeface="Arial"/>
                <a:cs typeface="Arial"/>
              </a:rPr>
              <a:t>&lt;omp.h&gt;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Fortran: may want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400" b="1" i="1" spc="-30" dirty="0">
                <a:latin typeface="Arial"/>
                <a:cs typeface="Arial"/>
              </a:rPr>
              <a:t>“USE</a:t>
            </a:r>
            <a:r>
              <a:rPr sz="2400" b="1" i="1" spc="-160" dirty="0">
                <a:latin typeface="Arial"/>
                <a:cs typeface="Arial"/>
              </a:rPr>
              <a:t> </a:t>
            </a:r>
            <a:r>
              <a:rPr sz="2400" b="1" i="1" spc="-30" dirty="0">
                <a:latin typeface="Arial"/>
                <a:cs typeface="Arial"/>
              </a:rPr>
              <a:t>omp_lib”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36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Runtime 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library</a:t>
            </a:r>
            <a:r>
              <a:rPr sz="3600" i="0" spc="-1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80"/>
              </a:spcBef>
            </a:pPr>
            <a:r>
              <a:rPr i="1" spc="-30" dirty="0">
                <a:solidFill>
                  <a:srgbClr val="7F007F"/>
                </a:solidFill>
              </a:rPr>
              <a:t>Name  </a:t>
            </a:r>
            <a:r>
              <a:rPr spc="-30" dirty="0"/>
              <a:t>omp_set_num_threads  </a:t>
            </a:r>
            <a:r>
              <a:rPr spc="-35" dirty="0"/>
              <a:t>omp_get_num_threads  </a:t>
            </a:r>
            <a:r>
              <a:rPr spc="-30" dirty="0"/>
              <a:t>omp_get_max_threads  omp_get_thread_num  omp_get_num_procs  omp_in_parallel  </a:t>
            </a:r>
            <a:r>
              <a:rPr spc="-35" dirty="0"/>
              <a:t>omp_set_dynamic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14045">
              <a:lnSpc>
                <a:spcPts val="2460"/>
              </a:lnSpc>
              <a:spcBef>
                <a:spcPts val="5"/>
              </a:spcBef>
            </a:pPr>
            <a:r>
              <a:rPr i="1" spc="-25" dirty="0"/>
              <a:t>o</a:t>
            </a:r>
            <a:r>
              <a:rPr i="1" spc="-50" dirty="0"/>
              <a:t>m</a:t>
            </a:r>
            <a:r>
              <a:rPr i="1" spc="-45" dirty="0"/>
              <a:t>p</a:t>
            </a:r>
            <a:r>
              <a:rPr i="1" spc="-15" dirty="0"/>
              <a:t>_</a:t>
            </a:r>
            <a:r>
              <a:rPr i="1" spc="-45" dirty="0"/>
              <a:t>g</a:t>
            </a:r>
            <a:r>
              <a:rPr i="1" spc="-25" dirty="0"/>
              <a:t>et</a:t>
            </a:r>
            <a:r>
              <a:rPr i="1" spc="-5" dirty="0"/>
              <a:t>_</a:t>
            </a:r>
            <a:r>
              <a:rPr i="1" spc="-60" dirty="0"/>
              <a:t>d</a:t>
            </a:r>
            <a:r>
              <a:rPr i="1" spc="-5" dirty="0"/>
              <a:t>y</a:t>
            </a:r>
            <a:r>
              <a:rPr i="1" spc="-60" dirty="0"/>
              <a:t>n</a:t>
            </a:r>
            <a:r>
              <a:rPr i="1" spc="-25" dirty="0"/>
              <a:t>a</a:t>
            </a:r>
            <a:r>
              <a:rPr i="1" spc="-60" dirty="0"/>
              <a:t>m</a:t>
            </a:r>
            <a:r>
              <a:rPr i="1" spc="-25" dirty="0"/>
              <a:t>i</a:t>
            </a:r>
            <a:r>
              <a:rPr i="1" dirty="0"/>
              <a:t>c </a:t>
            </a:r>
            <a:r>
              <a:rPr dirty="0"/>
              <a:t> </a:t>
            </a:r>
            <a:r>
              <a:rPr spc="-30" dirty="0"/>
              <a:t>omp_set_nested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837565">
              <a:lnSpc>
                <a:spcPts val="2460"/>
              </a:lnSpc>
              <a:spcBef>
                <a:spcPts val="5"/>
              </a:spcBef>
            </a:pPr>
            <a:r>
              <a:rPr i="1" spc="-25" dirty="0"/>
              <a:t>o</a:t>
            </a:r>
            <a:r>
              <a:rPr i="1" spc="-50" dirty="0"/>
              <a:t>m</a:t>
            </a:r>
            <a:r>
              <a:rPr i="1" spc="-45" dirty="0"/>
              <a:t>p</a:t>
            </a:r>
            <a:r>
              <a:rPr i="1" spc="-15" dirty="0"/>
              <a:t>_</a:t>
            </a:r>
            <a:r>
              <a:rPr i="1" spc="-45" dirty="0"/>
              <a:t>g</a:t>
            </a:r>
            <a:r>
              <a:rPr i="1" spc="-25" dirty="0"/>
              <a:t>et</a:t>
            </a:r>
            <a:r>
              <a:rPr i="1" spc="-5" dirty="0"/>
              <a:t>_</a:t>
            </a:r>
            <a:r>
              <a:rPr i="1" spc="-60" dirty="0"/>
              <a:t>n</a:t>
            </a:r>
            <a:r>
              <a:rPr i="1" spc="-5" dirty="0"/>
              <a:t>e</a:t>
            </a:r>
            <a:r>
              <a:rPr i="1" spc="-50" dirty="0"/>
              <a:t>s</a:t>
            </a:r>
            <a:r>
              <a:rPr i="1" spc="-25" dirty="0"/>
              <a:t>te</a:t>
            </a:r>
            <a:r>
              <a:rPr i="1" dirty="0"/>
              <a:t>d </a:t>
            </a:r>
            <a:r>
              <a:rPr dirty="0"/>
              <a:t> </a:t>
            </a:r>
            <a:r>
              <a:rPr spc="-35" dirty="0"/>
              <a:t>omp_get_wtime  </a:t>
            </a:r>
            <a:r>
              <a:rPr spc="-30" dirty="0"/>
              <a:t>omp_get_wtick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538979" y="1270000"/>
            <a:ext cx="5247005" cy="473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00"/>
              </a:spcBef>
            </a:pP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Functionality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i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threads</a:t>
            </a:r>
            <a:endParaRPr sz="2200">
              <a:latin typeface="Arial"/>
              <a:cs typeface="Arial"/>
            </a:endParaRPr>
          </a:p>
          <a:p>
            <a:pPr marL="12700" marR="520065">
              <a:lnSpc>
                <a:spcPts val="2460"/>
              </a:lnSpc>
              <a:spcBef>
                <a:spcPts val="140"/>
              </a:spcBef>
            </a:pP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Return number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threads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10" dirty="0">
                <a:solidFill>
                  <a:srgbClr val="0000FF"/>
                </a:solidFill>
                <a:latin typeface="Arial"/>
                <a:cs typeface="Arial"/>
              </a:rPr>
              <a:t>team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maximum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threads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Get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thread</a:t>
            </a:r>
            <a:r>
              <a:rPr sz="2200" b="1" i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0000FF"/>
                </a:solidFill>
                <a:latin typeface="Arial"/>
                <a:cs typeface="Arial"/>
              </a:rPr>
              <a:t>ID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25"/>
              </a:lnSpc>
            </a:pP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maximum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i="1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processors</a:t>
            </a:r>
            <a:endParaRPr sz="2200">
              <a:latin typeface="Arial"/>
              <a:cs typeface="Arial"/>
            </a:endParaRPr>
          </a:p>
          <a:p>
            <a:pPr marL="12700" marR="538480">
              <a:lnSpc>
                <a:spcPts val="2460"/>
              </a:lnSpc>
              <a:spcBef>
                <a:spcPts val="150"/>
              </a:spcBef>
            </a:pP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Check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whether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parallel region  Activate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dynamic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thread</a:t>
            </a:r>
            <a:r>
              <a:rPr sz="2200" b="1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adjustment</a:t>
            </a:r>
            <a:endParaRPr sz="2200">
              <a:latin typeface="Arial"/>
              <a:cs typeface="Arial"/>
            </a:endParaRPr>
          </a:p>
          <a:p>
            <a:pPr marL="12700" marR="339090" indent="290830">
              <a:lnSpc>
                <a:spcPts val="2460"/>
              </a:lnSpc>
            </a:pP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(but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implementation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is free </a:t>
            </a:r>
            <a:r>
              <a:rPr sz="1800" b="1" i="1" spc="-10" dirty="0">
                <a:solidFill>
                  <a:srgbClr val="7F007F"/>
                </a:solidFill>
                <a:latin typeface="Arial"/>
                <a:cs typeface="Arial"/>
              </a:rPr>
              <a:t>to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ignore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this) 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Check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dynamic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thread</a:t>
            </a:r>
            <a:r>
              <a:rPr sz="2200" b="1" i="1" spc="-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adjustment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Activate nested</a:t>
            </a:r>
            <a:r>
              <a:rPr sz="2200" b="1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parallelism</a:t>
            </a:r>
            <a:endParaRPr sz="2200">
              <a:latin typeface="Arial"/>
              <a:cs typeface="Arial"/>
            </a:endParaRPr>
          </a:p>
          <a:p>
            <a:pPr marL="12700" marR="802640" indent="290830">
              <a:lnSpc>
                <a:spcPts val="2460"/>
              </a:lnSpc>
            </a:pP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(but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implementation </a:t>
            </a:r>
            <a:r>
              <a:rPr sz="1800" b="1" i="1" spc="-15" dirty="0">
                <a:solidFill>
                  <a:srgbClr val="7F007F"/>
                </a:solidFill>
                <a:latin typeface="Arial"/>
                <a:cs typeface="Arial"/>
              </a:rPr>
              <a:t>is free </a:t>
            </a:r>
            <a:r>
              <a:rPr sz="1800" b="1" i="1" spc="-25" dirty="0">
                <a:solidFill>
                  <a:srgbClr val="7F007F"/>
                </a:solidFill>
                <a:latin typeface="Arial"/>
                <a:cs typeface="Arial"/>
              </a:rPr>
              <a:t>ignore</a:t>
            </a:r>
            <a:r>
              <a:rPr sz="1800" b="1" i="1" spc="-13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7F007F"/>
                </a:solidFill>
                <a:latin typeface="Arial"/>
                <a:cs typeface="Arial"/>
              </a:rPr>
              <a:t>this) 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Check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nested parallelism  Returns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wall clock</a:t>
            </a:r>
            <a:r>
              <a:rPr sz="2200" b="1" i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31750">
              <a:lnSpc>
                <a:spcPts val="2410"/>
              </a:lnSpc>
            </a:pP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seconds between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clock</a:t>
            </a:r>
            <a:r>
              <a:rPr sz="2200" b="1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ticks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431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OpenMP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locking</a:t>
            </a:r>
            <a:r>
              <a:rPr sz="3600" i="0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routines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243329"/>
            <a:ext cx="8366125" cy="49136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7020" marR="596265" indent="-274320">
              <a:lnSpc>
                <a:spcPts val="2460"/>
              </a:lnSpc>
              <a:spcBef>
                <a:spcPts val="33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Locks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provide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greater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flexibility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over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critical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sections</a:t>
            </a:r>
            <a:r>
              <a:rPr sz="2200" b="1" i="1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atomic</a:t>
            </a:r>
            <a:r>
              <a:rPr sz="2200" b="1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updates:</a:t>
            </a:r>
            <a:endParaRPr sz="22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1190"/>
              </a:spcBef>
              <a:buSzPct val="75000"/>
              <a:buFont typeface="DejaVu Sans"/>
              <a:buChar char="●"/>
              <a:tabLst>
                <a:tab pos="767715" algn="l"/>
                <a:tab pos="768350" algn="l"/>
              </a:tabLst>
            </a:pP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Possible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to </a:t>
            </a:r>
            <a:r>
              <a:rPr sz="2200" b="1" i="1" spc="-35" dirty="0">
                <a:solidFill>
                  <a:srgbClr val="7F007F"/>
                </a:solidFill>
                <a:latin typeface="Arial"/>
                <a:cs typeface="Arial"/>
              </a:rPr>
              <a:t>implement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asynchronous</a:t>
            </a:r>
            <a:r>
              <a:rPr sz="2200" b="1" i="1" spc="-5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behaviour</a:t>
            </a:r>
            <a:endParaRPr sz="22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950"/>
              </a:spcBef>
              <a:buSzPct val="75000"/>
              <a:buFont typeface="DejaVu Sans"/>
              <a:buChar char="●"/>
              <a:tabLst>
                <a:tab pos="767715" algn="l"/>
                <a:tab pos="768350" algn="l"/>
              </a:tabLst>
            </a:pP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Not block</a:t>
            </a:r>
            <a:r>
              <a:rPr sz="2200" b="1" i="1" spc="-5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structured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5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so-called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lock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variable,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special</a:t>
            </a:r>
            <a:r>
              <a:rPr sz="2200" b="1" i="1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variable:</a:t>
            </a:r>
            <a:endParaRPr sz="2200">
              <a:latin typeface="Arial"/>
              <a:cs typeface="Arial"/>
            </a:endParaRPr>
          </a:p>
          <a:p>
            <a:pPr marL="768350" marR="614045" lvl="1" indent="-288290">
              <a:lnSpc>
                <a:spcPts val="2460"/>
              </a:lnSpc>
              <a:spcBef>
                <a:spcPts val="1470"/>
              </a:spcBef>
              <a:buSzPct val="75000"/>
              <a:buFont typeface="DejaVu Sans"/>
              <a:buChar char="●"/>
              <a:tabLst>
                <a:tab pos="767715" algn="l"/>
                <a:tab pos="768350" algn="l"/>
              </a:tabLst>
            </a:pP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Fortran: type INTEGER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and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2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KIND large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enough</a:t>
            </a:r>
            <a:r>
              <a:rPr sz="2200" b="1" i="1" spc="-26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to 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hold </a:t>
            </a:r>
            <a:r>
              <a:rPr sz="2200" b="1" i="1" spc="-5" dirty="0">
                <a:solidFill>
                  <a:srgbClr val="7F007F"/>
                </a:solidFill>
                <a:latin typeface="Arial"/>
                <a:cs typeface="Arial"/>
              </a:rPr>
              <a:t>an</a:t>
            </a:r>
            <a:r>
              <a:rPr sz="2200" b="1" i="1" spc="-114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address</a:t>
            </a:r>
            <a:endParaRPr sz="2200">
              <a:latin typeface="Arial"/>
              <a:cs typeface="Arial"/>
            </a:endParaRPr>
          </a:p>
          <a:p>
            <a:pPr marL="768350" marR="202565" lvl="1" indent="-288290">
              <a:lnSpc>
                <a:spcPts val="2460"/>
              </a:lnSpc>
              <a:spcBef>
                <a:spcPts val="1140"/>
              </a:spcBef>
              <a:buSzPct val="75000"/>
              <a:buFont typeface="DejaVu Sans"/>
              <a:buChar char="●"/>
              <a:tabLst>
                <a:tab pos="767715" algn="l"/>
                <a:tab pos="768350" algn="l"/>
              </a:tabLst>
            </a:pP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C/C++: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type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omp_lock_t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and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omp_nest_lock_t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for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nested 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locks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0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Lock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variables should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manipulated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through the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API</a:t>
            </a:r>
            <a:r>
              <a:rPr sz="2200" b="1" i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ts val="2460"/>
              </a:lnSpc>
              <a:spcBef>
                <a:spcPts val="147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200" b="1" i="1" spc="-1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illegal, </a:t>
            </a:r>
            <a:r>
              <a:rPr sz="22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and behaviour </a:t>
            </a:r>
            <a:r>
              <a:rPr sz="2200" b="1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is </a:t>
            </a:r>
            <a:r>
              <a:rPr sz="2200" b="1" i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undefined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case </a:t>
            </a: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lock</a:t>
            </a:r>
            <a:r>
              <a:rPr sz="2200" b="1" i="1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 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used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without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appropriate</a:t>
            </a:r>
            <a:r>
              <a:rPr sz="22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initialization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3215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Nested</a:t>
            </a:r>
            <a:r>
              <a:rPr sz="3600" i="0" spc="-1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locking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087119"/>
            <a:ext cx="8004175" cy="333756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3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Simple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locks: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may not be locked if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already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2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locked</a:t>
            </a:r>
            <a:r>
              <a:rPr sz="2200" b="1" i="1" spc="-32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state</a:t>
            </a:r>
            <a:endParaRPr sz="2200">
              <a:latin typeface="Arial"/>
              <a:cs typeface="Arial"/>
            </a:endParaRPr>
          </a:p>
          <a:p>
            <a:pPr marL="287020" marR="173990" indent="-274320">
              <a:lnSpc>
                <a:spcPts val="2470"/>
              </a:lnSpc>
              <a:spcBef>
                <a:spcPts val="145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Nestable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locks: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may be </a:t>
            </a:r>
            <a:r>
              <a:rPr sz="2200" b="1" i="1" spc="-15" dirty="0">
                <a:solidFill>
                  <a:srgbClr val="7F007F"/>
                </a:solidFill>
                <a:latin typeface="Arial"/>
                <a:cs typeface="Arial"/>
              </a:rPr>
              <a:t>locked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multiple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times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by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the</a:t>
            </a:r>
            <a:r>
              <a:rPr sz="2200" b="1" i="1" spc="-27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7F007F"/>
                </a:solidFill>
                <a:latin typeface="Arial"/>
                <a:cs typeface="Arial"/>
              </a:rPr>
              <a:t>same 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thread before </a:t>
            </a:r>
            <a:r>
              <a:rPr sz="2200" b="1" i="1" spc="-30" dirty="0">
                <a:solidFill>
                  <a:srgbClr val="7F007F"/>
                </a:solidFill>
                <a:latin typeface="Arial"/>
                <a:cs typeface="Arial"/>
              </a:rPr>
              <a:t>being</a:t>
            </a:r>
            <a:r>
              <a:rPr sz="2200" b="1" i="1" spc="-16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7F007F"/>
                </a:solidFill>
                <a:latin typeface="Arial"/>
                <a:cs typeface="Arial"/>
              </a:rPr>
              <a:t>unlocked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7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200" b="1" i="1" spc="-1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remainder,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we will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discuss </a:t>
            </a:r>
            <a:r>
              <a:rPr sz="2200" b="1" i="1" spc="-30" dirty="0">
                <a:solidFill>
                  <a:srgbClr val="0000FF"/>
                </a:solidFill>
                <a:latin typeface="Arial"/>
                <a:cs typeface="Arial"/>
              </a:rPr>
              <a:t>simple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locks</a:t>
            </a:r>
            <a:r>
              <a:rPr sz="2200" b="1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endParaRPr sz="2200">
              <a:latin typeface="Arial"/>
              <a:cs typeface="Arial"/>
            </a:endParaRPr>
          </a:p>
          <a:p>
            <a:pPr marL="287020" marR="572770" indent="-274320">
              <a:lnSpc>
                <a:spcPts val="2460"/>
              </a:lnSpc>
              <a:spcBef>
                <a:spcPts val="147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interface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functions dealing with nested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locks</a:t>
            </a:r>
            <a:r>
              <a:rPr sz="2200" b="1" i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is 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similar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(but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using nestable </a:t>
            </a:r>
            <a:r>
              <a:rPr sz="2200" b="1" i="1" spc="-20" dirty="0">
                <a:solidFill>
                  <a:srgbClr val="0000FF"/>
                </a:solidFill>
                <a:latin typeface="Arial"/>
                <a:cs typeface="Arial"/>
              </a:rPr>
              <a:t>lock</a:t>
            </a:r>
            <a:r>
              <a:rPr sz="2200" b="1" i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00FF"/>
                </a:solidFill>
                <a:latin typeface="Arial"/>
                <a:cs typeface="Arial"/>
              </a:rPr>
              <a:t>variables):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tabLst>
                <a:tab pos="3935095" algn="l"/>
              </a:tabLst>
            </a:pPr>
            <a:r>
              <a:rPr sz="2200" b="1" spc="-5" dirty="0">
                <a:solidFill>
                  <a:srgbClr val="7F007F"/>
                </a:solidFill>
                <a:latin typeface="Courier New"/>
                <a:cs typeface="Courier New"/>
              </a:rPr>
              <a:t>Simple</a:t>
            </a:r>
            <a:r>
              <a:rPr sz="2200" b="1" spc="15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7F007F"/>
                </a:solidFill>
                <a:latin typeface="Courier New"/>
                <a:cs typeface="Courier New"/>
              </a:rPr>
              <a:t>locks	</a:t>
            </a:r>
            <a:r>
              <a:rPr sz="2200" b="1" spc="-5" dirty="0">
                <a:solidFill>
                  <a:srgbClr val="7F007F"/>
                </a:solidFill>
                <a:latin typeface="Courier New"/>
                <a:cs typeface="Courier New"/>
              </a:rPr>
              <a:t>Nestable</a:t>
            </a:r>
            <a:r>
              <a:rPr sz="2200" b="1" spc="-10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7F007F"/>
                </a:solidFill>
                <a:latin typeface="Courier New"/>
                <a:cs typeface="Courier New"/>
              </a:rPr>
              <a:t>locks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29410" y="4695190"/>
            <a:ext cx="2708275" cy="16217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254"/>
              </a:spcBef>
            </a:pPr>
            <a:r>
              <a:rPr sz="2200" b="1" spc="-5" dirty="0">
                <a:latin typeface="Courier New"/>
                <a:cs typeface="Courier New"/>
              </a:rPr>
              <a:t>omp_init_lock  omp</a:t>
            </a:r>
            <a:r>
              <a:rPr sz="2200" b="1" spc="5" dirty="0">
                <a:latin typeface="Courier New"/>
                <a:cs typeface="Courier New"/>
              </a:rPr>
              <a:t>_</a:t>
            </a:r>
            <a:r>
              <a:rPr sz="2200" b="1" spc="-15" dirty="0">
                <a:latin typeface="Courier New"/>
                <a:cs typeface="Courier New"/>
              </a:rPr>
              <a:t>d</a:t>
            </a:r>
            <a:r>
              <a:rPr sz="2200" b="1" spc="-5" dirty="0">
                <a:latin typeface="Courier New"/>
                <a:cs typeface="Courier New"/>
              </a:rPr>
              <a:t>e</a:t>
            </a:r>
            <a:r>
              <a:rPr sz="2200" b="1" spc="5" dirty="0">
                <a:latin typeface="Courier New"/>
                <a:cs typeface="Courier New"/>
              </a:rPr>
              <a:t>s</a:t>
            </a:r>
            <a:r>
              <a:rPr sz="2200" b="1" spc="-15" dirty="0">
                <a:latin typeface="Courier New"/>
                <a:cs typeface="Courier New"/>
              </a:rPr>
              <a:t>t</a:t>
            </a:r>
            <a:r>
              <a:rPr sz="2200" b="1" spc="-5" dirty="0">
                <a:latin typeface="Courier New"/>
                <a:cs typeface="Courier New"/>
              </a:rPr>
              <a:t>r</a:t>
            </a:r>
            <a:r>
              <a:rPr sz="2200" b="1" spc="5" dirty="0">
                <a:latin typeface="Courier New"/>
                <a:cs typeface="Courier New"/>
              </a:rPr>
              <a:t>o</a:t>
            </a:r>
            <a:r>
              <a:rPr sz="2200" b="1" spc="-15" dirty="0">
                <a:latin typeface="Courier New"/>
                <a:cs typeface="Courier New"/>
              </a:rPr>
              <a:t>y</a:t>
            </a:r>
            <a:r>
              <a:rPr sz="2200" b="1" spc="-5" dirty="0">
                <a:latin typeface="Courier New"/>
                <a:cs typeface="Courier New"/>
              </a:rPr>
              <a:t>_</a:t>
            </a:r>
            <a:r>
              <a:rPr sz="2200" b="1" spc="5" dirty="0">
                <a:latin typeface="Courier New"/>
                <a:cs typeface="Courier New"/>
              </a:rPr>
              <a:t>l</a:t>
            </a:r>
            <a:r>
              <a:rPr sz="2200" b="1" spc="-15" dirty="0">
                <a:latin typeface="Courier New"/>
                <a:cs typeface="Courier New"/>
              </a:rPr>
              <a:t>o</a:t>
            </a:r>
            <a:r>
              <a:rPr sz="2200" b="1" spc="-5" dirty="0">
                <a:latin typeface="Courier New"/>
                <a:cs typeface="Courier New"/>
              </a:rPr>
              <a:t>c</a:t>
            </a:r>
            <a:r>
              <a:rPr sz="2200" b="1" dirty="0">
                <a:latin typeface="Courier New"/>
                <a:cs typeface="Courier New"/>
              </a:rPr>
              <a:t>k  </a:t>
            </a:r>
            <a:r>
              <a:rPr sz="2200" b="1" spc="-5" dirty="0">
                <a:latin typeface="Courier New"/>
                <a:cs typeface="Courier New"/>
              </a:rPr>
              <a:t>omp_set_lock  omp_unset_lock  omp_test_lock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10809" y="4695190"/>
            <a:ext cx="3546475" cy="16217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254"/>
              </a:spcBef>
            </a:pPr>
            <a:r>
              <a:rPr sz="2200" b="1" spc="-5" dirty="0">
                <a:latin typeface="Courier New"/>
                <a:cs typeface="Courier New"/>
              </a:rPr>
              <a:t>omp_init_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nest</a:t>
            </a:r>
            <a:r>
              <a:rPr sz="2200" b="1" spc="-5" dirty="0">
                <a:latin typeface="Courier New"/>
                <a:cs typeface="Courier New"/>
              </a:rPr>
              <a:t>_lock  omp_destroy_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nest</a:t>
            </a:r>
            <a:r>
              <a:rPr sz="2200" b="1" spc="-5" dirty="0">
                <a:latin typeface="Courier New"/>
                <a:cs typeface="Courier New"/>
              </a:rPr>
              <a:t>_loc</a:t>
            </a:r>
            <a:r>
              <a:rPr sz="2200" b="1" dirty="0">
                <a:latin typeface="Courier New"/>
                <a:cs typeface="Courier New"/>
              </a:rPr>
              <a:t>k  </a:t>
            </a:r>
            <a:r>
              <a:rPr sz="2200" b="1" spc="-5" dirty="0">
                <a:latin typeface="Courier New"/>
                <a:cs typeface="Courier New"/>
              </a:rPr>
              <a:t>omp_set_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nest</a:t>
            </a:r>
            <a:r>
              <a:rPr sz="2200" b="1" spc="-5" dirty="0">
                <a:latin typeface="Courier New"/>
                <a:cs typeface="Courier New"/>
              </a:rPr>
              <a:t>_lock  omp_unset_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nest</a:t>
            </a:r>
            <a:r>
              <a:rPr sz="2200" b="1" spc="-5" dirty="0">
                <a:latin typeface="Courier New"/>
                <a:cs typeface="Courier New"/>
              </a:rPr>
              <a:t>_lock  omp_test_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nest</a:t>
            </a:r>
            <a:r>
              <a:rPr sz="2200" b="1" spc="-5" dirty="0">
                <a:latin typeface="Courier New"/>
                <a:cs typeface="Courier New"/>
              </a:rPr>
              <a:t>_lock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04010" y="1315719"/>
            <a:ext cx="7581900" cy="271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22600" y="4104640"/>
            <a:ext cx="4486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007F7F"/>
                </a:solidFill>
                <a:latin typeface="Arial"/>
                <a:cs typeface="Arial"/>
                <a:hlinkClick r:id="rId3"/>
              </a:rPr>
              <a:t>http://www.openmp.org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42409" y="5384800"/>
            <a:ext cx="2514599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90189" y="6229350"/>
            <a:ext cx="4951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h</a:t>
            </a:r>
            <a:r>
              <a:rPr sz="3200" b="1" spc="-2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t</a:t>
            </a:r>
            <a:r>
              <a:rPr sz="3200" b="1" spc="-3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t</a:t>
            </a:r>
            <a:r>
              <a:rPr sz="3200" b="1" spc="-35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p</a:t>
            </a:r>
            <a:r>
              <a:rPr sz="3200" b="1" spc="-3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:</a:t>
            </a:r>
            <a:r>
              <a:rPr sz="3200" b="1" spc="-1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//</a:t>
            </a:r>
            <a:r>
              <a:rPr sz="3200" b="1" spc="-5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w</a:t>
            </a:r>
            <a:r>
              <a:rPr sz="3200" b="1" spc="-4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ww</a:t>
            </a:r>
            <a:r>
              <a:rPr sz="3200" b="1" spc="-3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.c</a:t>
            </a:r>
            <a:r>
              <a:rPr sz="3200" b="1" spc="-35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o</a:t>
            </a:r>
            <a:r>
              <a:rPr sz="3200" b="1" spc="-5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m</a:t>
            </a:r>
            <a:r>
              <a:rPr sz="3200" b="1" spc="-35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pun</a:t>
            </a:r>
            <a:r>
              <a:rPr sz="3200" b="1" spc="-3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i</a:t>
            </a:r>
            <a:r>
              <a:rPr sz="3200" b="1" spc="-2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t</a:t>
            </a:r>
            <a:r>
              <a:rPr sz="3200" b="1" spc="-3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y.</a:t>
            </a:r>
            <a:r>
              <a:rPr sz="3200" b="1" spc="-35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o</a:t>
            </a:r>
            <a:r>
              <a:rPr sz="3200" b="1" spc="-20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r</a:t>
            </a:r>
            <a:r>
              <a:rPr sz="3200" b="1" dirty="0">
                <a:solidFill>
                  <a:srgbClr val="007F7F"/>
                </a:solidFill>
                <a:latin typeface="Arial"/>
                <a:cs typeface="Arial"/>
                <a:hlinkClick r:id="rId5"/>
              </a:rPr>
              <a:t>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33270" y="18681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33270" y="19050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32000" y="1941829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80">
                <a:moveTo>
                  <a:pt x="55880" y="0"/>
                </a:moveTo>
                <a:lnTo>
                  <a:pt x="55880" y="17780"/>
                </a:lnTo>
                <a:lnTo>
                  <a:pt x="0" y="17780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32000" y="1978660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80">
                <a:moveTo>
                  <a:pt x="55880" y="0"/>
                </a:moveTo>
                <a:lnTo>
                  <a:pt x="55880" y="17779"/>
                </a:lnTo>
                <a:lnTo>
                  <a:pt x="0" y="17779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32000" y="2015489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80">
                <a:moveTo>
                  <a:pt x="55880" y="0"/>
                </a:moveTo>
                <a:lnTo>
                  <a:pt x="55880" y="17780"/>
                </a:lnTo>
                <a:lnTo>
                  <a:pt x="0" y="17780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32000" y="20510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32000" y="208787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32000" y="212471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30729" y="2382520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80">
                <a:moveTo>
                  <a:pt x="55880" y="0"/>
                </a:moveTo>
                <a:lnTo>
                  <a:pt x="1269" y="0"/>
                </a:lnTo>
                <a:lnTo>
                  <a:pt x="0" y="17779"/>
                </a:lnTo>
                <a:lnTo>
                  <a:pt x="54609" y="17779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8189" y="3190239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80">
                <a:moveTo>
                  <a:pt x="55880" y="0"/>
                </a:moveTo>
                <a:lnTo>
                  <a:pt x="1270" y="0"/>
                </a:lnTo>
                <a:lnTo>
                  <a:pt x="0" y="17780"/>
                </a:lnTo>
                <a:lnTo>
                  <a:pt x="54610" y="1778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8189" y="34099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8189" y="344677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28189" y="348360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28189" y="35204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26920" y="3557270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79">
                <a:moveTo>
                  <a:pt x="55880" y="0"/>
                </a:moveTo>
                <a:lnTo>
                  <a:pt x="55880" y="17779"/>
                </a:lnTo>
                <a:lnTo>
                  <a:pt x="0" y="17779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26920" y="3594100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79">
                <a:moveTo>
                  <a:pt x="55880" y="0"/>
                </a:moveTo>
                <a:lnTo>
                  <a:pt x="55880" y="17779"/>
                </a:lnTo>
                <a:lnTo>
                  <a:pt x="0" y="17779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26920" y="3630929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79">
                <a:moveTo>
                  <a:pt x="55880" y="0"/>
                </a:moveTo>
                <a:lnTo>
                  <a:pt x="55880" y="17780"/>
                </a:lnTo>
                <a:lnTo>
                  <a:pt x="0" y="17780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26920" y="366775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26920" y="370459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26920" y="37401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26920" y="377697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26920" y="381380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26920" y="385064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26920" y="38874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26920" y="39243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26920" y="39611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25650" y="403479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25650" y="407162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25650" y="410845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25650" y="414527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25650" y="418084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25650" y="42176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25650" y="42545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25650" y="42913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24379" y="4364990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79">
                <a:moveTo>
                  <a:pt x="55880" y="0"/>
                </a:moveTo>
                <a:lnTo>
                  <a:pt x="55880" y="17780"/>
                </a:lnTo>
                <a:lnTo>
                  <a:pt x="0" y="17780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24379" y="4401820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79">
                <a:moveTo>
                  <a:pt x="55880" y="0"/>
                </a:moveTo>
                <a:lnTo>
                  <a:pt x="55880" y="17779"/>
                </a:lnTo>
                <a:lnTo>
                  <a:pt x="0" y="17779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24379" y="4438650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79">
                <a:moveTo>
                  <a:pt x="55880" y="0"/>
                </a:moveTo>
                <a:lnTo>
                  <a:pt x="55880" y="17780"/>
                </a:lnTo>
                <a:lnTo>
                  <a:pt x="0" y="17780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24379" y="4475479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80" h="17779">
                <a:moveTo>
                  <a:pt x="55880" y="0"/>
                </a:moveTo>
                <a:lnTo>
                  <a:pt x="0" y="0"/>
                </a:lnTo>
                <a:lnTo>
                  <a:pt x="0" y="17780"/>
                </a:lnTo>
                <a:lnTo>
                  <a:pt x="54609" y="1778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24379" y="451230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24379" y="45491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24379" y="46215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24379" y="465835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24379" y="469519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24379" y="47320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09" y="0"/>
                </a:moveTo>
                <a:lnTo>
                  <a:pt x="54609" y="19049"/>
                </a:lnTo>
                <a:lnTo>
                  <a:pt x="0" y="1904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24379" y="47688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4379" y="480567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23110" y="487934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23110" y="49161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23110" y="495300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23110" y="498982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54609" y="0"/>
                </a:moveTo>
                <a:lnTo>
                  <a:pt x="54609" y="17780"/>
                </a:lnTo>
                <a:lnTo>
                  <a:pt x="0" y="1778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23110" y="502539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09" y="0"/>
                </a:moveTo>
                <a:lnTo>
                  <a:pt x="54609" y="19050"/>
                </a:lnTo>
                <a:lnTo>
                  <a:pt x="0" y="190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65270" y="184531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09" y="0"/>
                </a:moveTo>
                <a:lnTo>
                  <a:pt x="54609" y="17779"/>
                </a:lnTo>
                <a:lnTo>
                  <a:pt x="0" y="1777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64000" y="1882139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80"/>
                </a:lnTo>
                <a:lnTo>
                  <a:pt x="0" y="1778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64000" y="1918970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80">
                <a:moveTo>
                  <a:pt x="54610" y="0"/>
                </a:moveTo>
                <a:lnTo>
                  <a:pt x="54610" y="17779"/>
                </a:lnTo>
                <a:lnTo>
                  <a:pt x="0" y="1777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64000" y="19545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64000" y="199136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64000" y="202818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64000" y="20650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62729" y="2101850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55880" y="0"/>
                </a:moveTo>
                <a:lnTo>
                  <a:pt x="55880" y="19050"/>
                </a:lnTo>
                <a:lnTo>
                  <a:pt x="0" y="19050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62729" y="2322829"/>
            <a:ext cx="54610" cy="12700"/>
          </a:xfrm>
          <a:custGeom>
            <a:avLst/>
            <a:gdLst/>
            <a:ahLst/>
            <a:cxnLst/>
            <a:rect l="l" t="t" r="r" b="b"/>
            <a:pathLst>
              <a:path w="54610" h="12700">
                <a:moveTo>
                  <a:pt x="0" y="12700"/>
                </a:moveTo>
                <a:lnTo>
                  <a:pt x="54610" y="12700"/>
                </a:lnTo>
                <a:lnTo>
                  <a:pt x="5461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58920" y="2835910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55879" y="0"/>
                </a:moveTo>
                <a:lnTo>
                  <a:pt x="1269" y="0"/>
                </a:lnTo>
                <a:lnTo>
                  <a:pt x="0" y="19050"/>
                </a:lnTo>
                <a:lnTo>
                  <a:pt x="54609" y="190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58920" y="2997200"/>
            <a:ext cx="54610" cy="5080"/>
          </a:xfrm>
          <a:custGeom>
            <a:avLst/>
            <a:gdLst/>
            <a:ahLst/>
            <a:cxnLst/>
            <a:rect l="l" t="t" r="r" b="b"/>
            <a:pathLst>
              <a:path w="54610" h="5080">
                <a:moveTo>
                  <a:pt x="0" y="5079"/>
                </a:moveTo>
                <a:lnTo>
                  <a:pt x="54609" y="5079"/>
                </a:lnTo>
                <a:lnTo>
                  <a:pt x="5460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57650" y="3056889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79" h="17780">
                <a:moveTo>
                  <a:pt x="55879" y="0"/>
                </a:moveTo>
                <a:lnTo>
                  <a:pt x="1270" y="0"/>
                </a:lnTo>
                <a:lnTo>
                  <a:pt x="0" y="17780"/>
                </a:lnTo>
                <a:lnTo>
                  <a:pt x="55879" y="1778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55109" y="375412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55109" y="379095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53840" y="3827779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55880" y="0"/>
                </a:moveTo>
                <a:lnTo>
                  <a:pt x="1270" y="0"/>
                </a:lnTo>
                <a:lnTo>
                  <a:pt x="0" y="19050"/>
                </a:lnTo>
                <a:lnTo>
                  <a:pt x="54610" y="1905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51300" y="4305300"/>
            <a:ext cx="55880" cy="17780"/>
          </a:xfrm>
          <a:custGeom>
            <a:avLst/>
            <a:gdLst/>
            <a:ahLst/>
            <a:cxnLst/>
            <a:rect l="l" t="t" r="r" b="b"/>
            <a:pathLst>
              <a:path w="55879" h="17779">
                <a:moveTo>
                  <a:pt x="55879" y="0"/>
                </a:moveTo>
                <a:lnTo>
                  <a:pt x="1270" y="0"/>
                </a:lnTo>
                <a:lnTo>
                  <a:pt x="0" y="17780"/>
                </a:lnTo>
                <a:lnTo>
                  <a:pt x="54610" y="1778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48759" y="489204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0" y="0"/>
                </a:moveTo>
                <a:lnTo>
                  <a:pt x="0" y="19050"/>
                </a:lnTo>
                <a:lnTo>
                  <a:pt x="54610" y="19050"/>
                </a:lnTo>
                <a:lnTo>
                  <a:pt x="5461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48759" y="492887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49"/>
                </a:lnTo>
                <a:lnTo>
                  <a:pt x="0" y="1904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48759" y="4965700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54610" y="19050"/>
                </a:lnTo>
                <a:lnTo>
                  <a:pt x="0" y="19050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48759" y="500252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0" y="0"/>
                </a:lnTo>
                <a:lnTo>
                  <a:pt x="0" y="17780"/>
                </a:lnTo>
                <a:lnTo>
                  <a:pt x="54610" y="1905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48759" y="5039359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10" h="19050">
                <a:moveTo>
                  <a:pt x="54610" y="0"/>
                </a:moveTo>
                <a:lnTo>
                  <a:pt x="0" y="0"/>
                </a:lnTo>
                <a:lnTo>
                  <a:pt x="0" y="17779"/>
                </a:lnTo>
                <a:lnTo>
                  <a:pt x="54610" y="1905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47490" y="5076190"/>
            <a:ext cx="55880" cy="19050"/>
          </a:xfrm>
          <a:custGeom>
            <a:avLst/>
            <a:gdLst/>
            <a:ahLst/>
            <a:cxnLst/>
            <a:rect l="l" t="t" r="r" b="b"/>
            <a:pathLst>
              <a:path w="55879" h="19050">
                <a:moveTo>
                  <a:pt x="55880" y="0"/>
                </a:moveTo>
                <a:lnTo>
                  <a:pt x="1270" y="0"/>
                </a:lnTo>
                <a:lnTo>
                  <a:pt x="0" y="17780"/>
                </a:lnTo>
                <a:lnTo>
                  <a:pt x="54610" y="1905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459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OpenMP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locking</a:t>
            </a:r>
            <a:r>
              <a:rPr sz="3600" i="0" spc="-1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243579" y="2335529"/>
            <a:ext cx="1647189" cy="661670"/>
          </a:xfrm>
          <a:custGeom>
            <a:avLst/>
            <a:gdLst/>
            <a:ahLst/>
            <a:cxnLst/>
            <a:rect l="l" t="t" r="r" b="b"/>
            <a:pathLst>
              <a:path w="1647189" h="661669">
                <a:moveTo>
                  <a:pt x="0" y="0"/>
                </a:moveTo>
                <a:lnTo>
                  <a:pt x="1647190" y="0"/>
                </a:lnTo>
                <a:lnTo>
                  <a:pt x="1647190" y="661670"/>
                </a:lnTo>
                <a:lnTo>
                  <a:pt x="0" y="66167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43579" y="2335529"/>
            <a:ext cx="1647189" cy="661670"/>
          </a:xfrm>
          <a:custGeom>
            <a:avLst/>
            <a:gdLst/>
            <a:ahLst/>
            <a:cxnLst/>
            <a:rect l="l" t="t" r="r" b="b"/>
            <a:pathLst>
              <a:path w="1647189" h="661669">
                <a:moveTo>
                  <a:pt x="822959" y="661670"/>
                </a:moveTo>
                <a:lnTo>
                  <a:pt x="0" y="661670"/>
                </a:lnTo>
                <a:lnTo>
                  <a:pt x="0" y="0"/>
                </a:lnTo>
                <a:lnTo>
                  <a:pt x="1647190" y="0"/>
                </a:lnTo>
                <a:lnTo>
                  <a:pt x="1647190" y="661670"/>
                </a:lnTo>
                <a:lnTo>
                  <a:pt x="822959" y="6616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16660" y="1383030"/>
            <a:ext cx="3729990" cy="447040"/>
          </a:xfrm>
          <a:custGeom>
            <a:avLst/>
            <a:gdLst/>
            <a:ahLst/>
            <a:cxnLst/>
            <a:rect l="l" t="t" r="r" b="b"/>
            <a:pathLst>
              <a:path w="3729990" h="447039">
                <a:moveTo>
                  <a:pt x="0" y="0"/>
                </a:moveTo>
                <a:lnTo>
                  <a:pt x="3729990" y="0"/>
                </a:lnTo>
                <a:lnTo>
                  <a:pt x="3729990" y="447040"/>
                </a:lnTo>
                <a:lnTo>
                  <a:pt x="0" y="44704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16660" y="1383030"/>
            <a:ext cx="3729990" cy="447040"/>
          </a:xfrm>
          <a:custGeom>
            <a:avLst/>
            <a:gdLst/>
            <a:ahLst/>
            <a:cxnLst/>
            <a:rect l="l" t="t" r="r" b="b"/>
            <a:pathLst>
              <a:path w="3729990" h="447039">
                <a:moveTo>
                  <a:pt x="1864360" y="447040"/>
                </a:moveTo>
                <a:lnTo>
                  <a:pt x="0" y="447040"/>
                </a:lnTo>
                <a:lnTo>
                  <a:pt x="0" y="0"/>
                </a:lnTo>
                <a:lnTo>
                  <a:pt x="3729990" y="0"/>
                </a:lnTo>
                <a:lnTo>
                  <a:pt x="3729990" y="447040"/>
                </a:lnTo>
                <a:lnTo>
                  <a:pt x="1864360" y="4470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1216660" y="1394459"/>
            <a:ext cx="3748404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parallel 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region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begin</a:t>
            </a:r>
            <a:endParaRPr sz="2400">
              <a:latin typeface="Arial"/>
              <a:cs typeface="Arial"/>
            </a:endParaRPr>
          </a:p>
          <a:p>
            <a:pPr marL="25400" algn="ctr">
              <a:lnSpc>
                <a:spcPct val="100000"/>
              </a:lnSpc>
              <a:spcBef>
                <a:spcPts val="1310"/>
              </a:spcBef>
              <a:tabLst>
                <a:tab pos="2832735" algn="l"/>
              </a:tabLst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TID</a:t>
            </a:r>
            <a:r>
              <a:rPr sz="18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TID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b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303019" y="2313939"/>
            <a:ext cx="1454150" cy="1066800"/>
          </a:xfrm>
          <a:custGeom>
            <a:avLst/>
            <a:gdLst/>
            <a:ahLst/>
            <a:cxnLst/>
            <a:rect l="l" t="t" r="r" b="b"/>
            <a:pathLst>
              <a:path w="1454150" h="1066800">
                <a:moveTo>
                  <a:pt x="0" y="0"/>
                </a:moveTo>
                <a:lnTo>
                  <a:pt x="1454150" y="0"/>
                </a:lnTo>
                <a:lnTo>
                  <a:pt x="145415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03019" y="2313939"/>
            <a:ext cx="1454150" cy="1066800"/>
          </a:xfrm>
          <a:custGeom>
            <a:avLst/>
            <a:gdLst/>
            <a:ahLst/>
            <a:cxnLst/>
            <a:rect l="l" t="t" r="r" b="b"/>
            <a:pathLst>
              <a:path w="1454150" h="1066800">
                <a:moveTo>
                  <a:pt x="72644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454150" y="0"/>
                </a:lnTo>
                <a:lnTo>
                  <a:pt x="1454150" y="1066800"/>
                </a:lnTo>
                <a:lnTo>
                  <a:pt x="726440" y="1066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1303019" y="2267712"/>
            <a:ext cx="1454150" cy="11068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5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acquire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lock</a:t>
            </a:r>
            <a:endParaRPr sz="1400">
              <a:latin typeface="Arial"/>
              <a:cs typeface="Arial"/>
            </a:endParaRPr>
          </a:p>
          <a:p>
            <a:pPr marL="140970" marR="132715" algn="ctr">
              <a:lnSpc>
                <a:spcPts val="2230"/>
              </a:lnSpc>
              <a:spcBef>
                <a:spcPts val="439"/>
              </a:spcBef>
            </a:pPr>
            <a:r>
              <a:rPr sz="2000" b="1" spc="-5" dirty="0">
                <a:latin typeface="Arial"/>
                <a:cs typeface="Arial"/>
              </a:rPr>
              <a:t>P</a:t>
            </a:r>
            <a:r>
              <a:rPr sz="2000" b="1" spc="10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d  </a:t>
            </a:r>
            <a:r>
              <a:rPr sz="2000" b="1" spc="-5" dirty="0"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releas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340100" y="3834129"/>
            <a:ext cx="1454150" cy="1066800"/>
          </a:xfrm>
          <a:custGeom>
            <a:avLst/>
            <a:gdLst/>
            <a:ahLst/>
            <a:cxnLst/>
            <a:rect l="l" t="t" r="r" b="b"/>
            <a:pathLst>
              <a:path w="1454150" h="1066800">
                <a:moveTo>
                  <a:pt x="0" y="0"/>
                </a:moveTo>
                <a:lnTo>
                  <a:pt x="1454150" y="0"/>
                </a:lnTo>
                <a:lnTo>
                  <a:pt x="145415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40100" y="3834129"/>
            <a:ext cx="1454150" cy="1066800"/>
          </a:xfrm>
          <a:custGeom>
            <a:avLst/>
            <a:gdLst/>
            <a:ahLst/>
            <a:cxnLst/>
            <a:rect l="l" t="t" r="r" b="b"/>
            <a:pathLst>
              <a:path w="1454150" h="1066800">
                <a:moveTo>
                  <a:pt x="726439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454150" y="0"/>
                </a:lnTo>
                <a:lnTo>
                  <a:pt x="1454150" y="1066800"/>
                </a:lnTo>
                <a:lnTo>
                  <a:pt x="726439" y="1066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2010410" y="3788790"/>
            <a:ext cx="142875" cy="11049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45"/>
              </a:spcBef>
            </a:pPr>
            <a:r>
              <a:rPr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heavy" spc="65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  <a:p>
            <a:pPr marL="14604">
              <a:lnSpc>
                <a:spcPts val="2315"/>
              </a:lnSpc>
              <a:spcBef>
                <a:spcPts val="210"/>
              </a:spcBef>
            </a:pPr>
            <a:r>
              <a:rPr sz="2000" u="heavy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95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3970">
              <a:lnSpc>
                <a:spcPts val="2315"/>
              </a:lnSpc>
            </a:pPr>
            <a:r>
              <a:rPr sz="2000" u="heavy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95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heavy" spc="55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340100" y="3788790"/>
            <a:ext cx="1454150" cy="11049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24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acquire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lock</a:t>
            </a:r>
            <a:endParaRPr sz="1400">
              <a:latin typeface="Arial"/>
              <a:cs typeface="Arial"/>
            </a:endParaRPr>
          </a:p>
          <a:p>
            <a:pPr marL="140970" marR="132715" algn="ctr">
              <a:lnSpc>
                <a:spcPts val="2230"/>
              </a:lnSpc>
              <a:spcBef>
                <a:spcPts val="425"/>
              </a:spcBef>
            </a:pPr>
            <a:r>
              <a:rPr sz="2000" b="1" spc="-5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d  </a:t>
            </a:r>
            <a:r>
              <a:rPr sz="2000" b="1" spc="-5" dirty="0"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release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243579" y="3091179"/>
            <a:ext cx="1647189" cy="662940"/>
          </a:xfrm>
          <a:custGeom>
            <a:avLst/>
            <a:gdLst/>
            <a:ahLst/>
            <a:cxnLst/>
            <a:rect l="l" t="t" r="r" b="b"/>
            <a:pathLst>
              <a:path w="1647189" h="662939">
                <a:moveTo>
                  <a:pt x="0" y="0"/>
                </a:moveTo>
                <a:lnTo>
                  <a:pt x="1647190" y="0"/>
                </a:lnTo>
                <a:lnTo>
                  <a:pt x="1647190" y="662940"/>
                </a:lnTo>
                <a:lnTo>
                  <a:pt x="0" y="66294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43579" y="3091179"/>
            <a:ext cx="1647189" cy="662940"/>
          </a:xfrm>
          <a:custGeom>
            <a:avLst/>
            <a:gdLst/>
            <a:ahLst/>
            <a:cxnLst/>
            <a:rect l="l" t="t" r="r" b="b"/>
            <a:pathLst>
              <a:path w="1647189" h="662939">
                <a:moveTo>
                  <a:pt x="822959" y="662940"/>
                </a:moveTo>
                <a:lnTo>
                  <a:pt x="0" y="662940"/>
                </a:lnTo>
                <a:lnTo>
                  <a:pt x="0" y="0"/>
                </a:lnTo>
                <a:lnTo>
                  <a:pt x="1647190" y="0"/>
                </a:lnTo>
                <a:lnTo>
                  <a:pt x="1647190" y="662940"/>
                </a:lnTo>
                <a:lnTo>
                  <a:pt x="822959" y="6629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243579" y="3244850"/>
            <a:ext cx="16471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Other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216660" y="5055870"/>
            <a:ext cx="3729990" cy="448309"/>
          </a:xfrm>
          <a:custGeom>
            <a:avLst/>
            <a:gdLst/>
            <a:ahLst/>
            <a:cxnLst/>
            <a:rect l="l" t="t" r="r" b="b"/>
            <a:pathLst>
              <a:path w="3729990" h="448310">
                <a:moveTo>
                  <a:pt x="0" y="0"/>
                </a:moveTo>
                <a:lnTo>
                  <a:pt x="3729990" y="0"/>
                </a:lnTo>
                <a:lnTo>
                  <a:pt x="3729990" y="448309"/>
                </a:lnTo>
                <a:lnTo>
                  <a:pt x="0" y="448309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16660" y="5055870"/>
            <a:ext cx="3729990" cy="448309"/>
          </a:xfrm>
          <a:custGeom>
            <a:avLst/>
            <a:gdLst/>
            <a:ahLst/>
            <a:cxnLst/>
            <a:rect l="l" t="t" r="r" b="b"/>
            <a:pathLst>
              <a:path w="3729990" h="448310">
                <a:moveTo>
                  <a:pt x="1864360" y="448309"/>
                </a:moveTo>
                <a:lnTo>
                  <a:pt x="0" y="448309"/>
                </a:lnTo>
                <a:lnTo>
                  <a:pt x="0" y="0"/>
                </a:lnTo>
                <a:lnTo>
                  <a:pt x="3729990" y="0"/>
                </a:lnTo>
                <a:lnTo>
                  <a:pt x="3729990" y="448309"/>
                </a:lnTo>
                <a:lnTo>
                  <a:pt x="1864360" y="4483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1216660" y="5068570"/>
            <a:ext cx="372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parallel 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region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361690" y="2487929"/>
            <a:ext cx="1410335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95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Other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111760" algn="ctr">
              <a:lnSpc>
                <a:spcPts val="2575"/>
              </a:lnSpc>
            </a:pPr>
            <a:r>
              <a:rPr sz="2400" u="heavy" dirty="0">
                <a:solidFill>
                  <a:srgbClr val="7F007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95" dirty="0">
                <a:solidFill>
                  <a:srgbClr val="7F007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591809" y="1211579"/>
            <a:ext cx="3868420" cy="45618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0820" marR="219710" indent="-198120">
              <a:lnSpc>
                <a:spcPct val="92900"/>
              </a:lnSpc>
              <a:spcBef>
                <a:spcPts val="305"/>
              </a:spcBef>
              <a:buSzPct val="68750"/>
              <a:buFont typeface="DejaVu Sans"/>
              <a:buChar char="♦"/>
              <a:tabLst>
                <a:tab pos="210820" algn="l"/>
              </a:tabLst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The protected region 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contains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update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of</a:t>
            </a:r>
            <a:r>
              <a:rPr sz="2400" b="1" i="1" spc="-18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 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shared</a:t>
            </a:r>
            <a:r>
              <a:rPr sz="2400" b="1" i="1" spc="-5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  <a:p>
            <a:pPr marL="210820" marR="171450" indent="-198120">
              <a:lnSpc>
                <a:spcPct val="92900"/>
              </a:lnSpc>
              <a:spcBef>
                <a:spcPts val="1130"/>
              </a:spcBef>
              <a:buSzPct val="68750"/>
              <a:buFont typeface="DejaVu Sans"/>
              <a:buChar char="♦"/>
              <a:tabLst>
                <a:tab pos="210820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One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will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acquire 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lock and perform</a:t>
            </a:r>
            <a:r>
              <a:rPr sz="2400" b="1" i="1" spc="-22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update</a:t>
            </a:r>
            <a:endParaRPr sz="2400">
              <a:latin typeface="Arial"/>
              <a:cs typeface="Arial"/>
            </a:endParaRPr>
          </a:p>
          <a:p>
            <a:pPr marL="210820" marR="40640" indent="-198120">
              <a:lnSpc>
                <a:spcPts val="2680"/>
              </a:lnSpc>
              <a:spcBef>
                <a:spcPts val="1190"/>
              </a:spcBef>
              <a:buSzPct val="68750"/>
              <a:buFont typeface="DejaVu Sans"/>
              <a:buChar char="♦"/>
              <a:tabLst>
                <a:tab pos="210820" algn="l"/>
              </a:tabLst>
            </a:pP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Meanwhile,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other 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will </a:t>
            </a:r>
            <a:r>
              <a:rPr sz="2400" b="1" i="1" spc="-15" dirty="0">
                <a:solidFill>
                  <a:srgbClr val="7F007F"/>
                </a:solidFill>
                <a:latin typeface="Arial"/>
                <a:cs typeface="Arial"/>
              </a:rPr>
              <a:t>do </a:t>
            </a:r>
            <a:r>
              <a:rPr sz="2400" b="1" i="1" spc="-35" dirty="0">
                <a:solidFill>
                  <a:srgbClr val="7F007F"/>
                </a:solidFill>
                <a:latin typeface="Arial"/>
                <a:cs typeface="Arial"/>
              </a:rPr>
              <a:t>some</a:t>
            </a:r>
            <a:r>
              <a:rPr sz="2400" b="1" i="1" spc="-21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other 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 marL="210820" marR="5080" indent="-198120">
              <a:lnSpc>
                <a:spcPct val="92900"/>
              </a:lnSpc>
              <a:spcBef>
                <a:spcPts val="1075"/>
              </a:spcBef>
              <a:buSzPct val="68750"/>
              <a:buFont typeface="DejaVu Sans"/>
              <a:buChar char="♦"/>
              <a:tabLst>
                <a:tab pos="210820" algn="l"/>
              </a:tabLst>
            </a:pPr>
            <a:r>
              <a:rPr sz="2400" b="1" i="1" spc="-35" dirty="0">
                <a:solidFill>
                  <a:srgbClr val="7F007F"/>
                </a:solidFill>
                <a:latin typeface="Arial"/>
                <a:cs typeface="Arial"/>
              </a:rPr>
              <a:t>When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lock </a:t>
            </a: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sz="2400" b="1" i="1" spc="-19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released  again,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other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thread 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will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perform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the</a:t>
            </a:r>
            <a:r>
              <a:rPr sz="2400" b="1" i="1" spc="-14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update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5902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Locking example </a:t>
            </a: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- </a:t>
            </a:r>
            <a:r>
              <a:rPr sz="3600" i="0" spc="-2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3600" i="0" spc="-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63319" y="1273810"/>
            <a:ext cx="7749540" cy="5725160"/>
          </a:xfrm>
          <a:custGeom>
            <a:avLst/>
            <a:gdLst/>
            <a:ahLst/>
            <a:cxnLst/>
            <a:rect l="l" t="t" r="r" b="b"/>
            <a:pathLst>
              <a:path w="7749540" h="5725159">
                <a:moveTo>
                  <a:pt x="0" y="0"/>
                </a:moveTo>
                <a:lnTo>
                  <a:pt x="7749539" y="0"/>
                </a:lnTo>
                <a:lnTo>
                  <a:pt x="7749539" y="5725160"/>
                </a:lnTo>
                <a:lnTo>
                  <a:pt x="0" y="572516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63319" y="1273810"/>
            <a:ext cx="7749540" cy="5725160"/>
          </a:xfrm>
          <a:custGeom>
            <a:avLst/>
            <a:gdLst/>
            <a:ahLst/>
            <a:cxnLst/>
            <a:rect l="l" t="t" r="r" b="b"/>
            <a:pathLst>
              <a:path w="7749540" h="5725159">
                <a:moveTo>
                  <a:pt x="3874770" y="5725160"/>
                </a:moveTo>
                <a:lnTo>
                  <a:pt x="0" y="5725160"/>
                </a:lnTo>
                <a:lnTo>
                  <a:pt x="0" y="0"/>
                </a:lnTo>
                <a:lnTo>
                  <a:pt x="7749539" y="0"/>
                </a:lnTo>
                <a:lnTo>
                  <a:pt x="7749539" y="5725160"/>
                </a:lnTo>
                <a:lnTo>
                  <a:pt x="3874770" y="57251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954529" y="1234440"/>
            <a:ext cx="32480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Program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Locks</a:t>
            </a:r>
            <a:endParaRPr sz="1800">
              <a:latin typeface="Courier New"/>
              <a:cs typeface="Courier New"/>
            </a:endParaRPr>
          </a:p>
          <a:p>
            <a:pPr marL="817880">
              <a:lnSpc>
                <a:spcPts val="2039"/>
              </a:lnSpc>
            </a:pPr>
            <a:r>
              <a:rPr sz="1800" b="1" spc="-25" dirty="0"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Call </a:t>
            </a:r>
            <a:r>
              <a:rPr sz="1800" b="1" spc="-30" dirty="0">
                <a:solidFill>
                  <a:srgbClr val="7F007F"/>
                </a:solidFill>
                <a:latin typeface="Courier New"/>
                <a:cs typeface="Courier New"/>
              </a:rPr>
              <a:t>omp_init_lock</a:t>
            </a:r>
            <a:r>
              <a:rPr sz="1800" b="1" spc="-114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(LCK)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50619" y="2270759"/>
            <a:ext cx="579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!$omp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parallel shared(SUM,LCK)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private(TID)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89150" y="2788920"/>
            <a:ext cx="3515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TID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omp_get_thread_num()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89150" y="3307079"/>
            <a:ext cx="619823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b="1" spc="-15" dirty="0">
                <a:latin typeface="Courier New"/>
                <a:cs typeface="Courier New"/>
              </a:rPr>
              <a:t>Do </a:t>
            </a:r>
            <a:r>
              <a:rPr sz="1800" b="1" spc="-25" dirty="0">
                <a:latin typeface="Courier New"/>
                <a:cs typeface="Courier New"/>
              </a:rPr>
              <a:t>While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30" dirty="0">
                <a:solidFill>
                  <a:srgbClr val="7F007F"/>
                </a:solidFill>
                <a:latin typeface="Courier New"/>
                <a:cs typeface="Courier New"/>
              </a:rPr>
              <a:t>omp_test_lock </a:t>
            </a: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(LCK) </a:t>
            </a:r>
            <a:r>
              <a:rPr sz="1800" b="1" spc="-25" dirty="0">
                <a:latin typeface="Courier New"/>
                <a:cs typeface="Courier New"/>
              </a:rPr>
              <a:t>.EQV. .FALSE.</a:t>
            </a:r>
            <a:r>
              <a:rPr sz="1800" b="1" spc="-2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ts val="2045"/>
              </a:lnSpc>
            </a:pPr>
            <a:r>
              <a:rPr sz="1800" b="1" i="1" spc="-25" dirty="0">
                <a:solidFill>
                  <a:srgbClr val="007F00"/>
                </a:solidFill>
                <a:latin typeface="Courier New"/>
                <a:cs typeface="Courier New"/>
              </a:rPr>
              <a:t>Call</a:t>
            </a:r>
            <a:r>
              <a:rPr sz="1800" b="1" i="1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i="1" spc="-30" dirty="0">
                <a:solidFill>
                  <a:srgbClr val="007F00"/>
                </a:solidFill>
                <a:latin typeface="Courier New"/>
                <a:cs typeface="Courier New"/>
              </a:rPr>
              <a:t>Do_Something_Else(TID)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00" b="1" spc="-20" dirty="0">
                <a:latin typeface="Courier New"/>
                <a:cs typeface="Courier New"/>
              </a:rPr>
              <a:t>End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89150" y="4344670"/>
            <a:ext cx="284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solidFill>
                  <a:srgbClr val="007F00"/>
                </a:solidFill>
                <a:latin typeface="Courier New"/>
                <a:cs typeface="Courier New"/>
              </a:rPr>
              <a:t>Call</a:t>
            </a:r>
            <a:r>
              <a:rPr sz="1800" b="1" i="1" spc="-9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i="1" spc="-30" dirty="0">
                <a:solidFill>
                  <a:srgbClr val="007F00"/>
                </a:solidFill>
                <a:latin typeface="Courier New"/>
                <a:cs typeface="Courier New"/>
              </a:rPr>
              <a:t>Do_Work(SUM,TID)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89150" y="4862829"/>
            <a:ext cx="338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Call </a:t>
            </a:r>
            <a:r>
              <a:rPr sz="1800" b="1" spc="-30" dirty="0">
                <a:solidFill>
                  <a:srgbClr val="7F007F"/>
                </a:solidFill>
                <a:latin typeface="Courier New"/>
                <a:cs typeface="Courier New"/>
              </a:rPr>
              <a:t>omp_unset_lock</a:t>
            </a:r>
            <a:r>
              <a:rPr sz="1800" b="1" spc="-120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(LCK)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50619" y="5380990"/>
            <a:ext cx="244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!$omp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r>
              <a:rPr sz="1800" b="1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54529" y="5899150"/>
            <a:ext cx="365061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Call </a:t>
            </a:r>
            <a:r>
              <a:rPr sz="1800" b="1" spc="-30" dirty="0">
                <a:solidFill>
                  <a:srgbClr val="7F007F"/>
                </a:solidFill>
                <a:latin typeface="Courier New"/>
                <a:cs typeface="Courier New"/>
              </a:rPr>
              <a:t>omp_destroy_lock</a:t>
            </a:r>
            <a:r>
              <a:rPr sz="1800" b="1" spc="-110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7F007F"/>
                </a:solidFill>
                <a:latin typeface="Courier New"/>
                <a:cs typeface="Courier New"/>
              </a:rPr>
              <a:t>(LCK)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3089910">
              <a:lnSpc>
                <a:spcPts val="2039"/>
              </a:lnSpc>
            </a:pPr>
            <a:r>
              <a:rPr sz="1800" b="1" spc="-25" dirty="0">
                <a:latin typeface="Courier New"/>
                <a:cs typeface="Courier New"/>
              </a:rPr>
              <a:t>S</a:t>
            </a:r>
            <a:r>
              <a:rPr sz="1800" b="1" spc="-35" dirty="0">
                <a:latin typeface="Courier New"/>
                <a:cs typeface="Courier New"/>
              </a:rPr>
              <a:t>t</a:t>
            </a:r>
            <a:r>
              <a:rPr sz="1800" b="1" spc="-2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p  </a:t>
            </a:r>
            <a:r>
              <a:rPr sz="1800" b="1" spc="-20" dirty="0">
                <a:latin typeface="Courier New"/>
                <a:cs typeface="Courier New"/>
              </a:rPr>
              <a:t>End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65470" y="1713229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8889" y="0"/>
                </a:moveTo>
                <a:lnTo>
                  <a:pt x="0" y="0"/>
                </a:lnTo>
                <a:lnTo>
                  <a:pt x="0" y="3810"/>
                </a:lnTo>
                <a:lnTo>
                  <a:pt x="1269" y="5080"/>
                </a:lnTo>
                <a:lnTo>
                  <a:pt x="1269" y="6350"/>
                </a:lnTo>
                <a:lnTo>
                  <a:pt x="2539" y="7620"/>
                </a:lnTo>
                <a:lnTo>
                  <a:pt x="3809" y="7620"/>
                </a:lnTo>
                <a:lnTo>
                  <a:pt x="5079" y="8890"/>
                </a:lnTo>
                <a:lnTo>
                  <a:pt x="8889" y="8890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65470" y="13601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8889" y="0"/>
                </a:moveTo>
                <a:lnTo>
                  <a:pt x="7619" y="0"/>
                </a:lnTo>
                <a:lnTo>
                  <a:pt x="5079" y="1269"/>
                </a:lnTo>
                <a:lnTo>
                  <a:pt x="3809" y="1269"/>
                </a:lnTo>
                <a:lnTo>
                  <a:pt x="1269" y="3809"/>
                </a:lnTo>
                <a:lnTo>
                  <a:pt x="1269" y="5079"/>
                </a:lnTo>
                <a:lnTo>
                  <a:pt x="0" y="6350"/>
                </a:lnTo>
                <a:lnTo>
                  <a:pt x="0" y="10159"/>
                </a:lnTo>
                <a:lnTo>
                  <a:pt x="8889" y="10159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75040" y="13601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1269" y="0"/>
                </a:moveTo>
                <a:lnTo>
                  <a:pt x="0" y="0"/>
                </a:lnTo>
                <a:lnTo>
                  <a:pt x="0" y="10159"/>
                </a:lnTo>
                <a:lnTo>
                  <a:pt x="8889" y="10159"/>
                </a:lnTo>
                <a:lnTo>
                  <a:pt x="8889" y="7619"/>
                </a:lnTo>
                <a:lnTo>
                  <a:pt x="7619" y="6350"/>
                </a:lnTo>
                <a:lnTo>
                  <a:pt x="7619" y="5079"/>
                </a:lnTo>
                <a:lnTo>
                  <a:pt x="3809" y="1269"/>
                </a:lnTo>
                <a:lnTo>
                  <a:pt x="2539" y="1269"/>
                </a:lnTo>
                <a:lnTo>
                  <a:pt x="126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75040" y="1713229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889" y="0"/>
                </a:moveTo>
                <a:lnTo>
                  <a:pt x="0" y="0"/>
                </a:lnTo>
                <a:lnTo>
                  <a:pt x="0" y="8890"/>
                </a:lnTo>
                <a:lnTo>
                  <a:pt x="2539" y="8890"/>
                </a:lnTo>
                <a:lnTo>
                  <a:pt x="3809" y="7620"/>
                </a:lnTo>
                <a:lnTo>
                  <a:pt x="5079" y="7620"/>
                </a:lnTo>
                <a:lnTo>
                  <a:pt x="7619" y="5080"/>
                </a:lnTo>
                <a:lnTo>
                  <a:pt x="7619" y="3810"/>
                </a:lnTo>
                <a:lnTo>
                  <a:pt x="8889" y="1270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12690" y="1532889"/>
            <a:ext cx="336550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42890" y="154178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70" y="0"/>
                </a:lnTo>
              </a:path>
            </a:pathLst>
          </a:custGeom>
          <a:ln w="1778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74359" y="15417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674359" y="1369694"/>
            <a:ext cx="2900045" cy="343535"/>
          </a:xfrm>
          <a:prstGeom prst="rect">
            <a:avLst/>
          </a:prstGeom>
          <a:solidFill>
            <a:srgbClr val="FFFFCC"/>
          </a:solidFill>
          <a:ln w="19050">
            <a:solidFill>
              <a:srgbClr val="7F007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55"/>
              </a:spcBef>
            </a:pPr>
            <a:r>
              <a:rPr sz="2000" b="1" spc="-5" dirty="0">
                <a:solidFill>
                  <a:srgbClr val="7F007F"/>
                </a:solidFill>
                <a:latin typeface="Arial"/>
                <a:cs typeface="Arial"/>
              </a:rPr>
              <a:t>Initialize </a:t>
            </a:r>
            <a:r>
              <a:rPr sz="2000" b="1" dirty="0">
                <a:solidFill>
                  <a:srgbClr val="7F007F"/>
                </a:solidFill>
                <a:latin typeface="Arial"/>
                <a:cs typeface="Arial"/>
              </a:rPr>
              <a:t>lock</a:t>
            </a:r>
            <a:r>
              <a:rPr sz="2000" b="1" spc="-4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F007F"/>
                </a:solidFill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377940" y="2625089"/>
            <a:ext cx="3267710" cy="626110"/>
          </a:xfrm>
          <a:custGeom>
            <a:avLst/>
            <a:gdLst/>
            <a:ahLst/>
            <a:cxnLst/>
            <a:rect l="l" t="t" r="r" b="b"/>
            <a:pathLst>
              <a:path w="3267709" h="626110">
                <a:moveTo>
                  <a:pt x="0" y="0"/>
                </a:moveTo>
                <a:lnTo>
                  <a:pt x="3267710" y="0"/>
                </a:lnTo>
                <a:lnTo>
                  <a:pt x="3267710" y="626110"/>
                </a:lnTo>
                <a:lnTo>
                  <a:pt x="0" y="62611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77940" y="3251200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9" y="0"/>
                </a:lnTo>
              </a:path>
            </a:pathLst>
          </a:custGeom>
          <a:ln w="1777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67779" y="3251200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1016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2539"/>
                </a:lnTo>
                <a:lnTo>
                  <a:pt x="1270" y="3810"/>
                </a:lnTo>
                <a:lnTo>
                  <a:pt x="5080" y="7620"/>
                </a:lnTo>
                <a:lnTo>
                  <a:pt x="6350" y="7620"/>
                </a:lnTo>
                <a:lnTo>
                  <a:pt x="7620" y="8889"/>
                </a:lnTo>
                <a:lnTo>
                  <a:pt x="10160" y="8889"/>
                </a:lnTo>
                <a:lnTo>
                  <a:pt x="1016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77304" y="2625089"/>
            <a:ext cx="0" cy="626110"/>
          </a:xfrm>
          <a:custGeom>
            <a:avLst/>
            <a:gdLst/>
            <a:ahLst/>
            <a:cxnLst/>
            <a:rect l="l" t="t" r="r" b="b"/>
            <a:pathLst>
              <a:path h="626110">
                <a:moveTo>
                  <a:pt x="0" y="0"/>
                </a:moveTo>
                <a:lnTo>
                  <a:pt x="0" y="626110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67779" y="2616200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10160" y="0"/>
                </a:moveTo>
                <a:lnTo>
                  <a:pt x="6350" y="0"/>
                </a:lnTo>
                <a:lnTo>
                  <a:pt x="5080" y="1270"/>
                </a:lnTo>
                <a:lnTo>
                  <a:pt x="3810" y="1270"/>
                </a:lnTo>
                <a:lnTo>
                  <a:pt x="1270" y="3810"/>
                </a:lnTo>
                <a:lnTo>
                  <a:pt x="1270" y="5079"/>
                </a:lnTo>
                <a:lnTo>
                  <a:pt x="0" y="7620"/>
                </a:lnTo>
                <a:lnTo>
                  <a:pt x="0" y="8889"/>
                </a:lnTo>
                <a:lnTo>
                  <a:pt x="10160" y="8889"/>
                </a:lnTo>
                <a:lnTo>
                  <a:pt x="1016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77940" y="2625089"/>
            <a:ext cx="3267710" cy="0"/>
          </a:xfrm>
          <a:custGeom>
            <a:avLst/>
            <a:gdLst/>
            <a:ahLst/>
            <a:cxnLst/>
            <a:rect l="l" t="t" r="r" b="b"/>
            <a:pathLst>
              <a:path w="3267709">
                <a:moveTo>
                  <a:pt x="0" y="0"/>
                </a:moveTo>
                <a:lnTo>
                  <a:pt x="3267710" y="0"/>
                </a:lnTo>
              </a:path>
            </a:pathLst>
          </a:custGeom>
          <a:ln w="1777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45650" y="26162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2540" y="0"/>
                </a:moveTo>
                <a:lnTo>
                  <a:pt x="0" y="0"/>
                </a:lnTo>
                <a:lnTo>
                  <a:pt x="0" y="8889"/>
                </a:lnTo>
                <a:lnTo>
                  <a:pt x="8890" y="8889"/>
                </a:lnTo>
                <a:lnTo>
                  <a:pt x="8890" y="7620"/>
                </a:lnTo>
                <a:lnTo>
                  <a:pt x="7620" y="5079"/>
                </a:lnTo>
                <a:lnTo>
                  <a:pt x="7620" y="3810"/>
                </a:lnTo>
                <a:lnTo>
                  <a:pt x="5079" y="1270"/>
                </a:lnTo>
                <a:lnTo>
                  <a:pt x="3809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45015" y="2625089"/>
            <a:ext cx="0" cy="626110"/>
          </a:xfrm>
          <a:custGeom>
            <a:avLst/>
            <a:gdLst/>
            <a:ahLst/>
            <a:cxnLst/>
            <a:rect l="l" t="t" r="r" b="b"/>
            <a:pathLst>
              <a:path h="626110">
                <a:moveTo>
                  <a:pt x="0" y="0"/>
                </a:moveTo>
                <a:lnTo>
                  <a:pt x="0" y="626110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45650" y="32512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890" y="0"/>
                </a:moveTo>
                <a:lnTo>
                  <a:pt x="0" y="0"/>
                </a:lnTo>
                <a:lnTo>
                  <a:pt x="0" y="8889"/>
                </a:lnTo>
                <a:lnTo>
                  <a:pt x="1270" y="8889"/>
                </a:lnTo>
                <a:lnTo>
                  <a:pt x="2540" y="7620"/>
                </a:lnTo>
                <a:lnTo>
                  <a:pt x="3809" y="7620"/>
                </a:lnTo>
                <a:lnTo>
                  <a:pt x="7620" y="3810"/>
                </a:lnTo>
                <a:lnTo>
                  <a:pt x="7620" y="2539"/>
                </a:lnTo>
                <a:lnTo>
                  <a:pt x="8890" y="1270"/>
                </a:lnTo>
                <a:lnTo>
                  <a:pt x="889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11159" y="3251200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90">
                <a:moveTo>
                  <a:pt x="0" y="0"/>
                </a:moveTo>
                <a:lnTo>
                  <a:pt x="1634490" y="0"/>
                </a:lnTo>
              </a:path>
            </a:pathLst>
          </a:custGeom>
          <a:ln w="1777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94679" y="3119120"/>
            <a:ext cx="186690" cy="195580"/>
          </a:xfrm>
          <a:custGeom>
            <a:avLst/>
            <a:gdLst/>
            <a:ahLst/>
            <a:cxnLst/>
            <a:rect l="l" t="t" r="r" b="b"/>
            <a:pathLst>
              <a:path w="186689" h="195579">
                <a:moveTo>
                  <a:pt x="86360" y="0"/>
                </a:moveTo>
                <a:lnTo>
                  <a:pt x="0" y="195579"/>
                </a:lnTo>
                <a:lnTo>
                  <a:pt x="186690" y="90169"/>
                </a:lnTo>
                <a:lnTo>
                  <a:pt x="8636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96279" y="2932429"/>
            <a:ext cx="246379" cy="267970"/>
          </a:xfrm>
          <a:custGeom>
            <a:avLst/>
            <a:gdLst/>
            <a:ahLst/>
            <a:cxnLst/>
            <a:rect l="l" t="t" r="r" b="b"/>
            <a:pathLst>
              <a:path w="246379" h="267969">
                <a:moveTo>
                  <a:pt x="232410" y="0"/>
                </a:moveTo>
                <a:lnTo>
                  <a:pt x="0" y="255270"/>
                </a:lnTo>
                <a:lnTo>
                  <a:pt x="7620" y="261620"/>
                </a:lnTo>
                <a:lnTo>
                  <a:pt x="13970" y="267970"/>
                </a:lnTo>
                <a:lnTo>
                  <a:pt x="246380" y="11430"/>
                </a:lnTo>
                <a:lnTo>
                  <a:pt x="240030" y="5080"/>
                </a:lnTo>
                <a:lnTo>
                  <a:pt x="23241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28690" y="29286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7620" y="0"/>
                </a:moveTo>
                <a:lnTo>
                  <a:pt x="6350" y="0"/>
                </a:lnTo>
                <a:lnTo>
                  <a:pt x="3810" y="1269"/>
                </a:lnTo>
                <a:lnTo>
                  <a:pt x="2539" y="1269"/>
                </a:lnTo>
                <a:lnTo>
                  <a:pt x="0" y="3809"/>
                </a:lnTo>
                <a:lnTo>
                  <a:pt x="7620" y="8889"/>
                </a:lnTo>
                <a:lnTo>
                  <a:pt x="762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36309" y="293814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629" y="0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484620" y="2617470"/>
            <a:ext cx="3053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F007F"/>
                </a:solidFill>
                <a:latin typeface="Arial"/>
                <a:cs typeface="Arial"/>
              </a:rPr>
              <a:t>Check </a:t>
            </a:r>
            <a:r>
              <a:rPr sz="2000" b="1" spc="-5" dirty="0">
                <a:solidFill>
                  <a:srgbClr val="7F007F"/>
                </a:solidFill>
                <a:latin typeface="Arial"/>
                <a:cs typeface="Arial"/>
              </a:rPr>
              <a:t>availability of</a:t>
            </a:r>
            <a:r>
              <a:rPr sz="2000" b="1" spc="-4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F007F"/>
                </a:solidFill>
                <a:latin typeface="Arial"/>
                <a:cs typeface="Arial"/>
              </a:rPr>
              <a:t>lock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85280" y="2900679"/>
            <a:ext cx="2653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7F007F"/>
                </a:solidFill>
                <a:latin typeface="Arial"/>
                <a:cs typeface="Arial"/>
              </a:rPr>
              <a:t>(will also </a:t>
            </a:r>
            <a:r>
              <a:rPr sz="2000" b="1" spc="-10" dirty="0">
                <a:solidFill>
                  <a:srgbClr val="7F007F"/>
                </a:solidFill>
                <a:latin typeface="Arial"/>
                <a:cs typeface="Arial"/>
              </a:rPr>
              <a:t>set </a:t>
            </a:r>
            <a:r>
              <a:rPr sz="2000" b="1" spc="-5" dirty="0">
                <a:solidFill>
                  <a:srgbClr val="7F007F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F007F"/>
                </a:solidFill>
                <a:latin typeface="Arial"/>
                <a:cs typeface="Arial"/>
              </a:rPr>
              <a:t>lock)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935979" y="4765040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889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2540"/>
                </a:lnTo>
                <a:lnTo>
                  <a:pt x="1270" y="3810"/>
                </a:lnTo>
                <a:lnTo>
                  <a:pt x="5080" y="7620"/>
                </a:lnTo>
                <a:lnTo>
                  <a:pt x="6350" y="7620"/>
                </a:lnTo>
                <a:lnTo>
                  <a:pt x="7620" y="8890"/>
                </a:lnTo>
                <a:lnTo>
                  <a:pt x="8890" y="8890"/>
                </a:lnTo>
                <a:lnTo>
                  <a:pt x="889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35979" y="43434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8890" y="0"/>
                </a:moveTo>
                <a:lnTo>
                  <a:pt x="7620" y="0"/>
                </a:lnTo>
                <a:lnTo>
                  <a:pt x="6350" y="1269"/>
                </a:lnTo>
                <a:lnTo>
                  <a:pt x="5080" y="1269"/>
                </a:lnTo>
                <a:lnTo>
                  <a:pt x="1270" y="5080"/>
                </a:lnTo>
                <a:lnTo>
                  <a:pt x="1270" y="6350"/>
                </a:lnTo>
                <a:lnTo>
                  <a:pt x="0" y="7619"/>
                </a:lnTo>
                <a:lnTo>
                  <a:pt x="0" y="8889"/>
                </a:lnTo>
                <a:lnTo>
                  <a:pt x="8890" y="8889"/>
                </a:lnTo>
                <a:lnTo>
                  <a:pt x="889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02650" y="43434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1270" y="0"/>
                </a:moveTo>
                <a:lnTo>
                  <a:pt x="0" y="0"/>
                </a:lnTo>
                <a:lnTo>
                  <a:pt x="0" y="8889"/>
                </a:lnTo>
                <a:lnTo>
                  <a:pt x="8890" y="8889"/>
                </a:lnTo>
                <a:lnTo>
                  <a:pt x="8890" y="7619"/>
                </a:lnTo>
                <a:lnTo>
                  <a:pt x="7620" y="6350"/>
                </a:lnTo>
                <a:lnTo>
                  <a:pt x="7620" y="5080"/>
                </a:lnTo>
                <a:lnTo>
                  <a:pt x="3809" y="1269"/>
                </a:lnTo>
                <a:lnTo>
                  <a:pt x="254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502650" y="476504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890" y="0"/>
                </a:moveTo>
                <a:lnTo>
                  <a:pt x="0" y="0"/>
                </a:lnTo>
                <a:lnTo>
                  <a:pt x="0" y="8890"/>
                </a:lnTo>
                <a:lnTo>
                  <a:pt x="1270" y="8890"/>
                </a:lnTo>
                <a:lnTo>
                  <a:pt x="2540" y="7620"/>
                </a:lnTo>
                <a:lnTo>
                  <a:pt x="3809" y="7620"/>
                </a:lnTo>
                <a:lnTo>
                  <a:pt x="7620" y="3810"/>
                </a:lnTo>
                <a:lnTo>
                  <a:pt x="7620" y="2540"/>
                </a:lnTo>
                <a:lnTo>
                  <a:pt x="8890" y="1270"/>
                </a:lnTo>
                <a:lnTo>
                  <a:pt x="889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44159" y="4549140"/>
            <a:ext cx="307339" cy="372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43879" y="4558665"/>
            <a:ext cx="300990" cy="0"/>
          </a:xfrm>
          <a:custGeom>
            <a:avLst/>
            <a:gdLst/>
            <a:ahLst/>
            <a:cxnLst/>
            <a:rect l="l" t="t" r="r" b="b"/>
            <a:pathLst>
              <a:path w="300989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44870" y="455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945504" y="4352925"/>
            <a:ext cx="2556510" cy="412115"/>
          </a:xfrm>
          <a:prstGeom prst="rect">
            <a:avLst/>
          </a:prstGeom>
          <a:solidFill>
            <a:srgbClr val="FFFFCC"/>
          </a:solidFill>
          <a:ln w="19050">
            <a:solidFill>
              <a:srgbClr val="7F007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15"/>
              </a:spcBef>
            </a:pPr>
            <a:r>
              <a:rPr sz="2000" b="1" spc="-5" dirty="0">
                <a:solidFill>
                  <a:srgbClr val="7F007F"/>
                </a:solidFill>
                <a:latin typeface="Arial"/>
                <a:cs typeface="Arial"/>
              </a:rPr>
              <a:t>Release </a:t>
            </a:r>
            <a:r>
              <a:rPr sz="2000" b="1" dirty="0">
                <a:solidFill>
                  <a:srgbClr val="7F007F"/>
                </a:solidFill>
                <a:latin typeface="Arial"/>
                <a:cs typeface="Arial"/>
              </a:rPr>
              <a:t>lock</a:t>
            </a:r>
            <a:r>
              <a:rPr sz="2000" b="1" spc="-3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F007F"/>
                </a:solidFill>
                <a:latin typeface="Arial"/>
                <a:cs typeface="Arial"/>
              </a:rPr>
              <a:t>again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952490" y="5403850"/>
            <a:ext cx="3281679" cy="401320"/>
          </a:xfrm>
          <a:custGeom>
            <a:avLst/>
            <a:gdLst/>
            <a:ahLst/>
            <a:cxnLst/>
            <a:rect l="l" t="t" r="r" b="b"/>
            <a:pathLst>
              <a:path w="3281679" h="401320">
                <a:moveTo>
                  <a:pt x="0" y="0"/>
                </a:moveTo>
                <a:lnTo>
                  <a:pt x="3281680" y="0"/>
                </a:lnTo>
                <a:lnTo>
                  <a:pt x="3281680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52490" y="5805804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0" y="0"/>
                </a:moveTo>
                <a:lnTo>
                  <a:pt x="1640839" y="0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43600" y="5805170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60">
                <a:moveTo>
                  <a:pt x="8889" y="0"/>
                </a:moveTo>
                <a:lnTo>
                  <a:pt x="0" y="0"/>
                </a:lnTo>
                <a:lnTo>
                  <a:pt x="0" y="3809"/>
                </a:lnTo>
                <a:lnTo>
                  <a:pt x="1270" y="5079"/>
                </a:lnTo>
                <a:lnTo>
                  <a:pt x="1270" y="6349"/>
                </a:lnTo>
                <a:lnTo>
                  <a:pt x="6350" y="8889"/>
                </a:lnTo>
                <a:lnTo>
                  <a:pt x="7620" y="8889"/>
                </a:lnTo>
                <a:lnTo>
                  <a:pt x="8889" y="10159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52490" y="5403850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1319"/>
                </a:lnTo>
              </a:path>
            </a:pathLst>
          </a:custGeom>
          <a:ln w="1777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43600" y="5394959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8889" y="0"/>
                </a:moveTo>
                <a:lnTo>
                  <a:pt x="6350" y="0"/>
                </a:lnTo>
                <a:lnTo>
                  <a:pt x="1270" y="2539"/>
                </a:lnTo>
                <a:lnTo>
                  <a:pt x="1270" y="3809"/>
                </a:lnTo>
                <a:lnTo>
                  <a:pt x="0" y="5079"/>
                </a:lnTo>
                <a:lnTo>
                  <a:pt x="0" y="8889"/>
                </a:lnTo>
                <a:lnTo>
                  <a:pt x="8889" y="8889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52490" y="5403850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680" y="0"/>
                </a:lnTo>
              </a:path>
            </a:pathLst>
          </a:custGeom>
          <a:ln w="1777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34169" y="5394959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2539" y="0"/>
                </a:moveTo>
                <a:lnTo>
                  <a:pt x="0" y="0"/>
                </a:lnTo>
                <a:lnTo>
                  <a:pt x="0" y="8889"/>
                </a:lnTo>
                <a:lnTo>
                  <a:pt x="8889" y="8889"/>
                </a:lnTo>
                <a:lnTo>
                  <a:pt x="8889" y="5079"/>
                </a:lnTo>
                <a:lnTo>
                  <a:pt x="7620" y="3809"/>
                </a:lnTo>
                <a:lnTo>
                  <a:pt x="7620" y="2539"/>
                </a:lnTo>
                <a:lnTo>
                  <a:pt x="253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34169" y="5403850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1319"/>
                </a:lnTo>
              </a:path>
            </a:pathLst>
          </a:custGeom>
          <a:ln w="1777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234169" y="5805170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60">
                <a:moveTo>
                  <a:pt x="8889" y="0"/>
                </a:moveTo>
                <a:lnTo>
                  <a:pt x="0" y="0"/>
                </a:lnTo>
                <a:lnTo>
                  <a:pt x="0" y="10159"/>
                </a:lnTo>
                <a:lnTo>
                  <a:pt x="1270" y="8889"/>
                </a:lnTo>
                <a:lnTo>
                  <a:pt x="2539" y="8889"/>
                </a:lnTo>
                <a:lnTo>
                  <a:pt x="7620" y="6349"/>
                </a:lnTo>
                <a:lnTo>
                  <a:pt x="7620" y="5079"/>
                </a:lnTo>
                <a:lnTo>
                  <a:pt x="8889" y="3809"/>
                </a:lnTo>
                <a:lnTo>
                  <a:pt x="88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93330" y="5805804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0" y="0"/>
                </a:moveTo>
                <a:lnTo>
                  <a:pt x="1640840" y="0"/>
                </a:lnTo>
              </a:path>
            </a:pathLst>
          </a:custGeom>
          <a:ln w="1905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44159" y="5595620"/>
            <a:ext cx="311150" cy="340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47690" y="560450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778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52490" y="5604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062979" y="5426709"/>
            <a:ext cx="3061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7F007F"/>
                </a:solidFill>
                <a:latin typeface="Arial"/>
                <a:cs typeface="Arial"/>
              </a:rPr>
              <a:t>Remove </a:t>
            </a:r>
            <a:r>
              <a:rPr sz="2000" b="1" dirty="0">
                <a:solidFill>
                  <a:srgbClr val="7F007F"/>
                </a:solidFill>
                <a:latin typeface="Arial"/>
                <a:cs typeface="Arial"/>
              </a:rPr>
              <a:t>lock</a:t>
            </a:r>
            <a:r>
              <a:rPr sz="2000" b="1" spc="-6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F007F"/>
                </a:solidFill>
                <a:latin typeface="Arial"/>
                <a:cs typeface="Arial"/>
              </a:rPr>
              <a:t>association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7325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3600" i="0" spc="-1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consider 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3600" i="0" spc="-20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OpenMP?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240790"/>
            <a:ext cx="8252459" cy="413257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7020" marR="5080" indent="-274320">
              <a:lnSpc>
                <a:spcPts val="2670"/>
              </a:lnSpc>
              <a:spcBef>
                <a:spcPts val="36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compiler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may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be able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do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parallelization</a:t>
            </a:r>
            <a:r>
              <a:rPr sz="2400" b="1" i="1" spc="-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in 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way you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like to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see</a:t>
            </a:r>
            <a:r>
              <a:rPr sz="2400" b="1" i="1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it:</a:t>
            </a:r>
            <a:endParaRPr sz="24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1160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dirty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loop </a:t>
            </a:r>
            <a:r>
              <a:rPr sz="2400" b="1" i="1" spc="-5" dirty="0">
                <a:solidFill>
                  <a:srgbClr val="7F007F"/>
                </a:solidFill>
                <a:latin typeface="Arial"/>
                <a:cs typeface="Arial"/>
              </a:rPr>
              <a:t>is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not</a:t>
            </a:r>
            <a:r>
              <a:rPr sz="2400" b="1" i="1" spc="-17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parallelized</a:t>
            </a:r>
            <a:endParaRPr sz="2400">
              <a:latin typeface="Arial"/>
              <a:cs typeface="Arial"/>
            </a:endParaRPr>
          </a:p>
          <a:p>
            <a:pPr marL="1200150" marR="305435" indent="-215900">
              <a:lnSpc>
                <a:spcPts val="2680"/>
              </a:lnSpc>
              <a:spcBef>
                <a:spcPts val="1185"/>
              </a:spcBef>
            </a:pPr>
            <a:r>
              <a:rPr sz="2700" spc="-494" baseline="6172" dirty="0">
                <a:latin typeface="DejaVu Sans"/>
                <a:cs typeface="DejaVu Sans"/>
              </a:rPr>
              <a:t>✔ </a:t>
            </a:r>
            <a:r>
              <a:rPr sz="2400" b="1" i="1" spc="-25" dirty="0">
                <a:latin typeface="Arial"/>
                <a:cs typeface="Arial"/>
              </a:rPr>
              <a:t>The </a:t>
            </a:r>
            <a:r>
              <a:rPr sz="2400" b="1" i="1" spc="-20" dirty="0">
                <a:latin typeface="Arial"/>
                <a:cs typeface="Arial"/>
              </a:rPr>
              <a:t>data </a:t>
            </a:r>
            <a:r>
              <a:rPr sz="2400" b="1" i="1" spc="-30" dirty="0">
                <a:latin typeface="Arial"/>
                <a:cs typeface="Arial"/>
              </a:rPr>
              <a:t>dependency </a:t>
            </a:r>
            <a:r>
              <a:rPr sz="2400" b="1" i="1" spc="-25" dirty="0">
                <a:latin typeface="Arial"/>
                <a:cs typeface="Arial"/>
              </a:rPr>
              <a:t>analysis </a:t>
            </a:r>
            <a:r>
              <a:rPr sz="2400" b="1" i="1" spc="-5" dirty="0">
                <a:latin typeface="Arial"/>
                <a:cs typeface="Arial"/>
              </a:rPr>
              <a:t>is </a:t>
            </a:r>
            <a:r>
              <a:rPr sz="2400" b="1" i="1" spc="-30" dirty="0">
                <a:latin typeface="Arial"/>
                <a:cs typeface="Arial"/>
              </a:rPr>
              <a:t>not </a:t>
            </a:r>
            <a:r>
              <a:rPr sz="2400" b="1" i="1" spc="-20" dirty="0">
                <a:latin typeface="Arial"/>
                <a:cs typeface="Arial"/>
              </a:rPr>
              <a:t>able </a:t>
            </a:r>
            <a:r>
              <a:rPr sz="2400" b="1" i="1" spc="-10" dirty="0">
                <a:latin typeface="Arial"/>
                <a:cs typeface="Arial"/>
              </a:rPr>
              <a:t>to  </a:t>
            </a:r>
            <a:r>
              <a:rPr sz="2400" b="1" i="1" spc="-30" dirty="0">
                <a:latin typeface="Arial"/>
                <a:cs typeface="Arial"/>
              </a:rPr>
              <a:t>determine whether </a:t>
            </a:r>
            <a:r>
              <a:rPr sz="2400" b="1" i="1" spc="-10" dirty="0">
                <a:latin typeface="Arial"/>
                <a:cs typeface="Arial"/>
              </a:rPr>
              <a:t>it </a:t>
            </a:r>
            <a:r>
              <a:rPr sz="2400" b="1" i="1" dirty="0">
                <a:latin typeface="Arial"/>
                <a:cs typeface="Arial"/>
              </a:rPr>
              <a:t>is </a:t>
            </a:r>
            <a:r>
              <a:rPr sz="2400" b="1" i="1" spc="-25" dirty="0">
                <a:latin typeface="Arial"/>
                <a:cs typeface="Arial"/>
              </a:rPr>
              <a:t>safe </a:t>
            </a:r>
            <a:r>
              <a:rPr sz="2400" b="1" i="1" spc="-10" dirty="0">
                <a:latin typeface="Arial"/>
                <a:cs typeface="Arial"/>
              </a:rPr>
              <a:t>to </a:t>
            </a:r>
            <a:r>
              <a:rPr sz="2400" b="1" i="1" spc="-25" dirty="0">
                <a:latin typeface="Arial"/>
                <a:cs typeface="Arial"/>
              </a:rPr>
              <a:t>parallelize or</a:t>
            </a:r>
            <a:r>
              <a:rPr sz="2400" b="1" i="1" spc="-254" dirty="0">
                <a:latin typeface="Arial"/>
                <a:cs typeface="Arial"/>
              </a:rPr>
              <a:t> </a:t>
            </a:r>
            <a:r>
              <a:rPr sz="2400" b="1" i="1" spc="-30" dirty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  <a:p>
            <a:pPr marL="768350" lvl="1" indent="-288290">
              <a:lnSpc>
                <a:spcPct val="100000"/>
              </a:lnSpc>
              <a:spcBef>
                <a:spcPts val="595"/>
              </a:spcBef>
              <a:buSzPct val="75000"/>
              <a:buFont typeface="DejaVu Sans"/>
              <a:buChar char="●"/>
              <a:tabLst>
                <a:tab pos="768350" algn="l"/>
              </a:tabLst>
            </a:pPr>
            <a:r>
              <a:rPr sz="2400" b="1" i="1" spc="-25" dirty="0">
                <a:solidFill>
                  <a:srgbClr val="7F007F"/>
                </a:solidFill>
                <a:latin typeface="Arial"/>
                <a:cs typeface="Arial"/>
              </a:rPr>
              <a:t>The granularity </a:t>
            </a:r>
            <a:r>
              <a:rPr sz="2400" b="1" i="1" spc="-10" dirty="0">
                <a:solidFill>
                  <a:srgbClr val="7F007F"/>
                </a:solidFill>
                <a:latin typeface="Arial"/>
                <a:cs typeface="Arial"/>
              </a:rPr>
              <a:t>is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not </a:t>
            </a:r>
            <a:r>
              <a:rPr sz="2400" b="1" i="1" spc="-20" dirty="0">
                <a:solidFill>
                  <a:srgbClr val="7F007F"/>
                </a:solidFill>
                <a:latin typeface="Arial"/>
                <a:cs typeface="Arial"/>
              </a:rPr>
              <a:t>high</a:t>
            </a:r>
            <a:r>
              <a:rPr sz="2400" b="1" i="1" spc="-18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7F007F"/>
                </a:solidFill>
                <a:latin typeface="Arial"/>
                <a:cs typeface="Arial"/>
              </a:rPr>
              <a:t>enough</a:t>
            </a:r>
            <a:endParaRPr sz="2400">
              <a:latin typeface="Arial"/>
              <a:cs typeface="Arial"/>
            </a:endParaRPr>
          </a:p>
          <a:p>
            <a:pPr marL="1200150" marR="401955" indent="-215900">
              <a:lnSpc>
                <a:spcPts val="2670"/>
              </a:lnSpc>
              <a:spcBef>
                <a:spcPts val="1190"/>
              </a:spcBef>
            </a:pPr>
            <a:r>
              <a:rPr sz="2700" spc="-494" baseline="6172" dirty="0">
                <a:latin typeface="DejaVu Sans"/>
                <a:cs typeface="DejaVu Sans"/>
              </a:rPr>
              <a:t>✔ </a:t>
            </a:r>
            <a:r>
              <a:rPr sz="2400" b="1" i="1" spc="-25" dirty="0">
                <a:latin typeface="Arial"/>
                <a:cs typeface="Arial"/>
              </a:rPr>
              <a:t>The </a:t>
            </a:r>
            <a:r>
              <a:rPr sz="2400" b="1" i="1" spc="-30" dirty="0">
                <a:latin typeface="Arial"/>
                <a:cs typeface="Arial"/>
              </a:rPr>
              <a:t>compiler </a:t>
            </a:r>
            <a:r>
              <a:rPr sz="2400" b="1" i="1" spc="-20" dirty="0">
                <a:latin typeface="Arial"/>
                <a:cs typeface="Arial"/>
              </a:rPr>
              <a:t>lacks </a:t>
            </a:r>
            <a:r>
              <a:rPr sz="2400" b="1" i="1" spc="-30" dirty="0">
                <a:latin typeface="Arial"/>
                <a:cs typeface="Arial"/>
              </a:rPr>
              <a:t>information </a:t>
            </a:r>
            <a:r>
              <a:rPr sz="2400" b="1" i="1" spc="-10" dirty="0">
                <a:latin typeface="Arial"/>
                <a:cs typeface="Arial"/>
              </a:rPr>
              <a:t>to </a:t>
            </a:r>
            <a:r>
              <a:rPr sz="2400" b="1" i="1" spc="-25" dirty="0">
                <a:latin typeface="Arial"/>
                <a:cs typeface="Arial"/>
              </a:rPr>
              <a:t>parallelize</a:t>
            </a:r>
            <a:r>
              <a:rPr sz="2400" b="1" i="1" spc="-145" dirty="0">
                <a:latin typeface="Arial"/>
                <a:cs typeface="Arial"/>
              </a:rPr>
              <a:t> </a:t>
            </a:r>
            <a:r>
              <a:rPr sz="2400" b="1" i="1" spc="-20" dirty="0">
                <a:latin typeface="Arial"/>
                <a:cs typeface="Arial"/>
              </a:rPr>
              <a:t>at  the </a:t>
            </a:r>
            <a:r>
              <a:rPr sz="2400" b="1" i="1" spc="-30" dirty="0">
                <a:latin typeface="Arial"/>
                <a:cs typeface="Arial"/>
              </a:rPr>
              <a:t>highest possible</a:t>
            </a:r>
            <a:r>
              <a:rPr sz="2400" b="1" i="1" spc="-105" dirty="0">
                <a:latin typeface="Arial"/>
                <a:cs typeface="Arial"/>
              </a:rPr>
              <a:t> </a:t>
            </a:r>
            <a:r>
              <a:rPr sz="2400" b="1" i="1" spc="-25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 marL="287020" marR="485775" indent="-274320">
              <a:lnSpc>
                <a:spcPts val="2670"/>
              </a:lnSpc>
              <a:spcBef>
                <a:spcPts val="86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explicit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parallelization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through</a:t>
            </a:r>
            <a:r>
              <a:rPr sz="2400" b="1" i="1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OpenMP 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directives and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functions comes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into the</a:t>
            </a:r>
            <a:r>
              <a:rPr sz="2400" b="1" i="1" spc="-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picture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271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3600" i="0" spc="-25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3600" i="0" spc="-65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3600" i="0" spc="-4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3600" i="0" spc="-5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3600" i="0" spc="-15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3600" i="0" spc="-6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3600" i="0" spc="-50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7780" y="1087120"/>
            <a:ext cx="8361045" cy="544576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1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OpenMP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Team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:=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Master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b="1" i="1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Workers</a:t>
            </a:r>
            <a:endParaRPr sz="2400">
              <a:latin typeface="Arial"/>
              <a:cs typeface="Arial"/>
            </a:endParaRPr>
          </a:p>
          <a:p>
            <a:pPr marL="287020" marR="807085" indent="-274320">
              <a:lnSpc>
                <a:spcPts val="2670"/>
              </a:lnSpc>
              <a:spcBef>
                <a:spcPts val="1470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Parallel Region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block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code executed 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2400" b="1" i="1" spc="-3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all 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threads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simultaneously</a:t>
            </a:r>
            <a:endParaRPr sz="240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  <a:spcBef>
                <a:spcPts val="1210"/>
              </a:spcBef>
            </a:pPr>
            <a:r>
              <a:rPr sz="2250" spc="217" baseline="7407" dirty="0">
                <a:solidFill>
                  <a:srgbClr val="7F007F"/>
                </a:solidFill>
                <a:latin typeface="DejaVu Sans"/>
                <a:cs typeface="DejaVu Sans"/>
              </a:rPr>
              <a:t>☞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The master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thread always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has thread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ID</a:t>
            </a:r>
            <a:r>
              <a:rPr sz="2000" b="1" i="1" spc="13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768350" marR="186690" indent="-288290">
              <a:lnSpc>
                <a:spcPts val="2230"/>
              </a:lnSpc>
              <a:spcBef>
                <a:spcPts val="1175"/>
              </a:spcBef>
            </a:pPr>
            <a:r>
              <a:rPr sz="2250" spc="217" baseline="7407" dirty="0">
                <a:solidFill>
                  <a:srgbClr val="7F007F"/>
                </a:solidFill>
                <a:latin typeface="DejaVu Sans"/>
                <a:cs typeface="DejaVu Sans"/>
              </a:rPr>
              <a:t>☞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Thread adjustment (if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enabled)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is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only done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before entering a 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parallel</a:t>
            </a:r>
            <a:r>
              <a:rPr sz="2000" b="1" i="1" spc="-2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 marL="768350" marR="1152525" indent="-288290">
              <a:lnSpc>
                <a:spcPts val="2230"/>
              </a:lnSpc>
              <a:spcBef>
                <a:spcPts val="1140"/>
              </a:spcBef>
            </a:pPr>
            <a:r>
              <a:rPr sz="2250" spc="217" baseline="7407" dirty="0">
                <a:solidFill>
                  <a:srgbClr val="7F007F"/>
                </a:solidFill>
                <a:latin typeface="DejaVu Sans"/>
                <a:cs typeface="DejaVu Sans"/>
              </a:rPr>
              <a:t>☞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Parallel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regions can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be nested,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but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support for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this is  implementation</a:t>
            </a:r>
            <a:r>
              <a:rPr sz="2000" b="1" i="1" spc="-1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dependent</a:t>
            </a:r>
            <a:endParaRPr sz="2000">
              <a:latin typeface="Arial"/>
              <a:cs typeface="Arial"/>
            </a:endParaRPr>
          </a:p>
          <a:p>
            <a:pPr marL="768350" marR="5080" indent="-288290">
              <a:lnSpc>
                <a:spcPct val="93100"/>
              </a:lnSpc>
              <a:spcBef>
                <a:spcPts val="1080"/>
              </a:spcBef>
            </a:pPr>
            <a:r>
              <a:rPr sz="2250" spc="217" baseline="5555" dirty="0">
                <a:solidFill>
                  <a:srgbClr val="7F007F"/>
                </a:solidFill>
                <a:latin typeface="DejaVu Sans"/>
                <a:cs typeface="DejaVu Sans"/>
              </a:rPr>
              <a:t>☞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An "if"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clause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can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be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used to guard the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parallel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region; </a:t>
            </a:r>
            <a:r>
              <a:rPr sz="2000" b="1" i="1" spc="5" dirty="0">
                <a:solidFill>
                  <a:srgbClr val="7F007F"/>
                </a:solidFill>
                <a:latin typeface="Arial"/>
                <a:cs typeface="Arial"/>
              </a:rPr>
              <a:t>in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case 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the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condition evaluates to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"false", the code </a:t>
            </a:r>
            <a:r>
              <a:rPr sz="2000" b="1" i="1" spc="5" dirty="0">
                <a:solidFill>
                  <a:srgbClr val="7F007F"/>
                </a:solidFill>
                <a:latin typeface="Arial"/>
                <a:cs typeface="Arial"/>
              </a:rPr>
              <a:t>is </a:t>
            </a:r>
            <a:r>
              <a:rPr sz="2000" b="1" i="1" dirty="0">
                <a:solidFill>
                  <a:srgbClr val="7F007F"/>
                </a:solidFill>
                <a:latin typeface="Arial"/>
                <a:cs typeface="Arial"/>
              </a:rPr>
              <a:t>executed  </a:t>
            </a:r>
            <a:r>
              <a:rPr sz="2000" b="1" i="1" spc="-5" dirty="0">
                <a:solidFill>
                  <a:srgbClr val="7F007F"/>
                </a:solidFill>
                <a:latin typeface="Arial"/>
                <a:cs typeface="Arial"/>
              </a:rPr>
              <a:t>serially</a:t>
            </a:r>
            <a:endParaRPr sz="2000">
              <a:latin typeface="Arial"/>
              <a:cs typeface="Arial"/>
            </a:endParaRPr>
          </a:p>
          <a:p>
            <a:pPr marL="287020" marR="234950" indent="-274320">
              <a:lnSpc>
                <a:spcPct val="92900"/>
              </a:lnSpc>
              <a:spcBef>
                <a:spcPts val="1125"/>
              </a:spcBef>
              <a:buSzPct val="75000"/>
              <a:buFont typeface="DejaVu Sans"/>
              <a:buChar char="❑"/>
              <a:tabLst>
                <a:tab pos="28702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i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work-sharing construct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divides the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execution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enclosed code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region 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among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members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i="1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team; 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other words: 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they split 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i="1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230" y="2620010"/>
            <a:ext cx="105410" cy="309880"/>
          </a:xfrm>
          <a:custGeom>
            <a:avLst/>
            <a:gdLst/>
            <a:ahLst/>
            <a:cxnLst/>
            <a:rect l="l" t="t" r="r" b="b"/>
            <a:pathLst>
              <a:path w="105409" h="309880">
                <a:moveTo>
                  <a:pt x="0" y="0"/>
                </a:moveTo>
                <a:lnTo>
                  <a:pt x="105410" y="30987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" y="2625089"/>
            <a:ext cx="116839" cy="309880"/>
          </a:xfrm>
          <a:custGeom>
            <a:avLst/>
            <a:gdLst/>
            <a:ahLst/>
            <a:cxnLst/>
            <a:rect l="l" t="t" r="r" b="b"/>
            <a:pathLst>
              <a:path w="116840" h="309880">
                <a:moveTo>
                  <a:pt x="116839" y="0"/>
                </a:moveTo>
                <a:lnTo>
                  <a:pt x="0" y="309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19" y="2618739"/>
            <a:ext cx="204470" cy="311150"/>
          </a:xfrm>
          <a:custGeom>
            <a:avLst/>
            <a:gdLst/>
            <a:ahLst/>
            <a:cxnLst/>
            <a:rect l="l" t="t" r="r" b="b"/>
            <a:pathLst>
              <a:path w="204470" h="311150">
                <a:moveTo>
                  <a:pt x="204470" y="0"/>
                </a:moveTo>
                <a:lnTo>
                  <a:pt x="0" y="31115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20" y="2620010"/>
            <a:ext cx="199390" cy="303530"/>
          </a:xfrm>
          <a:custGeom>
            <a:avLst/>
            <a:gdLst/>
            <a:ahLst/>
            <a:cxnLst/>
            <a:rect l="l" t="t" r="r" b="b"/>
            <a:pathLst>
              <a:path w="199390" h="303530">
                <a:moveTo>
                  <a:pt x="0" y="0"/>
                </a:moveTo>
                <a:lnTo>
                  <a:pt x="199389" y="3035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359" y="1816100"/>
            <a:ext cx="208279" cy="354330"/>
          </a:xfrm>
          <a:custGeom>
            <a:avLst/>
            <a:gdLst/>
            <a:ahLst/>
            <a:cxnLst/>
            <a:rect l="l" t="t" r="r" b="b"/>
            <a:pathLst>
              <a:path w="208279" h="354330">
                <a:moveTo>
                  <a:pt x="208280" y="0"/>
                </a:moveTo>
                <a:lnTo>
                  <a:pt x="0" y="35432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19" y="1805939"/>
            <a:ext cx="107950" cy="381000"/>
          </a:xfrm>
          <a:custGeom>
            <a:avLst/>
            <a:gdLst/>
            <a:ahLst/>
            <a:cxnLst/>
            <a:rect l="l" t="t" r="r" b="b"/>
            <a:pathLst>
              <a:path w="107950" h="381000">
                <a:moveTo>
                  <a:pt x="107950" y="0"/>
                </a:moveTo>
                <a:lnTo>
                  <a:pt x="0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90" y="1805939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0" y="0"/>
                </a:moveTo>
                <a:lnTo>
                  <a:pt x="113029" y="3810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1811020"/>
            <a:ext cx="213360" cy="375920"/>
          </a:xfrm>
          <a:custGeom>
            <a:avLst/>
            <a:gdLst/>
            <a:ahLst/>
            <a:cxnLst/>
            <a:rect l="l" t="t" r="r" b="b"/>
            <a:pathLst>
              <a:path w="213359" h="375919">
                <a:moveTo>
                  <a:pt x="0" y="0"/>
                </a:moveTo>
                <a:lnTo>
                  <a:pt x="213359" y="3759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23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909" y="150621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1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09" y="1854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09" y="2216150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909" y="263143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09" y="30568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3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39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3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24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1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0"/>
                </a:moveTo>
                <a:lnTo>
                  <a:pt x="83819" y="0"/>
                </a:lnTo>
                <a:lnTo>
                  <a:pt x="83819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90" y="254762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83819"/>
                </a:moveTo>
                <a:lnTo>
                  <a:pt x="0" y="83819"/>
                </a:lnTo>
                <a:lnTo>
                  <a:pt x="0" y="0"/>
                </a:lnTo>
                <a:lnTo>
                  <a:pt x="83819" y="0"/>
                </a:lnTo>
                <a:lnTo>
                  <a:pt x="83819" y="83819"/>
                </a:lnTo>
                <a:lnTo>
                  <a:pt x="41909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0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0" y="0"/>
                </a:moveTo>
                <a:lnTo>
                  <a:pt x="82550" y="0"/>
                </a:lnTo>
                <a:lnTo>
                  <a:pt x="82550" y="83819"/>
                </a:lnTo>
                <a:lnTo>
                  <a:pt x="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1359" y="25476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19">
                <a:moveTo>
                  <a:pt x="40640" y="83819"/>
                </a:moveTo>
                <a:lnTo>
                  <a:pt x="0" y="83819"/>
                </a:lnTo>
                <a:lnTo>
                  <a:pt x="0" y="0"/>
                </a:lnTo>
                <a:lnTo>
                  <a:pt x="82550" y="0"/>
                </a:lnTo>
                <a:lnTo>
                  <a:pt x="82550" y="83819"/>
                </a:lnTo>
                <a:lnTo>
                  <a:pt x="40640" y="83819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02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550" y="0"/>
                </a:lnTo>
                <a:lnTo>
                  <a:pt x="8255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" y="213360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0639" y="82550"/>
                </a:moveTo>
                <a:lnTo>
                  <a:pt x="0" y="82550"/>
                </a:lnTo>
                <a:lnTo>
                  <a:pt x="0" y="0"/>
                </a:lnTo>
                <a:lnTo>
                  <a:pt x="82550" y="0"/>
                </a:lnTo>
                <a:lnTo>
                  <a:pt x="82550" y="82550"/>
                </a:lnTo>
                <a:lnTo>
                  <a:pt x="4063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14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0"/>
                </a:moveTo>
                <a:lnTo>
                  <a:pt x="83819" y="0"/>
                </a:lnTo>
                <a:lnTo>
                  <a:pt x="83819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" y="2133600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09" y="82550"/>
                </a:moveTo>
                <a:lnTo>
                  <a:pt x="0" y="82550"/>
                </a:lnTo>
                <a:lnTo>
                  <a:pt x="0" y="0"/>
                </a:lnTo>
                <a:lnTo>
                  <a:pt x="83819" y="0"/>
                </a:lnTo>
                <a:lnTo>
                  <a:pt x="83819" y="82550"/>
                </a:lnTo>
                <a:lnTo>
                  <a:pt x="41909" y="8255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0" y="0"/>
                </a:moveTo>
                <a:lnTo>
                  <a:pt x="154939" y="0"/>
                </a:lnTo>
                <a:lnTo>
                  <a:pt x="15493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169" y="1717039"/>
            <a:ext cx="154940" cy="137160"/>
          </a:xfrm>
          <a:custGeom>
            <a:avLst/>
            <a:gdLst/>
            <a:ahLst/>
            <a:cxnLst/>
            <a:rect l="l" t="t" r="r" b="b"/>
            <a:pathLst>
              <a:path w="154940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4939" y="0"/>
                </a:lnTo>
                <a:lnTo>
                  <a:pt x="15493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0" y="0"/>
                </a:moveTo>
                <a:lnTo>
                  <a:pt x="156209" y="0"/>
                </a:lnTo>
                <a:lnTo>
                  <a:pt x="1562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169" y="2919729"/>
            <a:ext cx="156210" cy="137160"/>
          </a:xfrm>
          <a:custGeom>
            <a:avLst/>
            <a:gdLst/>
            <a:ahLst/>
            <a:cxnLst/>
            <a:rect l="l" t="t" r="r" b="b"/>
            <a:pathLst>
              <a:path w="156209" h="137160">
                <a:moveTo>
                  <a:pt x="7747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6209" y="0"/>
                </a:lnTo>
                <a:lnTo>
                  <a:pt x="156209" y="137160"/>
                </a:lnTo>
                <a:lnTo>
                  <a:pt x="77470" y="137160"/>
                </a:lnTo>
                <a:close/>
              </a:path>
            </a:pathLst>
          </a:custGeom>
          <a:ln w="317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3000" y="455930"/>
            <a:ext cx="6951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3600" i="0" spc="-35" dirty="0">
                <a:solidFill>
                  <a:srgbClr val="00007F"/>
                </a:solidFill>
                <a:latin typeface="Arial"/>
                <a:cs typeface="Arial"/>
              </a:rPr>
              <a:t>loop parallelized </a:t>
            </a:r>
            <a:r>
              <a:rPr sz="3600" i="0" spc="-3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3600" i="0" spc="-2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600" i="0" spc="-45" dirty="0">
                <a:solidFill>
                  <a:srgbClr val="00007F"/>
                </a:solidFill>
                <a:latin typeface="Arial"/>
                <a:cs typeface="Arial"/>
              </a:rPr>
              <a:t>OpenMP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76350" y="4085590"/>
            <a:ext cx="6282690" cy="2726690"/>
          </a:xfrm>
          <a:custGeom>
            <a:avLst/>
            <a:gdLst/>
            <a:ahLst/>
            <a:cxnLst/>
            <a:rect l="l" t="t" r="r" b="b"/>
            <a:pathLst>
              <a:path w="6282690" h="2726690">
                <a:moveTo>
                  <a:pt x="0" y="0"/>
                </a:moveTo>
                <a:lnTo>
                  <a:pt x="6282690" y="0"/>
                </a:lnTo>
                <a:lnTo>
                  <a:pt x="6282690" y="2726690"/>
                </a:lnTo>
                <a:lnTo>
                  <a:pt x="0" y="272669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76350" y="4085590"/>
            <a:ext cx="6282690" cy="2726690"/>
          </a:xfrm>
          <a:custGeom>
            <a:avLst/>
            <a:gdLst/>
            <a:ahLst/>
            <a:cxnLst/>
            <a:rect l="l" t="t" r="r" b="b"/>
            <a:pathLst>
              <a:path w="6282690" h="2726690">
                <a:moveTo>
                  <a:pt x="3140710" y="2726690"/>
                </a:moveTo>
                <a:lnTo>
                  <a:pt x="0" y="2726690"/>
                </a:lnTo>
                <a:lnTo>
                  <a:pt x="0" y="0"/>
                </a:lnTo>
                <a:lnTo>
                  <a:pt x="6282690" y="0"/>
                </a:lnTo>
                <a:lnTo>
                  <a:pt x="6282690" y="2726690"/>
                </a:lnTo>
                <a:lnTo>
                  <a:pt x="3140710" y="27266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877050" y="4127500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44930" y="4127500"/>
            <a:ext cx="5055235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6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 parallel</a:t>
            </a:r>
            <a:r>
              <a:rPr sz="22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7F007F"/>
                </a:solidFill>
                <a:latin typeface="Courier New"/>
                <a:cs typeface="Courier New"/>
              </a:rPr>
              <a:t>default(none)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8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 </a:t>
            </a:r>
            <a:r>
              <a:rPr sz="2200" b="1" spc="-5" dirty="0">
                <a:solidFill>
                  <a:srgbClr val="7F007F"/>
                </a:solidFill>
                <a:latin typeface="Courier New"/>
                <a:cs typeface="Courier New"/>
              </a:rPr>
              <a:t>shared(n,x,y)</a:t>
            </a:r>
            <a:r>
              <a:rPr sz="2200" b="1" spc="-85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7F007F"/>
                </a:solidFill>
                <a:latin typeface="Courier New"/>
                <a:cs typeface="Courier New"/>
              </a:rPr>
              <a:t>private(i)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8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1017905">
              <a:lnSpc>
                <a:spcPts val="2485"/>
              </a:lnSpc>
            </a:pPr>
            <a:r>
              <a:rPr sz="2200" b="1" spc="-5" dirty="0">
                <a:latin typeface="Courier New"/>
                <a:cs typeface="Courier New"/>
              </a:rPr>
              <a:t>do </a:t>
            </a:r>
            <a:r>
              <a:rPr sz="2200" b="1" dirty="0">
                <a:latin typeface="Courier New"/>
                <a:cs typeface="Courier New"/>
              </a:rPr>
              <a:t>i = </a:t>
            </a:r>
            <a:r>
              <a:rPr sz="2200" b="1" spc="-5" dirty="0">
                <a:latin typeface="Courier New"/>
                <a:cs typeface="Courier New"/>
              </a:rPr>
              <a:t>1,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</a:t>
            </a:r>
            <a:endParaRPr sz="2200">
              <a:latin typeface="Courier New"/>
              <a:cs typeface="Courier New"/>
            </a:endParaRPr>
          </a:p>
          <a:p>
            <a:pPr marL="1017905" marR="508000" indent="502920">
              <a:lnSpc>
                <a:spcPts val="2480"/>
              </a:lnSpc>
              <a:spcBef>
                <a:spcPts val="140"/>
              </a:spcBef>
            </a:pPr>
            <a:r>
              <a:rPr sz="2200" b="1" spc="-5" dirty="0">
                <a:latin typeface="Courier New"/>
                <a:cs typeface="Courier New"/>
              </a:rPr>
              <a:t>x(i)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x(i)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y(i)  end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 end</a:t>
            </a:r>
            <a:r>
              <a:rPr sz="22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65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!$omp end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76350" y="1494789"/>
            <a:ext cx="6273800" cy="2334260"/>
          </a:xfrm>
          <a:custGeom>
            <a:avLst/>
            <a:gdLst/>
            <a:ahLst/>
            <a:cxnLst/>
            <a:rect l="l" t="t" r="r" b="b"/>
            <a:pathLst>
              <a:path w="6273800" h="2334260">
                <a:moveTo>
                  <a:pt x="0" y="0"/>
                </a:moveTo>
                <a:lnTo>
                  <a:pt x="6273800" y="0"/>
                </a:lnTo>
                <a:lnTo>
                  <a:pt x="6273800" y="2334260"/>
                </a:lnTo>
                <a:lnTo>
                  <a:pt x="0" y="233426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76350" y="1494789"/>
            <a:ext cx="6273800" cy="2334260"/>
          </a:xfrm>
          <a:custGeom>
            <a:avLst/>
            <a:gdLst/>
            <a:ahLst/>
            <a:cxnLst/>
            <a:rect l="l" t="t" r="r" b="b"/>
            <a:pathLst>
              <a:path w="6273800" h="2334260">
                <a:moveTo>
                  <a:pt x="3135629" y="2334260"/>
                </a:moveTo>
                <a:lnTo>
                  <a:pt x="0" y="2334260"/>
                </a:lnTo>
                <a:lnTo>
                  <a:pt x="0" y="0"/>
                </a:lnTo>
                <a:lnTo>
                  <a:pt x="6273800" y="0"/>
                </a:lnTo>
                <a:lnTo>
                  <a:pt x="6273800" y="2334260"/>
                </a:lnTo>
                <a:lnTo>
                  <a:pt x="3135629" y="23342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44930" y="1497329"/>
            <a:ext cx="6061075" cy="225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#pragma omp parallel </a:t>
            </a:r>
            <a:r>
              <a:rPr sz="2200" b="1" spc="-5" dirty="0">
                <a:solidFill>
                  <a:srgbClr val="7F007F"/>
                </a:solidFill>
                <a:latin typeface="Courier New"/>
                <a:cs typeface="Courier New"/>
              </a:rPr>
              <a:t>default(none)</a:t>
            </a:r>
            <a:r>
              <a:rPr sz="2200" b="1" spc="-85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endParaRPr sz="2200">
              <a:latin typeface="Courier New"/>
              <a:cs typeface="Courier New"/>
            </a:endParaRPr>
          </a:p>
          <a:p>
            <a:pPr marL="2024380">
              <a:lnSpc>
                <a:spcPts val="2485"/>
              </a:lnSpc>
            </a:pPr>
            <a:r>
              <a:rPr sz="2200" b="1" spc="-5" dirty="0">
                <a:solidFill>
                  <a:srgbClr val="7F007F"/>
                </a:solidFill>
                <a:latin typeface="Courier New"/>
                <a:cs typeface="Courier New"/>
              </a:rPr>
              <a:t>shared(n,x,y)</a:t>
            </a:r>
            <a:r>
              <a:rPr sz="2200" b="1" spc="-95" dirty="0">
                <a:solidFill>
                  <a:srgbClr val="7F007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7F007F"/>
                </a:solidFill>
                <a:latin typeface="Courier New"/>
                <a:cs typeface="Courier New"/>
              </a:rPr>
              <a:t>private(i)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8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79705">
              <a:lnSpc>
                <a:spcPts val="2485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#pragma omp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endParaRPr sz="2200">
              <a:latin typeface="Courier New"/>
              <a:cs typeface="Courier New"/>
            </a:endParaRPr>
          </a:p>
          <a:p>
            <a:pPr marL="1186180" marR="2352040" indent="-670560">
              <a:lnSpc>
                <a:spcPts val="2480"/>
              </a:lnSpc>
              <a:spcBef>
                <a:spcPts val="140"/>
              </a:spcBef>
            </a:pPr>
            <a:r>
              <a:rPr sz="2200" b="1" spc="-5" dirty="0">
                <a:latin typeface="Courier New"/>
                <a:cs typeface="Courier New"/>
              </a:rPr>
              <a:t>for (i=0; i&lt;n;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i++)  x[i] +=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y[i];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25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/*-- End of parallel region</a:t>
            </a:r>
            <a:r>
              <a:rPr sz="22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--*/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17790" y="2969259"/>
            <a:ext cx="1306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0" dirty="0">
                <a:solidFill>
                  <a:srgbClr val="7F007F"/>
                </a:solidFill>
                <a:latin typeface="Arial"/>
                <a:cs typeface="Arial"/>
              </a:rPr>
              <a:t>cla</a:t>
            </a:r>
            <a:r>
              <a:rPr sz="2800" b="1" spc="-55" dirty="0">
                <a:solidFill>
                  <a:srgbClr val="7F007F"/>
                </a:solidFill>
                <a:latin typeface="Arial"/>
                <a:cs typeface="Arial"/>
              </a:rPr>
              <a:t>u</a:t>
            </a:r>
            <a:r>
              <a:rPr sz="2800" b="1" spc="-30" dirty="0">
                <a:solidFill>
                  <a:srgbClr val="7F007F"/>
                </a:solidFill>
                <a:latin typeface="Arial"/>
                <a:cs typeface="Arial"/>
              </a:rPr>
              <a:t>se</a:t>
            </a:r>
            <a:r>
              <a:rPr sz="2800" b="1" dirty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16369" y="2349500"/>
            <a:ext cx="217170" cy="203200"/>
          </a:xfrm>
          <a:custGeom>
            <a:avLst/>
            <a:gdLst/>
            <a:ahLst/>
            <a:cxnLst/>
            <a:rect l="l" t="t" r="r" b="b"/>
            <a:pathLst>
              <a:path w="217170" h="203200">
                <a:moveTo>
                  <a:pt x="0" y="0"/>
                </a:moveTo>
                <a:lnTo>
                  <a:pt x="92709" y="203200"/>
                </a:lnTo>
                <a:lnTo>
                  <a:pt x="217170" y="4826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16700" y="2421889"/>
            <a:ext cx="1057910" cy="873760"/>
          </a:xfrm>
          <a:custGeom>
            <a:avLst/>
            <a:gdLst/>
            <a:ahLst/>
            <a:cxnLst/>
            <a:rect l="l" t="t" r="r" b="b"/>
            <a:pathLst>
              <a:path w="1057909" h="873760">
                <a:moveTo>
                  <a:pt x="46990" y="0"/>
                </a:moveTo>
                <a:lnTo>
                  <a:pt x="0" y="55880"/>
                </a:lnTo>
                <a:lnTo>
                  <a:pt x="1012190" y="873760"/>
                </a:lnTo>
                <a:lnTo>
                  <a:pt x="1057909" y="816610"/>
                </a:lnTo>
                <a:lnTo>
                  <a:pt x="4699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47790" y="4211320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90" h="210820">
                <a:moveTo>
                  <a:pt x="73660" y="0"/>
                </a:moveTo>
                <a:lnTo>
                  <a:pt x="0" y="210819"/>
                </a:lnTo>
                <a:lnTo>
                  <a:pt x="212089" y="143509"/>
                </a:lnTo>
                <a:lnTo>
                  <a:pt x="7366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36690" y="3213100"/>
            <a:ext cx="1153160" cy="1123950"/>
          </a:xfrm>
          <a:custGeom>
            <a:avLst/>
            <a:gdLst/>
            <a:ahLst/>
            <a:cxnLst/>
            <a:rect l="l" t="t" r="r" b="b"/>
            <a:pathLst>
              <a:path w="1153159" h="1123950">
                <a:moveTo>
                  <a:pt x="1101089" y="0"/>
                </a:moveTo>
                <a:lnTo>
                  <a:pt x="0" y="1071879"/>
                </a:lnTo>
                <a:lnTo>
                  <a:pt x="50800" y="1123950"/>
                </a:lnTo>
                <a:lnTo>
                  <a:pt x="1153159" y="52070"/>
                </a:lnTo>
                <a:lnTo>
                  <a:pt x="110108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4240</Words>
  <Application>Microsoft Macintosh PowerPoint</Application>
  <PresentationFormat>Custom</PresentationFormat>
  <Paragraphs>772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DejaVu Sans</vt:lpstr>
      <vt:lpstr>Times New Roman</vt:lpstr>
      <vt:lpstr>Office Theme</vt:lpstr>
      <vt:lpstr>Custom Design</vt:lpstr>
      <vt:lpstr>An Introduction Into OpenMP</vt:lpstr>
      <vt:lpstr>Outline</vt:lpstr>
      <vt:lpstr>Shared Memory Model</vt:lpstr>
      <vt:lpstr>About Data</vt:lpstr>
      <vt:lpstr>The OpenMP execution model</vt:lpstr>
      <vt:lpstr>PowerPoint Presentation</vt:lpstr>
      <vt:lpstr>When to consider using OpenMP?</vt:lpstr>
      <vt:lpstr>Terminology</vt:lpstr>
      <vt:lpstr>A loop parallelized with OpenMP</vt:lpstr>
      <vt:lpstr>Components of OpenMP</vt:lpstr>
      <vt:lpstr>Directive format</vt:lpstr>
      <vt:lpstr>A more elaborate example</vt:lpstr>
      <vt:lpstr>Some OpenMP Clauses</vt:lpstr>
      <vt:lpstr>About OpenMP clauses</vt:lpstr>
      <vt:lpstr>The if/private/shared clauses</vt:lpstr>
      <vt:lpstr>About storage association</vt:lpstr>
      <vt:lpstr>Example private variables</vt:lpstr>
      <vt:lpstr>The first/last private clauses</vt:lpstr>
      <vt:lpstr>The default clause</vt:lpstr>
      <vt:lpstr>The reduction clause - example</vt:lpstr>
      <vt:lpstr>The reduction clause</vt:lpstr>
      <vt:lpstr>The nowait clause</vt:lpstr>
      <vt:lpstr>The parallel region</vt:lpstr>
      <vt:lpstr>The parallel region - clauses</vt:lpstr>
      <vt:lpstr>Worksharing Directives</vt:lpstr>
      <vt:lpstr>Work-sharing constructs</vt:lpstr>
      <vt:lpstr>The WORKSHARE construct</vt:lpstr>
      <vt:lpstr>The omp for/do directive</vt:lpstr>
      <vt:lpstr>The omp for directive - example</vt:lpstr>
      <vt:lpstr>Load balancing</vt:lpstr>
      <vt:lpstr>The schedule clause/1</vt:lpstr>
      <vt:lpstr>The schedule clause/2</vt:lpstr>
      <vt:lpstr>The experiment</vt:lpstr>
      <vt:lpstr>The SECTIONS directive</vt:lpstr>
      <vt:lpstr>The sections directive - example</vt:lpstr>
      <vt:lpstr>Short-cuts</vt:lpstr>
      <vt:lpstr>Synchronization Controls</vt:lpstr>
      <vt:lpstr>Barrier/1</vt:lpstr>
      <vt:lpstr>Barrier/2</vt:lpstr>
      <vt:lpstr>Barrier/3</vt:lpstr>
      <vt:lpstr>When to use barriers ?</vt:lpstr>
      <vt:lpstr>Critical region/1</vt:lpstr>
      <vt:lpstr>Critical region/2</vt:lpstr>
      <vt:lpstr>Critical region/3</vt:lpstr>
      <vt:lpstr>Single processor region/1</vt:lpstr>
      <vt:lpstr>Single processor region/2</vt:lpstr>
      <vt:lpstr>SINGLE and MASTER construct</vt:lpstr>
      <vt:lpstr>More synchronization directives</vt:lpstr>
      <vt:lpstr>OpenMP Environment Variables</vt:lpstr>
      <vt:lpstr>OpenMP environment variables</vt:lpstr>
      <vt:lpstr>OpenMP and Global Data</vt:lpstr>
      <vt:lpstr>About global data</vt:lpstr>
      <vt:lpstr>The threadprivate construct</vt:lpstr>
      <vt:lpstr>The copyin clause</vt:lpstr>
      <vt:lpstr>OpenMP Runtime Functions</vt:lpstr>
      <vt:lpstr>OpenMP runtime environment</vt:lpstr>
      <vt:lpstr>Runtime library overview</vt:lpstr>
      <vt:lpstr>OpenMP locking routines</vt:lpstr>
      <vt:lpstr>Nested locking</vt:lpstr>
      <vt:lpstr>OpenMP locking example</vt:lpstr>
      <vt:lpstr>Locking example - the code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Into OpenMP</dc:title>
  <cp:lastModifiedBy>Bayyapu, Neelima</cp:lastModifiedBy>
  <cp:revision>7</cp:revision>
  <dcterms:created xsi:type="dcterms:W3CDTF">2019-07-31T05:10:46Z</dcterms:created>
  <dcterms:modified xsi:type="dcterms:W3CDTF">2019-07-31T06:49:26Z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2005-06-03T00:00:00Z</vt:filetime>
  </property>
  <property fmtid="{D5CDD505-2E9C-101B-9397-08002B2CF9AE}" pid="3" name="Creator">
    <vt:lpwstr>Impress</vt:lpwstr>
  </property>
  <property fmtid="{D5CDD505-2E9C-101B-9397-08002B2CF9AE}" pid="4" name="LastSaved">
    <vt:filetime>2019-07-31T00:00:00Z</vt:filetime>
  </property>
</Properties>
</file>