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EECDC-1FC6-42A6-89A4-4E95376731A0}" type="datetimeFigureOut">
              <a:rPr lang="en-US" smtClean="0"/>
              <a:t>7/31/2019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44818B-EBD2-40EB-BDA8-E71FEE165681}" type="slidenum">
              <a:rPr lang="en-US" smtClean="0"/>
              <a:t>‹#›</a:t>
            </a:fld>
            <a:endParaRPr lang="en-US"/>
          </a:p>
        </p:txBody>
      </p:sp>
    </p:spTree>
    <p:extLst>
      <p:ext uri="{BB962C8B-B14F-4D97-AF65-F5344CB8AC3E}">
        <p14:creationId xmlns:p14="http://schemas.microsoft.com/office/powerpoint/2010/main" val="2385438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p>
        </p:txBody>
      </p:sp>
      <p:sp>
        <p:nvSpPr>
          <p:cNvPr id="55300" name="Slide Number Placeholder 3"/>
          <p:cNvSpPr>
            <a:spLocks noGrp="1"/>
          </p:cNvSpPr>
          <p:nvPr>
            <p:ph type="sldNum" sz="quarter" idx="5"/>
          </p:nvPr>
        </p:nvSpPr>
        <p:spPr>
          <a:noFill/>
        </p:spPr>
        <p:txBody>
          <a:bodyPr/>
          <a:lstStyle/>
          <a:p>
            <a:fld id="{CC3B69FE-E8ED-4065-991A-A6EEDA6BF129}" type="slidenum">
              <a:rPr lang="en-US" smtClean="0"/>
              <a:pPr/>
              <a:t>14</a:t>
            </a:fld>
            <a:endParaRPr lang="en-US" smtClean="0"/>
          </a:p>
        </p:txBody>
      </p:sp>
    </p:spTree>
    <p:extLst>
      <p:ext uri="{BB962C8B-B14F-4D97-AF65-F5344CB8AC3E}">
        <p14:creationId xmlns:p14="http://schemas.microsoft.com/office/powerpoint/2010/main" val="270546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p>
            <a:fld id="{21C7EA24-3A7F-44B0-9D1C-D560BEC5A526}" type="slidenum">
              <a:rPr lang="en-US" smtClean="0"/>
              <a:pPr/>
              <a:t>15</a:t>
            </a:fld>
            <a:endParaRPr lang="en-US" smtClean="0"/>
          </a:p>
        </p:txBody>
      </p:sp>
    </p:spTree>
    <p:extLst>
      <p:ext uri="{BB962C8B-B14F-4D97-AF65-F5344CB8AC3E}">
        <p14:creationId xmlns:p14="http://schemas.microsoft.com/office/powerpoint/2010/main" val="130397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5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2D4BA-FA60-4FA8-90F8-2E26CAF17F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image" Target="../media/image61.png"/><Relationship Id="rId16" Type="http://schemas.openxmlformats.org/officeDocument/2006/relationships/image" Target="../media/image75.png"/><Relationship Id="rId1" Type="http://schemas.openxmlformats.org/officeDocument/2006/relationships/slideLayout" Target="../slideLayouts/slideLayout13.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1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1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93.png"/></Relationships>
</file>

<file path=ppt/slides/_rels/slide35.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13.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png"/><Relationship Id="rId1" Type="http://schemas.openxmlformats.org/officeDocument/2006/relationships/slideLayout" Target="../slideLayouts/slideLayout13.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2.png"/><Relationship Id="rId3" Type="http://schemas.openxmlformats.org/officeDocument/2006/relationships/image" Target="../media/image112.png"/><Relationship Id="rId7" Type="http://schemas.openxmlformats.org/officeDocument/2006/relationships/image" Target="../media/image116.png"/><Relationship Id="rId12" Type="http://schemas.openxmlformats.org/officeDocument/2006/relationships/image" Target="../media/image121.png"/><Relationship Id="rId2" Type="http://schemas.openxmlformats.org/officeDocument/2006/relationships/image" Target="../media/image111.png"/><Relationship Id="rId1" Type="http://schemas.openxmlformats.org/officeDocument/2006/relationships/slideLayout" Target="../slideLayouts/slideLayout14.xml"/><Relationship Id="rId6" Type="http://schemas.openxmlformats.org/officeDocument/2006/relationships/image" Target="../media/image115.png"/><Relationship Id="rId11" Type="http://schemas.openxmlformats.org/officeDocument/2006/relationships/image" Target="../media/image120.png"/><Relationship Id="rId5" Type="http://schemas.openxmlformats.org/officeDocument/2006/relationships/image" Target="../media/image114.png"/><Relationship Id="rId10" Type="http://schemas.openxmlformats.org/officeDocument/2006/relationships/image" Target="../media/image119.png"/><Relationship Id="rId4" Type="http://schemas.openxmlformats.org/officeDocument/2006/relationships/image" Target="../media/image113.png"/><Relationship Id="rId9" Type="http://schemas.openxmlformats.org/officeDocument/2006/relationships/image" Target="../media/image1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1132"/>
          <p:cNvSpPr>
            <a:spLocks noChangeArrowheads="1"/>
          </p:cNvSpPr>
          <p:nvPr/>
        </p:nvSpPr>
        <p:spPr bwMode="auto">
          <a:xfrm rot="-5400000">
            <a:off x="3795712" y="-2805112"/>
            <a:ext cx="180975" cy="6858000"/>
          </a:xfrm>
          <a:prstGeom prst="rect">
            <a:avLst/>
          </a:prstGeom>
          <a:gradFill rotWithShape="1">
            <a:gsLst>
              <a:gs pos="0">
                <a:srgbClr val="593000"/>
              </a:gs>
              <a:gs pos="5000">
                <a:srgbClr val="593000"/>
              </a:gs>
              <a:gs pos="100000">
                <a:srgbClr val="FFFFFF"/>
              </a:gs>
            </a:gsLst>
            <a:lin ang="5400000"/>
          </a:gradFill>
          <a:ln w="9525">
            <a:noFill/>
            <a:miter lim="800000"/>
            <a:headEnd/>
            <a:tailEnd/>
          </a:ln>
        </p:spPr>
        <p:txBody>
          <a:bodyPr vert="eaVert" anchor="ctr">
            <a:spAutoFit/>
          </a:bodyPr>
          <a:lstStyle/>
          <a:p>
            <a:endParaRPr lang="en-US"/>
          </a:p>
        </p:txBody>
      </p:sp>
      <p:sp>
        <p:nvSpPr>
          <p:cNvPr id="17" name="Rectangle 16"/>
          <p:cNvSpPr>
            <a:spLocks noChangeArrowheads="1"/>
          </p:cNvSpPr>
          <p:nvPr/>
        </p:nvSpPr>
        <p:spPr bwMode="auto">
          <a:xfrm>
            <a:off x="4724400" y="533400"/>
            <a:ext cx="4419600" cy="5486400"/>
          </a:xfrm>
          <a:prstGeom prst="rect">
            <a:avLst/>
          </a:prstGeom>
          <a:gradFill rotWithShape="0">
            <a:gsLst>
              <a:gs pos="0">
                <a:srgbClr val="D1B79F"/>
              </a:gs>
              <a:gs pos="100000">
                <a:srgbClr val="FFFFFF"/>
              </a:gs>
            </a:gsLst>
            <a:lin ang="5400000"/>
          </a:gradFill>
          <a:ln w="9525">
            <a:noFill/>
            <a:miter lim="800000"/>
            <a:headEnd/>
            <a:tailEnd/>
          </a:ln>
        </p:spPr>
        <p:txBody>
          <a:bodyPr lIns="45720" rIns="45720"/>
          <a:lstStyle/>
          <a:p>
            <a:endParaRPr lang="en-US" dirty="0"/>
          </a:p>
        </p:txBody>
      </p:sp>
      <p:sp>
        <p:nvSpPr>
          <p:cNvPr id="20" name="Rectangle 19"/>
          <p:cNvSpPr>
            <a:spLocks noChangeArrowheads="1"/>
          </p:cNvSpPr>
          <p:nvPr/>
        </p:nvSpPr>
        <p:spPr bwMode="auto">
          <a:xfrm>
            <a:off x="4724400" y="0"/>
            <a:ext cx="4419600" cy="557213"/>
          </a:xfrm>
          <a:prstGeom prst="rect">
            <a:avLst/>
          </a:prstGeom>
          <a:solidFill>
            <a:srgbClr val="00758C"/>
          </a:solidFill>
          <a:ln w="9525">
            <a:noFill/>
            <a:miter lim="800000"/>
            <a:headEnd/>
            <a:tailEnd/>
          </a:ln>
        </p:spPr>
        <p:txBody>
          <a:bodyPr lIns="45720" rIns="45720"/>
          <a:lstStyle/>
          <a:p>
            <a:endParaRPr lang="en-US"/>
          </a:p>
        </p:txBody>
      </p:sp>
      <p:sp>
        <p:nvSpPr>
          <p:cNvPr id="23" name="TextBox 22"/>
          <p:cNvSpPr txBox="1">
            <a:spLocks noChangeArrowheads="1"/>
          </p:cNvSpPr>
          <p:nvPr/>
        </p:nvSpPr>
        <p:spPr bwMode="auto">
          <a:xfrm>
            <a:off x="0" y="685800"/>
            <a:ext cx="4724400" cy="862013"/>
          </a:xfrm>
          <a:prstGeom prst="rect">
            <a:avLst/>
          </a:prstGeom>
          <a:noFill/>
          <a:ln w="9525">
            <a:noFill/>
            <a:miter lim="800000"/>
            <a:headEnd/>
            <a:tailEnd/>
          </a:ln>
        </p:spPr>
        <p:txBody>
          <a:bodyPr tIns="0" bIns="0">
            <a:spAutoFit/>
          </a:bodyPr>
          <a:lstStyle/>
          <a:p>
            <a:pPr algn="r"/>
            <a:r>
              <a:rPr lang="en-US" sz="2800">
                <a:solidFill>
                  <a:srgbClr val="55367D"/>
                </a:solidFill>
                <a:latin typeface="Arial Rounded MT Bold" pitchFamily="34" charset="0"/>
              </a:rPr>
              <a:t>Demand, Supply, and</a:t>
            </a:r>
            <a:br>
              <a:rPr lang="en-US" sz="2800">
                <a:solidFill>
                  <a:srgbClr val="55367D"/>
                </a:solidFill>
                <a:latin typeface="Arial Rounded MT Bold" pitchFamily="34" charset="0"/>
              </a:rPr>
            </a:br>
            <a:r>
              <a:rPr lang="en-US" sz="2800">
                <a:solidFill>
                  <a:srgbClr val="55367D"/>
                </a:solidFill>
                <a:latin typeface="Arial Rounded MT Bold" pitchFamily="34" charset="0"/>
              </a:rPr>
              <a:t>Market Equilibrium</a:t>
            </a:r>
          </a:p>
        </p:txBody>
      </p:sp>
      <p:sp>
        <p:nvSpPr>
          <p:cNvPr id="12" name="Line 102"/>
          <p:cNvSpPr>
            <a:spLocks noChangeShapeType="1"/>
          </p:cNvSpPr>
          <p:nvPr/>
        </p:nvSpPr>
        <p:spPr bwMode="auto">
          <a:xfrm>
            <a:off x="457200" y="0"/>
            <a:ext cx="0" cy="533400"/>
          </a:xfrm>
          <a:prstGeom prst="line">
            <a:avLst/>
          </a:prstGeom>
          <a:noFill/>
          <a:ln w="9525">
            <a:solidFill>
              <a:srgbClr val="C6AE95"/>
            </a:solidFill>
            <a:round/>
            <a:headEnd/>
            <a:tailEnd/>
          </a:ln>
        </p:spPr>
        <p:txBody>
          <a:bodyPr vert="eaVert">
            <a:spAutoFit/>
          </a:bodyPr>
          <a:lstStyle/>
          <a:p>
            <a:endParaRPr lang="en-US"/>
          </a:p>
        </p:txBody>
      </p:sp>
      <p:sp>
        <p:nvSpPr>
          <p:cNvPr id="13" name="Line 105"/>
          <p:cNvSpPr>
            <a:spLocks noChangeShapeType="1"/>
          </p:cNvSpPr>
          <p:nvPr/>
        </p:nvSpPr>
        <p:spPr bwMode="auto">
          <a:xfrm>
            <a:off x="4724400" y="6324600"/>
            <a:ext cx="4419600" cy="0"/>
          </a:xfrm>
          <a:prstGeom prst="line">
            <a:avLst/>
          </a:prstGeom>
          <a:noFill/>
          <a:ln w="15875">
            <a:solidFill>
              <a:srgbClr val="593000"/>
            </a:solidFill>
            <a:round/>
            <a:headEnd/>
            <a:tailEnd/>
          </a:ln>
        </p:spPr>
        <p:txBody>
          <a:bodyPr vert="eaVert">
            <a:spAutoFit/>
          </a:bodyPr>
          <a:lstStyle/>
          <a:p>
            <a:endParaRPr lang="en-US"/>
          </a:p>
        </p:txBody>
      </p:sp>
      <p:pic>
        <p:nvPicPr>
          <p:cNvPr id="5132" name="Picture 12"/>
          <p:cNvPicPr>
            <a:picLocks noChangeAspect="1" noChangeArrowheads="1"/>
          </p:cNvPicPr>
          <p:nvPr/>
        </p:nvPicPr>
        <p:blipFill>
          <a:blip r:embed="rId2"/>
          <a:srcRect/>
          <a:stretch>
            <a:fillRect/>
          </a:stretch>
        </p:blipFill>
        <p:spPr bwMode="auto">
          <a:xfrm>
            <a:off x="457200" y="1866900"/>
            <a:ext cx="4167188" cy="2781300"/>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nodeType="afterGroup">
                            <p:stCondLst>
                              <p:cond delay="2500"/>
                            </p:stCondLst>
                            <p:childTnLst>
                              <p:par>
                                <p:cTn id="25" presetID="10" presetClass="entr" presetSubtype="0" fill="hold" nodeType="afterEffect">
                                  <p:stCondLst>
                                    <p:cond delay="0"/>
                                  </p:stCondLst>
                                  <p:childTnLst>
                                    <p:set>
                                      <p:cBhvr>
                                        <p:cTn id="26" dur="1" fill="hold">
                                          <p:stCondLst>
                                            <p:cond delay="0"/>
                                          </p:stCondLst>
                                        </p:cTn>
                                        <p:tgtEl>
                                          <p:spTgt spid="5132"/>
                                        </p:tgtEl>
                                        <p:attrNameLst>
                                          <p:attrName>style.visibility</p:attrName>
                                        </p:attrNameLst>
                                      </p:cBhvr>
                                      <p:to>
                                        <p:strVal val="visible"/>
                                      </p:to>
                                    </p:set>
                                    <p:animEffect transition="in" filter="fade">
                                      <p:cBhvr>
                                        <p:cTn id="27" dur="500"/>
                                        <p:tgtEl>
                                          <p:spTgt spid="513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3" grpId="0"/>
      <p:bldP spid="12"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0068" name="Rectangle 4"/>
          <p:cNvSpPr>
            <a:spLocks noChangeArrowheads="1"/>
          </p:cNvSpPr>
          <p:nvPr/>
        </p:nvSpPr>
        <p:spPr bwMode="auto">
          <a:xfrm>
            <a:off x="444500" y="1965325"/>
            <a:ext cx="8242300" cy="6604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demand schedule   </a:t>
            </a:r>
            <a:r>
              <a:rPr lang="en-US" sz="2400" b="0" dirty="0">
                <a:solidFill>
                  <a:schemeClr val="tx1"/>
                </a:solidFill>
              </a:rPr>
              <a:t>Shows how much of a given product a household would be willing to buy at different prices for a given time period.</a:t>
            </a:r>
          </a:p>
        </p:txBody>
      </p:sp>
      <p:sp>
        <p:nvSpPr>
          <p:cNvPr id="1240100" name="Rectangle 36"/>
          <p:cNvSpPr>
            <a:spLocks noChangeArrowheads="1"/>
          </p:cNvSpPr>
          <p:nvPr/>
        </p:nvSpPr>
        <p:spPr bwMode="auto">
          <a:xfrm>
            <a:off x="447675" y="3914775"/>
            <a:ext cx="8235950" cy="6604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demand curve  </a:t>
            </a:r>
            <a:r>
              <a:rPr lang="en-US" sz="2400" b="0" dirty="0">
                <a:solidFill>
                  <a:schemeClr val="tx1"/>
                </a:solidFill>
              </a:rPr>
              <a:t>A graph illustrating how much of a given product a household would be willing to buy at different prices.</a:t>
            </a:r>
          </a:p>
        </p:txBody>
      </p:sp>
      <p:sp>
        <p:nvSpPr>
          <p:cNvPr id="8" name="Rectangle 4"/>
          <p:cNvSpPr txBox="1">
            <a:spLocks noChangeArrowheads="1"/>
          </p:cNvSpPr>
          <p:nvPr/>
        </p:nvSpPr>
        <p:spPr bwMode="auto">
          <a:xfrm>
            <a:off x="447675" y="295275"/>
            <a:ext cx="7269163" cy="381000"/>
          </a:xfrm>
          <a:prstGeom prst="rect">
            <a:avLst/>
          </a:prstGeom>
          <a:noFill/>
          <a:ln>
            <a:miter lim="800000"/>
            <a:headEnd/>
            <a:tailEnd/>
          </a:ln>
        </p:spPr>
        <p:txBody>
          <a:bodyPr/>
          <a:lstStyle/>
          <a:p>
            <a:pPr marL="457200" indent="-457200">
              <a:defRPr/>
            </a:pPr>
            <a:r>
              <a:rPr lang="en-US" sz="3600" b="0" kern="0" dirty="0">
                <a:solidFill>
                  <a:srgbClr val="55367D"/>
                </a:solidFill>
                <a:latin typeface="+mn-lt"/>
              </a:rPr>
              <a:t>Price and Quantity Demanded: The Law of Demand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0068"/>
                                        </p:tgtEl>
                                        <p:attrNameLst>
                                          <p:attrName>style.visibility</p:attrName>
                                        </p:attrNameLst>
                                      </p:cBhvr>
                                      <p:to>
                                        <p:strVal val="visible"/>
                                      </p:to>
                                    </p:set>
                                    <p:animEffect transition="in" filter="wipe(left)">
                                      <p:cBhvr>
                                        <p:cTn id="11" dur="500"/>
                                        <p:tgtEl>
                                          <p:spTgt spid="124006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0100"/>
                                        </p:tgtEl>
                                        <p:attrNameLst>
                                          <p:attrName>style.visibility</p:attrName>
                                        </p:attrNameLst>
                                      </p:cBhvr>
                                      <p:to>
                                        <p:strVal val="visible"/>
                                      </p:to>
                                    </p:set>
                                    <p:animEffect transition="in" filter="wipe(left)">
                                      <p:cBhvr>
                                        <p:cTn id="15" dur="500"/>
                                        <p:tgtEl>
                                          <p:spTgt spid="124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autoUpdateAnimBg="0"/>
      <p:bldP spid="1240100"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 name="Picture 24" descr="fig3-2ppt8.gif"/>
          <p:cNvPicPr>
            <a:picLocks noChangeAspect="1"/>
          </p:cNvPicPr>
          <p:nvPr/>
        </p:nvPicPr>
        <p:blipFill>
          <a:blip r:embed="rId2"/>
          <a:srcRect/>
          <a:stretch>
            <a:fillRect/>
          </a:stretch>
        </p:blipFill>
        <p:spPr bwMode="auto">
          <a:xfrm>
            <a:off x="4791075" y="1276350"/>
            <a:ext cx="3819525" cy="5276850"/>
          </a:xfrm>
          <a:prstGeom prst="rect">
            <a:avLst/>
          </a:prstGeom>
          <a:noFill/>
          <a:ln w="9525">
            <a:noFill/>
            <a:miter lim="800000"/>
            <a:headEnd/>
            <a:tailEnd/>
          </a:ln>
        </p:spPr>
      </p:pic>
      <p:graphicFrame>
        <p:nvGraphicFramePr>
          <p:cNvPr id="1241164" name="Group 76"/>
          <p:cNvGraphicFramePr>
            <a:graphicFrameLocks noGrp="1"/>
          </p:cNvGraphicFramePr>
          <p:nvPr>
            <p:ph idx="4294967295"/>
          </p:nvPr>
        </p:nvGraphicFramePr>
        <p:xfrm>
          <a:off x="457200" y="457200"/>
          <a:ext cx="3429000" cy="3368677"/>
        </p:xfrm>
        <a:graphic>
          <a:graphicData uri="http://schemas.openxmlformats.org/drawingml/2006/table">
            <a:tbl>
              <a:tblPr/>
              <a:tblGrid>
                <a:gridCol w="1142999"/>
                <a:gridCol w="2286001"/>
              </a:tblGrid>
              <a:tr h="518258">
                <a:tc gridSpan="2">
                  <a:txBody>
                    <a:bodyPr/>
                    <a:lstStyle/>
                    <a:p>
                      <a:pPr marL="1028700" marR="0" lvl="0" indent="-10287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3.1   </a:t>
                      </a:r>
                      <a:r>
                        <a:rPr kumimoji="0" lang="en-US" sz="1400" b="1" i="0" u="none" strike="noStrike" cap="none" normalizeH="0" baseline="0" dirty="0" smtClean="0">
                          <a:ln>
                            <a:noFill/>
                          </a:ln>
                          <a:solidFill>
                            <a:schemeClr val="bg1"/>
                          </a:solidFill>
                          <a:effectLst/>
                          <a:latin typeface="Arial" pitchFamily="34" charset="0"/>
                        </a:rPr>
                        <a:t>Alex’s Demand Schedule</a:t>
                      </a:r>
                      <a:br>
                        <a:rPr kumimoji="0" lang="en-US" sz="1400" b="1" i="0" u="none" strike="noStrike" cap="none" normalizeH="0" baseline="0" dirty="0" smtClean="0">
                          <a:ln>
                            <a:noFill/>
                          </a:ln>
                          <a:solidFill>
                            <a:schemeClr val="bg1"/>
                          </a:solidFill>
                          <a:effectLst/>
                          <a:latin typeface="Arial" pitchFamily="34" charset="0"/>
                        </a:rPr>
                      </a:br>
                      <a:r>
                        <a:rPr kumimoji="0" lang="en-US" sz="1400" b="1" i="0" u="none" strike="noStrike" cap="none" normalizeH="0" baseline="0" dirty="0" smtClean="0">
                          <a:ln>
                            <a:noFill/>
                          </a:ln>
                          <a:solidFill>
                            <a:schemeClr val="bg1"/>
                          </a:solidFill>
                          <a:effectLst/>
                          <a:latin typeface="Arial" pitchFamily="34" charset="0"/>
                        </a:rPr>
                        <a:t>for Gasoline</a:t>
                      </a:r>
                    </a:p>
                  </a:txBody>
                  <a:tcPr marT="45729" marB="45729"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51825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Price</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(per Gallon)</a:t>
                      </a:r>
                    </a:p>
                  </a:txBody>
                  <a:tcPr marR="0" marT="45729" marB="45729"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 Demanded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(Gallons per Week)</a:t>
                      </a:r>
                    </a:p>
                  </a:txBody>
                  <a:tcPr marR="0" marT="45729" marB="45729"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$ 8.00</a:t>
                      </a:r>
                    </a:p>
                  </a:txBody>
                  <a:tcPr marR="228600" marT="0" marB="45729"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R="0" marT="0" marB="45729"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7.00</a:t>
                      </a:r>
                    </a:p>
                  </a:txBody>
                  <a:tcPr marR="228600" marT="0" marB="4572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a:t>
                      </a:r>
                    </a:p>
                  </a:txBody>
                  <a:tcPr marR="0" marT="0" marB="45729" horzOverflow="overflow">
                    <a:lnL>
                      <a:noFill/>
                    </a:lnL>
                    <a:lnR cap="flat">
                      <a:noFill/>
                    </a:lnR>
                    <a:lnT>
                      <a:noFill/>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6.00</a:t>
                      </a:r>
                    </a:p>
                  </a:txBody>
                  <a:tcPr marR="228600" marT="0" marB="4572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a:t>
                      </a:r>
                    </a:p>
                  </a:txBody>
                  <a:tcPr marR="0" marT="0" marB="45729" horzOverflow="overflow">
                    <a:lnL>
                      <a:noFill/>
                    </a:lnL>
                    <a:lnR cap="flat">
                      <a:noFill/>
                    </a:lnR>
                    <a:lnT>
                      <a:noFill/>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5.00</a:t>
                      </a:r>
                    </a:p>
                  </a:txBody>
                  <a:tcPr marR="228600" marT="0" marB="4572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a:t>
                      </a:r>
                    </a:p>
                  </a:txBody>
                  <a:tcPr marR="0" marT="0" marB="45729" horzOverflow="overflow">
                    <a:lnL>
                      <a:noFill/>
                    </a:lnL>
                    <a:lnR cap="flat">
                      <a:noFill/>
                    </a:lnR>
                    <a:lnT>
                      <a:noFill/>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4.00</a:t>
                      </a:r>
                    </a:p>
                  </a:txBody>
                  <a:tcPr marR="228600" marT="0" marB="4572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a:t>
                      </a:r>
                    </a:p>
                  </a:txBody>
                  <a:tcPr marR="0" marT="0" marB="45729" horzOverflow="overflow">
                    <a:lnL>
                      <a:noFill/>
                    </a:lnL>
                    <a:lnR cap="flat">
                      <a:noFill/>
                    </a:lnR>
                    <a:lnT>
                      <a:noFill/>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3.00</a:t>
                      </a:r>
                    </a:p>
                  </a:txBody>
                  <a:tcPr marR="228600" marT="0" marB="4572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a:t>
                      </a:r>
                    </a:p>
                  </a:txBody>
                  <a:tcPr marR="0" marT="0" marB="45729" horzOverflow="overflow">
                    <a:lnL>
                      <a:noFill/>
                    </a:lnL>
                    <a:lnR cap="flat">
                      <a:noFill/>
                    </a:lnR>
                    <a:lnT>
                      <a:noFill/>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2.00</a:t>
                      </a:r>
                    </a:p>
                  </a:txBody>
                  <a:tcPr marR="228600" marT="0" marB="45729" horzOverflow="overflow">
                    <a:lnL cap="flat">
                      <a:noFill/>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14</a:t>
                      </a:r>
                    </a:p>
                  </a:txBody>
                  <a:tcPr marR="0" marT="0" marB="45729" horzOverflow="overflow">
                    <a:lnL>
                      <a:noFill/>
                    </a:lnL>
                    <a:lnR cap="flat">
                      <a:noFill/>
                    </a:lnR>
                    <a:lnT>
                      <a:noFill/>
                    </a:lnT>
                    <a:lnB w="28575" cap="flat" cmpd="sng" algn="ctr">
                      <a:noFill/>
                      <a:prstDash val="solid"/>
                      <a:round/>
                      <a:headEnd type="none" w="med" len="med"/>
                      <a:tailEnd type="none" w="med" len="med"/>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1.00</a:t>
                      </a:r>
                    </a:p>
                  </a:txBody>
                  <a:tcPr marR="228600" marT="0" marB="45729" horzOverflow="overflow">
                    <a:lnL cap="flat">
                      <a:noFill/>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20</a:t>
                      </a:r>
                    </a:p>
                  </a:txBody>
                  <a:tcPr marR="0" marT="0" marB="45729" horzOverflow="overflow">
                    <a:lnL>
                      <a:noFill/>
                    </a:lnL>
                    <a:lnR cap="flat">
                      <a:noFill/>
                    </a:lnR>
                    <a:lnT>
                      <a:noFill/>
                    </a:lnT>
                    <a:lnB w="28575" cap="flat" cmpd="sng" algn="ctr">
                      <a:noFill/>
                      <a:prstDash val="solid"/>
                      <a:round/>
                      <a:headEnd type="none" w="med" len="med"/>
                      <a:tailEnd type="none" w="med" len="med"/>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0.00</a:t>
                      </a:r>
                    </a:p>
                  </a:txBody>
                  <a:tcPr marR="228600" marT="0" marB="45729"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26</a:t>
                      </a:r>
                    </a:p>
                  </a:txBody>
                  <a:tcPr marR="0" marT="0" marB="45729"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241161" name="Rectangle 73"/>
          <p:cNvSpPr>
            <a:spLocks noChangeArrowheads="1"/>
          </p:cNvSpPr>
          <p:nvPr/>
        </p:nvSpPr>
        <p:spPr bwMode="auto">
          <a:xfrm>
            <a:off x="457200" y="4057650"/>
            <a:ext cx="3895725" cy="36195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3.2</a:t>
            </a:r>
            <a:r>
              <a:rPr lang="en-US" sz="1400"/>
              <a:t>  </a:t>
            </a:r>
            <a:r>
              <a:rPr lang="en-US" sz="1400">
                <a:solidFill>
                  <a:schemeClr val="tx1"/>
                </a:solidFill>
              </a:rPr>
              <a:t>Alex’s Demand Curve</a:t>
            </a:r>
          </a:p>
        </p:txBody>
      </p:sp>
      <p:sp>
        <p:nvSpPr>
          <p:cNvPr id="1241162" name="Text Box 74"/>
          <p:cNvSpPr txBox="1">
            <a:spLocks noChangeArrowheads="1"/>
          </p:cNvSpPr>
          <p:nvPr/>
        </p:nvSpPr>
        <p:spPr bwMode="auto">
          <a:xfrm rot="10800000">
            <a:off x="457200" y="4306888"/>
            <a:ext cx="3895725" cy="2322512"/>
          </a:xfrm>
          <a:prstGeom prst="rect">
            <a:avLst/>
          </a:prstGeom>
          <a:noFill/>
          <a:ln w="9525" algn="ctr">
            <a:noFill/>
            <a:miter lim="800000"/>
            <a:headEnd/>
            <a:tailEnd/>
          </a:ln>
        </p:spPr>
        <p:txBody>
          <a:bodyPr rot="10800000">
            <a:spAutoFit/>
          </a:bodyPr>
          <a:lstStyle/>
          <a:p>
            <a:pPr>
              <a:lnSpc>
                <a:spcPct val="105000"/>
              </a:lnSpc>
              <a:spcBef>
                <a:spcPct val="0"/>
              </a:spcBef>
              <a:spcAft>
                <a:spcPct val="0"/>
              </a:spcAft>
            </a:pPr>
            <a:r>
              <a:rPr lang="en-US" sz="1600" b="0">
                <a:solidFill>
                  <a:schemeClr val="tx1"/>
                </a:solidFill>
              </a:rPr>
              <a:t>The relationship between price (</a:t>
            </a:r>
            <a:r>
              <a:rPr lang="en-US" sz="1600" b="0" i="1">
                <a:solidFill>
                  <a:schemeClr val="tx1"/>
                </a:solidFill>
              </a:rPr>
              <a:t>P</a:t>
            </a:r>
            <a:r>
              <a:rPr lang="en-US" sz="1600" b="0">
                <a:solidFill>
                  <a:schemeClr val="tx1"/>
                </a:solidFill>
              </a:rPr>
              <a:t>) and quantity demanded (</a:t>
            </a:r>
            <a:r>
              <a:rPr lang="en-US" sz="1600" b="0" i="1">
                <a:solidFill>
                  <a:schemeClr val="tx1"/>
                </a:solidFill>
              </a:rPr>
              <a:t>q</a:t>
            </a:r>
            <a:r>
              <a:rPr lang="en-US" sz="1600" b="0">
                <a:solidFill>
                  <a:schemeClr val="tx1"/>
                </a:solidFill>
              </a:rPr>
              <a:t>) presented graphically is called a demand curve. </a:t>
            </a:r>
          </a:p>
          <a:p>
            <a:pPr>
              <a:lnSpc>
                <a:spcPct val="105000"/>
              </a:lnSpc>
              <a:spcBef>
                <a:spcPct val="0"/>
              </a:spcBef>
              <a:spcAft>
                <a:spcPct val="0"/>
              </a:spcAft>
            </a:pPr>
            <a:r>
              <a:rPr lang="en-US" sz="1600" b="0">
                <a:solidFill>
                  <a:schemeClr val="tx1"/>
                </a:solidFill>
              </a:rPr>
              <a:t>Demand curves have a negative slope, indicating that lower prices cause quantity demanded to increase. </a:t>
            </a:r>
          </a:p>
          <a:p>
            <a:pPr>
              <a:lnSpc>
                <a:spcPct val="105000"/>
              </a:lnSpc>
              <a:spcBef>
                <a:spcPct val="0"/>
              </a:spcBef>
              <a:spcAft>
                <a:spcPct val="0"/>
              </a:spcAft>
            </a:pPr>
            <a:r>
              <a:rPr lang="en-US" sz="1400" b="0">
                <a:solidFill>
                  <a:schemeClr val="tx1"/>
                </a:solidFill>
              </a:rPr>
              <a:t>Note that Alex’s demand curve is blue; demand in product markets is determined by household choice.</a:t>
            </a:r>
          </a:p>
        </p:txBody>
      </p:sp>
      <p:pic>
        <p:nvPicPr>
          <p:cNvPr id="18" name="Picture 17" descr="fig3-2ppt1.gif"/>
          <p:cNvPicPr>
            <a:picLocks noChangeAspect="1"/>
          </p:cNvPicPr>
          <p:nvPr/>
        </p:nvPicPr>
        <p:blipFill>
          <a:blip r:embed="rId3"/>
          <a:srcRect/>
          <a:stretch>
            <a:fillRect/>
          </a:stretch>
        </p:blipFill>
        <p:spPr bwMode="auto">
          <a:xfrm>
            <a:off x="4791075" y="1276350"/>
            <a:ext cx="3819525" cy="5276850"/>
          </a:xfrm>
          <a:prstGeom prst="rect">
            <a:avLst/>
          </a:prstGeom>
          <a:noFill/>
          <a:ln w="9525">
            <a:noFill/>
            <a:miter lim="800000"/>
            <a:headEnd/>
            <a:tailEnd/>
          </a:ln>
        </p:spPr>
      </p:pic>
      <p:pic>
        <p:nvPicPr>
          <p:cNvPr id="19" name="Picture 18" descr="fig3-2ppt2.gif"/>
          <p:cNvPicPr>
            <a:picLocks noChangeAspect="1"/>
          </p:cNvPicPr>
          <p:nvPr/>
        </p:nvPicPr>
        <p:blipFill>
          <a:blip r:embed="rId4"/>
          <a:srcRect/>
          <a:stretch>
            <a:fillRect/>
          </a:stretch>
        </p:blipFill>
        <p:spPr bwMode="auto">
          <a:xfrm>
            <a:off x="4791075" y="1276350"/>
            <a:ext cx="3819525" cy="5276850"/>
          </a:xfrm>
          <a:prstGeom prst="rect">
            <a:avLst/>
          </a:prstGeom>
          <a:noFill/>
          <a:ln w="9525">
            <a:noFill/>
            <a:miter lim="800000"/>
            <a:headEnd/>
            <a:tailEnd/>
          </a:ln>
        </p:spPr>
      </p:pic>
      <p:pic>
        <p:nvPicPr>
          <p:cNvPr id="20" name="Picture 19" descr="fig3-2ppt3.gif"/>
          <p:cNvPicPr>
            <a:picLocks noChangeAspect="1"/>
          </p:cNvPicPr>
          <p:nvPr/>
        </p:nvPicPr>
        <p:blipFill>
          <a:blip r:embed="rId5"/>
          <a:srcRect/>
          <a:stretch>
            <a:fillRect/>
          </a:stretch>
        </p:blipFill>
        <p:spPr bwMode="auto">
          <a:xfrm>
            <a:off x="4791075" y="1276350"/>
            <a:ext cx="3819525" cy="5276850"/>
          </a:xfrm>
          <a:prstGeom prst="rect">
            <a:avLst/>
          </a:prstGeom>
          <a:noFill/>
          <a:ln w="9525">
            <a:noFill/>
            <a:miter lim="800000"/>
            <a:headEnd/>
            <a:tailEnd/>
          </a:ln>
        </p:spPr>
      </p:pic>
      <p:pic>
        <p:nvPicPr>
          <p:cNvPr id="21" name="Picture 20" descr="fig3-2ppt4.gif"/>
          <p:cNvPicPr>
            <a:picLocks noChangeAspect="1"/>
          </p:cNvPicPr>
          <p:nvPr/>
        </p:nvPicPr>
        <p:blipFill>
          <a:blip r:embed="rId6"/>
          <a:srcRect/>
          <a:stretch>
            <a:fillRect/>
          </a:stretch>
        </p:blipFill>
        <p:spPr bwMode="auto">
          <a:xfrm>
            <a:off x="4791075" y="1276350"/>
            <a:ext cx="3819525" cy="5276850"/>
          </a:xfrm>
          <a:prstGeom prst="rect">
            <a:avLst/>
          </a:prstGeom>
          <a:noFill/>
          <a:ln w="9525">
            <a:noFill/>
            <a:miter lim="800000"/>
            <a:headEnd/>
            <a:tailEnd/>
          </a:ln>
        </p:spPr>
      </p:pic>
      <p:pic>
        <p:nvPicPr>
          <p:cNvPr id="22" name="Picture 21" descr="fig3-2ppt5.gif"/>
          <p:cNvPicPr>
            <a:picLocks noChangeAspect="1"/>
          </p:cNvPicPr>
          <p:nvPr/>
        </p:nvPicPr>
        <p:blipFill>
          <a:blip r:embed="rId7"/>
          <a:srcRect/>
          <a:stretch>
            <a:fillRect/>
          </a:stretch>
        </p:blipFill>
        <p:spPr bwMode="auto">
          <a:xfrm>
            <a:off x="4791075" y="1276350"/>
            <a:ext cx="3819525" cy="5276850"/>
          </a:xfrm>
          <a:prstGeom prst="rect">
            <a:avLst/>
          </a:prstGeom>
          <a:noFill/>
          <a:ln w="9525">
            <a:noFill/>
            <a:miter lim="800000"/>
            <a:headEnd/>
            <a:tailEnd/>
          </a:ln>
        </p:spPr>
      </p:pic>
      <p:pic>
        <p:nvPicPr>
          <p:cNvPr id="23" name="Picture 22" descr="fig3-2ppt6.gif"/>
          <p:cNvPicPr>
            <a:picLocks noChangeAspect="1"/>
          </p:cNvPicPr>
          <p:nvPr/>
        </p:nvPicPr>
        <p:blipFill>
          <a:blip r:embed="rId8"/>
          <a:srcRect/>
          <a:stretch>
            <a:fillRect/>
          </a:stretch>
        </p:blipFill>
        <p:spPr bwMode="auto">
          <a:xfrm>
            <a:off x="4791075" y="1276350"/>
            <a:ext cx="3819525" cy="5276850"/>
          </a:xfrm>
          <a:prstGeom prst="rect">
            <a:avLst/>
          </a:prstGeom>
          <a:noFill/>
          <a:ln w="9525">
            <a:noFill/>
            <a:miter lim="800000"/>
            <a:headEnd/>
            <a:tailEnd/>
          </a:ln>
        </p:spPr>
      </p:pic>
      <p:pic>
        <p:nvPicPr>
          <p:cNvPr id="24" name="Picture 23" descr="fig3-2ppt7.gif"/>
          <p:cNvPicPr>
            <a:picLocks noChangeAspect="1"/>
          </p:cNvPicPr>
          <p:nvPr/>
        </p:nvPicPr>
        <p:blipFill>
          <a:blip r:embed="rId9"/>
          <a:srcRect/>
          <a:stretch>
            <a:fillRect/>
          </a:stretch>
        </p:blipFill>
        <p:spPr bwMode="auto">
          <a:xfrm>
            <a:off x="4791075" y="1276350"/>
            <a:ext cx="3819525" cy="5276850"/>
          </a:xfrm>
          <a:prstGeom prst="rect">
            <a:avLst/>
          </a:prstGeom>
          <a:noFill/>
          <a:ln w="9525">
            <a:noFill/>
            <a:miter lim="800000"/>
            <a:headEnd/>
            <a:tailEnd/>
          </a:ln>
        </p:spPr>
      </p:pic>
      <p:pic>
        <p:nvPicPr>
          <p:cNvPr id="2" name="Picture 1"/>
          <p:cNvPicPr>
            <a:picLocks noChangeAspect="1"/>
          </p:cNvPicPr>
          <p:nvPr/>
        </p:nvPicPr>
        <p:blipFill>
          <a:blip r:embed="rId10"/>
          <a:srcRect/>
          <a:stretch>
            <a:fillRect/>
          </a:stretch>
        </p:blipFill>
        <p:spPr bwMode="auto">
          <a:xfrm>
            <a:off x="4791075" y="1276350"/>
            <a:ext cx="3819525" cy="5276850"/>
          </a:xfrm>
          <a:prstGeom prst="rect">
            <a:avLst/>
          </a:prstGeom>
          <a:noFill/>
          <a:ln w="9525">
            <a:noFill/>
            <a:miter lim="800000"/>
            <a:headEnd/>
            <a:tailEnd/>
          </a:ln>
        </p:spPr>
      </p:pic>
      <p:pic>
        <p:nvPicPr>
          <p:cNvPr id="4" name="Picture 3"/>
          <p:cNvPicPr>
            <a:picLocks noChangeAspect="1"/>
          </p:cNvPicPr>
          <p:nvPr/>
        </p:nvPicPr>
        <p:blipFill>
          <a:blip r:embed="rId11"/>
          <a:srcRect/>
          <a:stretch>
            <a:fillRect/>
          </a:stretch>
        </p:blipFill>
        <p:spPr bwMode="auto">
          <a:xfrm>
            <a:off x="4791075" y="1276350"/>
            <a:ext cx="3819525" cy="5276850"/>
          </a:xfrm>
          <a:prstGeom prst="rect">
            <a:avLst/>
          </a:prstGeom>
          <a:noFill/>
          <a:ln w="9525">
            <a:noFill/>
            <a:miter lim="800000"/>
            <a:headEnd/>
            <a:tailEnd/>
          </a:ln>
        </p:spPr>
      </p:pic>
      <p:pic>
        <p:nvPicPr>
          <p:cNvPr id="5" name="Picture 4"/>
          <p:cNvPicPr>
            <a:picLocks noChangeAspect="1"/>
          </p:cNvPicPr>
          <p:nvPr/>
        </p:nvPicPr>
        <p:blipFill>
          <a:blip r:embed="rId12"/>
          <a:srcRect/>
          <a:stretch>
            <a:fillRect/>
          </a:stretch>
        </p:blipFill>
        <p:spPr bwMode="auto">
          <a:xfrm>
            <a:off x="4791075" y="1276350"/>
            <a:ext cx="3819525" cy="5276850"/>
          </a:xfrm>
          <a:prstGeom prst="rect">
            <a:avLst/>
          </a:prstGeom>
          <a:noFill/>
          <a:ln w="9525">
            <a:noFill/>
            <a:miter lim="800000"/>
            <a:headEnd/>
            <a:tailEnd/>
          </a:ln>
        </p:spPr>
      </p:pic>
      <p:pic>
        <p:nvPicPr>
          <p:cNvPr id="6" name="Picture 5"/>
          <p:cNvPicPr>
            <a:picLocks noChangeAspect="1"/>
          </p:cNvPicPr>
          <p:nvPr/>
        </p:nvPicPr>
        <p:blipFill>
          <a:blip r:embed="rId13"/>
          <a:srcRect/>
          <a:stretch>
            <a:fillRect/>
          </a:stretch>
        </p:blipFill>
        <p:spPr bwMode="auto">
          <a:xfrm>
            <a:off x="4791075" y="1276350"/>
            <a:ext cx="3819525" cy="527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41164"/>
                                        </p:tgtEl>
                                        <p:attrNameLst>
                                          <p:attrName>style.visibility</p:attrName>
                                        </p:attrNameLst>
                                      </p:cBhvr>
                                      <p:to>
                                        <p:strVal val="visible"/>
                                      </p:to>
                                    </p:set>
                                    <p:animEffect transition="in" filter="wipe(up)">
                                      <p:cBhvr>
                                        <p:cTn id="7" dur="500"/>
                                        <p:tgtEl>
                                          <p:spTgt spid="124116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1161"/>
                                        </p:tgtEl>
                                        <p:attrNameLst>
                                          <p:attrName>style.visibility</p:attrName>
                                        </p:attrNameLst>
                                      </p:cBhvr>
                                      <p:to>
                                        <p:strVal val="visible"/>
                                      </p:to>
                                    </p:set>
                                    <p:animEffect transition="in" filter="wipe(left)">
                                      <p:cBhvr>
                                        <p:cTn id="11" dur="500"/>
                                        <p:tgtEl>
                                          <p:spTgt spid="124116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nodeType="afterGroup">
                            <p:stCondLst>
                              <p:cond delay="50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nodeType="afterGroup">
                            <p:stCondLst>
                              <p:cond delay="5500"/>
                            </p:stCondLst>
                            <p:childTnLst>
                              <p:par>
                                <p:cTn id="49" presetID="22" presetClass="entr" presetSubtype="8"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nodeType="afterGroup">
                            <p:stCondLst>
                              <p:cond delay="6000"/>
                            </p:stCondLst>
                            <p:childTnLst>
                              <p:par>
                                <p:cTn id="53" presetID="22" presetClass="entr" presetSubtype="8"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nodeType="afterGroup">
                            <p:stCondLst>
                              <p:cond delay="6500"/>
                            </p:stCondLst>
                            <p:childTnLst>
                              <p:par>
                                <p:cTn id="57" presetID="22" presetClass="entr" presetSubtype="8" fill="hold" nodeType="afterEffect">
                                  <p:stCondLst>
                                    <p:cond delay="0"/>
                                  </p:stCondLst>
                                  <p:childTnLst>
                                    <p:set>
                                      <p:cBhvr>
                                        <p:cTn id="58" dur="1" fill="hold">
                                          <p:stCondLst>
                                            <p:cond delay="0"/>
                                          </p:stCondLst>
                                        </p:cTn>
                                        <p:tgtEl>
                                          <p:spTgt spid="1241162">
                                            <p:txEl>
                                              <p:pRg st="0" end="0"/>
                                            </p:txEl>
                                          </p:spTgt>
                                        </p:tgtEl>
                                        <p:attrNameLst>
                                          <p:attrName>style.visibility</p:attrName>
                                        </p:attrNameLst>
                                      </p:cBhvr>
                                      <p:to>
                                        <p:strVal val="visible"/>
                                      </p:to>
                                    </p:set>
                                    <p:animEffect transition="in" filter="wipe(left)">
                                      <p:cBhvr>
                                        <p:cTn id="59" dur="500"/>
                                        <p:tgtEl>
                                          <p:spTgt spid="1241162">
                                            <p:txEl>
                                              <p:pRg st="0" end="0"/>
                                            </p:txEl>
                                          </p:spTgt>
                                        </p:tgtEl>
                                      </p:cBhvr>
                                    </p:animEffect>
                                  </p:childTnLst>
                                </p:cTn>
                              </p:par>
                            </p:childTnLst>
                          </p:cTn>
                        </p:par>
                        <p:par>
                          <p:cTn id="60" fill="hold" nodeType="afterGroup">
                            <p:stCondLst>
                              <p:cond delay="7000"/>
                            </p:stCondLst>
                            <p:childTnLst>
                              <p:par>
                                <p:cTn id="61" presetID="22" presetClass="entr" presetSubtype="1"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1000"/>
                                        <p:tgtEl>
                                          <p:spTgt spid="25"/>
                                        </p:tgtEl>
                                      </p:cBhvr>
                                    </p:animEffect>
                                  </p:childTnLst>
                                </p:cTn>
                              </p:par>
                            </p:childTnLst>
                          </p:cTn>
                        </p:par>
                        <p:par>
                          <p:cTn id="64" fill="hold" nodeType="afterGroup">
                            <p:stCondLst>
                              <p:cond delay="8000"/>
                            </p:stCondLst>
                            <p:childTnLst>
                              <p:par>
                                <p:cTn id="65" presetID="22" presetClass="entr" presetSubtype="8" fill="hold" nodeType="afterEffect">
                                  <p:stCondLst>
                                    <p:cond delay="0"/>
                                  </p:stCondLst>
                                  <p:childTnLst>
                                    <p:set>
                                      <p:cBhvr>
                                        <p:cTn id="66" dur="1" fill="hold">
                                          <p:stCondLst>
                                            <p:cond delay="0"/>
                                          </p:stCondLst>
                                        </p:cTn>
                                        <p:tgtEl>
                                          <p:spTgt spid="1241162">
                                            <p:txEl>
                                              <p:pRg st="1" end="1"/>
                                            </p:txEl>
                                          </p:spTgt>
                                        </p:tgtEl>
                                        <p:attrNameLst>
                                          <p:attrName>style.visibility</p:attrName>
                                        </p:attrNameLst>
                                      </p:cBhvr>
                                      <p:to>
                                        <p:strVal val="visible"/>
                                      </p:to>
                                    </p:set>
                                    <p:animEffect transition="in" filter="wipe(left)">
                                      <p:cBhvr>
                                        <p:cTn id="67" dur="500"/>
                                        <p:tgtEl>
                                          <p:spTgt spid="1241162">
                                            <p:txEl>
                                              <p:pRg st="1" end="1"/>
                                            </p:txEl>
                                          </p:spTgt>
                                        </p:tgtEl>
                                      </p:cBhvr>
                                    </p:animEffect>
                                  </p:childTnLst>
                                </p:cTn>
                              </p:par>
                            </p:childTnLst>
                          </p:cTn>
                        </p:par>
                        <p:par>
                          <p:cTn id="68" fill="hold" nodeType="afterGroup">
                            <p:stCondLst>
                              <p:cond delay="8500"/>
                            </p:stCondLst>
                            <p:childTnLst>
                              <p:par>
                                <p:cTn id="69" presetID="22" presetClass="entr" presetSubtype="8" fill="hold" nodeType="afterEffect">
                                  <p:stCondLst>
                                    <p:cond delay="0"/>
                                  </p:stCondLst>
                                  <p:childTnLst>
                                    <p:set>
                                      <p:cBhvr>
                                        <p:cTn id="70" dur="1" fill="hold">
                                          <p:stCondLst>
                                            <p:cond delay="0"/>
                                          </p:stCondLst>
                                        </p:cTn>
                                        <p:tgtEl>
                                          <p:spTgt spid="1241162">
                                            <p:txEl>
                                              <p:pRg st="2" end="2"/>
                                            </p:txEl>
                                          </p:spTgt>
                                        </p:tgtEl>
                                        <p:attrNameLst>
                                          <p:attrName>style.visibility</p:attrName>
                                        </p:attrNameLst>
                                      </p:cBhvr>
                                      <p:to>
                                        <p:strVal val="visible"/>
                                      </p:to>
                                    </p:set>
                                    <p:animEffect transition="in" filter="wipe(left)">
                                      <p:cBhvr>
                                        <p:cTn id="71" dur="500"/>
                                        <p:tgtEl>
                                          <p:spTgt spid="12411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16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2115" name="Rectangle 3"/>
          <p:cNvSpPr>
            <a:spLocks noChangeArrowheads="1"/>
          </p:cNvSpPr>
          <p:nvPr/>
        </p:nvSpPr>
        <p:spPr bwMode="auto">
          <a:xfrm>
            <a:off x="447675" y="1838324"/>
            <a:ext cx="7789863" cy="1285875"/>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law of demand  </a:t>
            </a:r>
            <a:r>
              <a:rPr lang="en-US" sz="2400" b="0" dirty="0">
                <a:solidFill>
                  <a:schemeClr val="tx1"/>
                </a:solidFill>
              </a:rPr>
              <a:t>The negative relationship between price and quantity demanded: As price rises, quantity demanded decreases; as price falls, quantity demanded increases.</a:t>
            </a:r>
          </a:p>
        </p:txBody>
      </p:sp>
      <p:sp>
        <p:nvSpPr>
          <p:cNvPr id="1242117" name="Text Box 5"/>
          <p:cNvSpPr txBox="1">
            <a:spLocks noChangeArrowheads="1"/>
          </p:cNvSpPr>
          <p:nvPr/>
        </p:nvSpPr>
        <p:spPr bwMode="auto">
          <a:xfrm>
            <a:off x="447675" y="3914774"/>
            <a:ext cx="7789863" cy="1800225"/>
          </a:xfrm>
          <a:prstGeom prst="rect">
            <a:avLst/>
          </a:prstGeom>
          <a:solidFill>
            <a:srgbClr val="DDECEB"/>
          </a:solidFill>
          <a:ln w="9525" algn="ctr">
            <a:noFill/>
            <a:miter lim="800000"/>
            <a:headEnd/>
            <a:tailEnd/>
          </a:ln>
        </p:spPr>
        <p:txBody>
          <a:bodyPr/>
          <a:lstStyle/>
          <a:p>
            <a:pPr>
              <a:spcBef>
                <a:spcPct val="0"/>
              </a:spcBef>
              <a:spcAft>
                <a:spcPct val="0"/>
              </a:spcAft>
            </a:pPr>
            <a:r>
              <a:rPr lang="en-US" sz="2400" b="0" dirty="0">
                <a:solidFill>
                  <a:schemeClr val="tx1"/>
                </a:solidFill>
              </a:rPr>
              <a:t>It is reasonable to expect quantity demanded to fall when price rises, </a:t>
            </a:r>
            <a:r>
              <a:rPr lang="en-US" sz="2400" b="0" i="1" dirty="0">
                <a:solidFill>
                  <a:schemeClr val="tx1"/>
                </a:solidFill>
              </a:rPr>
              <a:t>ceteris paribus</a:t>
            </a:r>
            <a:r>
              <a:rPr lang="en-US" sz="2400" b="0" dirty="0">
                <a:solidFill>
                  <a:schemeClr val="tx1"/>
                </a:solidFill>
              </a:rPr>
              <a:t>, and to expect quantity demanded to rise when price falls, </a:t>
            </a:r>
            <a:r>
              <a:rPr lang="en-US" sz="2400" b="0" i="1" dirty="0">
                <a:solidFill>
                  <a:schemeClr val="tx1"/>
                </a:solidFill>
              </a:rPr>
              <a:t>ceteris paribus</a:t>
            </a:r>
            <a:r>
              <a:rPr lang="en-US" sz="2400" b="0" dirty="0">
                <a:solidFill>
                  <a:schemeClr val="tx1"/>
                </a:solidFill>
              </a:rPr>
              <a:t>. Demand curves have a negative slope.</a:t>
            </a:r>
          </a:p>
        </p:txBody>
      </p:sp>
      <p:sp>
        <p:nvSpPr>
          <p:cNvPr id="10" name="Rectangle 7"/>
          <p:cNvSpPr>
            <a:spLocks noChangeArrowheads="1"/>
          </p:cNvSpPr>
          <p:nvPr/>
        </p:nvSpPr>
        <p:spPr bwMode="auto">
          <a:xfrm>
            <a:off x="447675" y="295274"/>
            <a:ext cx="7315200" cy="695325"/>
          </a:xfrm>
          <a:prstGeom prst="rect">
            <a:avLst/>
          </a:prstGeom>
          <a:noFill/>
          <a:ln w="9525">
            <a:noFill/>
            <a:miter lim="800000"/>
            <a:headEnd/>
            <a:tailEnd/>
          </a:ln>
        </p:spPr>
        <p:txBody>
          <a:bodyPr/>
          <a:lstStyle/>
          <a:p>
            <a:pPr marL="457200" indent="-457200"/>
            <a:r>
              <a:rPr lang="en-US" sz="3600" b="0" dirty="0">
                <a:solidFill>
                  <a:srgbClr val="593000"/>
                </a:solidFill>
              </a:rPr>
              <a:t>Demand Curves Slope Downward</a:t>
            </a:r>
          </a:p>
        </p:txBody>
      </p:sp>
    </p:spTree>
    <p:extLst>
      <p:ext uri="{BB962C8B-B14F-4D97-AF65-F5344CB8AC3E}">
        <p14:creationId xmlns:p14="http://schemas.microsoft.com/office/powerpoint/2010/main" val="3006507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2115"/>
                                        </p:tgtEl>
                                        <p:attrNameLst>
                                          <p:attrName>style.visibility</p:attrName>
                                        </p:attrNameLst>
                                      </p:cBhvr>
                                      <p:to>
                                        <p:strVal val="visible"/>
                                      </p:to>
                                    </p:set>
                                    <p:animEffect transition="in" filter="wipe(left)">
                                      <p:cBhvr>
                                        <p:cTn id="11" dur="500"/>
                                        <p:tgtEl>
                                          <p:spTgt spid="124211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2117"/>
                                        </p:tgtEl>
                                        <p:attrNameLst>
                                          <p:attrName>style.visibility</p:attrName>
                                        </p:attrNameLst>
                                      </p:cBhvr>
                                      <p:to>
                                        <p:strVal val="visible"/>
                                      </p:to>
                                    </p:set>
                                    <p:animEffect transition="in" filter="wipe(left)">
                                      <p:cBhvr>
                                        <p:cTn id="15" dur="500"/>
                                        <p:tgtEl>
                                          <p:spTgt spid="1242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115" grpId="0"/>
      <p:bldP spid="1242117"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3142" name="Rectangle 6"/>
          <p:cNvSpPr>
            <a:spLocks noChangeArrowheads="1"/>
          </p:cNvSpPr>
          <p:nvPr/>
        </p:nvSpPr>
        <p:spPr bwMode="auto">
          <a:xfrm>
            <a:off x="419100" y="1684338"/>
            <a:ext cx="8267700" cy="2278062"/>
          </a:xfrm>
          <a:prstGeom prst="rect">
            <a:avLst/>
          </a:prstGeom>
          <a:noFill/>
          <a:ln w="9525">
            <a:noFill/>
            <a:miter lim="800000"/>
            <a:headEnd/>
            <a:tailEnd/>
          </a:ln>
        </p:spPr>
        <p:txBody>
          <a:bodyPr/>
          <a:lstStyle/>
          <a:p>
            <a:pPr marL="342900" indent="-342900">
              <a:spcBef>
                <a:spcPct val="0"/>
              </a:spcBef>
              <a:spcAft>
                <a:spcPct val="0"/>
              </a:spcAft>
              <a:buFontTx/>
              <a:buAutoNum type="arabicPeriod"/>
            </a:pPr>
            <a:r>
              <a:rPr lang="en-US" sz="2000" b="0" dirty="0" smtClean="0">
                <a:solidFill>
                  <a:schemeClr val="tx1"/>
                </a:solidFill>
              </a:rPr>
              <a:t>They have a negative slope.</a:t>
            </a:r>
          </a:p>
          <a:p>
            <a:pPr marL="342900" indent="-342900">
              <a:spcBef>
                <a:spcPct val="0"/>
              </a:spcBef>
              <a:spcAft>
                <a:spcPct val="0"/>
              </a:spcAft>
              <a:buFontTx/>
              <a:buAutoNum type="arabicPeriod"/>
            </a:pPr>
            <a:endParaRPr lang="en-US" sz="2000" b="0" dirty="0">
              <a:solidFill>
                <a:schemeClr val="tx1"/>
              </a:solidFill>
            </a:endParaRPr>
          </a:p>
          <a:p>
            <a:pPr marL="342900" indent="-342900">
              <a:spcBef>
                <a:spcPct val="0"/>
              </a:spcBef>
              <a:spcAft>
                <a:spcPct val="0"/>
              </a:spcAft>
              <a:buFontTx/>
              <a:buAutoNum type="arabicPeriod"/>
            </a:pPr>
            <a:r>
              <a:rPr lang="en-US" sz="2000" b="0" dirty="0" smtClean="0">
                <a:solidFill>
                  <a:schemeClr val="tx1"/>
                </a:solidFill>
              </a:rPr>
              <a:t>They intersect the quantity (</a:t>
            </a:r>
            <a:r>
              <a:rPr lang="en-US" sz="2000" b="0" i="1" dirty="0" smtClean="0">
                <a:solidFill>
                  <a:schemeClr val="tx1"/>
                </a:solidFill>
              </a:rPr>
              <a:t>X</a:t>
            </a:r>
            <a:r>
              <a:rPr lang="en-US" sz="2000" b="0" dirty="0" smtClean="0">
                <a:solidFill>
                  <a:schemeClr val="tx1"/>
                </a:solidFill>
              </a:rPr>
              <a:t>) axis a result of time limitations and diminishing marginal utility.</a:t>
            </a:r>
          </a:p>
          <a:p>
            <a:pPr marL="342900" indent="-342900">
              <a:spcBef>
                <a:spcPct val="0"/>
              </a:spcBef>
              <a:spcAft>
                <a:spcPct val="0"/>
              </a:spcAft>
              <a:buFontTx/>
              <a:buAutoNum type="arabicPeriod"/>
            </a:pPr>
            <a:endParaRPr lang="en-US" sz="2000" b="0" dirty="0">
              <a:solidFill>
                <a:schemeClr val="tx1"/>
              </a:solidFill>
            </a:endParaRPr>
          </a:p>
          <a:p>
            <a:pPr marL="342900" indent="-342900">
              <a:spcBef>
                <a:spcPct val="0"/>
              </a:spcBef>
              <a:spcAft>
                <a:spcPct val="0"/>
              </a:spcAft>
              <a:buFontTx/>
              <a:buAutoNum type="arabicPeriod"/>
            </a:pPr>
            <a:r>
              <a:rPr lang="en-US" sz="2000" b="0" dirty="0">
                <a:solidFill>
                  <a:schemeClr val="tx1"/>
                </a:solidFill>
              </a:rPr>
              <a:t>They intersect the price (</a:t>
            </a:r>
            <a:r>
              <a:rPr lang="en-US" sz="2000" b="0" i="1" dirty="0">
                <a:solidFill>
                  <a:schemeClr val="tx1"/>
                </a:solidFill>
              </a:rPr>
              <a:t>Y</a:t>
            </a:r>
            <a:r>
              <a:rPr lang="en-US" sz="2000" b="0" dirty="0">
                <a:solidFill>
                  <a:schemeClr val="tx1"/>
                </a:solidFill>
              </a:rPr>
              <a:t>) axis, a result of limited income and wealth.</a:t>
            </a:r>
          </a:p>
        </p:txBody>
      </p:sp>
      <p:sp>
        <p:nvSpPr>
          <p:cNvPr id="9" name="Rectangle 7"/>
          <p:cNvSpPr>
            <a:spLocks noChangeArrowheads="1"/>
          </p:cNvSpPr>
          <p:nvPr/>
        </p:nvSpPr>
        <p:spPr bwMode="auto">
          <a:xfrm>
            <a:off x="381000" y="381000"/>
            <a:ext cx="7751763" cy="685800"/>
          </a:xfrm>
          <a:prstGeom prst="rect">
            <a:avLst/>
          </a:prstGeom>
          <a:noFill/>
          <a:ln w="9525">
            <a:noFill/>
            <a:miter lim="800000"/>
            <a:headEnd/>
            <a:tailEnd/>
          </a:ln>
        </p:spPr>
        <p:txBody>
          <a:bodyPr/>
          <a:lstStyle/>
          <a:p>
            <a:pPr marL="457200" indent="-457200"/>
            <a:r>
              <a:rPr lang="en-US" sz="3600" b="0" dirty="0">
                <a:solidFill>
                  <a:srgbClr val="593000"/>
                </a:solidFill>
              </a:rPr>
              <a:t>Other Properties of Demand Curves</a:t>
            </a:r>
          </a:p>
        </p:txBody>
      </p:sp>
      <p:sp>
        <p:nvSpPr>
          <p:cNvPr id="10" name="TextBox 9"/>
          <p:cNvSpPr txBox="1">
            <a:spLocks noChangeArrowheads="1"/>
          </p:cNvSpPr>
          <p:nvPr/>
        </p:nvSpPr>
        <p:spPr bwMode="auto">
          <a:xfrm>
            <a:off x="447675" y="4214813"/>
            <a:ext cx="8239125" cy="1015663"/>
          </a:xfrm>
          <a:prstGeom prst="rect">
            <a:avLst/>
          </a:prstGeom>
          <a:noFill/>
          <a:ln w="9525">
            <a:noFill/>
            <a:miter lim="800000"/>
            <a:headEnd/>
            <a:tailEnd/>
          </a:ln>
        </p:spPr>
        <p:txBody>
          <a:bodyPr>
            <a:spAutoFit/>
          </a:bodyPr>
          <a:lstStyle/>
          <a:p>
            <a:r>
              <a:rPr lang="en-US" sz="2000" b="0" dirty="0">
                <a:solidFill>
                  <a:schemeClr val="tx1"/>
                </a:solidFill>
              </a:rPr>
              <a:t>The actual shape of an individual household demand curve—whether it is steep or flat, whether it is bowed in or bowed out—depends on the unique tastes and preferences of the household and other factors.</a:t>
            </a:r>
          </a:p>
        </p:txBody>
      </p:sp>
    </p:spTree>
    <p:extLst>
      <p:ext uri="{BB962C8B-B14F-4D97-AF65-F5344CB8AC3E}">
        <p14:creationId xmlns:p14="http://schemas.microsoft.com/office/powerpoint/2010/main" val="1322695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3142">
                                            <p:txEl>
                                              <p:pRg st="0" end="0"/>
                                            </p:txEl>
                                          </p:spTgt>
                                        </p:tgtEl>
                                        <p:attrNameLst>
                                          <p:attrName>style.visibility</p:attrName>
                                        </p:attrNameLst>
                                      </p:cBhvr>
                                      <p:to>
                                        <p:strVal val="visible"/>
                                      </p:to>
                                    </p:set>
                                    <p:animEffect transition="in" filter="wipe(left)">
                                      <p:cBhvr>
                                        <p:cTn id="11" dur="500"/>
                                        <p:tgtEl>
                                          <p:spTgt spid="1243142">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3142">
                                            <p:txEl>
                                              <p:pRg st="2" end="2"/>
                                            </p:txEl>
                                          </p:spTgt>
                                        </p:tgtEl>
                                        <p:attrNameLst>
                                          <p:attrName>style.visibility</p:attrName>
                                        </p:attrNameLst>
                                      </p:cBhvr>
                                      <p:to>
                                        <p:strVal val="visible"/>
                                      </p:to>
                                    </p:set>
                                    <p:animEffect transition="in" filter="wipe(left)">
                                      <p:cBhvr>
                                        <p:cTn id="15" dur="500"/>
                                        <p:tgtEl>
                                          <p:spTgt spid="1243142">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43142">
                                            <p:txEl>
                                              <p:pRg st="4" end="4"/>
                                            </p:txEl>
                                          </p:spTgt>
                                        </p:tgtEl>
                                        <p:attrNameLst>
                                          <p:attrName>style.visibility</p:attrName>
                                        </p:attrNameLst>
                                      </p:cBhvr>
                                      <p:to>
                                        <p:strVal val="visible"/>
                                      </p:to>
                                    </p:set>
                                    <p:animEffect transition="in" filter="wipe(left)">
                                      <p:cBhvr>
                                        <p:cTn id="19" dur="500"/>
                                        <p:tgtEl>
                                          <p:spTgt spid="1243142">
                                            <p:txEl>
                                              <p:pRg st="4" end="4"/>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142" grpId="0" build="p"/>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5188" name="Rectangle 4"/>
          <p:cNvSpPr>
            <a:spLocks noChangeArrowheads="1"/>
          </p:cNvSpPr>
          <p:nvPr/>
        </p:nvSpPr>
        <p:spPr bwMode="auto">
          <a:xfrm>
            <a:off x="457200" y="2368550"/>
            <a:ext cx="8010525" cy="136525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income</a:t>
            </a:r>
            <a:r>
              <a:rPr lang="en-US" sz="2400" b="0" dirty="0">
                <a:solidFill>
                  <a:schemeClr val="tx1"/>
                </a:solidFill>
              </a:rPr>
              <a:t>  The sum of all a household’s wages, salaries, profits, interest payments, rents, and other forms of earnings in a given period of time.  It is a flow measure.</a:t>
            </a:r>
          </a:p>
        </p:txBody>
      </p:sp>
      <p:sp>
        <p:nvSpPr>
          <p:cNvPr id="1245190" name="Rectangle 6"/>
          <p:cNvSpPr>
            <a:spLocks noChangeArrowheads="1"/>
          </p:cNvSpPr>
          <p:nvPr/>
        </p:nvSpPr>
        <p:spPr bwMode="auto">
          <a:xfrm>
            <a:off x="457200" y="4181474"/>
            <a:ext cx="8010525" cy="1152525"/>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wealth </a:t>
            </a:r>
            <a:r>
              <a:rPr lang="en-US" sz="2400" b="1" i="1" dirty="0">
                <a:solidFill>
                  <a:schemeClr val="tx1"/>
                </a:solidFill>
              </a:rPr>
              <a:t>or</a:t>
            </a:r>
            <a:r>
              <a:rPr lang="en-US" sz="2400" b="1" dirty="0">
                <a:solidFill>
                  <a:schemeClr val="tx1"/>
                </a:solidFill>
              </a:rPr>
              <a:t> net worth  </a:t>
            </a:r>
            <a:r>
              <a:rPr lang="en-US" sz="2400" b="0" dirty="0">
                <a:solidFill>
                  <a:schemeClr val="tx1"/>
                </a:solidFill>
              </a:rPr>
              <a:t>The total value of what a household owns minus what it owes. It is a stock measure.</a:t>
            </a:r>
          </a:p>
        </p:txBody>
      </p:sp>
      <p:sp>
        <p:nvSpPr>
          <p:cNvPr id="10" name="Rectangle 7"/>
          <p:cNvSpPr>
            <a:spLocks noChangeArrowheads="1"/>
          </p:cNvSpPr>
          <p:nvPr/>
        </p:nvSpPr>
        <p:spPr bwMode="auto">
          <a:xfrm>
            <a:off x="457200" y="1524000"/>
            <a:ext cx="7539038" cy="381000"/>
          </a:xfrm>
          <a:prstGeom prst="rect">
            <a:avLst/>
          </a:prstGeom>
          <a:noFill/>
          <a:ln w="9525">
            <a:noFill/>
            <a:miter lim="800000"/>
            <a:headEnd/>
            <a:tailEnd/>
          </a:ln>
        </p:spPr>
        <p:txBody>
          <a:bodyPr/>
          <a:lstStyle/>
          <a:p>
            <a:pPr marL="457200" indent="-457200"/>
            <a:r>
              <a:rPr lang="en-US" sz="2400" b="0" dirty="0">
                <a:solidFill>
                  <a:srgbClr val="593000"/>
                </a:solidFill>
              </a:rPr>
              <a:t>Income and Wealth</a:t>
            </a:r>
          </a:p>
        </p:txBody>
      </p:sp>
      <p:sp>
        <p:nvSpPr>
          <p:cNvPr id="7" name="Rectangle 4"/>
          <p:cNvSpPr txBox="1">
            <a:spLocks noChangeArrowheads="1"/>
          </p:cNvSpPr>
          <p:nvPr/>
        </p:nvSpPr>
        <p:spPr bwMode="auto">
          <a:xfrm>
            <a:off x="457200" y="295274"/>
            <a:ext cx="7772400" cy="695325"/>
          </a:xfrm>
          <a:prstGeom prst="rect">
            <a:avLst/>
          </a:prstGeom>
          <a:noFill/>
          <a:ln>
            <a:miter lim="800000"/>
            <a:headEnd/>
            <a:tailEnd/>
          </a:ln>
        </p:spPr>
        <p:txBody>
          <a:bodyPr/>
          <a:lstStyle/>
          <a:p>
            <a:pPr marL="457200" indent="-457200">
              <a:defRPr/>
            </a:pPr>
            <a:r>
              <a:rPr lang="en-US" sz="3200" b="0" kern="0" dirty="0">
                <a:solidFill>
                  <a:srgbClr val="55367D"/>
                </a:solidFill>
                <a:latin typeface="+mn-lt"/>
              </a:rPr>
              <a:t>Other Determinants of Household Demand</a:t>
            </a:r>
          </a:p>
        </p:txBody>
      </p:sp>
    </p:spTree>
    <p:extLst>
      <p:ext uri="{BB962C8B-B14F-4D97-AF65-F5344CB8AC3E}">
        <p14:creationId xmlns:p14="http://schemas.microsoft.com/office/powerpoint/2010/main" val="1094733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5188">
                                            <p:txEl>
                                              <p:pRg st="0" end="0"/>
                                            </p:txEl>
                                          </p:spTgt>
                                        </p:tgtEl>
                                        <p:attrNameLst>
                                          <p:attrName>style.visibility</p:attrName>
                                        </p:attrNameLst>
                                      </p:cBhvr>
                                      <p:to>
                                        <p:strVal val="visible"/>
                                      </p:to>
                                    </p:set>
                                    <p:animEffect transition="in" filter="wipe(left)">
                                      <p:cBhvr>
                                        <p:cTn id="15" dur="500"/>
                                        <p:tgtEl>
                                          <p:spTgt spid="1245188">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45190"/>
                                        </p:tgtEl>
                                        <p:attrNameLst>
                                          <p:attrName>style.visibility</p:attrName>
                                        </p:attrNameLst>
                                      </p:cBhvr>
                                      <p:to>
                                        <p:strVal val="visible"/>
                                      </p:to>
                                    </p:set>
                                    <p:animEffect transition="in" filter="wipe(left)">
                                      <p:cBhvr>
                                        <p:cTn id="19" dur="500"/>
                                        <p:tgtEl>
                                          <p:spTgt spid="1245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5188" grpId="0" build="p"/>
      <p:bldP spid="1245190" grpId="0"/>
      <p:bldP spid="10"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5188" name="Rectangle 4"/>
          <p:cNvSpPr>
            <a:spLocks noChangeArrowheads="1"/>
          </p:cNvSpPr>
          <p:nvPr/>
        </p:nvSpPr>
        <p:spPr bwMode="auto">
          <a:xfrm>
            <a:off x="457200" y="1922463"/>
            <a:ext cx="8229600" cy="7112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normal goods  </a:t>
            </a:r>
            <a:r>
              <a:rPr lang="en-US" sz="2400" b="0" dirty="0" err="1">
                <a:solidFill>
                  <a:schemeClr val="tx1"/>
                </a:solidFill>
              </a:rPr>
              <a:t>Goods</a:t>
            </a:r>
            <a:r>
              <a:rPr lang="en-US" sz="2400" b="0" dirty="0">
                <a:solidFill>
                  <a:schemeClr val="tx1"/>
                </a:solidFill>
              </a:rPr>
              <a:t> for which demand goes up when income is higher and for which demand goes down when income is lower.</a:t>
            </a:r>
          </a:p>
        </p:txBody>
      </p:sp>
      <p:sp>
        <p:nvSpPr>
          <p:cNvPr id="1245190" name="Rectangle 6"/>
          <p:cNvSpPr>
            <a:spLocks noChangeArrowheads="1"/>
          </p:cNvSpPr>
          <p:nvPr/>
        </p:nvSpPr>
        <p:spPr bwMode="auto">
          <a:xfrm>
            <a:off x="457200" y="4114800"/>
            <a:ext cx="8229600" cy="820738"/>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inferior goods</a:t>
            </a:r>
            <a:r>
              <a:rPr lang="en-US" sz="2400" dirty="0">
                <a:solidFill>
                  <a:schemeClr val="tx1"/>
                </a:solidFill>
              </a:rPr>
              <a:t> </a:t>
            </a:r>
            <a:r>
              <a:rPr lang="en-US" sz="2400" b="0" dirty="0">
                <a:solidFill>
                  <a:schemeClr val="tx1"/>
                </a:solidFill>
              </a:rPr>
              <a:t> </a:t>
            </a:r>
            <a:r>
              <a:rPr lang="en-US" sz="2400" b="0" dirty="0" err="1">
                <a:solidFill>
                  <a:schemeClr val="tx1"/>
                </a:solidFill>
              </a:rPr>
              <a:t>Goods</a:t>
            </a:r>
            <a:r>
              <a:rPr lang="en-US" sz="2400" b="0" dirty="0">
                <a:solidFill>
                  <a:schemeClr val="tx1"/>
                </a:solidFill>
              </a:rPr>
              <a:t> for which demand tends to fall when income rises.</a:t>
            </a:r>
          </a:p>
        </p:txBody>
      </p:sp>
    </p:spTree>
    <p:extLst>
      <p:ext uri="{BB962C8B-B14F-4D97-AF65-F5344CB8AC3E}">
        <p14:creationId xmlns:p14="http://schemas.microsoft.com/office/powerpoint/2010/main" val="2379262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45188"/>
                                        </p:tgtEl>
                                        <p:attrNameLst>
                                          <p:attrName>style.visibility</p:attrName>
                                        </p:attrNameLst>
                                      </p:cBhvr>
                                      <p:to>
                                        <p:strVal val="visible"/>
                                      </p:to>
                                    </p:set>
                                    <p:animEffect transition="in" filter="wipe(left)">
                                      <p:cBhvr>
                                        <p:cTn id="7" dur="500"/>
                                        <p:tgtEl>
                                          <p:spTgt spid="124518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5190"/>
                                        </p:tgtEl>
                                        <p:attrNameLst>
                                          <p:attrName>style.visibility</p:attrName>
                                        </p:attrNameLst>
                                      </p:cBhvr>
                                      <p:to>
                                        <p:strVal val="visible"/>
                                      </p:to>
                                    </p:set>
                                    <p:animEffect transition="in" filter="wipe(left)">
                                      <p:cBhvr>
                                        <p:cTn id="11" dur="500"/>
                                        <p:tgtEl>
                                          <p:spTgt spid="1245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5188" grpId="0"/>
      <p:bldP spid="124519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7236" name="Rectangle 4"/>
          <p:cNvSpPr>
            <a:spLocks noChangeArrowheads="1"/>
          </p:cNvSpPr>
          <p:nvPr/>
        </p:nvSpPr>
        <p:spPr bwMode="auto">
          <a:xfrm>
            <a:off x="444500" y="1574800"/>
            <a:ext cx="8013700" cy="14732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substitutes</a:t>
            </a:r>
            <a:r>
              <a:rPr lang="en-US" sz="2400" b="0" dirty="0">
                <a:solidFill>
                  <a:schemeClr val="tx1"/>
                </a:solidFill>
              </a:rPr>
              <a:t>  Goods that can serve as replacements for one another; </a:t>
            </a:r>
            <a:r>
              <a:rPr lang="en-US" sz="2400" b="0" dirty="0" smtClean="0">
                <a:solidFill>
                  <a:schemeClr val="tx1"/>
                </a:solidFill>
              </a:rPr>
              <a:t>when </a:t>
            </a:r>
            <a:r>
              <a:rPr lang="en-US" sz="2400" b="0" dirty="0">
                <a:solidFill>
                  <a:schemeClr val="tx1"/>
                </a:solidFill>
              </a:rPr>
              <a:t>the price of one increases, demand for the other increases.</a:t>
            </a:r>
          </a:p>
        </p:txBody>
      </p:sp>
      <p:sp>
        <p:nvSpPr>
          <p:cNvPr id="1247238" name="Rectangle 6"/>
          <p:cNvSpPr>
            <a:spLocks noChangeArrowheads="1"/>
          </p:cNvSpPr>
          <p:nvPr/>
        </p:nvSpPr>
        <p:spPr bwMode="auto">
          <a:xfrm>
            <a:off x="444500" y="4038600"/>
            <a:ext cx="8013700" cy="1371600"/>
          </a:xfrm>
          <a:prstGeom prst="rect">
            <a:avLst/>
          </a:prstGeom>
          <a:noFill/>
          <a:ln w="9525">
            <a:noFill/>
            <a:miter lim="800000"/>
            <a:headEnd/>
            <a:tailEnd/>
          </a:ln>
        </p:spPr>
        <p:txBody>
          <a:bodyPr/>
          <a:lstStyle/>
          <a:p>
            <a:pPr algn="just">
              <a:spcBef>
                <a:spcPct val="0"/>
              </a:spcBef>
              <a:spcAft>
                <a:spcPct val="0"/>
              </a:spcAft>
            </a:pPr>
            <a:r>
              <a:rPr lang="en-US" sz="2400" b="1" dirty="0">
                <a:solidFill>
                  <a:schemeClr val="tx1"/>
                </a:solidFill>
              </a:rPr>
              <a:t>complements, complementary goods</a:t>
            </a:r>
            <a:r>
              <a:rPr lang="en-US" sz="2400" b="0" dirty="0">
                <a:solidFill>
                  <a:schemeClr val="tx1"/>
                </a:solidFill>
              </a:rPr>
              <a:t> </a:t>
            </a:r>
            <a:r>
              <a:rPr lang="en-US" sz="2400" b="0" dirty="0" err="1" smtClean="0">
                <a:solidFill>
                  <a:schemeClr val="tx1"/>
                </a:solidFill>
              </a:rPr>
              <a:t>Goods</a:t>
            </a:r>
            <a:r>
              <a:rPr lang="en-US" sz="2400" b="0" dirty="0" smtClean="0">
                <a:solidFill>
                  <a:schemeClr val="tx1"/>
                </a:solidFill>
              </a:rPr>
              <a:t> </a:t>
            </a:r>
            <a:r>
              <a:rPr lang="en-US" sz="2400" b="0" dirty="0">
                <a:solidFill>
                  <a:schemeClr val="tx1"/>
                </a:solidFill>
              </a:rPr>
              <a:t>that “go together”; a decrease in the price of one results in an increase in demand for the other and vice versa.</a:t>
            </a:r>
          </a:p>
        </p:txBody>
      </p:sp>
      <p:sp>
        <p:nvSpPr>
          <p:cNvPr id="11" name="Rectangle 7"/>
          <p:cNvSpPr>
            <a:spLocks noChangeArrowheads="1"/>
          </p:cNvSpPr>
          <p:nvPr/>
        </p:nvSpPr>
        <p:spPr bwMode="auto">
          <a:xfrm>
            <a:off x="457200" y="295274"/>
            <a:ext cx="7786688" cy="771525"/>
          </a:xfrm>
          <a:prstGeom prst="rect">
            <a:avLst/>
          </a:prstGeom>
          <a:noFill/>
          <a:ln w="9525">
            <a:noFill/>
            <a:miter lim="800000"/>
            <a:headEnd/>
            <a:tailEnd/>
          </a:ln>
        </p:spPr>
        <p:txBody>
          <a:bodyPr/>
          <a:lstStyle/>
          <a:p>
            <a:pPr marL="457200" indent="-457200"/>
            <a:r>
              <a:rPr lang="en-US" sz="3600" b="0" dirty="0">
                <a:solidFill>
                  <a:srgbClr val="593000"/>
                </a:solidFill>
              </a:rPr>
              <a:t>Prices of Other Goods and Services</a:t>
            </a:r>
          </a:p>
        </p:txBody>
      </p:sp>
    </p:spTree>
    <p:extLst>
      <p:ext uri="{BB962C8B-B14F-4D97-AF65-F5344CB8AC3E}">
        <p14:creationId xmlns:p14="http://schemas.microsoft.com/office/powerpoint/2010/main" val="592786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7236"/>
                                        </p:tgtEl>
                                        <p:attrNameLst>
                                          <p:attrName>style.visibility</p:attrName>
                                        </p:attrNameLst>
                                      </p:cBhvr>
                                      <p:to>
                                        <p:strVal val="visible"/>
                                      </p:to>
                                    </p:set>
                                    <p:animEffect transition="in" filter="wipe(left)">
                                      <p:cBhvr>
                                        <p:cTn id="11" dur="500"/>
                                        <p:tgtEl>
                                          <p:spTgt spid="124723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7238"/>
                                        </p:tgtEl>
                                        <p:attrNameLst>
                                          <p:attrName>style.visibility</p:attrName>
                                        </p:attrNameLst>
                                      </p:cBhvr>
                                      <p:to>
                                        <p:strVal val="visible"/>
                                      </p:to>
                                    </p:set>
                                    <p:animEffect transition="in" filter="wipe(left)">
                                      <p:cBhvr>
                                        <p:cTn id="15" dur="500"/>
                                        <p:tgtEl>
                                          <p:spTgt spid="1247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7236" grpId="0"/>
      <p:bldP spid="124723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8267" name="Rectangle 11"/>
          <p:cNvSpPr>
            <a:spLocks noChangeArrowheads="1"/>
          </p:cNvSpPr>
          <p:nvPr/>
        </p:nvSpPr>
        <p:spPr bwMode="auto">
          <a:xfrm>
            <a:off x="457200" y="1438274"/>
            <a:ext cx="8001000" cy="5038725"/>
          </a:xfrm>
          <a:prstGeom prst="rect">
            <a:avLst/>
          </a:prstGeom>
          <a:noFill/>
          <a:ln w="9525">
            <a:noFill/>
            <a:miter lim="800000"/>
            <a:headEnd/>
            <a:tailEnd/>
          </a:ln>
        </p:spPr>
        <p:txBody>
          <a:bodyPr/>
          <a:lstStyle/>
          <a:p>
            <a:pPr>
              <a:spcBef>
                <a:spcPct val="0"/>
              </a:spcBef>
              <a:spcAft>
                <a:spcPct val="0"/>
              </a:spcAft>
            </a:pPr>
            <a:r>
              <a:rPr lang="en-US" sz="2400" b="0" dirty="0">
                <a:solidFill>
                  <a:schemeClr val="tx1"/>
                </a:solidFill>
              </a:rPr>
              <a:t>Income, wealth, and prices of goods available are the three factors that determine the combinations of goods and services that a household is </a:t>
            </a:r>
            <a:r>
              <a:rPr lang="en-US" sz="2400" b="0" i="1" dirty="0">
                <a:solidFill>
                  <a:schemeClr val="tx1"/>
                </a:solidFill>
              </a:rPr>
              <a:t>able</a:t>
            </a:r>
            <a:r>
              <a:rPr lang="en-US" sz="2400" b="0" dirty="0">
                <a:solidFill>
                  <a:schemeClr val="tx1"/>
                </a:solidFill>
              </a:rPr>
              <a:t> to buy.</a:t>
            </a:r>
          </a:p>
          <a:p>
            <a:pPr>
              <a:spcBef>
                <a:spcPct val="0"/>
              </a:spcBef>
              <a:spcAft>
                <a:spcPct val="0"/>
              </a:spcAft>
            </a:pPr>
            <a:endParaRPr lang="en-US" sz="2400" b="0" dirty="0">
              <a:solidFill>
                <a:schemeClr val="tx1"/>
              </a:solidFill>
            </a:endParaRPr>
          </a:p>
          <a:p>
            <a:pPr>
              <a:spcBef>
                <a:spcPct val="0"/>
              </a:spcBef>
              <a:spcAft>
                <a:spcPct val="0"/>
              </a:spcAft>
            </a:pPr>
            <a:endParaRPr lang="en-US" sz="2400" b="0" dirty="0">
              <a:solidFill>
                <a:schemeClr val="tx1"/>
              </a:solidFill>
            </a:endParaRPr>
          </a:p>
          <a:p>
            <a:pPr>
              <a:spcBef>
                <a:spcPct val="0"/>
              </a:spcBef>
              <a:spcAft>
                <a:spcPct val="0"/>
              </a:spcAft>
            </a:pPr>
            <a:r>
              <a:rPr lang="en-US" sz="2400" b="0" dirty="0">
                <a:solidFill>
                  <a:schemeClr val="tx1"/>
                </a:solidFill>
              </a:rPr>
              <a:t>Changes in preferences can and do manifest themselves in market behavior.</a:t>
            </a:r>
          </a:p>
          <a:p>
            <a:pPr>
              <a:spcBef>
                <a:spcPct val="0"/>
              </a:spcBef>
              <a:spcAft>
                <a:spcPct val="0"/>
              </a:spcAft>
            </a:pPr>
            <a:endParaRPr lang="en-US" sz="2400" b="0" dirty="0">
              <a:solidFill>
                <a:schemeClr val="tx1"/>
              </a:solidFill>
            </a:endParaRPr>
          </a:p>
          <a:p>
            <a:pPr>
              <a:spcBef>
                <a:spcPct val="0"/>
              </a:spcBef>
              <a:spcAft>
                <a:spcPct val="0"/>
              </a:spcAft>
            </a:pPr>
            <a:endParaRPr lang="en-US" sz="2400" b="0" dirty="0">
              <a:solidFill>
                <a:schemeClr val="tx1"/>
              </a:solidFill>
            </a:endParaRPr>
          </a:p>
          <a:p>
            <a:pPr>
              <a:spcBef>
                <a:spcPct val="0"/>
              </a:spcBef>
              <a:spcAft>
                <a:spcPct val="0"/>
              </a:spcAft>
            </a:pPr>
            <a:r>
              <a:rPr lang="en-US" sz="2400" b="0" dirty="0">
                <a:solidFill>
                  <a:schemeClr val="tx1"/>
                </a:solidFill>
              </a:rPr>
              <a:t>Within the constraints of prices and incomes, preference shapes the demand curve, but it is difficult to generalize about tastes and preferences. First, they are volatile. Second, tastes are idiosyncratic.</a:t>
            </a:r>
          </a:p>
        </p:txBody>
      </p:sp>
      <p:sp>
        <p:nvSpPr>
          <p:cNvPr id="9" name="Rectangle 7"/>
          <p:cNvSpPr>
            <a:spLocks noChangeArrowheads="1"/>
          </p:cNvSpPr>
          <p:nvPr/>
        </p:nvSpPr>
        <p:spPr bwMode="auto">
          <a:xfrm>
            <a:off x="454025" y="295274"/>
            <a:ext cx="8058150" cy="619125"/>
          </a:xfrm>
          <a:prstGeom prst="rect">
            <a:avLst/>
          </a:prstGeom>
          <a:noFill/>
          <a:ln w="9525">
            <a:noFill/>
            <a:miter lim="800000"/>
            <a:headEnd/>
            <a:tailEnd/>
          </a:ln>
        </p:spPr>
        <p:txBody>
          <a:bodyPr/>
          <a:lstStyle/>
          <a:p>
            <a:pPr marL="457200" indent="-457200"/>
            <a:r>
              <a:rPr lang="en-US" sz="3600" b="1" dirty="0">
                <a:solidFill>
                  <a:srgbClr val="593000"/>
                </a:solidFill>
              </a:rPr>
              <a:t>Tastes and Preferences</a:t>
            </a:r>
          </a:p>
        </p:txBody>
      </p:sp>
    </p:spTree>
    <p:extLst>
      <p:ext uri="{BB962C8B-B14F-4D97-AF65-F5344CB8AC3E}">
        <p14:creationId xmlns:p14="http://schemas.microsoft.com/office/powerpoint/2010/main" val="352307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8267">
                                            <p:txEl>
                                              <p:pRg st="0" end="0"/>
                                            </p:txEl>
                                          </p:spTgt>
                                        </p:tgtEl>
                                        <p:attrNameLst>
                                          <p:attrName>style.visibility</p:attrName>
                                        </p:attrNameLst>
                                      </p:cBhvr>
                                      <p:to>
                                        <p:strVal val="visible"/>
                                      </p:to>
                                    </p:set>
                                    <p:animEffect transition="in" filter="wipe(left)">
                                      <p:cBhvr>
                                        <p:cTn id="11" dur="500"/>
                                        <p:tgtEl>
                                          <p:spTgt spid="1248267">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8267">
                                            <p:txEl>
                                              <p:pRg st="3" end="3"/>
                                            </p:txEl>
                                          </p:spTgt>
                                        </p:tgtEl>
                                        <p:attrNameLst>
                                          <p:attrName>style.visibility</p:attrName>
                                        </p:attrNameLst>
                                      </p:cBhvr>
                                      <p:to>
                                        <p:strVal val="visible"/>
                                      </p:to>
                                    </p:set>
                                    <p:animEffect transition="in" filter="wipe(left)">
                                      <p:cBhvr>
                                        <p:cTn id="15" dur="500"/>
                                        <p:tgtEl>
                                          <p:spTgt spid="1248267">
                                            <p:txEl>
                                              <p:pRg st="3" end="3"/>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48267">
                                            <p:txEl>
                                              <p:pRg st="6" end="6"/>
                                            </p:txEl>
                                          </p:spTgt>
                                        </p:tgtEl>
                                        <p:attrNameLst>
                                          <p:attrName>style.visibility</p:attrName>
                                        </p:attrNameLst>
                                      </p:cBhvr>
                                      <p:to>
                                        <p:strVal val="visible"/>
                                      </p:to>
                                    </p:set>
                                    <p:animEffect transition="in" filter="wipe(left)">
                                      <p:cBhvr>
                                        <p:cTn id="19" dur="500"/>
                                        <p:tgtEl>
                                          <p:spTgt spid="1248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67" grpId="0" build="p"/>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7959" name="Rectangle 7"/>
          <p:cNvSpPr>
            <a:spLocks noChangeArrowheads="1"/>
          </p:cNvSpPr>
          <p:nvPr/>
        </p:nvSpPr>
        <p:spPr bwMode="auto">
          <a:xfrm>
            <a:off x="457200" y="1336674"/>
            <a:ext cx="8229600" cy="4911725"/>
          </a:xfrm>
          <a:prstGeom prst="rect">
            <a:avLst/>
          </a:prstGeom>
          <a:noFill/>
          <a:ln w="9525">
            <a:noFill/>
            <a:miter lim="800000"/>
            <a:headEnd/>
            <a:tailEnd/>
          </a:ln>
        </p:spPr>
        <p:txBody>
          <a:bodyPr/>
          <a:lstStyle/>
          <a:p>
            <a:pPr>
              <a:spcBef>
                <a:spcPct val="0"/>
              </a:spcBef>
              <a:spcAft>
                <a:spcPct val="0"/>
              </a:spcAft>
            </a:pPr>
            <a:r>
              <a:rPr lang="en-US" sz="2400" b="0" dirty="0">
                <a:solidFill>
                  <a:schemeClr val="tx1"/>
                </a:solidFill>
              </a:rPr>
              <a:t>What you decide to buy today certainly depends on today’s prices and your current income and wealth.</a:t>
            </a:r>
          </a:p>
          <a:p>
            <a:pPr>
              <a:spcBef>
                <a:spcPct val="0"/>
              </a:spcBef>
              <a:spcAft>
                <a:spcPct val="0"/>
              </a:spcAft>
            </a:pPr>
            <a:endParaRPr lang="en-US" sz="2400" b="0" dirty="0">
              <a:solidFill>
                <a:schemeClr val="tx1"/>
              </a:solidFill>
            </a:endParaRPr>
          </a:p>
          <a:p>
            <a:pPr>
              <a:spcBef>
                <a:spcPct val="0"/>
              </a:spcBef>
              <a:spcAft>
                <a:spcPct val="0"/>
              </a:spcAft>
            </a:pPr>
            <a:r>
              <a:rPr lang="en-US" sz="2400" b="0" dirty="0" smtClean="0">
                <a:solidFill>
                  <a:schemeClr val="tx1"/>
                </a:solidFill>
              </a:rPr>
              <a:t>There </a:t>
            </a:r>
            <a:r>
              <a:rPr lang="en-US" sz="2400" b="0" dirty="0">
                <a:solidFill>
                  <a:schemeClr val="tx1"/>
                </a:solidFill>
              </a:rPr>
              <a:t>are many examples of the ways expectations affect demand.</a:t>
            </a:r>
          </a:p>
          <a:p>
            <a:pPr>
              <a:spcBef>
                <a:spcPct val="0"/>
              </a:spcBef>
              <a:spcAft>
                <a:spcPct val="0"/>
              </a:spcAft>
            </a:pPr>
            <a:endParaRPr lang="en-US" sz="2400" b="0" dirty="0">
              <a:solidFill>
                <a:schemeClr val="tx1"/>
              </a:solidFill>
            </a:endParaRPr>
          </a:p>
          <a:p>
            <a:pPr>
              <a:spcBef>
                <a:spcPct val="0"/>
              </a:spcBef>
              <a:spcAft>
                <a:spcPct val="0"/>
              </a:spcAft>
            </a:pPr>
            <a:r>
              <a:rPr lang="en-US" sz="2400" b="0" dirty="0" smtClean="0">
                <a:solidFill>
                  <a:schemeClr val="tx1"/>
                </a:solidFill>
              </a:rPr>
              <a:t>Increasingly</a:t>
            </a:r>
            <a:r>
              <a:rPr lang="en-US" sz="2400" b="0" dirty="0">
                <a:solidFill>
                  <a:schemeClr val="tx1"/>
                </a:solidFill>
              </a:rPr>
              <a:t>, economic theory has come to recognize the importance of expectations.</a:t>
            </a:r>
          </a:p>
          <a:p>
            <a:pPr>
              <a:spcBef>
                <a:spcPct val="0"/>
              </a:spcBef>
              <a:spcAft>
                <a:spcPct val="0"/>
              </a:spcAft>
            </a:pPr>
            <a:endParaRPr lang="en-US" sz="2400" b="0" dirty="0">
              <a:solidFill>
                <a:schemeClr val="tx1"/>
              </a:solidFill>
            </a:endParaRPr>
          </a:p>
          <a:p>
            <a:pPr>
              <a:spcBef>
                <a:spcPct val="0"/>
              </a:spcBef>
              <a:spcAft>
                <a:spcPct val="0"/>
              </a:spcAft>
            </a:pPr>
            <a:r>
              <a:rPr lang="en-US" sz="2400" b="0" dirty="0" smtClean="0">
                <a:solidFill>
                  <a:schemeClr val="tx1"/>
                </a:solidFill>
              </a:rPr>
              <a:t>It </a:t>
            </a:r>
            <a:r>
              <a:rPr lang="en-US" sz="2400" b="0" dirty="0">
                <a:solidFill>
                  <a:schemeClr val="tx1"/>
                </a:solidFill>
              </a:rPr>
              <a:t>is important to understand that demand depends on more than just </a:t>
            </a:r>
            <a:r>
              <a:rPr lang="en-US" sz="2400" b="0" i="1" dirty="0">
                <a:solidFill>
                  <a:schemeClr val="tx1"/>
                </a:solidFill>
              </a:rPr>
              <a:t>current</a:t>
            </a:r>
            <a:r>
              <a:rPr lang="en-US" sz="2400" b="0" dirty="0">
                <a:solidFill>
                  <a:schemeClr val="tx1"/>
                </a:solidFill>
              </a:rPr>
              <a:t> incomes, prices, and tastes.</a:t>
            </a:r>
          </a:p>
        </p:txBody>
      </p:sp>
      <p:sp>
        <p:nvSpPr>
          <p:cNvPr id="9" name="Rectangle 7"/>
          <p:cNvSpPr>
            <a:spLocks noChangeArrowheads="1"/>
          </p:cNvSpPr>
          <p:nvPr/>
        </p:nvSpPr>
        <p:spPr bwMode="auto">
          <a:xfrm>
            <a:off x="454025" y="295274"/>
            <a:ext cx="8288338" cy="695325"/>
          </a:xfrm>
          <a:prstGeom prst="rect">
            <a:avLst/>
          </a:prstGeom>
          <a:noFill/>
          <a:ln w="9525">
            <a:noFill/>
            <a:miter lim="800000"/>
            <a:headEnd/>
            <a:tailEnd/>
          </a:ln>
        </p:spPr>
        <p:txBody>
          <a:bodyPr/>
          <a:lstStyle/>
          <a:p>
            <a:pPr marL="457200" indent="-457200"/>
            <a:r>
              <a:rPr lang="en-US" sz="3600" b="1" dirty="0">
                <a:solidFill>
                  <a:srgbClr val="593000"/>
                </a:solidFill>
              </a:rPr>
              <a:t>Expectations</a:t>
            </a:r>
          </a:p>
        </p:txBody>
      </p:sp>
    </p:spTree>
    <p:extLst>
      <p:ext uri="{BB962C8B-B14F-4D97-AF65-F5344CB8AC3E}">
        <p14:creationId xmlns:p14="http://schemas.microsoft.com/office/powerpoint/2010/main" val="67821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77959">
                                            <p:txEl>
                                              <p:pRg st="0" end="0"/>
                                            </p:txEl>
                                          </p:spTgt>
                                        </p:tgtEl>
                                        <p:attrNameLst>
                                          <p:attrName>style.visibility</p:attrName>
                                        </p:attrNameLst>
                                      </p:cBhvr>
                                      <p:to>
                                        <p:strVal val="visible"/>
                                      </p:to>
                                    </p:set>
                                    <p:animEffect transition="in" filter="wipe(left)">
                                      <p:cBhvr>
                                        <p:cTn id="11" dur="500"/>
                                        <p:tgtEl>
                                          <p:spTgt spid="1277959">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77959">
                                            <p:txEl>
                                              <p:pRg st="2" end="2"/>
                                            </p:txEl>
                                          </p:spTgt>
                                        </p:tgtEl>
                                        <p:attrNameLst>
                                          <p:attrName>style.visibility</p:attrName>
                                        </p:attrNameLst>
                                      </p:cBhvr>
                                      <p:to>
                                        <p:strVal val="visible"/>
                                      </p:to>
                                    </p:set>
                                    <p:animEffect transition="in" filter="wipe(left)">
                                      <p:cBhvr>
                                        <p:cTn id="15" dur="500"/>
                                        <p:tgtEl>
                                          <p:spTgt spid="1277959">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77959">
                                            <p:txEl>
                                              <p:pRg st="4" end="4"/>
                                            </p:txEl>
                                          </p:spTgt>
                                        </p:tgtEl>
                                        <p:attrNameLst>
                                          <p:attrName>style.visibility</p:attrName>
                                        </p:attrNameLst>
                                      </p:cBhvr>
                                      <p:to>
                                        <p:strVal val="visible"/>
                                      </p:to>
                                    </p:set>
                                    <p:animEffect transition="in" filter="wipe(left)">
                                      <p:cBhvr>
                                        <p:cTn id="19" dur="500"/>
                                        <p:tgtEl>
                                          <p:spTgt spid="1277959">
                                            <p:txEl>
                                              <p:pRg st="4" end="4"/>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77959">
                                            <p:txEl>
                                              <p:pRg st="6" end="6"/>
                                            </p:txEl>
                                          </p:spTgt>
                                        </p:tgtEl>
                                        <p:attrNameLst>
                                          <p:attrName>style.visibility</p:attrName>
                                        </p:attrNameLst>
                                      </p:cBhvr>
                                      <p:to>
                                        <p:strVal val="visible"/>
                                      </p:to>
                                    </p:set>
                                    <p:animEffect transition="in" filter="wipe(left)">
                                      <p:cBhvr>
                                        <p:cTn id="23" dur="500"/>
                                        <p:tgtEl>
                                          <p:spTgt spid="12779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9" grpId="0" build="p"/>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 name="Picture 14" descr="fig3-3ppt1.gif"/>
          <p:cNvPicPr>
            <a:picLocks noChangeAspect="1"/>
          </p:cNvPicPr>
          <p:nvPr/>
        </p:nvPicPr>
        <p:blipFill>
          <a:blip r:embed="rId2"/>
          <a:srcRect/>
          <a:stretch>
            <a:fillRect/>
          </a:stretch>
        </p:blipFill>
        <p:spPr bwMode="auto">
          <a:xfrm>
            <a:off x="5305425" y="1114425"/>
            <a:ext cx="3686175" cy="5362575"/>
          </a:xfrm>
          <a:prstGeom prst="rect">
            <a:avLst/>
          </a:prstGeom>
          <a:noFill/>
          <a:ln w="9525">
            <a:noFill/>
            <a:miter lim="800000"/>
            <a:headEnd/>
            <a:tailEnd/>
          </a:ln>
        </p:spPr>
      </p:pic>
      <p:pic>
        <p:nvPicPr>
          <p:cNvPr id="21" name="Picture 20" descr="fig3-3ppt5.gif"/>
          <p:cNvPicPr>
            <a:picLocks noChangeAspect="1"/>
          </p:cNvPicPr>
          <p:nvPr/>
        </p:nvPicPr>
        <p:blipFill>
          <a:blip r:embed="rId3"/>
          <a:srcRect/>
          <a:stretch>
            <a:fillRect/>
          </a:stretch>
        </p:blipFill>
        <p:spPr bwMode="auto">
          <a:xfrm>
            <a:off x="5305425" y="1114425"/>
            <a:ext cx="3686175" cy="5362575"/>
          </a:xfrm>
          <a:prstGeom prst="rect">
            <a:avLst/>
          </a:prstGeom>
          <a:noFill/>
          <a:ln w="9525">
            <a:noFill/>
            <a:miter lim="800000"/>
            <a:headEnd/>
            <a:tailEnd/>
          </a:ln>
        </p:spPr>
      </p:pic>
      <p:pic>
        <p:nvPicPr>
          <p:cNvPr id="18" name="Picture 17" descr="fig3-3ppt4.gif"/>
          <p:cNvPicPr>
            <a:picLocks noChangeAspect="1"/>
          </p:cNvPicPr>
          <p:nvPr/>
        </p:nvPicPr>
        <p:blipFill>
          <a:blip r:embed="rId4"/>
          <a:srcRect/>
          <a:stretch>
            <a:fillRect/>
          </a:stretch>
        </p:blipFill>
        <p:spPr bwMode="auto">
          <a:xfrm>
            <a:off x="5305425" y="1114425"/>
            <a:ext cx="3686175" cy="5362575"/>
          </a:xfrm>
          <a:prstGeom prst="rect">
            <a:avLst/>
          </a:prstGeom>
          <a:noFill/>
          <a:ln w="9525">
            <a:noFill/>
            <a:miter lim="800000"/>
            <a:headEnd/>
            <a:tailEnd/>
          </a:ln>
        </p:spPr>
      </p:pic>
      <p:pic>
        <p:nvPicPr>
          <p:cNvPr id="20" name="Picture 19" descr="fig3-3ppt3.gif"/>
          <p:cNvPicPr>
            <a:picLocks noChangeAspect="1"/>
          </p:cNvPicPr>
          <p:nvPr/>
        </p:nvPicPr>
        <p:blipFill>
          <a:blip r:embed="rId5"/>
          <a:srcRect/>
          <a:stretch>
            <a:fillRect/>
          </a:stretch>
        </p:blipFill>
        <p:spPr bwMode="auto">
          <a:xfrm>
            <a:off x="5305425" y="1114425"/>
            <a:ext cx="3686175" cy="5362575"/>
          </a:xfrm>
          <a:prstGeom prst="rect">
            <a:avLst/>
          </a:prstGeom>
          <a:noFill/>
          <a:ln w="9525">
            <a:noFill/>
            <a:miter lim="800000"/>
            <a:headEnd/>
            <a:tailEnd/>
          </a:ln>
        </p:spPr>
      </p:pic>
      <p:pic>
        <p:nvPicPr>
          <p:cNvPr id="16" name="Picture 15" descr="fig3-3ppt2.gif"/>
          <p:cNvPicPr>
            <a:picLocks noChangeAspect="1"/>
          </p:cNvPicPr>
          <p:nvPr/>
        </p:nvPicPr>
        <p:blipFill>
          <a:blip r:embed="rId6"/>
          <a:srcRect/>
          <a:stretch>
            <a:fillRect/>
          </a:stretch>
        </p:blipFill>
        <p:spPr bwMode="auto">
          <a:xfrm>
            <a:off x="5305425" y="1114425"/>
            <a:ext cx="3686175" cy="5362575"/>
          </a:xfrm>
          <a:prstGeom prst="rect">
            <a:avLst/>
          </a:prstGeom>
          <a:noFill/>
          <a:ln w="9525">
            <a:noFill/>
            <a:miter lim="800000"/>
            <a:headEnd/>
            <a:tailEnd/>
          </a:ln>
        </p:spPr>
      </p:pic>
      <p:graphicFrame>
        <p:nvGraphicFramePr>
          <p:cNvPr id="1249357" name="Group 77"/>
          <p:cNvGraphicFramePr>
            <a:graphicFrameLocks noGrp="1"/>
          </p:cNvGraphicFramePr>
          <p:nvPr>
            <p:ph idx="4294967295"/>
          </p:nvPr>
        </p:nvGraphicFramePr>
        <p:xfrm>
          <a:off x="457200" y="833438"/>
          <a:ext cx="4343400" cy="3694114"/>
        </p:xfrm>
        <a:graphic>
          <a:graphicData uri="http://schemas.openxmlformats.org/drawingml/2006/table">
            <a:tbl>
              <a:tblPr/>
              <a:tblGrid>
                <a:gridCol w="868680"/>
                <a:gridCol w="1824228"/>
                <a:gridCol w="1650492"/>
              </a:tblGrid>
              <a:tr h="457193">
                <a:tc gridSpan="3">
                  <a:txBody>
                    <a:bodyPr/>
                    <a:lstStyle/>
                    <a:p>
                      <a:pPr marL="914400" marR="0" lvl="0" indent="-9144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itchFamily="34" charset="0"/>
                          <a:cs typeface="Arial" pitchFamily="34" charset="0"/>
                        </a:rPr>
                        <a:t>TABLE 3.2   </a:t>
                      </a:r>
                      <a:r>
                        <a:rPr kumimoji="0" lang="en-US" sz="1200" b="1" i="0" u="none" strike="noStrike" cap="none" normalizeH="0" baseline="0" dirty="0" smtClean="0">
                          <a:ln>
                            <a:noFill/>
                          </a:ln>
                          <a:solidFill>
                            <a:schemeClr val="bg1"/>
                          </a:solidFill>
                          <a:effectLst/>
                          <a:latin typeface="Arial" pitchFamily="34" charset="0"/>
                        </a:rPr>
                        <a:t>Shift of Alex’s Demand Schedule Due to Increase in Income</a:t>
                      </a:r>
                    </a:p>
                  </a:txBody>
                  <a:tcPr marT="45711" marB="45711"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r>
              <a:tr h="2743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a:txBody>
                  <a:tcPr marR="0" marT="45711" marB="45711"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Schedule </a:t>
                      </a:r>
                      <a:r>
                        <a:rPr kumimoji="0" lang="en-US" sz="1200" b="0" i="1" u="none" strike="noStrike" cap="none" normalizeH="0" baseline="0" dirty="0" smtClean="0">
                          <a:ln>
                            <a:noFill/>
                          </a:ln>
                          <a:solidFill>
                            <a:schemeClr val="tx1"/>
                          </a:solidFill>
                          <a:effectLst/>
                          <a:latin typeface="Arial" pitchFamily="34" charset="0"/>
                        </a:rPr>
                        <a:t>D</a:t>
                      </a:r>
                      <a:r>
                        <a:rPr kumimoji="0" lang="en-US" sz="1200" b="0" i="0" u="none" strike="noStrike" cap="none" normalizeH="0" baseline="-25000" dirty="0" smtClean="0">
                          <a:ln>
                            <a:noFill/>
                          </a:ln>
                          <a:solidFill>
                            <a:schemeClr val="tx1"/>
                          </a:solidFill>
                          <a:effectLst/>
                          <a:latin typeface="Arial" pitchFamily="34" charset="0"/>
                        </a:rPr>
                        <a:t>0</a:t>
                      </a:r>
                    </a:p>
                  </a:txBody>
                  <a:tcPr marR="0" marT="45711" marB="4571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Schedule </a:t>
                      </a:r>
                      <a:r>
                        <a:rPr kumimoji="0" lang="en-US" sz="1200" b="0" i="1" u="none" strike="noStrike" cap="none" normalizeH="0" baseline="0" dirty="0" smtClean="0">
                          <a:ln>
                            <a:noFill/>
                          </a:ln>
                          <a:solidFill>
                            <a:schemeClr val="tx1"/>
                          </a:solidFill>
                          <a:effectLst/>
                          <a:latin typeface="Arial" pitchFamily="34" charset="0"/>
                        </a:rPr>
                        <a:t>D</a:t>
                      </a:r>
                      <a:r>
                        <a:rPr kumimoji="0" lang="en-US" sz="1200" b="0" i="0" u="none" strike="noStrike" cap="none" normalizeH="0" baseline="-25000" dirty="0" smtClean="0">
                          <a:ln>
                            <a:noFill/>
                          </a:ln>
                          <a:solidFill>
                            <a:schemeClr val="tx1"/>
                          </a:solidFill>
                          <a:effectLst/>
                          <a:latin typeface="Arial" pitchFamily="34" charset="0"/>
                        </a:rPr>
                        <a:t>1</a:t>
                      </a:r>
                      <a:endParaRPr kumimoji="0" lang="en-US" sz="1200" b="0" i="0" u="none" strike="noStrike" cap="none" normalizeH="0" baseline="0" dirty="0" smtClean="0">
                        <a:ln>
                          <a:noFill/>
                        </a:ln>
                        <a:solidFill>
                          <a:schemeClr val="tx1"/>
                        </a:solidFill>
                        <a:effectLst/>
                        <a:latin typeface="Arial" pitchFamily="34" charset="0"/>
                      </a:endParaRPr>
                    </a:p>
                  </a:txBody>
                  <a:tcPr marR="0" marT="45711" marB="4571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822962">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a:r>
                      <a:br>
                        <a:rPr kumimoji="0" lang="en-US" sz="1200" b="0" i="0" u="none" strike="noStrike" cap="none" normalizeH="0" baseline="0" dirty="0" smtClean="0">
                          <a:ln>
                            <a:noFill/>
                          </a:ln>
                          <a:solidFill>
                            <a:schemeClr val="tx1"/>
                          </a:solidFill>
                          <a:effectLst/>
                          <a:latin typeface="Arial" pitchFamily="34" charset="0"/>
                        </a:rPr>
                      </a:br>
                      <a:r>
                        <a:rPr kumimoji="0" lang="en-US" sz="1200" b="0" i="0" u="none" strike="noStrike" cap="none" normalizeH="0" baseline="0" dirty="0" smtClean="0">
                          <a:ln>
                            <a:noFill/>
                          </a:ln>
                          <a:solidFill>
                            <a:schemeClr val="tx1"/>
                          </a:solidFill>
                          <a:effectLst/>
                          <a:latin typeface="Arial" pitchFamily="34" charset="0"/>
                        </a:rPr>
                        <a:t>Price</a:t>
                      </a:r>
                      <a:br>
                        <a:rPr kumimoji="0" lang="en-US" sz="1200" b="0" i="0" u="none" strike="noStrike" cap="none" normalizeH="0" baseline="0" dirty="0" smtClean="0">
                          <a:ln>
                            <a:noFill/>
                          </a:ln>
                          <a:solidFill>
                            <a:schemeClr val="tx1"/>
                          </a:solidFill>
                          <a:effectLst/>
                          <a:latin typeface="Arial" pitchFamily="34" charset="0"/>
                        </a:rPr>
                      </a:br>
                      <a:r>
                        <a:rPr kumimoji="0" lang="en-US" sz="1200" b="0" i="0" u="none" strike="noStrike" cap="none" normalizeH="0" baseline="0" dirty="0" smtClean="0">
                          <a:ln>
                            <a:noFill/>
                          </a:ln>
                          <a:solidFill>
                            <a:schemeClr val="tx1"/>
                          </a:solidFill>
                          <a:effectLst/>
                          <a:latin typeface="Arial" pitchFamily="34" charset="0"/>
                        </a:rPr>
                        <a:t>(per Gallon)</a:t>
                      </a:r>
                    </a:p>
                  </a:txBody>
                  <a:tcPr marR="0" marT="45711" marB="45711"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Quantity Demanded</a:t>
                      </a:r>
                      <a:br>
                        <a:rPr kumimoji="0" lang="en-US" sz="1200" b="0" i="0" u="none" strike="noStrike" cap="none" normalizeH="0" baseline="0" dirty="0" smtClean="0">
                          <a:ln>
                            <a:noFill/>
                          </a:ln>
                          <a:solidFill>
                            <a:schemeClr val="tx1"/>
                          </a:solidFill>
                          <a:effectLst/>
                          <a:latin typeface="Arial" pitchFamily="34" charset="0"/>
                        </a:rPr>
                      </a:br>
                      <a:r>
                        <a:rPr kumimoji="0" lang="en-US" sz="1200" b="0" i="0" u="none" strike="noStrike" cap="none" normalizeH="0" baseline="0" dirty="0" smtClean="0">
                          <a:ln>
                            <a:noFill/>
                          </a:ln>
                          <a:solidFill>
                            <a:schemeClr val="tx1"/>
                          </a:solidFill>
                          <a:effectLst/>
                          <a:latin typeface="Arial" pitchFamily="34" charset="0"/>
                        </a:rPr>
                        <a:t>(Gallons per Week at an Income of $500 per Week)</a:t>
                      </a:r>
                    </a:p>
                  </a:txBody>
                  <a:tcPr marR="0" marT="45711" marB="4571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Quantity Demanded</a:t>
                      </a:r>
                      <a:br>
                        <a:rPr kumimoji="0" lang="en-US" sz="1200" b="0" i="0" u="none" strike="noStrike" cap="none" normalizeH="0" baseline="0" dirty="0" smtClean="0">
                          <a:ln>
                            <a:noFill/>
                          </a:ln>
                          <a:solidFill>
                            <a:schemeClr val="tx1"/>
                          </a:solidFill>
                          <a:effectLst/>
                          <a:latin typeface="Arial" pitchFamily="34" charset="0"/>
                        </a:rPr>
                      </a:br>
                      <a:r>
                        <a:rPr kumimoji="0" lang="en-US" sz="1200" b="0" i="0" u="none" strike="noStrike" cap="none" normalizeH="0" baseline="0" dirty="0" smtClean="0">
                          <a:ln>
                            <a:noFill/>
                          </a:ln>
                          <a:solidFill>
                            <a:schemeClr val="tx1"/>
                          </a:solidFill>
                          <a:effectLst/>
                          <a:latin typeface="Arial" pitchFamily="34" charset="0"/>
                        </a:rPr>
                        <a:t>(Gallons per Week at an Income of $700 per Week)</a:t>
                      </a:r>
                    </a:p>
                  </a:txBody>
                  <a:tcPr marR="0" marT="45711" marB="45711"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$ 8.00</a:t>
                      </a:r>
                    </a:p>
                  </a:txBody>
                  <a:tcPr marT="27427" marB="27427"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0</a:t>
                      </a:r>
                    </a:p>
                  </a:txBody>
                  <a:tcPr marR="0" marT="27427" marB="2742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3</a:t>
                      </a:r>
                    </a:p>
                  </a:txBody>
                  <a:tcPr marR="0" marT="27427" marB="27427"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7.00</a:t>
                      </a:r>
                    </a:p>
                  </a:txBody>
                  <a:tcPr marT="27427" marB="274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2</a:t>
                      </a:r>
                    </a:p>
                  </a:txBody>
                  <a:tcPr marR="0" marT="27427" marB="274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5</a:t>
                      </a:r>
                    </a:p>
                  </a:txBody>
                  <a:tcPr marR="0" marT="27427" marB="27427" horzOverflow="overflow">
                    <a:lnL>
                      <a:noFill/>
                    </a:lnL>
                    <a:lnR cap="flat">
                      <a:noFill/>
                    </a:lnR>
                    <a:lnT>
                      <a:noFill/>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6.00</a:t>
                      </a:r>
                    </a:p>
                  </a:txBody>
                  <a:tcPr marT="27427" marB="274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3</a:t>
                      </a:r>
                    </a:p>
                  </a:txBody>
                  <a:tcPr marR="0" marT="27427" marB="274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7</a:t>
                      </a:r>
                    </a:p>
                  </a:txBody>
                  <a:tcPr marR="0" marT="27427" marB="27427" horzOverflow="overflow">
                    <a:lnL>
                      <a:noFill/>
                    </a:lnL>
                    <a:lnR cap="flat">
                      <a:noFill/>
                    </a:lnR>
                    <a:lnT>
                      <a:noFill/>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5.00</a:t>
                      </a:r>
                    </a:p>
                  </a:txBody>
                  <a:tcPr marT="27427" marB="274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5</a:t>
                      </a:r>
                    </a:p>
                  </a:txBody>
                  <a:tcPr marR="0" marT="27427" marB="274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10</a:t>
                      </a:r>
                    </a:p>
                  </a:txBody>
                  <a:tcPr marR="0" marT="27427" marB="27427" horzOverflow="overflow">
                    <a:lnL>
                      <a:noFill/>
                    </a:lnL>
                    <a:lnR cap="flat">
                      <a:noFill/>
                    </a:lnR>
                    <a:lnT>
                      <a:noFill/>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4.00</a:t>
                      </a:r>
                    </a:p>
                  </a:txBody>
                  <a:tcPr marT="27427" marB="274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7</a:t>
                      </a:r>
                    </a:p>
                  </a:txBody>
                  <a:tcPr marR="0" marT="27427" marB="274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12</a:t>
                      </a:r>
                    </a:p>
                  </a:txBody>
                  <a:tcPr marR="0" marT="27427" marB="27427" horzOverflow="overflow">
                    <a:lnL>
                      <a:noFill/>
                    </a:lnL>
                    <a:lnR cap="flat">
                      <a:noFill/>
                    </a:lnR>
                    <a:lnT>
                      <a:noFill/>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3.00</a:t>
                      </a:r>
                    </a:p>
                  </a:txBody>
                  <a:tcPr marT="27427" marB="274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10</a:t>
                      </a:r>
                    </a:p>
                  </a:txBody>
                  <a:tcPr marR="0" marT="27427" marB="274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15</a:t>
                      </a:r>
                    </a:p>
                  </a:txBody>
                  <a:tcPr marR="0" marT="27427" marB="27427" horzOverflow="overflow">
                    <a:lnL>
                      <a:noFill/>
                    </a:lnL>
                    <a:lnR cap="flat">
                      <a:noFill/>
                    </a:lnR>
                    <a:lnT>
                      <a:noFill/>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2.00</a:t>
                      </a:r>
                    </a:p>
                  </a:txBody>
                  <a:tcPr marT="27427" marB="27427" horzOverflow="overflow">
                    <a:lnL cap="flat">
                      <a:noFill/>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14</a:t>
                      </a:r>
                    </a:p>
                  </a:txBody>
                  <a:tcPr marR="0" marT="27427" marB="27427" horzOverflow="overflow">
                    <a:lnL>
                      <a:noFill/>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19</a:t>
                      </a:r>
                    </a:p>
                  </a:txBody>
                  <a:tcPr marR="0" marT="27427" marB="27427" horzOverflow="overflow">
                    <a:lnL>
                      <a:noFill/>
                    </a:lnL>
                    <a:lnR cap="flat">
                      <a:noFill/>
                    </a:lnR>
                    <a:lnT>
                      <a:noFill/>
                    </a:lnT>
                    <a:lnB w="12700" cap="flat" cmpd="sng" algn="ctr">
                      <a:noFill/>
                      <a:prstDash val="solid"/>
                      <a:round/>
                      <a:headEnd type="none" w="med" len="med"/>
                      <a:tailEnd type="none" w="med" len="med"/>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1.00</a:t>
                      </a:r>
                    </a:p>
                  </a:txBody>
                  <a:tcPr marT="27427" marB="27427" horzOverflow="overflow">
                    <a:lnL cap="flat">
                      <a:noFill/>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20</a:t>
                      </a:r>
                    </a:p>
                  </a:txBody>
                  <a:tcPr marR="0" marT="27427" marB="27427" horzOverflow="overflow">
                    <a:lnL>
                      <a:noFill/>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24</a:t>
                      </a:r>
                    </a:p>
                  </a:txBody>
                  <a:tcPr marR="0" marT="27427" marB="27427" horzOverflow="overflow">
                    <a:lnL>
                      <a:noFill/>
                    </a:lnL>
                    <a:lnR cap="flat">
                      <a:noFill/>
                    </a:lnR>
                    <a:lnT>
                      <a:noFill/>
                    </a:lnT>
                    <a:lnB w="12700" cap="flat" cmpd="sng" algn="ctr">
                      <a:noFill/>
                      <a:prstDash val="solid"/>
                      <a:round/>
                      <a:headEnd type="none" w="med" len="med"/>
                      <a:tailEnd type="none" w="med" len="med"/>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0.00</a:t>
                      </a:r>
                    </a:p>
                  </a:txBody>
                  <a:tcPr marT="27427" marB="27427"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26</a:t>
                      </a:r>
                    </a:p>
                  </a:txBody>
                  <a:tcPr marR="0" marT="27427" marB="27427"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30</a:t>
                      </a:r>
                    </a:p>
                  </a:txBody>
                  <a:tcPr marR="0" marT="27427" marB="27427"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249353" name="Rectangle 73"/>
          <p:cNvSpPr>
            <a:spLocks noChangeArrowheads="1"/>
          </p:cNvSpPr>
          <p:nvPr/>
        </p:nvSpPr>
        <p:spPr bwMode="auto">
          <a:xfrm>
            <a:off x="457200" y="4572000"/>
            <a:ext cx="4495800" cy="4572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3.3</a:t>
            </a:r>
            <a:r>
              <a:rPr lang="en-US" sz="1400"/>
              <a:t>  </a:t>
            </a:r>
            <a:r>
              <a:rPr lang="en-US" sz="1400">
                <a:solidFill>
                  <a:schemeClr val="tx1"/>
                </a:solidFill>
              </a:rPr>
              <a:t>Shift of a Demand  Curve following a Rise in Income</a:t>
            </a:r>
          </a:p>
        </p:txBody>
      </p:sp>
      <p:sp>
        <p:nvSpPr>
          <p:cNvPr id="1249354" name="Text Box 74"/>
          <p:cNvSpPr txBox="1">
            <a:spLocks noChangeArrowheads="1"/>
          </p:cNvSpPr>
          <p:nvPr/>
        </p:nvSpPr>
        <p:spPr bwMode="auto">
          <a:xfrm rot="10800000">
            <a:off x="447675" y="5029200"/>
            <a:ext cx="4857750" cy="1638300"/>
          </a:xfrm>
          <a:prstGeom prst="rect">
            <a:avLst/>
          </a:prstGeom>
          <a:noFill/>
          <a:ln w="9525" algn="ctr">
            <a:noFill/>
            <a:miter lim="800000"/>
            <a:headEnd/>
            <a:tailEnd/>
          </a:ln>
        </p:spPr>
        <p:txBody>
          <a:bodyPr rot="10800000">
            <a:spAutoFit/>
          </a:bodyPr>
          <a:lstStyle/>
          <a:p>
            <a:pPr>
              <a:spcBef>
                <a:spcPct val="0"/>
              </a:spcBef>
              <a:spcAft>
                <a:spcPct val="0"/>
              </a:spcAft>
            </a:pPr>
            <a:r>
              <a:rPr lang="en-US" sz="1400" b="0" dirty="0">
                <a:solidFill>
                  <a:schemeClr val="tx1"/>
                </a:solidFill>
              </a:rPr>
              <a:t>When the price of a good changes, we move</a:t>
            </a:r>
            <a:br>
              <a:rPr lang="en-US" sz="1400" b="0" dirty="0">
                <a:solidFill>
                  <a:schemeClr val="tx1"/>
                </a:solidFill>
              </a:rPr>
            </a:br>
            <a:r>
              <a:rPr lang="en-US" sz="1400" b="0" i="1" dirty="0">
                <a:solidFill>
                  <a:schemeClr val="tx1"/>
                </a:solidFill>
              </a:rPr>
              <a:t>along</a:t>
            </a:r>
            <a:r>
              <a:rPr lang="en-US" sz="1400" b="0" dirty="0">
                <a:solidFill>
                  <a:schemeClr val="tx1"/>
                </a:solidFill>
              </a:rPr>
              <a:t> the demand curve for that good. </a:t>
            </a:r>
          </a:p>
          <a:p>
            <a:pPr>
              <a:lnSpc>
                <a:spcPct val="105000"/>
              </a:lnSpc>
              <a:spcBef>
                <a:spcPct val="0"/>
              </a:spcBef>
              <a:spcAft>
                <a:spcPct val="0"/>
              </a:spcAft>
            </a:pPr>
            <a:r>
              <a:rPr lang="en-US" sz="1400" b="0" dirty="0">
                <a:solidFill>
                  <a:schemeClr val="tx1"/>
                </a:solidFill>
              </a:rPr>
              <a:t>When any other factor that influences demand</a:t>
            </a:r>
            <a:br>
              <a:rPr lang="en-US" sz="1400" b="0" dirty="0">
                <a:solidFill>
                  <a:schemeClr val="tx1"/>
                </a:solidFill>
              </a:rPr>
            </a:br>
            <a:r>
              <a:rPr lang="en-US" sz="1400" b="0" dirty="0">
                <a:solidFill>
                  <a:schemeClr val="tx1"/>
                </a:solidFill>
              </a:rPr>
              <a:t>changes (income, tastes, and so on), the relationship between price and quantity is different; there is a </a:t>
            </a:r>
            <a:r>
              <a:rPr lang="en-US" sz="1400" b="0" i="1" dirty="0">
                <a:solidFill>
                  <a:schemeClr val="tx1"/>
                </a:solidFill>
              </a:rPr>
              <a:t>shift</a:t>
            </a:r>
            <a:r>
              <a:rPr lang="en-US" sz="1400" b="0" dirty="0">
                <a:solidFill>
                  <a:schemeClr val="tx1"/>
                </a:solidFill>
              </a:rPr>
              <a:t> of the demand curve, in this case from </a:t>
            </a:r>
            <a:r>
              <a:rPr lang="en-US" sz="1400" b="0" i="1" dirty="0">
                <a:solidFill>
                  <a:schemeClr val="tx1"/>
                </a:solidFill>
              </a:rPr>
              <a:t>D</a:t>
            </a:r>
            <a:r>
              <a:rPr lang="en-US" sz="1400" b="0" baseline="-25000" dirty="0">
                <a:solidFill>
                  <a:schemeClr val="tx1"/>
                </a:solidFill>
              </a:rPr>
              <a:t>0</a:t>
            </a:r>
            <a:r>
              <a:rPr lang="en-US" sz="1400" b="0" dirty="0">
                <a:solidFill>
                  <a:schemeClr val="tx1"/>
                </a:solidFill>
              </a:rPr>
              <a:t> to </a:t>
            </a:r>
            <a:r>
              <a:rPr lang="en-US" sz="1400" b="0" i="1" dirty="0">
                <a:solidFill>
                  <a:schemeClr val="tx1"/>
                </a:solidFill>
              </a:rPr>
              <a:t>D</a:t>
            </a:r>
            <a:r>
              <a:rPr lang="en-US" sz="1400" b="0" baseline="-25000" dirty="0">
                <a:solidFill>
                  <a:schemeClr val="tx1"/>
                </a:solidFill>
              </a:rPr>
              <a:t>1</a:t>
            </a:r>
            <a:r>
              <a:rPr lang="en-US" sz="1400" b="0" dirty="0">
                <a:solidFill>
                  <a:schemeClr val="tx1"/>
                </a:solidFill>
              </a:rPr>
              <a:t>. </a:t>
            </a:r>
          </a:p>
          <a:p>
            <a:pPr>
              <a:lnSpc>
                <a:spcPct val="105000"/>
              </a:lnSpc>
              <a:spcBef>
                <a:spcPct val="0"/>
              </a:spcBef>
              <a:spcAft>
                <a:spcPct val="0"/>
              </a:spcAft>
            </a:pPr>
            <a:r>
              <a:rPr lang="en-US" sz="1400" b="0" dirty="0">
                <a:solidFill>
                  <a:schemeClr val="tx1"/>
                </a:solidFill>
              </a:rPr>
              <a:t>Gasoline is a normal good.  </a:t>
            </a:r>
          </a:p>
        </p:txBody>
      </p:sp>
      <p:sp>
        <p:nvSpPr>
          <p:cNvPr id="57" name="Rectangle 4"/>
          <p:cNvSpPr txBox="1">
            <a:spLocks noChangeArrowheads="1"/>
          </p:cNvSpPr>
          <p:nvPr/>
        </p:nvSpPr>
        <p:spPr bwMode="auto">
          <a:xfrm>
            <a:off x="447675" y="295275"/>
            <a:ext cx="8315325" cy="381000"/>
          </a:xfrm>
          <a:prstGeom prst="rect">
            <a:avLst/>
          </a:prstGeom>
          <a:noFill/>
          <a:ln w="9525">
            <a:noFill/>
            <a:miter lim="800000"/>
            <a:headEnd/>
            <a:tailEnd/>
          </a:ln>
        </p:spPr>
        <p:txBody>
          <a:bodyPr/>
          <a:lstStyle/>
          <a:p>
            <a:pPr marL="457200" indent="-457200"/>
            <a:r>
              <a:rPr lang="en-US" sz="2000" b="0">
                <a:solidFill>
                  <a:srgbClr val="55367D"/>
                </a:solidFill>
              </a:rPr>
              <a:t>Shift of Demand versus Movement Along a Demand Curve</a:t>
            </a:r>
          </a:p>
        </p:txBody>
      </p:sp>
      <p:pic>
        <p:nvPicPr>
          <p:cNvPr id="2" name="Picture 1"/>
          <p:cNvPicPr>
            <a:picLocks noChangeAspect="1"/>
          </p:cNvPicPr>
          <p:nvPr/>
        </p:nvPicPr>
        <p:blipFill>
          <a:blip r:embed="rId7"/>
          <a:srcRect/>
          <a:stretch>
            <a:fillRect/>
          </a:stretch>
        </p:blipFill>
        <p:spPr bwMode="auto">
          <a:xfrm>
            <a:off x="5305425" y="1114425"/>
            <a:ext cx="3686175" cy="5362575"/>
          </a:xfrm>
          <a:prstGeom prst="rect">
            <a:avLst/>
          </a:prstGeom>
          <a:noFill/>
          <a:ln w="9525">
            <a:noFill/>
            <a:miter lim="800000"/>
            <a:headEnd/>
            <a:tailEnd/>
          </a:ln>
        </p:spPr>
      </p:pic>
      <p:pic>
        <p:nvPicPr>
          <p:cNvPr id="3" name="Picture 2"/>
          <p:cNvPicPr>
            <a:picLocks noChangeAspect="1"/>
          </p:cNvPicPr>
          <p:nvPr/>
        </p:nvPicPr>
        <p:blipFill>
          <a:blip r:embed="rId8"/>
          <a:srcRect/>
          <a:stretch>
            <a:fillRect/>
          </a:stretch>
        </p:blipFill>
        <p:spPr bwMode="auto">
          <a:xfrm>
            <a:off x="5305425" y="1114425"/>
            <a:ext cx="3686175" cy="5362575"/>
          </a:xfrm>
          <a:prstGeom prst="rect">
            <a:avLst/>
          </a:prstGeom>
          <a:noFill/>
          <a:ln w="9525">
            <a:noFill/>
            <a:miter lim="800000"/>
            <a:headEnd/>
            <a:tailEnd/>
          </a:ln>
        </p:spPr>
      </p:pic>
      <p:pic>
        <p:nvPicPr>
          <p:cNvPr id="4" name="Picture 3"/>
          <p:cNvPicPr>
            <a:picLocks noChangeAspect="1"/>
          </p:cNvPicPr>
          <p:nvPr/>
        </p:nvPicPr>
        <p:blipFill>
          <a:blip r:embed="rId9"/>
          <a:srcRect/>
          <a:stretch>
            <a:fillRect/>
          </a:stretch>
        </p:blipFill>
        <p:spPr bwMode="auto">
          <a:xfrm>
            <a:off x="5305425" y="1114425"/>
            <a:ext cx="3686175" cy="5362575"/>
          </a:xfrm>
          <a:prstGeom prst="rect">
            <a:avLst/>
          </a:prstGeom>
          <a:noFill/>
          <a:ln w="9525">
            <a:noFill/>
            <a:miter lim="800000"/>
            <a:headEnd/>
            <a:tailEnd/>
          </a:ln>
        </p:spPr>
      </p:pic>
    </p:spTree>
    <p:extLst>
      <p:ext uri="{BB962C8B-B14F-4D97-AF65-F5344CB8AC3E}">
        <p14:creationId xmlns:p14="http://schemas.microsoft.com/office/powerpoint/2010/main" val="3862335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249357"/>
                                        </p:tgtEl>
                                        <p:attrNameLst>
                                          <p:attrName>style.visibility</p:attrName>
                                        </p:attrNameLst>
                                      </p:cBhvr>
                                      <p:to>
                                        <p:strVal val="visible"/>
                                      </p:to>
                                    </p:set>
                                    <p:animEffect transition="in" filter="wipe(up)">
                                      <p:cBhvr>
                                        <p:cTn id="11" dur="500"/>
                                        <p:tgtEl>
                                          <p:spTgt spid="124935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9353"/>
                                        </p:tgtEl>
                                        <p:attrNameLst>
                                          <p:attrName>style.visibility</p:attrName>
                                        </p:attrNameLst>
                                      </p:cBhvr>
                                      <p:to>
                                        <p:strVal val="visible"/>
                                      </p:to>
                                    </p:set>
                                    <p:animEffect transition="in" filter="wipe(left)">
                                      <p:cBhvr>
                                        <p:cTn id="15" dur="500"/>
                                        <p:tgtEl>
                                          <p:spTgt spid="124935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75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750"/>
                                        <p:tgtEl>
                                          <p:spTgt spid="3"/>
                                        </p:tgtEl>
                                      </p:cBhvr>
                                    </p:animEffect>
                                  </p:childTnLst>
                                </p:cTn>
                              </p:par>
                              <p:par>
                                <p:cTn id="30" presetID="22" presetClass="entr" presetSubtype="8"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750"/>
                                        <p:tgtEl>
                                          <p:spTgt spid="4"/>
                                        </p:tgtEl>
                                      </p:cBhvr>
                                    </p:animEffect>
                                  </p:childTnLst>
                                </p:cTn>
                              </p:par>
                            </p:childTnLst>
                          </p:cTn>
                        </p:par>
                        <p:par>
                          <p:cTn id="33" fill="hold" nodeType="afterGroup">
                            <p:stCondLst>
                              <p:cond delay="2750"/>
                            </p:stCondLst>
                            <p:childTnLst>
                              <p:par>
                                <p:cTn id="34" presetID="2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750"/>
                                        <p:tgtEl>
                                          <p:spTgt spid="20"/>
                                        </p:tgtEl>
                                      </p:cBhvr>
                                    </p:animEffect>
                                  </p:childTnLst>
                                </p:cTn>
                              </p:par>
                            </p:childTnLst>
                          </p:cTn>
                        </p:par>
                        <p:par>
                          <p:cTn id="37" fill="hold" nodeType="afterGroup">
                            <p:stCondLst>
                              <p:cond delay="3500"/>
                            </p:stCondLst>
                            <p:childTnLst>
                              <p:par>
                                <p:cTn id="38" presetID="22" presetClass="entr" presetSubtype="8" fill="hold" nodeType="afterEffect">
                                  <p:stCondLst>
                                    <p:cond delay="0"/>
                                  </p:stCondLst>
                                  <p:childTnLst>
                                    <p:set>
                                      <p:cBhvr>
                                        <p:cTn id="39" dur="1" fill="hold">
                                          <p:stCondLst>
                                            <p:cond delay="0"/>
                                          </p:stCondLst>
                                        </p:cTn>
                                        <p:tgtEl>
                                          <p:spTgt spid="1249354">
                                            <p:txEl>
                                              <p:pRg st="0" end="0"/>
                                            </p:txEl>
                                          </p:spTgt>
                                        </p:tgtEl>
                                        <p:attrNameLst>
                                          <p:attrName>style.visibility</p:attrName>
                                        </p:attrNameLst>
                                      </p:cBhvr>
                                      <p:to>
                                        <p:strVal val="visible"/>
                                      </p:to>
                                    </p:set>
                                    <p:animEffect transition="in" filter="wipe(left)">
                                      <p:cBhvr>
                                        <p:cTn id="40" dur="500"/>
                                        <p:tgtEl>
                                          <p:spTgt spid="1249354">
                                            <p:txEl>
                                              <p:pRg st="0" end="0"/>
                                            </p:txEl>
                                          </p:spTgt>
                                        </p:tgtEl>
                                      </p:cBhvr>
                                    </p:animEffect>
                                  </p:childTnLst>
                                </p:cTn>
                              </p:par>
                            </p:childTnLst>
                          </p:cTn>
                        </p:par>
                        <p:par>
                          <p:cTn id="41" fill="hold" nodeType="afterGroup">
                            <p:stCondLst>
                              <p:cond delay="4000"/>
                            </p:stCondLst>
                            <p:childTnLst>
                              <p:par>
                                <p:cTn id="42" presetID="22" presetClass="entr" presetSubtype="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1000"/>
                                        <p:tgtEl>
                                          <p:spTgt spid="18"/>
                                        </p:tgtEl>
                                      </p:cBhvr>
                                    </p:animEffect>
                                  </p:childTnLst>
                                </p:cTn>
                              </p:par>
                            </p:childTnLst>
                          </p:cTn>
                        </p:par>
                        <p:par>
                          <p:cTn id="45" fill="hold" nodeType="afterGroup">
                            <p:stCondLst>
                              <p:cond delay="5000"/>
                            </p:stCondLst>
                            <p:childTnLst>
                              <p:par>
                                <p:cTn id="46" presetID="22" presetClass="entr" presetSubtype="8"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1000"/>
                                        <p:tgtEl>
                                          <p:spTgt spid="21"/>
                                        </p:tgtEl>
                                      </p:cBhvr>
                                    </p:animEffect>
                                  </p:childTnLst>
                                </p:cTn>
                              </p:par>
                            </p:childTnLst>
                          </p:cTn>
                        </p:par>
                        <p:par>
                          <p:cTn id="49" fill="hold" nodeType="afterGroup">
                            <p:stCondLst>
                              <p:cond delay="6000"/>
                            </p:stCondLst>
                            <p:childTnLst>
                              <p:par>
                                <p:cTn id="50" presetID="22" presetClass="entr" presetSubtype="8" fill="hold" nodeType="afterEffect">
                                  <p:stCondLst>
                                    <p:cond delay="0"/>
                                  </p:stCondLst>
                                  <p:childTnLst>
                                    <p:set>
                                      <p:cBhvr>
                                        <p:cTn id="51" dur="1" fill="hold">
                                          <p:stCondLst>
                                            <p:cond delay="0"/>
                                          </p:stCondLst>
                                        </p:cTn>
                                        <p:tgtEl>
                                          <p:spTgt spid="1249354">
                                            <p:txEl>
                                              <p:pRg st="1" end="1"/>
                                            </p:txEl>
                                          </p:spTgt>
                                        </p:tgtEl>
                                        <p:attrNameLst>
                                          <p:attrName>style.visibility</p:attrName>
                                        </p:attrNameLst>
                                      </p:cBhvr>
                                      <p:to>
                                        <p:strVal val="visible"/>
                                      </p:to>
                                    </p:set>
                                    <p:animEffect transition="in" filter="wipe(left)">
                                      <p:cBhvr>
                                        <p:cTn id="52" dur="500"/>
                                        <p:tgtEl>
                                          <p:spTgt spid="1249354">
                                            <p:txEl>
                                              <p:pRg st="1" end="1"/>
                                            </p:txEl>
                                          </p:spTgt>
                                        </p:tgtEl>
                                      </p:cBhvr>
                                    </p:animEffect>
                                  </p:childTnLst>
                                </p:cTn>
                              </p:par>
                            </p:childTnLst>
                          </p:cTn>
                        </p:par>
                        <p:par>
                          <p:cTn id="53" fill="hold" nodeType="afterGroup">
                            <p:stCondLst>
                              <p:cond delay="6500"/>
                            </p:stCondLst>
                            <p:childTnLst>
                              <p:par>
                                <p:cTn id="54" presetID="22" presetClass="entr" presetSubtype="8" fill="hold" nodeType="afterEffect">
                                  <p:stCondLst>
                                    <p:cond delay="0"/>
                                  </p:stCondLst>
                                  <p:childTnLst>
                                    <p:set>
                                      <p:cBhvr>
                                        <p:cTn id="55" dur="1" fill="hold">
                                          <p:stCondLst>
                                            <p:cond delay="0"/>
                                          </p:stCondLst>
                                        </p:cTn>
                                        <p:tgtEl>
                                          <p:spTgt spid="1249354">
                                            <p:txEl>
                                              <p:pRg st="2" end="2"/>
                                            </p:txEl>
                                          </p:spTgt>
                                        </p:tgtEl>
                                        <p:attrNameLst>
                                          <p:attrName>style.visibility</p:attrName>
                                        </p:attrNameLst>
                                      </p:cBhvr>
                                      <p:to>
                                        <p:strVal val="visible"/>
                                      </p:to>
                                    </p:set>
                                    <p:animEffect transition="in" filter="wipe(left)">
                                      <p:cBhvr>
                                        <p:cTn id="56" dur="500"/>
                                        <p:tgtEl>
                                          <p:spTgt spid="12493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3" grpId="0"/>
      <p:bldP spid="5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1875" name="Rectangle 3"/>
          <p:cNvSpPr>
            <a:spLocks noChangeArrowheads="1"/>
          </p:cNvSpPr>
          <p:nvPr/>
        </p:nvSpPr>
        <p:spPr bwMode="auto">
          <a:xfrm>
            <a:off x="457200" y="1577975"/>
            <a:ext cx="8301038" cy="633413"/>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firm</a:t>
            </a:r>
            <a:r>
              <a:rPr lang="en-US" sz="2400" b="0" dirty="0">
                <a:solidFill>
                  <a:schemeClr val="tx1"/>
                </a:solidFill>
              </a:rPr>
              <a:t>  An organization that transforms resources (inputs) into products (outputs). Firms are the primary producing units in a market economy.</a:t>
            </a:r>
          </a:p>
        </p:txBody>
      </p:sp>
      <p:sp>
        <p:nvSpPr>
          <p:cNvPr id="1231876" name="Rectangle 4"/>
          <p:cNvSpPr>
            <a:spLocks noChangeArrowheads="1"/>
          </p:cNvSpPr>
          <p:nvPr/>
        </p:nvSpPr>
        <p:spPr bwMode="auto">
          <a:xfrm>
            <a:off x="461963" y="3113088"/>
            <a:ext cx="8291512" cy="877887"/>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entrepreneur </a:t>
            </a:r>
            <a:r>
              <a:rPr lang="en-US" sz="2400" b="0" dirty="0">
                <a:solidFill>
                  <a:schemeClr val="tx1"/>
                </a:solidFill>
              </a:rPr>
              <a:t> A person who organizes, manages, and assumes the risks of a firm, taking a new idea or a new product and turning it into a successful business.</a:t>
            </a:r>
          </a:p>
        </p:txBody>
      </p:sp>
      <p:sp>
        <p:nvSpPr>
          <p:cNvPr id="1231877" name="Rectangle 5"/>
          <p:cNvSpPr>
            <a:spLocks noChangeArrowheads="1"/>
          </p:cNvSpPr>
          <p:nvPr/>
        </p:nvSpPr>
        <p:spPr bwMode="auto">
          <a:xfrm>
            <a:off x="461963" y="4892675"/>
            <a:ext cx="8291512" cy="3810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households</a:t>
            </a:r>
            <a:r>
              <a:rPr lang="en-US" sz="2400" b="0" dirty="0">
                <a:solidFill>
                  <a:schemeClr val="tx1"/>
                </a:solidFill>
              </a:rPr>
              <a:t>  The consuming units in an economy.</a:t>
            </a:r>
          </a:p>
        </p:txBody>
      </p:sp>
      <p:sp>
        <p:nvSpPr>
          <p:cNvPr id="7" name="Rectangle 6"/>
          <p:cNvSpPr txBox="1">
            <a:spLocks noChangeArrowheads="1"/>
          </p:cNvSpPr>
          <p:nvPr/>
        </p:nvSpPr>
        <p:spPr bwMode="auto">
          <a:xfrm>
            <a:off x="457200" y="219075"/>
            <a:ext cx="8382000" cy="457200"/>
          </a:xfrm>
          <a:prstGeom prst="rect">
            <a:avLst/>
          </a:prstGeom>
          <a:noFill/>
          <a:ln>
            <a:miter lim="800000"/>
            <a:headEnd/>
            <a:tailEnd/>
          </a:ln>
        </p:spPr>
        <p:txBody>
          <a:bodyPr/>
          <a:lstStyle/>
          <a:p>
            <a:pPr>
              <a:spcBef>
                <a:spcPct val="0"/>
              </a:spcBef>
              <a:spcAft>
                <a:spcPct val="0"/>
              </a:spcAft>
              <a:defRPr/>
            </a:pPr>
            <a:r>
              <a:rPr lang="en-US" sz="3600" b="0" kern="0" dirty="0">
                <a:solidFill>
                  <a:srgbClr val="8A1636"/>
                </a:solidFill>
                <a:latin typeface="+mj-lt"/>
                <a:ea typeface="+mj-ea"/>
                <a:cs typeface="+mj-cs"/>
              </a:rPr>
              <a:t>Firms and Households: The Basic Decision-Making Units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1875">
                                            <p:txEl>
                                              <p:pRg st="0" end="0"/>
                                            </p:txEl>
                                          </p:spTgt>
                                        </p:tgtEl>
                                        <p:attrNameLst>
                                          <p:attrName>style.visibility</p:attrName>
                                        </p:attrNameLst>
                                      </p:cBhvr>
                                      <p:to>
                                        <p:strVal val="visible"/>
                                      </p:to>
                                    </p:set>
                                    <p:animEffect transition="in" filter="wipe(left)">
                                      <p:cBhvr>
                                        <p:cTn id="11" dur="500"/>
                                        <p:tgtEl>
                                          <p:spTgt spid="1231875">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1876"/>
                                        </p:tgtEl>
                                        <p:attrNameLst>
                                          <p:attrName>style.visibility</p:attrName>
                                        </p:attrNameLst>
                                      </p:cBhvr>
                                      <p:to>
                                        <p:strVal val="visible"/>
                                      </p:to>
                                    </p:set>
                                    <p:animEffect transition="in" filter="wipe(left)">
                                      <p:cBhvr>
                                        <p:cTn id="15" dur="500"/>
                                        <p:tgtEl>
                                          <p:spTgt spid="123187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31877"/>
                                        </p:tgtEl>
                                        <p:attrNameLst>
                                          <p:attrName>style.visibility</p:attrName>
                                        </p:attrNameLst>
                                      </p:cBhvr>
                                      <p:to>
                                        <p:strVal val="visible"/>
                                      </p:to>
                                    </p:set>
                                    <p:animEffect transition="in" filter="wipe(left)">
                                      <p:cBhvr>
                                        <p:cTn id="19" dur="500"/>
                                        <p:tgtEl>
                                          <p:spTgt spid="1231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5" grpId="0" build="p" bldLvl="2" autoUpdateAnimBg="0" advAuto="0"/>
      <p:bldP spid="1231876" grpId="0"/>
      <p:bldP spid="1231877" grpId="0"/>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0307" name="Rectangle 3"/>
          <p:cNvSpPr>
            <a:spLocks noChangeArrowheads="1"/>
          </p:cNvSpPr>
          <p:nvPr/>
        </p:nvSpPr>
        <p:spPr bwMode="auto">
          <a:xfrm>
            <a:off x="457200" y="685800"/>
            <a:ext cx="8229600" cy="12954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shift of a demand curve</a:t>
            </a:r>
            <a:r>
              <a:rPr lang="en-US" sz="2400" b="0" dirty="0">
                <a:solidFill>
                  <a:schemeClr val="tx1"/>
                </a:solidFill>
              </a:rPr>
              <a:t>  The change that takes place in a demand curve corresponding to a new relationship between quantity demanded of a good and price of that good. The shift is brought about by a change in the original conditions.</a:t>
            </a:r>
          </a:p>
        </p:txBody>
      </p:sp>
      <p:sp>
        <p:nvSpPr>
          <p:cNvPr id="1250308" name="Rectangle 4"/>
          <p:cNvSpPr>
            <a:spLocks noChangeArrowheads="1"/>
          </p:cNvSpPr>
          <p:nvPr/>
        </p:nvSpPr>
        <p:spPr bwMode="auto">
          <a:xfrm>
            <a:off x="452438" y="2667000"/>
            <a:ext cx="8269287" cy="6858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movement along a demand curve</a:t>
            </a:r>
            <a:r>
              <a:rPr lang="en-US" sz="2400" b="0" dirty="0">
                <a:solidFill>
                  <a:schemeClr val="tx1"/>
                </a:solidFill>
              </a:rPr>
              <a:t>  The change in quantity demanded brought about by a change in price.</a:t>
            </a:r>
          </a:p>
        </p:txBody>
      </p:sp>
      <p:grpSp>
        <p:nvGrpSpPr>
          <p:cNvPr id="2" name="Group 28"/>
          <p:cNvGrpSpPr>
            <a:grpSpLocks/>
          </p:cNvGrpSpPr>
          <p:nvPr/>
        </p:nvGrpSpPr>
        <p:grpSpPr bwMode="auto">
          <a:xfrm>
            <a:off x="457200" y="3810000"/>
            <a:ext cx="8229600" cy="1752600"/>
            <a:chOff x="1536" y="2064"/>
            <a:chExt cx="4923" cy="1656"/>
          </a:xfrm>
        </p:grpSpPr>
        <p:sp>
          <p:nvSpPr>
            <p:cNvPr id="25605" name="Text Box 6"/>
            <p:cNvSpPr txBox="1">
              <a:spLocks noChangeArrowheads="1"/>
            </p:cNvSpPr>
            <p:nvPr/>
          </p:nvSpPr>
          <p:spPr bwMode="auto">
            <a:xfrm>
              <a:off x="1536" y="2064"/>
              <a:ext cx="4923" cy="1656"/>
            </a:xfrm>
            <a:prstGeom prst="rect">
              <a:avLst/>
            </a:prstGeom>
            <a:noFill/>
            <a:ln w="9525" algn="ctr">
              <a:noFill/>
              <a:miter lim="800000"/>
              <a:headEnd/>
              <a:tailEnd/>
            </a:ln>
          </p:spPr>
          <p:txBody>
            <a:bodyPr bIns="594360"/>
            <a:lstStyle/>
            <a:p>
              <a:pPr>
                <a:spcBef>
                  <a:spcPct val="0"/>
                </a:spcBef>
                <a:spcAft>
                  <a:spcPct val="0"/>
                </a:spcAft>
                <a:tabLst>
                  <a:tab pos="396875" algn="l"/>
                  <a:tab pos="746125" algn="l"/>
                </a:tabLst>
              </a:pPr>
              <a:r>
                <a:rPr lang="en-US" sz="2400" b="0" dirty="0">
                  <a:solidFill>
                    <a:schemeClr val="tx1"/>
                  </a:solidFill>
                </a:rPr>
                <a:t>Change in price of a good or service leads to</a:t>
              </a:r>
            </a:p>
            <a:p>
              <a:pPr>
                <a:spcBef>
                  <a:spcPct val="0"/>
                </a:spcBef>
                <a:spcAft>
                  <a:spcPct val="0"/>
                </a:spcAft>
                <a:tabLst>
                  <a:tab pos="396875" algn="l"/>
                  <a:tab pos="746125" algn="l"/>
                </a:tabLst>
              </a:pPr>
              <a:r>
                <a:rPr lang="en-US" sz="2000" b="0" dirty="0">
                  <a:solidFill>
                    <a:schemeClr val="tx1"/>
                  </a:solidFill>
                </a:rPr>
                <a:t>		</a:t>
              </a:r>
              <a:r>
                <a:rPr lang="en-US" sz="2000" b="0" dirty="0" smtClean="0">
                  <a:solidFill>
                    <a:schemeClr val="tx1"/>
                  </a:solidFill>
                </a:rPr>
                <a:t> Change </a:t>
              </a:r>
              <a:r>
                <a:rPr lang="en-US" sz="2000" b="0" dirty="0">
                  <a:solidFill>
                    <a:schemeClr val="tx1"/>
                  </a:solidFill>
                </a:rPr>
                <a:t>in </a:t>
              </a:r>
              <a:r>
                <a:rPr lang="en-US" sz="2000" b="0" i="1" dirty="0">
                  <a:solidFill>
                    <a:schemeClr val="tx1"/>
                  </a:solidFill>
                </a:rPr>
                <a:t>quantity demanded</a:t>
              </a:r>
              <a:r>
                <a:rPr lang="en-US" sz="2000" b="0" dirty="0">
                  <a:solidFill>
                    <a:schemeClr val="tx1"/>
                  </a:solidFill>
                </a:rPr>
                <a:t> (</a:t>
              </a:r>
              <a:r>
                <a:rPr lang="en-US" sz="2000" dirty="0">
                  <a:solidFill>
                    <a:schemeClr val="tx1"/>
                  </a:solidFill>
                </a:rPr>
                <a:t>movement along a demand curve</a:t>
              </a:r>
              <a:r>
                <a:rPr lang="en-US" sz="2000" b="0" dirty="0">
                  <a:solidFill>
                    <a:schemeClr val="tx1"/>
                  </a:solidFill>
                </a:rPr>
                <a:t>).</a:t>
              </a:r>
            </a:p>
            <a:p>
              <a:pPr>
                <a:spcBef>
                  <a:spcPct val="0"/>
                </a:spcBef>
                <a:spcAft>
                  <a:spcPct val="0"/>
                </a:spcAft>
                <a:tabLst>
                  <a:tab pos="396875" algn="l"/>
                  <a:tab pos="746125" algn="l"/>
                </a:tabLst>
              </a:pPr>
              <a:r>
                <a:rPr lang="en-US" sz="2000" dirty="0"/>
                <a:t>	</a:t>
              </a:r>
              <a:r>
                <a:rPr lang="en-US" sz="2000" dirty="0" smtClean="0"/>
                <a:t>	 </a:t>
              </a:r>
              <a:r>
                <a:rPr lang="en-US" sz="2000" b="0" dirty="0" smtClean="0">
                  <a:solidFill>
                    <a:schemeClr val="tx1"/>
                  </a:solidFill>
                </a:rPr>
                <a:t>Change </a:t>
              </a:r>
              <a:r>
                <a:rPr lang="en-US" sz="2000" b="0" dirty="0">
                  <a:solidFill>
                    <a:schemeClr val="tx1"/>
                  </a:solidFill>
                </a:rPr>
                <a:t>in income, preferences, or prices of other goods or services </a:t>
              </a:r>
              <a:r>
                <a:rPr lang="en-US" sz="2000" b="0" dirty="0" smtClean="0">
                  <a:solidFill>
                    <a:schemeClr val="tx1"/>
                  </a:solidFill>
                </a:rPr>
                <a:t>		leads to Change </a:t>
              </a:r>
              <a:r>
                <a:rPr lang="en-US" sz="2000" b="0" dirty="0">
                  <a:solidFill>
                    <a:schemeClr val="tx1"/>
                  </a:solidFill>
                </a:rPr>
                <a:t>in </a:t>
              </a:r>
              <a:r>
                <a:rPr lang="en-US" sz="2000" b="0" i="1" dirty="0">
                  <a:solidFill>
                    <a:schemeClr val="tx1"/>
                  </a:solidFill>
                </a:rPr>
                <a:t>demand </a:t>
              </a:r>
              <a:r>
                <a:rPr lang="en-US" sz="2000" b="0" dirty="0">
                  <a:solidFill>
                    <a:schemeClr val="tx1"/>
                  </a:solidFill>
                </a:rPr>
                <a:t>(</a:t>
              </a:r>
              <a:r>
                <a:rPr lang="en-US" sz="2000" dirty="0">
                  <a:solidFill>
                    <a:schemeClr val="tx1"/>
                  </a:solidFill>
                </a:rPr>
                <a:t>shift of a demand curve</a:t>
              </a:r>
              <a:r>
                <a:rPr lang="en-US" sz="2000" b="0" dirty="0">
                  <a:solidFill>
                    <a:schemeClr val="tx1"/>
                  </a:solidFill>
                </a:rPr>
                <a:t>).</a:t>
              </a:r>
            </a:p>
          </p:txBody>
        </p:sp>
        <p:sp>
          <p:nvSpPr>
            <p:cNvPr id="25611" name="Line 14"/>
            <p:cNvSpPr>
              <a:spLocks noChangeShapeType="1"/>
            </p:cNvSpPr>
            <p:nvPr/>
          </p:nvSpPr>
          <p:spPr bwMode="auto">
            <a:xfrm>
              <a:off x="1635" y="2568"/>
              <a:ext cx="392" cy="0"/>
            </a:xfrm>
            <a:prstGeom prst="line">
              <a:avLst/>
            </a:prstGeom>
            <a:noFill/>
            <a:ln w="9525">
              <a:solidFill>
                <a:schemeClr val="tx1"/>
              </a:solidFill>
              <a:round/>
              <a:headEnd/>
              <a:tailEnd type="triangle" w="med" len="med"/>
            </a:ln>
          </p:spPr>
          <p:txBody>
            <a:bodyPr vert="eaVert">
              <a:spAutoFit/>
            </a:bodyPr>
            <a:lstStyle/>
            <a:p>
              <a:endParaRPr lang="en-US"/>
            </a:p>
          </p:txBody>
        </p:sp>
        <p:grpSp>
          <p:nvGrpSpPr>
            <p:cNvPr id="4" name="Group 24"/>
            <p:cNvGrpSpPr>
              <a:grpSpLocks/>
            </p:cNvGrpSpPr>
            <p:nvPr/>
          </p:nvGrpSpPr>
          <p:grpSpPr bwMode="auto">
            <a:xfrm>
              <a:off x="1635" y="2856"/>
              <a:ext cx="392" cy="218"/>
              <a:chOff x="389" y="3306"/>
              <a:chExt cx="475" cy="327"/>
            </a:xfrm>
          </p:grpSpPr>
          <p:sp>
            <p:nvSpPr>
              <p:cNvPr id="25608" name="Line 25"/>
              <p:cNvSpPr>
                <a:spLocks noChangeShapeType="1"/>
              </p:cNvSpPr>
              <p:nvPr/>
            </p:nvSpPr>
            <p:spPr bwMode="auto">
              <a:xfrm>
                <a:off x="389" y="3489"/>
                <a:ext cx="0" cy="144"/>
              </a:xfrm>
              <a:prstGeom prst="line">
                <a:avLst/>
              </a:prstGeom>
              <a:noFill/>
              <a:ln w="9525">
                <a:solidFill>
                  <a:schemeClr val="tx1"/>
                </a:solidFill>
                <a:round/>
                <a:headEnd/>
                <a:tailEnd/>
              </a:ln>
            </p:spPr>
            <p:txBody>
              <a:bodyPr vert="eaVert">
                <a:spAutoFit/>
              </a:bodyPr>
              <a:lstStyle/>
              <a:p>
                <a:endParaRPr lang="en-US"/>
              </a:p>
            </p:txBody>
          </p:sp>
          <p:sp>
            <p:nvSpPr>
              <p:cNvPr id="25609" name="Line 26"/>
              <p:cNvSpPr>
                <a:spLocks noChangeShapeType="1"/>
              </p:cNvSpPr>
              <p:nvPr/>
            </p:nvSpPr>
            <p:spPr bwMode="auto">
              <a:xfrm>
                <a:off x="389" y="3306"/>
                <a:ext cx="475" cy="0"/>
              </a:xfrm>
              <a:prstGeom prst="line">
                <a:avLst/>
              </a:prstGeom>
              <a:noFill/>
              <a:ln w="9525">
                <a:solidFill>
                  <a:schemeClr val="tx1"/>
                </a:solidFill>
                <a:round/>
                <a:headEnd/>
                <a:tailEnd type="triangle" w="med" len="med"/>
              </a:ln>
            </p:spPr>
            <p:txBody>
              <a:bodyPr vert="eaVert">
                <a:spAutoFit/>
              </a:bodyPr>
              <a:lstStyle/>
              <a:p>
                <a:endParaRPr lang="en-US"/>
              </a:p>
            </p:txBody>
          </p:sp>
        </p:grpSp>
      </p:grpSp>
    </p:spTree>
    <p:extLst>
      <p:ext uri="{BB962C8B-B14F-4D97-AF65-F5344CB8AC3E}">
        <p14:creationId xmlns:p14="http://schemas.microsoft.com/office/powerpoint/2010/main" val="401261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50307"/>
                                        </p:tgtEl>
                                        <p:attrNameLst>
                                          <p:attrName>style.visibility</p:attrName>
                                        </p:attrNameLst>
                                      </p:cBhvr>
                                      <p:to>
                                        <p:strVal val="visible"/>
                                      </p:to>
                                    </p:set>
                                    <p:animEffect transition="in" filter="wipe(left)">
                                      <p:cBhvr>
                                        <p:cTn id="7" dur="500"/>
                                        <p:tgtEl>
                                          <p:spTgt spid="125030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50308"/>
                                        </p:tgtEl>
                                        <p:attrNameLst>
                                          <p:attrName>style.visibility</p:attrName>
                                        </p:attrNameLst>
                                      </p:cBhvr>
                                      <p:to>
                                        <p:strVal val="visible"/>
                                      </p:to>
                                    </p:set>
                                    <p:animEffect transition="in" filter="wipe(left)">
                                      <p:cBhvr>
                                        <p:cTn id="11" dur="500"/>
                                        <p:tgtEl>
                                          <p:spTgt spid="125030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307" grpId="0"/>
      <p:bldP spid="125030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1335" name="Rectangle 7"/>
          <p:cNvSpPr>
            <a:spLocks noChangeArrowheads="1"/>
          </p:cNvSpPr>
          <p:nvPr/>
        </p:nvSpPr>
        <p:spPr bwMode="auto">
          <a:xfrm>
            <a:off x="457200" y="4191000"/>
            <a:ext cx="8229600" cy="457200"/>
          </a:xfrm>
          <a:prstGeom prst="rect">
            <a:avLst/>
          </a:prstGeom>
          <a:noFill/>
          <a:ln w="9525">
            <a:noFill/>
            <a:miter lim="800000"/>
            <a:headEnd/>
            <a:tailEnd/>
          </a:ln>
        </p:spPr>
        <p:txBody>
          <a:bodyPr lIns="45720" rIns="45720"/>
          <a:lstStyle/>
          <a:p>
            <a:pPr>
              <a:spcBef>
                <a:spcPct val="0"/>
              </a:spcBef>
            </a:pPr>
            <a:r>
              <a:rPr lang="en-US" sz="1400" dirty="0">
                <a:solidFill>
                  <a:srgbClr val="00723F"/>
                </a:solidFill>
              </a:rPr>
              <a:t>  </a:t>
            </a:r>
            <a:r>
              <a:rPr lang="en-US" sz="2000" dirty="0">
                <a:solidFill>
                  <a:srgbClr val="00723F"/>
                </a:solidFill>
              </a:rPr>
              <a:t>FIGURE 3.4</a:t>
            </a:r>
            <a:r>
              <a:rPr lang="en-US" sz="2000" dirty="0"/>
              <a:t>  </a:t>
            </a:r>
            <a:r>
              <a:rPr lang="en-US" sz="2000" dirty="0">
                <a:solidFill>
                  <a:schemeClr val="tx1"/>
                </a:solidFill>
              </a:rPr>
              <a:t>Shifts versus Movement Along a Demand Curve</a:t>
            </a:r>
          </a:p>
        </p:txBody>
      </p:sp>
      <p:sp>
        <p:nvSpPr>
          <p:cNvPr id="19" name="Text Box 8"/>
          <p:cNvSpPr txBox="1">
            <a:spLocks noChangeArrowheads="1"/>
          </p:cNvSpPr>
          <p:nvPr/>
        </p:nvSpPr>
        <p:spPr bwMode="auto">
          <a:xfrm rot="10800000">
            <a:off x="457200" y="5022761"/>
            <a:ext cx="8229600" cy="1200329"/>
          </a:xfrm>
          <a:prstGeom prst="rect">
            <a:avLst/>
          </a:prstGeom>
          <a:noFill/>
          <a:ln w="9525" algn="ctr">
            <a:noFill/>
            <a:miter lim="800000"/>
            <a:headEnd/>
            <a:tailEnd/>
          </a:ln>
        </p:spPr>
        <p:txBody>
          <a:bodyPr rot="10800000">
            <a:spAutoFit/>
          </a:bodyPr>
          <a:lstStyle/>
          <a:p>
            <a:pPr>
              <a:spcBef>
                <a:spcPct val="0"/>
              </a:spcBef>
              <a:spcAft>
                <a:spcPct val="0"/>
              </a:spcAft>
            </a:pPr>
            <a:r>
              <a:rPr lang="en-US" sz="2400" dirty="0">
                <a:solidFill>
                  <a:schemeClr val="tx1"/>
                </a:solidFill>
              </a:rPr>
              <a:t>a.</a:t>
            </a:r>
            <a:r>
              <a:rPr lang="en-US" sz="2400" b="0" dirty="0">
                <a:solidFill>
                  <a:schemeClr val="tx1"/>
                </a:solidFill>
              </a:rPr>
              <a:t> When income increases, the demand for inferior goods </a:t>
            </a:r>
            <a:r>
              <a:rPr lang="en-US" sz="2400" b="0" i="1" dirty="0">
                <a:solidFill>
                  <a:schemeClr val="tx1"/>
                </a:solidFill>
              </a:rPr>
              <a:t>shifts to the left</a:t>
            </a:r>
          </a:p>
          <a:p>
            <a:pPr>
              <a:spcBef>
                <a:spcPct val="0"/>
              </a:spcBef>
              <a:spcAft>
                <a:spcPct val="0"/>
              </a:spcAft>
            </a:pPr>
            <a:r>
              <a:rPr lang="en-US" sz="2400" b="0" dirty="0">
                <a:solidFill>
                  <a:schemeClr val="tx1"/>
                </a:solidFill>
              </a:rPr>
              <a:t>and the demand for normal goods </a:t>
            </a:r>
            <a:r>
              <a:rPr lang="en-US" sz="2400" b="0" i="1" dirty="0">
                <a:solidFill>
                  <a:schemeClr val="tx1"/>
                </a:solidFill>
              </a:rPr>
              <a:t>shifts to the right</a:t>
            </a:r>
            <a:r>
              <a:rPr lang="en-US" sz="2400" b="0" dirty="0">
                <a:solidFill>
                  <a:schemeClr val="tx1"/>
                </a:solidFill>
              </a:rPr>
              <a:t>.</a:t>
            </a:r>
          </a:p>
        </p:txBody>
      </p:sp>
      <p:pic>
        <p:nvPicPr>
          <p:cNvPr id="20" name="Picture 26" descr="Fig3_4a_ppt_1"/>
          <p:cNvPicPr>
            <a:picLocks noChangeAspect="1" noChangeArrowheads="1"/>
          </p:cNvPicPr>
          <p:nvPr/>
        </p:nvPicPr>
        <p:blipFill>
          <a:blip r:embed="rId2"/>
          <a:srcRect/>
          <a:stretch>
            <a:fillRect/>
          </a:stretch>
        </p:blipFill>
        <p:spPr bwMode="auto">
          <a:xfrm>
            <a:off x="457200" y="609600"/>
            <a:ext cx="7553325" cy="2857500"/>
          </a:xfrm>
          <a:prstGeom prst="rect">
            <a:avLst/>
          </a:prstGeom>
          <a:noFill/>
          <a:ln w="9525">
            <a:noFill/>
            <a:miter lim="800000"/>
            <a:headEnd/>
            <a:tailEnd/>
          </a:ln>
        </p:spPr>
      </p:pic>
      <p:pic>
        <p:nvPicPr>
          <p:cNvPr id="21" name="Picture 27" descr="Fig3_4a_ppt_2"/>
          <p:cNvPicPr>
            <a:picLocks noChangeAspect="1" noChangeArrowheads="1"/>
          </p:cNvPicPr>
          <p:nvPr/>
        </p:nvPicPr>
        <p:blipFill>
          <a:blip r:embed="rId3"/>
          <a:srcRect/>
          <a:stretch>
            <a:fillRect/>
          </a:stretch>
        </p:blipFill>
        <p:spPr bwMode="auto">
          <a:xfrm>
            <a:off x="457200" y="609600"/>
            <a:ext cx="7553325" cy="2857500"/>
          </a:xfrm>
          <a:prstGeom prst="rect">
            <a:avLst/>
          </a:prstGeom>
          <a:noFill/>
          <a:ln w="9525">
            <a:noFill/>
            <a:miter lim="800000"/>
            <a:headEnd/>
            <a:tailEnd/>
          </a:ln>
        </p:spPr>
      </p:pic>
      <p:pic>
        <p:nvPicPr>
          <p:cNvPr id="22" name="Picture 28" descr="Fig3_4a_ppt_3"/>
          <p:cNvPicPr>
            <a:picLocks noChangeAspect="1" noChangeArrowheads="1"/>
          </p:cNvPicPr>
          <p:nvPr/>
        </p:nvPicPr>
        <p:blipFill>
          <a:blip r:embed="rId4"/>
          <a:srcRect/>
          <a:stretch>
            <a:fillRect/>
          </a:stretch>
        </p:blipFill>
        <p:spPr bwMode="auto">
          <a:xfrm>
            <a:off x="457200" y="609600"/>
            <a:ext cx="7553325" cy="2857500"/>
          </a:xfrm>
          <a:prstGeom prst="rect">
            <a:avLst/>
          </a:prstGeom>
          <a:noFill/>
          <a:ln w="9525">
            <a:noFill/>
            <a:miter lim="800000"/>
            <a:headEnd/>
            <a:tailEnd/>
          </a:ln>
        </p:spPr>
      </p:pic>
      <p:pic>
        <p:nvPicPr>
          <p:cNvPr id="23" name="Picture 29" descr="Fig3_4a_ppt_4"/>
          <p:cNvPicPr>
            <a:picLocks noChangeAspect="1" noChangeArrowheads="1"/>
          </p:cNvPicPr>
          <p:nvPr/>
        </p:nvPicPr>
        <p:blipFill>
          <a:blip r:embed="rId5"/>
          <a:srcRect/>
          <a:stretch>
            <a:fillRect/>
          </a:stretch>
        </p:blipFill>
        <p:spPr bwMode="auto">
          <a:xfrm>
            <a:off x="457200" y="609600"/>
            <a:ext cx="7553325" cy="2857500"/>
          </a:xfrm>
          <a:prstGeom prst="rect">
            <a:avLst/>
          </a:prstGeom>
          <a:noFill/>
          <a:ln w="9525">
            <a:noFill/>
            <a:miter lim="800000"/>
            <a:headEnd/>
            <a:tailEnd/>
          </a:ln>
        </p:spPr>
      </p:pic>
      <p:pic>
        <p:nvPicPr>
          <p:cNvPr id="24" name="Picture 30" descr="Fig3_4a_ppt_5"/>
          <p:cNvPicPr>
            <a:picLocks noChangeAspect="1" noChangeArrowheads="1"/>
          </p:cNvPicPr>
          <p:nvPr/>
        </p:nvPicPr>
        <p:blipFill>
          <a:blip r:embed="rId6"/>
          <a:srcRect/>
          <a:stretch>
            <a:fillRect/>
          </a:stretch>
        </p:blipFill>
        <p:spPr bwMode="auto">
          <a:xfrm>
            <a:off x="457200" y="609600"/>
            <a:ext cx="7553325" cy="2857500"/>
          </a:xfrm>
          <a:prstGeom prst="rect">
            <a:avLst/>
          </a:prstGeom>
          <a:noFill/>
          <a:ln w="9525">
            <a:noFill/>
            <a:miter lim="800000"/>
            <a:headEnd/>
            <a:tailEnd/>
          </a:ln>
        </p:spPr>
      </p:pic>
      <p:pic>
        <p:nvPicPr>
          <p:cNvPr id="25" name="Picture 31" descr="Fig3_4a_ppt_6"/>
          <p:cNvPicPr>
            <a:picLocks noChangeAspect="1" noChangeArrowheads="1"/>
          </p:cNvPicPr>
          <p:nvPr/>
        </p:nvPicPr>
        <p:blipFill>
          <a:blip r:embed="rId7"/>
          <a:srcRect/>
          <a:stretch>
            <a:fillRect/>
          </a:stretch>
        </p:blipFill>
        <p:spPr bwMode="auto">
          <a:xfrm>
            <a:off x="457200" y="609600"/>
            <a:ext cx="7553325" cy="2857500"/>
          </a:xfrm>
          <a:prstGeom prst="rect">
            <a:avLst/>
          </a:prstGeom>
          <a:noFill/>
          <a:ln w="9525">
            <a:noFill/>
            <a:miter lim="800000"/>
            <a:headEnd/>
            <a:tailEnd/>
          </a:ln>
        </p:spPr>
      </p:pic>
      <p:pic>
        <p:nvPicPr>
          <p:cNvPr id="26" name="Picture 32" descr="Fig3_4a_ppt_7"/>
          <p:cNvPicPr>
            <a:picLocks noChangeAspect="1" noChangeArrowheads="1"/>
          </p:cNvPicPr>
          <p:nvPr/>
        </p:nvPicPr>
        <p:blipFill>
          <a:blip r:embed="rId8"/>
          <a:srcRect/>
          <a:stretch>
            <a:fillRect/>
          </a:stretch>
        </p:blipFill>
        <p:spPr bwMode="auto">
          <a:xfrm>
            <a:off x="457200" y="609600"/>
            <a:ext cx="7553325" cy="2857500"/>
          </a:xfrm>
          <a:prstGeom prst="rect">
            <a:avLst/>
          </a:prstGeom>
          <a:noFill/>
          <a:ln w="9525">
            <a:noFill/>
            <a:miter lim="800000"/>
            <a:headEnd/>
            <a:tailEnd/>
          </a:ln>
        </p:spPr>
      </p:pic>
      <p:pic>
        <p:nvPicPr>
          <p:cNvPr id="27" name="Picture 33" descr="Fig3_4a_ppt_8"/>
          <p:cNvPicPr>
            <a:picLocks noChangeAspect="1" noChangeArrowheads="1"/>
          </p:cNvPicPr>
          <p:nvPr/>
        </p:nvPicPr>
        <p:blipFill>
          <a:blip r:embed="rId9"/>
          <a:srcRect/>
          <a:stretch>
            <a:fillRect/>
          </a:stretch>
        </p:blipFill>
        <p:spPr bwMode="auto">
          <a:xfrm>
            <a:off x="457200" y="609600"/>
            <a:ext cx="7553325" cy="2857500"/>
          </a:xfrm>
          <a:prstGeom prst="rect">
            <a:avLst/>
          </a:prstGeom>
          <a:noFill/>
          <a:ln w="9525">
            <a:noFill/>
            <a:miter lim="800000"/>
            <a:headEnd/>
            <a:tailEnd/>
          </a:ln>
        </p:spPr>
      </p:pic>
      <p:pic>
        <p:nvPicPr>
          <p:cNvPr id="28" name="Picture 34" descr="Fig3_4a_ppt_9"/>
          <p:cNvPicPr>
            <a:picLocks noChangeAspect="1" noChangeArrowheads="1"/>
          </p:cNvPicPr>
          <p:nvPr/>
        </p:nvPicPr>
        <p:blipFill>
          <a:blip r:embed="rId10"/>
          <a:srcRect/>
          <a:stretch>
            <a:fillRect/>
          </a:stretch>
        </p:blipFill>
        <p:spPr bwMode="auto">
          <a:xfrm>
            <a:off x="457200" y="609600"/>
            <a:ext cx="7553325" cy="2857500"/>
          </a:xfrm>
          <a:prstGeom prst="rect">
            <a:avLst/>
          </a:prstGeom>
          <a:noFill/>
          <a:ln w="9525">
            <a:noFill/>
            <a:miter lim="800000"/>
            <a:headEnd/>
            <a:tailEnd/>
          </a:ln>
        </p:spPr>
      </p:pic>
    </p:spTree>
    <p:extLst>
      <p:ext uri="{BB962C8B-B14F-4D97-AF65-F5344CB8AC3E}">
        <p14:creationId xmlns:p14="http://schemas.microsoft.com/office/powerpoint/2010/main" val="764269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51335"/>
                                        </p:tgtEl>
                                        <p:attrNameLst>
                                          <p:attrName>style.visibility</p:attrName>
                                        </p:attrNameLst>
                                      </p:cBhvr>
                                      <p:to>
                                        <p:strVal val="visible"/>
                                      </p:to>
                                    </p:set>
                                    <p:animEffect transition="in" filter="wipe(left)">
                                      <p:cBhvr>
                                        <p:cTn id="7" dur="500"/>
                                        <p:tgtEl>
                                          <p:spTgt spid="125133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750"/>
                                        <p:tgtEl>
                                          <p:spTgt spid="21"/>
                                        </p:tgtEl>
                                      </p:cBhvr>
                                    </p:animEffect>
                                  </p:childTnLst>
                                </p:cTn>
                              </p:par>
                            </p:childTnLst>
                          </p:cTn>
                        </p:par>
                        <p:par>
                          <p:cTn id="16" fill="hold" nodeType="afterGroup">
                            <p:stCondLst>
                              <p:cond delay="1750"/>
                            </p:stCondLst>
                            <p:childTnLst>
                              <p:par>
                                <p:cTn id="17" presetID="22" presetClass="entr" presetSubtype="1"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750"/>
                                        <p:tgtEl>
                                          <p:spTgt spid="22"/>
                                        </p:tgtEl>
                                      </p:cBhvr>
                                    </p:animEffect>
                                  </p:childTnLst>
                                </p:cTn>
                              </p:par>
                            </p:childTnLst>
                          </p:cTn>
                        </p:par>
                        <p:par>
                          <p:cTn id="20" fill="hold" nodeType="afterGroup">
                            <p:stCondLst>
                              <p:cond delay="2500"/>
                            </p:stCondLst>
                            <p:childTnLst>
                              <p:par>
                                <p:cTn id="21" presetID="22" presetClass="entr" presetSubtype="2"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750"/>
                                        <p:tgtEl>
                                          <p:spTgt spid="23"/>
                                        </p:tgtEl>
                                      </p:cBhvr>
                                    </p:animEffect>
                                  </p:childTnLst>
                                </p:cTn>
                              </p:par>
                            </p:childTnLst>
                          </p:cTn>
                        </p:par>
                        <p:par>
                          <p:cTn id="24" fill="hold" nodeType="afterGroup">
                            <p:stCondLst>
                              <p:cond delay="3250"/>
                            </p:stCondLst>
                            <p:childTnLst>
                              <p:par>
                                <p:cTn id="25" presetID="22" presetClass="entr" presetSubtype="1"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750"/>
                                        <p:tgtEl>
                                          <p:spTgt spid="24"/>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nodeType="afterGroup">
                            <p:stCondLst>
                              <p:cond delay="4500"/>
                            </p:stCondLst>
                            <p:childTnLst>
                              <p:par>
                                <p:cTn id="33" presetID="22" presetClass="entr" presetSubtype="8"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par>
                          <p:cTn id="36" fill="hold" nodeType="afterGroup">
                            <p:stCondLst>
                              <p:cond delay="5000"/>
                            </p:stCondLst>
                            <p:childTnLst>
                              <p:par>
                                <p:cTn id="37" presetID="22" presetClass="entr" presetSubtype="1"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750"/>
                                        <p:tgtEl>
                                          <p:spTgt spid="26"/>
                                        </p:tgtEl>
                                      </p:cBhvr>
                                    </p:animEffect>
                                  </p:childTnLst>
                                </p:cTn>
                              </p:par>
                            </p:childTnLst>
                          </p:cTn>
                        </p:par>
                        <p:par>
                          <p:cTn id="40" fill="hold" nodeType="afterGroup">
                            <p:stCondLst>
                              <p:cond delay="5750"/>
                            </p:stCondLst>
                            <p:childTnLst>
                              <p:par>
                                <p:cTn id="41" presetID="22" presetClass="entr" presetSubtype="8"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750"/>
                                        <p:tgtEl>
                                          <p:spTgt spid="27"/>
                                        </p:tgtEl>
                                      </p:cBhvr>
                                    </p:animEffect>
                                  </p:childTnLst>
                                </p:cTn>
                              </p:par>
                            </p:childTnLst>
                          </p:cTn>
                        </p:par>
                        <p:par>
                          <p:cTn id="44" fill="hold" nodeType="afterGroup">
                            <p:stCondLst>
                              <p:cond delay="65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750"/>
                                        <p:tgtEl>
                                          <p:spTgt spid="28"/>
                                        </p:tgtEl>
                                      </p:cBhvr>
                                    </p:animEffect>
                                  </p:childTnLst>
                                </p:cTn>
                              </p:par>
                            </p:childTnLst>
                          </p:cTn>
                        </p:par>
                        <p:par>
                          <p:cTn id="48" fill="hold" nodeType="afterGroup">
                            <p:stCondLst>
                              <p:cond delay="7250"/>
                            </p:stCondLst>
                            <p:childTnLst>
                              <p:par>
                                <p:cTn id="49" presetID="22" presetClass="entr" presetSubtype="8" fill="hold" nodeType="afterEffect">
                                  <p:stCondLst>
                                    <p:cond delay="0"/>
                                  </p:stCondLst>
                                  <p:childTnLst>
                                    <p:set>
                                      <p:cBhvr>
                                        <p:cTn id="50" dur="1" fill="hold">
                                          <p:stCondLst>
                                            <p:cond delay="0"/>
                                          </p:stCondLst>
                                        </p:cTn>
                                        <p:tgtEl>
                                          <p:spTgt spid="19">
                                            <p:txEl>
                                              <p:pRg st="1" end="1"/>
                                            </p:txEl>
                                          </p:spTgt>
                                        </p:tgtEl>
                                        <p:attrNameLst>
                                          <p:attrName>style.visibility</p:attrName>
                                        </p:attrNameLst>
                                      </p:cBhvr>
                                      <p:to>
                                        <p:strVal val="visible"/>
                                      </p:to>
                                    </p:set>
                                    <p:animEffect transition="in" filter="wipe(left)">
                                      <p:cBhvr>
                                        <p:cTn id="51"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7172" name="Text Box 4"/>
          <p:cNvSpPr txBox="1">
            <a:spLocks noChangeArrowheads="1"/>
          </p:cNvSpPr>
          <p:nvPr/>
        </p:nvSpPr>
        <p:spPr bwMode="auto">
          <a:xfrm rot="10800000">
            <a:off x="457200" y="4985117"/>
            <a:ext cx="8001000" cy="1631216"/>
          </a:xfrm>
          <a:prstGeom prst="rect">
            <a:avLst/>
          </a:prstGeom>
          <a:noFill/>
          <a:ln w="9525" algn="ctr">
            <a:noFill/>
            <a:miter lim="800000"/>
            <a:headEnd/>
            <a:tailEnd/>
          </a:ln>
        </p:spPr>
        <p:txBody>
          <a:bodyPr rot="10800000" wrap="square">
            <a:spAutoFit/>
          </a:bodyPr>
          <a:lstStyle/>
          <a:p>
            <a:pPr>
              <a:spcBef>
                <a:spcPct val="0"/>
              </a:spcBef>
              <a:spcAft>
                <a:spcPct val="0"/>
              </a:spcAft>
            </a:pPr>
            <a:r>
              <a:rPr lang="en-US" sz="2000" dirty="0">
                <a:solidFill>
                  <a:schemeClr val="tx1"/>
                </a:solidFill>
              </a:rPr>
              <a:t>b.</a:t>
            </a:r>
            <a:r>
              <a:rPr lang="en-US" sz="2000" b="0" dirty="0">
                <a:solidFill>
                  <a:schemeClr val="tx1"/>
                </a:solidFill>
              </a:rPr>
              <a:t> If the price of hamburger rises, the quantity of hamburger demanded declines— this is a movement along the demand curve. </a:t>
            </a:r>
          </a:p>
          <a:p>
            <a:pPr>
              <a:spcBef>
                <a:spcPct val="0"/>
              </a:spcBef>
              <a:spcAft>
                <a:spcPct val="0"/>
              </a:spcAft>
            </a:pPr>
            <a:r>
              <a:rPr lang="en-US" sz="2000" b="0" dirty="0">
                <a:solidFill>
                  <a:schemeClr val="tx1"/>
                </a:solidFill>
              </a:rPr>
              <a:t>The same price rise for hamburger would shift the demand for chicken (a substitute for hamburger) to the right and the demand for ketchup (a complement to hamburger) to the left.  </a:t>
            </a:r>
          </a:p>
        </p:txBody>
      </p:sp>
      <p:pic>
        <p:nvPicPr>
          <p:cNvPr id="1287185" name="Picture 17" descr="Fig3_4_b_ppt_1"/>
          <p:cNvPicPr>
            <a:picLocks noChangeAspect="1" noChangeArrowheads="1"/>
          </p:cNvPicPr>
          <p:nvPr/>
        </p:nvPicPr>
        <p:blipFill>
          <a:blip r:embed="rId2"/>
          <a:srcRect/>
          <a:stretch>
            <a:fillRect/>
          </a:stretch>
        </p:blipFill>
        <p:spPr bwMode="auto">
          <a:xfrm>
            <a:off x="1866900" y="609600"/>
            <a:ext cx="5410200" cy="3895725"/>
          </a:xfrm>
          <a:prstGeom prst="rect">
            <a:avLst/>
          </a:prstGeom>
          <a:noFill/>
          <a:ln w="9525">
            <a:noFill/>
            <a:miter lim="800000"/>
            <a:headEnd/>
            <a:tailEnd/>
          </a:ln>
        </p:spPr>
      </p:pic>
      <p:pic>
        <p:nvPicPr>
          <p:cNvPr id="1287186" name="Picture 18" descr="Fig3_4_b_ppt_2"/>
          <p:cNvPicPr>
            <a:picLocks noChangeAspect="1" noChangeArrowheads="1"/>
          </p:cNvPicPr>
          <p:nvPr/>
        </p:nvPicPr>
        <p:blipFill>
          <a:blip r:embed="rId3"/>
          <a:srcRect/>
          <a:stretch>
            <a:fillRect/>
          </a:stretch>
        </p:blipFill>
        <p:spPr bwMode="auto">
          <a:xfrm>
            <a:off x="1866900" y="609600"/>
            <a:ext cx="5410200" cy="3895725"/>
          </a:xfrm>
          <a:prstGeom prst="rect">
            <a:avLst/>
          </a:prstGeom>
          <a:noFill/>
          <a:ln w="9525">
            <a:noFill/>
            <a:miter lim="800000"/>
            <a:headEnd/>
            <a:tailEnd/>
          </a:ln>
        </p:spPr>
      </p:pic>
      <p:pic>
        <p:nvPicPr>
          <p:cNvPr id="1287187" name="Picture 19" descr="Fig3_4_b_ppt_3"/>
          <p:cNvPicPr>
            <a:picLocks noChangeAspect="1" noChangeArrowheads="1"/>
          </p:cNvPicPr>
          <p:nvPr/>
        </p:nvPicPr>
        <p:blipFill>
          <a:blip r:embed="rId4"/>
          <a:srcRect/>
          <a:stretch>
            <a:fillRect/>
          </a:stretch>
        </p:blipFill>
        <p:spPr bwMode="auto">
          <a:xfrm>
            <a:off x="1866900" y="609600"/>
            <a:ext cx="5410200" cy="3895725"/>
          </a:xfrm>
          <a:prstGeom prst="rect">
            <a:avLst/>
          </a:prstGeom>
          <a:noFill/>
          <a:ln w="9525">
            <a:noFill/>
            <a:miter lim="800000"/>
            <a:headEnd/>
            <a:tailEnd/>
          </a:ln>
        </p:spPr>
      </p:pic>
      <p:pic>
        <p:nvPicPr>
          <p:cNvPr id="1287188" name="Picture 20" descr="Fig3_4_b_ppt_4"/>
          <p:cNvPicPr>
            <a:picLocks noChangeAspect="1" noChangeArrowheads="1"/>
          </p:cNvPicPr>
          <p:nvPr/>
        </p:nvPicPr>
        <p:blipFill>
          <a:blip r:embed="rId5"/>
          <a:srcRect/>
          <a:stretch>
            <a:fillRect/>
          </a:stretch>
        </p:blipFill>
        <p:spPr bwMode="auto">
          <a:xfrm>
            <a:off x="1866900" y="609600"/>
            <a:ext cx="5410200" cy="3895725"/>
          </a:xfrm>
          <a:prstGeom prst="rect">
            <a:avLst/>
          </a:prstGeom>
          <a:noFill/>
          <a:ln w="9525">
            <a:noFill/>
            <a:miter lim="800000"/>
            <a:headEnd/>
            <a:tailEnd/>
          </a:ln>
        </p:spPr>
      </p:pic>
      <p:pic>
        <p:nvPicPr>
          <p:cNvPr id="1287189" name="Picture 21" descr="Fig3_4_b_ppt_5"/>
          <p:cNvPicPr>
            <a:picLocks noChangeAspect="1" noChangeArrowheads="1"/>
          </p:cNvPicPr>
          <p:nvPr/>
        </p:nvPicPr>
        <p:blipFill>
          <a:blip r:embed="rId6"/>
          <a:srcRect/>
          <a:stretch>
            <a:fillRect/>
          </a:stretch>
        </p:blipFill>
        <p:spPr bwMode="auto">
          <a:xfrm>
            <a:off x="1866900" y="609600"/>
            <a:ext cx="5410200" cy="3895725"/>
          </a:xfrm>
          <a:prstGeom prst="rect">
            <a:avLst/>
          </a:prstGeom>
          <a:noFill/>
          <a:ln w="9525">
            <a:noFill/>
            <a:miter lim="800000"/>
            <a:headEnd/>
            <a:tailEnd/>
          </a:ln>
        </p:spPr>
      </p:pic>
      <p:pic>
        <p:nvPicPr>
          <p:cNvPr id="1287190" name="Picture 22" descr="Fig3_4_b_ppt_6"/>
          <p:cNvPicPr>
            <a:picLocks noChangeAspect="1" noChangeArrowheads="1"/>
          </p:cNvPicPr>
          <p:nvPr/>
        </p:nvPicPr>
        <p:blipFill>
          <a:blip r:embed="rId7"/>
          <a:srcRect/>
          <a:stretch>
            <a:fillRect/>
          </a:stretch>
        </p:blipFill>
        <p:spPr bwMode="auto">
          <a:xfrm>
            <a:off x="1866900" y="609600"/>
            <a:ext cx="5410200" cy="3895725"/>
          </a:xfrm>
          <a:prstGeom prst="rect">
            <a:avLst/>
          </a:prstGeom>
          <a:noFill/>
          <a:ln w="9525">
            <a:noFill/>
            <a:miter lim="800000"/>
            <a:headEnd/>
            <a:tailEnd/>
          </a:ln>
        </p:spPr>
      </p:pic>
      <p:pic>
        <p:nvPicPr>
          <p:cNvPr id="1287191" name="Picture 23" descr="Fig3_4_b_ppt_7"/>
          <p:cNvPicPr>
            <a:picLocks noChangeAspect="1" noChangeArrowheads="1"/>
          </p:cNvPicPr>
          <p:nvPr/>
        </p:nvPicPr>
        <p:blipFill>
          <a:blip r:embed="rId8"/>
          <a:srcRect/>
          <a:stretch>
            <a:fillRect/>
          </a:stretch>
        </p:blipFill>
        <p:spPr bwMode="auto">
          <a:xfrm>
            <a:off x="1866900" y="609600"/>
            <a:ext cx="5410200" cy="3895725"/>
          </a:xfrm>
          <a:prstGeom prst="rect">
            <a:avLst/>
          </a:prstGeom>
          <a:noFill/>
          <a:ln w="9525">
            <a:noFill/>
            <a:miter lim="800000"/>
            <a:headEnd/>
            <a:tailEnd/>
          </a:ln>
        </p:spPr>
      </p:pic>
      <p:pic>
        <p:nvPicPr>
          <p:cNvPr id="1287192" name="Picture 24" descr="Fig3_4_b_ppt_8"/>
          <p:cNvPicPr>
            <a:picLocks noChangeAspect="1" noChangeArrowheads="1"/>
          </p:cNvPicPr>
          <p:nvPr/>
        </p:nvPicPr>
        <p:blipFill>
          <a:blip r:embed="rId9"/>
          <a:srcRect/>
          <a:stretch>
            <a:fillRect/>
          </a:stretch>
        </p:blipFill>
        <p:spPr bwMode="auto">
          <a:xfrm>
            <a:off x="1866900" y="609600"/>
            <a:ext cx="5410200" cy="3895725"/>
          </a:xfrm>
          <a:prstGeom prst="rect">
            <a:avLst/>
          </a:prstGeom>
          <a:noFill/>
          <a:ln w="9525">
            <a:noFill/>
            <a:miter lim="800000"/>
            <a:headEnd/>
            <a:tailEnd/>
          </a:ln>
        </p:spPr>
      </p:pic>
      <p:pic>
        <p:nvPicPr>
          <p:cNvPr id="1287193" name="Picture 25" descr="Fig3_4_b_ppt_9"/>
          <p:cNvPicPr>
            <a:picLocks noChangeAspect="1" noChangeArrowheads="1"/>
          </p:cNvPicPr>
          <p:nvPr/>
        </p:nvPicPr>
        <p:blipFill>
          <a:blip r:embed="rId10"/>
          <a:srcRect/>
          <a:stretch>
            <a:fillRect/>
          </a:stretch>
        </p:blipFill>
        <p:spPr bwMode="auto">
          <a:xfrm>
            <a:off x="1866900" y="609600"/>
            <a:ext cx="5410200" cy="3895725"/>
          </a:xfrm>
          <a:prstGeom prst="rect">
            <a:avLst/>
          </a:prstGeom>
          <a:noFill/>
          <a:ln w="9525">
            <a:noFill/>
            <a:miter lim="800000"/>
            <a:headEnd/>
            <a:tailEnd/>
          </a:ln>
        </p:spPr>
      </p:pic>
      <p:pic>
        <p:nvPicPr>
          <p:cNvPr id="1287194" name="Picture 26" descr="Fig3_4_b_ppt_10"/>
          <p:cNvPicPr>
            <a:picLocks noChangeAspect="1" noChangeArrowheads="1"/>
          </p:cNvPicPr>
          <p:nvPr/>
        </p:nvPicPr>
        <p:blipFill>
          <a:blip r:embed="rId11"/>
          <a:srcRect/>
          <a:stretch>
            <a:fillRect/>
          </a:stretch>
        </p:blipFill>
        <p:spPr bwMode="auto">
          <a:xfrm>
            <a:off x="1866900" y="609600"/>
            <a:ext cx="5410200" cy="3895725"/>
          </a:xfrm>
          <a:prstGeom prst="rect">
            <a:avLst/>
          </a:prstGeom>
          <a:noFill/>
          <a:ln w="9525">
            <a:noFill/>
            <a:miter lim="800000"/>
            <a:headEnd/>
            <a:tailEnd/>
          </a:ln>
        </p:spPr>
      </p:pic>
      <p:pic>
        <p:nvPicPr>
          <p:cNvPr id="1287195" name="Picture 27" descr="Fig3_4_b_ppt_11"/>
          <p:cNvPicPr>
            <a:picLocks noChangeAspect="1" noChangeArrowheads="1"/>
          </p:cNvPicPr>
          <p:nvPr/>
        </p:nvPicPr>
        <p:blipFill>
          <a:blip r:embed="rId12"/>
          <a:srcRect/>
          <a:stretch>
            <a:fillRect/>
          </a:stretch>
        </p:blipFill>
        <p:spPr bwMode="auto">
          <a:xfrm>
            <a:off x="1866900" y="609600"/>
            <a:ext cx="5410200" cy="3895725"/>
          </a:xfrm>
          <a:prstGeom prst="rect">
            <a:avLst/>
          </a:prstGeom>
          <a:noFill/>
          <a:ln w="9525">
            <a:noFill/>
            <a:miter lim="800000"/>
            <a:headEnd/>
            <a:tailEnd/>
          </a:ln>
        </p:spPr>
      </p:pic>
      <p:pic>
        <p:nvPicPr>
          <p:cNvPr id="1287196" name="Picture 28" descr="Fig3_4_b_ppt_12"/>
          <p:cNvPicPr>
            <a:picLocks noChangeAspect="1" noChangeArrowheads="1"/>
          </p:cNvPicPr>
          <p:nvPr/>
        </p:nvPicPr>
        <p:blipFill>
          <a:blip r:embed="rId13"/>
          <a:srcRect/>
          <a:stretch>
            <a:fillRect/>
          </a:stretch>
        </p:blipFill>
        <p:spPr bwMode="auto">
          <a:xfrm>
            <a:off x="1866900" y="609600"/>
            <a:ext cx="5410200" cy="3895725"/>
          </a:xfrm>
          <a:prstGeom prst="rect">
            <a:avLst/>
          </a:prstGeom>
          <a:noFill/>
          <a:ln w="9525">
            <a:noFill/>
            <a:miter lim="800000"/>
            <a:headEnd/>
            <a:tailEnd/>
          </a:ln>
        </p:spPr>
      </p:pic>
    </p:spTree>
    <p:extLst>
      <p:ext uri="{BB962C8B-B14F-4D97-AF65-F5344CB8AC3E}">
        <p14:creationId xmlns:p14="http://schemas.microsoft.com/office/powerpoint/2010/main" val="4278763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87185"/>
                                        </p:tgtEl>
                                        <p:attrNameLst>
                                          <p:attrName>style.visibility</p:attrName>
                                        </p:attrNameLst>
                                      </p:cBhvr>
                                      <p:to>
                                        <p:strVal val="visible"/>
                                      </p:to>
                                    </p:set>
                                    <p:animEffect transition="in" filter="wipe(left)">
                                      <p:cBhvr>
                                        <p:cTn id="7" dur="500"/>
                                        <p:tgtEl>
                                          <p:spTgt spid="128718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87186"/>
                                        </p:tgtEl>
                                        <p:attrNameLst>
                                          <p:attrName>style.visibility</p:attrName>
                                        </p:attrNameLst>
                                      </p:cBhvr>
                                      <p:to>
                                        <p:strVal val="visible"/>
                                      </p:to>
                                    </p:set>
                                    <p:animEffect transition="in" filter="wipe(left)">
                                      <p:cBhvr>
                                        <p:cTn id="11" dur="750"/>
                                        <p:tgtEl>
                                          <p:spTgt spid="1287186"/>
                                        </p:tgtEl>
                                      </p:cBhvr>
                                    </p:animEffect>
                                  </p:childTnLst>
                                </p:cTn>
                              </p:par>
                            </p:childTnLst>
                          </p:cTn>
                        </p:par>
                        <p:par>
                          <p:cTn id="12" fill="hold" nodeType="afterGroup">
                            <p:stCondLst>
                              <p:cond delay="1250"/>
                            </p:stCondLst>
                            <p:childTnLst>
                              <p:par>
                                <p:cTn id="13" presetID="22" presetClass="entr" presetSubtype="8" fill="hold" nodeType="afterEffect">
                                  <p:stCondLst>
                                    <p:cond delay="0"/>
                                  </p:stCondLst>
                                  <p:childTnLst>
                                    <p:set>
                                      <p:cBhvr>
                                        <p:cTn id="14" dur="1" fill="hold">
                                          <p:stCondLst>
                                            <p:cond delay="0"/>
                                          </p:stCondLst>
                                        </p:cTn>
                                        <p:tgtEl>
                                          <p:spTgt spid="1287187"/>
                                        </p:tgtEl>
                                        <p:attrNameLst>
                                          <p:attrName>style.visibility</p:attrName>
                                        </p:attrNameLst>
                                      </p:cBhvr>
                                      <p:to>
                                        <p:strVal val="visible"/>
                                      </p:to>
                                    </p:set>
                                    <p:animEffect transition="in" filter="wipe(left)">
                                      <p:cBhvr>
                                        <p:cTn id="15" dur="750"/>
                                        <p:tgtEl>
                                          <p:spTgt spid="1287187"/>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87188"/>
                                        </p:tgtEl>
                                        <p:attrNameLst>
                                          <p:attrName>style.visibility</p:attrName>
                                        </p:attrNameLst>
                                      </p:cBhvr>
                                      <p:to>
                                        <p:strVal val="visible"/>
                                      </p:to>
                                    </p:set>
                                    <p:animEffect transition="in" filter="wipe(left)">
                                      <p:cBhvr>
                                        <p:cTn id="19" dur="750"/>
                                        <p:tgtEl>
                                          <p:spTgt spid="1287188"/>
                                        </p:tgtEl>
                                      </p:cBhvr>
                                    </p:animEffect>
                                  </p:childTnLst>
                                </p:cTn>
                              </p:par>
                            </p:childTnLst>
                          </p:cTn>
                        </p:par>
                        <p:par>
                          <p:cTn id="20" fill="hold" nodeType="afterGroup">
                            <p:stCondLst>
                              <p:cond delay="2750"/>
                            </p:stCondLst>
                            <p:childTnLst>
                              <p:par>
                                <p:cTn id="21" presetID="22" presetClass="entr" presetSubtype="4" fill="hold" nodeType="afterEffect">
                                  <p:stCondLst>
                                    <p:cond delay="0"/>
                                  </p:stCondLst>
                                  <p:childTnLst>
                                    <p:set>
                                      <p:cBhvr>
                                        <p:cTn id="22" dur="1" fill="hold">
                                          <p:stCondLst>
                                            <p:cond delay="0"/>
                                          </p:stCondLst>
                                        </p:cTn>
                                        <p:tgtEl>
                                          <p:spTgt spid="1287189"/>
                                        </p:tgtEl>
                                        <p:attrNameLst>
                                          <p:attrName>style.visibility</p:attrName>
                                        </p:attrNameLst>
                                      </p:cBhvr>
                                      <p:to>
                                        <p:strVal val="visible"/>
                                      </p:to>
                                    </p:set>
                                    <p:animEffect transition="in" filter="wipe(down)">
                                      <p:cBhvr>
                                        <p:cTn id="23" dur="750"/>
                                        <p:tgtEl>
                                          <p:spTgt spid="1287189"/>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1287190"/>
                                        </p:tgtEl>
                                        <p:attrNameLst>
                                          <p:attrName>style.visibility</p:attrName>
                                        </p:attrNameLst>
                                      </p:cBhvr>
                                      <p:to>
                                        <p:strVal val="visible"/>
                                      </p:to>
                                    </p:set>
                                    <p:animEffect transition="in" filter="wipe(left)">
                                      <p:cBhvr>
                                        <p:cTn id="27" dur="750"/>
                                        <p:tgtEl>
                                          <p:spTgt spid="1287190"/>
                                        </p:tgtEl>
                                      </p:cBhvr>
                                    </p:animEffect>
                                  </p:childTnLst>
                                </p:cTn>
                              </p:par>
                            </p:childTnLst>
                          </p:cTn>
                        </p:par>
                        <p:par>
                          <p:cTn id="28" fill="hold" nodeType="afterGroup">
                            <p:stCondLst>
                              <p:cond delay="4250"/>
                            </p:stCondLst>
                            <p:childTnLst>
                              <p:par>
                                <p:cTn id="29" presetID="22" presetClass="entr" presetSubtype="8" fill="hold" nodeType="afterEffect">
                                  <p:stCondLst>
                                    <p:cond delay="0"/>
                                  </p:stCondLst>
                                  <p:childTnLst>
                                    <p:set>
                                      <p:cBhvr>
                                        <p:cTn id="30" dur="1" fill="hold">
                                          <p:stCondLst>
                                            <p:cond delay="0"/>
                                          </p:stCondLst>
                                        </p:cTn>
                                        <p:tgtEl>
                                          <p:spTgt spid="1287172">
                                            <p:txEl>
                                              <p:pRg st="0" end="0"/>
                                            </p:txEl>
                                          </p:spTgt>
                                        </p:tgtEl>
                                        <p:attrNameLst>
                                          <p:attrName>style.visibility</p:attrName>
                                        </p:attrNameLst>
                                      </p:cBhvr>
                                      <p:to>
                                        <p:strVal val="visible"/>
                                      </p:to>
                                    </p:set>
                                    <p:animEffect transition="in" filter="wipe(left)">
                                      <p:cBhvr>
                                        <p:cTn id="31" dur="500"/>
                                        <p:tgtEl>
                                          <p:spTgt spid="1287172">
                                            <p:txEl>
                                              <p:pRg st="0" end="0"/>
                                            </p:txEl>
                                          </p:spTgt>
                                        </p:tgtEl>
                                      </p:cBhvr>
                                    </p:animEffect>
                                  </p:childTnLst>
                                </p:cTn>
                              </p:par>
                            </p:childTnLst>
                          </p:cTn>
                        </p:par>
                        <p:par>
                          <p:cTn id="32" fill="hold" nodeType="afterGroup">
                            <p:stCondLst>
                              <p:cond delay="4750"/>
                            </p:stCondLst>
                            <p:childTnLst>
                              <p:par>
                                <p:cTn id="33" presetID="22" presetClass="entr" presetSubtype="8" fill="hold" nodeType="afterEffect">
                                  <p:stCondLst>
                                    <p:cond delay="0"/>
                                  </p:stCondLst>
                                  <p:childTnLst>
                                    <p:set>
                                      <p:cBhvr>
                                        <p:cTn id="34" dur="1" fill="hold">
                                          <p:stCondLst>
                                            <p:cond delay="0"/>
                                          </p:stCondLst>
                                        </p:cTn>
                                        <p:tgtEl>
                                          <p:spTgt spid="1287191"/>
                                        </p:tgtEl>
                                        <p:attrNameLst>
                                          <p:attrName>style.visibility</p:attrName>
                                        </p:attrNameLst>
                                      </p:cBhvr>
                                      <p:to>
                                        <p:strVal val="visible"/>
                                      </p:to>
                                    </p:set>
                                    <p:animEffect transition="in" filter="wipe(left)">
                                      <p:cBhvr>
                                        <p:cTn id="35" dur="500"/>
                                        <p:tgtEl>
                                          <p:spTgt spid="1287191"/>
                                        </p:tgtEl>
                                      </p:cBhvr>
                                    </p:animEffect>
                                  </p:childTnLst>
                                </p:cTn>
                              </p:par>
                            </p:childTnLst>
                          </p:cTn>
                        </p:par>
                        <p:par>
                          <p:cTn id="36" fill="hold" nodeType="afterGroup">
                            <p:stCondLst>
                              <p:cond delay="5250"/>
                            </p:stCondLst>
                            <p:childTnLst>
                              <p:par>
                                <p:cTn id="37" presetID="22" presetClass="entr" presetSubtype="1" fill="hold" nodeType="afterEffect">
                                  <p:stCondLst>
                                    <p:cond delay="0"/>
                                  </p:stCondLst>
                                  <p:childTnLst>
                                    <p:set>
                                      <p:cBhvr>
                                        <p:cTn id="38" dur="1" fill="hold">
                                          <p:stCondLst>
                                            <p:cond delay="0"/>
                                          </p:stCondLst>
                                        </p:cTn>
                                        <p:tgtEl>
                                          <p:spTgt spid="1287192"/>
                                        </p:tgtEl>
                                        <p:attrNameLst>
                                          <p:attrName>style.visibility</p:attrName>
                                        </p:attrNameLst>
                                      </p:cBhvr>
                                      <p:to>
                                        <p:strVal val="visible"/>
                                      </p:to>
                                    </p:set>
                                    <p:animEffect transition="in" filter="wipe(up)">
                                      <p:cBhvr>
                                        <p:cTn id="39" dur="750"/>
                                        <p:tgtEl>
                                          <p:spTgt spid="1287192"/>
                                        </p:tgtEl>
                                      </p:cBhvr>
                                    </p:animEffect>
                                  </p:childTnLst>
                                </p:cTn>
                              </p:par>
                            </p:childTnLst>
                          </p:cTn>
                        </p:par>
                        <p:par>
                          <p:cTn id="40" fill="hold" nodeType="afterGroup">
                            <p:stCondLst>
                              <p:cond delay="6000"/>
                            </p:stCondLst>
                            <p:childTnLst>
                              <p:par>
                                <p:cTn id="41" presetID="22" presetClass="entr" presetSubtype="1" fill="hold" nodeType="afterEffect">
                                  <p:stCondLst>
                                    <p:cond delay="0"/>
                                  </p:stCondLst>
                                  <p:childTnLst>
                                    <p:set>
                                      <p:cBhvr>
                                        <p:cTn id="42" dur="1" fill="hold">
                                          <p:stCondLst>
                                            <p:cond delay="0"/>
                                          </p:stCondLst>
                                        </p:cTn>
                                        <p:tgtEl>
                                          <p:spTgt spid="1287193"/>
                                        </p:tgtEl>
                                        <p:attrNameLst>
                                          <p:attrName>style.visibility</p:attrName>
                                        </p:attrNameLst>
                                      </p:cBhvr>
                                      <p:to>
                                        <p:strVal val="visible"/>
                                      </p:to>
                                    </p:set>
                                    <p:animEffect transition="in" filter="wipe(up)">
                                      <p:cBhvr>
                                        <p:cTn id="43" dur="750"/>
                                        <p:tgtEl>
                                          <p:spTgt spid="1287193"/>
                                        </p:tgtEl>
                                      </p:cBhvr>
                                    </p:animEffect>
                                  </p:childTnLst>
                                </p:cTn>
                              </p:par>
                            </p:childTnLst>
                          </p:cTn>
                        </p:par>
                        <p:par>
                          <p:cTn id="44" fill="hold" nodeType="afterGroup">
                            <p:stCondLst>
                              <p:cond delay="6750"/>
                            </p:stCondLst>
                            <p:childTnLst>
                              <p:par>
                                <p:cTn id="45" presetID="22" presetClass="entr" presetSubtype="8" fill="hold" nodeType="afterEffect">
                                  <p:stCondLst>
                                    <p:cond delay="0"/>
                                  </p:stCondLst>
                                  <p:childTnLst>
                                    <p:set>
                                      <p:cBhvr>
                                        <p:cTn id="46" dur="1" fill="hold">
                                          <p:stCondLst>
                                            <p:cond delay="0"/>
                                          </p:stCondLst>
                                        </p:cTn>
                                        <p:tgtEl>
                                          <p:spTgt spid="1287194"/>
                                        </p:tgtEl>
                                        <p:attrNameLst>
                                          <p:attrName>style.visibility</p:attrName>
                                        </p:attrNameLst>
                                      </p:cBhvr>
                                      <p:to>
                                        <p:strVal val="visible"/>
                                      </p:to>
                                    </p:set>
                                    <p:animEffect transition="in" filter="wipe(left)">
                                      <p:cBhvr>
                                        <p:cTn id="47" dur="750"/>
                                        <p:tgtEl>
                                          <p:spTgt spid="1287194"/>
                                        </p:tgtEl>
                                      </p:cBhvr>
                                    </p:animEffect>
                                  </p:childTnLst>
                                </p:cTn>
                              </p:par>
                            </p:childTnLst>
                          </p:cTn>
                        </p:par>
                        <p:par>
                          <p:cTn id="48" fill="hold" nodeType="afterGroup">
                            <p:stCondLst>
                              <p:cond delay="7500"/>
                            </p:stCondLst>
                            <p:childTnLst>
                              <p:par>
                                <p:cTn id="49" presetID="22" presetClass="entr" presetSubtype="1" fill="hold" nodeType="afterEffect">
                                  <p:stCondLst>
                                    <p:cond delay="0"/>
                                  </p:stCondLst>
                                  <p:childTnLst>
                                    <p:set>
                                      <p:cBhvr>
                                        <p:cTn id="50" dur="1" fill="hold">
                                          <p:stCondLst>
                                            <p:cond delay="0"/>
                                          </p:stCondLst>
                                        </p:cTn>
                                        <p:tgtEl>
                                          <p:spTgt spid="1287195"/>
                                        </p:tgtEl>
                                        <p:attrNameLst>
                                          <p:attrName>style.visibility</p:attrName>
                                        </p:attrNameLst>
                                      </p:cBhvr>
                                      <p:to>
                                        <p:strVal val="visible"/>
                                      </p:to>
                                    </p:set>
                                    <p:animEffect transition="in" filter="wipe(up)">
                                      <p:cBhvr>
                                        <p:cTn id="51" dur="750"/>
                                        <p:tgtEl>
                                          <p:spTgt spid="1287195"/>
                                        </p:tgtEl>
                                      </p:cBhvr>
                                    </p:animEffect>
                                  </p:childTnLst>
                                </p:cTn>
                              </p:par>
                            </p:childTnLst>
                          </p:cTn>
                        </p:par>
                        <p:par>
                          <p:cTn id="52" fill="hold" nodeType="afterGroup">
                            <p:stCondLst>
                              <p:cond delay="8250"/>
                            </p:stCondLst>
                            <p:childTnLst>
                              <p:par>
                                <p:cTn id="53" presetID="22" presetClass="entr" presetSubtype="1" fill="hold" nodeType="afterEffect">
                                  <p:stCondLst>
                                    <p:cond delay="0"/>
                                  </p:stCondLst>
                                  <p:childTnLst>
                                    <p:set>
                                      <p:cBhvr>
                                        <p:cTn id="54" dur="1" fill="hold">
                                          <p:stCondLst>
                                            <p:cond delay="0"/>
                                          </p:stCondLst>
                                        </p:cTn>
                                        <p:tgtEl>
                                          <p:spTgt spid="1287196"/>
                                        </p:tgtEl>
                                        <p:attrNameLst>
                                          <p:attrName>style.visibility</p:attrName>
                                        </p:attrNameLst>
                                      </p:cBhvr>
                                      <p:to>
                                        <p:strVal val="visible"/>
                                      </p:to>
                                    </p:set>
                                    <p:animEffect transition="in" filter="wipe(up)">
                                      <p:cBhvr>
                                        <p:cTn id="55" dur="750"/>
                                        <p:tgtEl>
                                          <p:spTgt spid="1287196"/>
                                        </p:tgtEl>
                                      </p:cBhvr>
                                    </p:animEffect>
                                  </p:childTnLst>
                                </p:cTn>
                              </p:par>
                            </p:childTnLst>
                          </p:cTn>
                        </p:par>
                        <p:par>
                          <p:cTn id="56" fill="hold" nodeType="afterGroup">
                            <p:stCondLst>
                              <p:cond delay="9000"/>
                            </p:stCondLst>
                            <p:childTnLst>
                              <p:par>
                                <p:cTn id="57" presetID="22" presetClass="entr" presetSubtype="8" fill="hold" nodeType="afterEffect">
                                  <p:stCondLst>
                                    <p:cond delay="0"/>
                                  </p:stCondLst>
                                  <p:childTnLst>
                                    <p:set>
                                      <p:cBhvr>
                                        <p:cTn id="58" dur="1" fill="hold">
                                          <p:stCondLst>
                                            <p:cond delay="0"/>
                                          </p:stCondLst>
                                        </p:cTn>
                                        <p:tgtEl>
                                          <p:spTgt spid="1287172">
                                            <p:txEl>
                                              <p:pRg st="1" end="1"/>
                                            </p:txEl>
                                          </p:spTgt>
                                        </p:tgtEl>
                                        <p:attrNameLst>
                                          <p:attrName>style.visibility</p:attrName>
                                        </p:attrNameLst>
                                      </p:cBhvr>
                                      <p:to>
                                        <p:strVal val="visible"/>
                                      </p:to>
                                    </p:set>
                                    <p:animEffect transition="in" filter="wipe(left)">
                                      <p:cBhvr>
                                        <p:cTn id="59" dur="500"/>
                                        <p:tgtEl>
                                          <p:spTgt spid="12871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4403" name="Rectangle 3"/>
          <p:cNvSpPr>
            <a:spLocks noChangeArrowheads="1"/>
          </p:cNvSpPr>
          <p:nvPr/>
        </p:nvSpPr>
        <p:spPr bwMode="auto">
          <a:xfrm>
            <a:off x="447675" y="3114675"/>
            <a:ext cx="8229600" cy="4572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profit</a:t>
            </a:r>
            <a:r>
              <a:rPr lang="en-US" sz="2400" b="0" dirty="0">
                <a:solidFill>
                  <a:schemeClr val="tx1"/>
                </a:solidFill>
              </a:rPr>
              <a:t>  The difference between revenues and costs.</a:t>
            </a:r>
          </a:p>
        </p:txBody>
      </p:sp>
      <p:sp>
        <p:nvSpPr>
          <p:cNvPr id="1254404" name="Rectangle 4"/>
          <p:cNvSpPr>
            <a:spLocks noChangeArrowheads="1"/>
          </p:cNvSpPr>
          <p:nvPr/>
        </p:nvSpPr>
        <p:spPr bwMode="auto">
          <a:xfrm>
            <a:off x="447675" y="1438275"/>
            <a:ext cx="8229600" cy="685800"/>
          </a:xfrm>
          <a:prstGeom prst="rect">
            <a:avLst/>
          </a:prstGeom>
          <a:noFill/>
          <a:ln w="9525">
            <a:noFill/>
            <a:miter lim="800000"/>
            <a:headEnd/>
            <a:tailEnd/>
          </a:ln>
        </p:spPr>
        <p:txBody>
          <a:bodyPr/>
          <a:lstStyle/>
          <a:p>
            <a:pPr>
              <a:spcBef>
                <a:spcPct val="0"/>
              </a:spcBef>
              <a:spcAft>
                <a:spcPct val="0"/>
              </a:spcAft>
            </a:pPr>
            <a:r>
              <a:rPr lang="en-US" sz="2400" b="0" dirty="0">
                <a:solidFill>
                  <a:schemeClr val="tx1"/>
                </a:solidFill>
              </a:rPr>
              <a:t>Firms build factories, hire workers, and buy raw materials because they believe they can sell the products they make for more than it costs to produce them.</a:t>
            </a:r>
          </a:p>
        </p:txBody>
      </p:sp>
      <p:sp>
        <p:nvSpPr>
          <p:cNvPr id="6" name="Rectangle 6"/>
          <p:cNvSpPr txBox="1">
            <a:spLocks noChangeArrowheads="1"/>
          </p:cNvSpPr>
          <p:nvPr/>
        </p:nvSpPr>
        <p:spPr bwMode="auto">
          <a:xfrm>
            <a:off x="447675" y="219075"/>
            <a:ext cx="8382000" cy="457200"/>
          </a:xfrm>
          <a:prstGeom prst="rect">
            <a:avLst/>
          </a:prstGeom>
          <a:noFill/>
          <a:ln>
            <a:miter lim="800000"/>
            <a:headEnd/>
            <a:tailEnd/>
          </a:ln>
        </p:spPr>
        <p:txBody>
          <a:bodyPr/>
          <a:lstStyle/>
          <a:p>
            <a:pPr>
              <a:spcBef>
                <a:spcPct val="0"/>
              </a:spcBef>
              <a:spcAft>
                <a:spcPct val="0"/>
              </a:spcAft>
              <a:defRPr/>
            </a:pPr>
            <a:r>
              <a:rPr lang="en-US" sz="3200" b="0" kern="0" dirty="0">
                <a:solidFill>
                  <a:srgbClr val="8A1636"/>
                </a:solidFill>
                <a:latin typeface="+mj-lt"/>
                <a:ea typeface="+mj-ea"/>
                <a:cs typeface="+mj-cs"/>
              </a:rPr>
              <a:t>Supply in Product/Output Markets</a:t>
            </a:r>
          </a:p>
        </p:txBody>
      </p:sp>
    </p:spTree>
    <p:extLst>
      <p:ext uri="{BB962C8B-B14F-4D97-AF65-F5344CB8AC3E}">
        <p14:creationId xmlns:p14="http://schemas.microsoft.com/office/powerpoint/2010/main" val="3843224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54404"/>
                                        </p:tgtEl>
                                        <p:attrNameLst>
                                          <p:attrName>style.visibility</p:attrName>
                                        </p:attrNameLst>
                                      </p:cBhvr>
                                      <p:to>
                                        <p:strVal val="visible"/>
                                      </p:to>
                                    </p:set>
                                    <p:animEffect transition="in" filter="wipe(left)">
                                      <p:cBhvr>
                                        <p:cTn id="11" dur="500"/>
                                        <p:tgtEl>
                                          <p:spTgt spid="125440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54403"/>
                                        </p:tgtEl>
                                        <p:attrNameLst>
                                          <p:attrName>style.visibility</p:attrName>
                                        </p:attrNameLst>
                                      </p:cBhvr>
                                      <p:to>
                                        <p:strVal val="visible"/>
                                      </p:to>
                                    </p:set>
                                    <p:animEffect transition="in" filter="wipe(left)">
                                      <p:cBhvr>
                                        <p:cTn id="15" dur="500"/>
                                        <p:tgtEl>
                                          <p:spTgt spid="1254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3" grpId="0"/>
      <p:bldP spid="1254404"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457200" y="1600200"/>
            <a:ext cx="8001000" cy="12192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law of supply</a:t>
            </a:r>
            <a:r>
              <a:rPr lang="en-US" sz="2400" b="0" dirty="0">
                <a:solidFill>
                  <a:schemeClr val="tx1"/>
                </a:solidFill>
              </a:rPr>
              <a:t>  The positive relationship between price and quantity of a good supplied: An increase in market price will lead to an increase in quantity supplied, and a decrease in market price will lead to a decrease in quantity supplied.</a:t>
            </a:r>
          </a:p>
        </p:txBody>
      </p:sp>
      <p:sp>
        <p:nvSpPr>
          <p:cNvPr id="10" name="Rectangle 7"/>
          <p:cNvSpPr>
            <a:spLocks noChangeArrowheads="1"/>
          </p:cNvSpPr>
          <p:nvPr/>
        </p:nvSpPr>
        <p:spPr bwMode="auto">
          <a:xfrm>
            <a:off x="457200" y="4521200"/>
            <a:ext cx="8001000" cy="6858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supply curve</a:t>
            </a:r>
            <a:r>
              <a:rPr lang="en-US" sz="2400" b="0" dirty="0">
                <a:solidFill>
                  <a:schemeClr val="tx1"/>
                </a:solidFill>
              </a:rPr>
              <a:t>  A graph illustrating how much of a product a firm will sell at different prices.</a:t>
            </a:r>
          </a:p>
        </p:txBody>
      </p:sp>
    </p:spTree>
    <p:extLst>
      <p:ext uri="{BB962C8B-B14F-4D97-AF65-F5344CB8AC3E}">
        <p14:creationId xmlns:p14="http://schemas.microsoft.com/office/powerpoint/2010/main" val="805196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56510" name="Picture 62" descr="fig3_6_ppt_8"/>
          <p:cNvPicPr>
            <a:picLocks noChangeAspect="1" noChangeArrowheads="1"/>
          </p:cNvPicPr>
          <p:nvPr/>
        </p:nvPicPr>
        <p:blipFill>
          <a:blip r:embed="rId2"/>
          <a:srcRect/>
          <a:stretch>
            <a:fillRect/>
          </a:stretch>
        </p:blipFill>
        <p:spPr bwMode="auto">
          <a:xfrm>
            <a:off x="4838700" y="1876425"/>
            <a:ext cx="3543300" cy="4143375"/>
          </a:xfrm>
          <a:prstGeom prst="rect">
            <a:avLst/>
          </a:prstGeom>
          <a:noFill/>
          <a:ln w="9525">
            <a:noFill/>
            <a:miter lim="800000"/>
            <a:headEnd/>
            <a:tailEnd/>
          </a:ln>
        </p:spPr>
      </p:pic>
      <p:graphicFrame>
        <p:nvGraphicFramePr>
          <p:cNvPr id="1256492" name="Group 44"/>
          <p:cNvGraphicFramePr>
            <a:graphicFrameLocks noGrp="1"/>
          </p:cNvGraphicFramePr>
          <p:nvPr>
            <p:ph idx="4294967295"/>
          </p:nvPr>
        </p:nvGraphicFramePr>
        <p:xfrm>
          <a:off x="457200" y="685800"/>
          <a:ext cx="3581400" cy="2646364"/>
        </p:xfrm>
        <a:graphic>
          <a:graphicData uri="http://schemas.openxmlformats.org/drawingml/2006/table">
            <a:tbl>
              <a:tblPr/>
              <a:tblGrid>
                <a:gridCol w="1724025"/>
                <a:gridCol w="1857375"/>
              </a:tblGrid>
              <a:tr h="518297">
                <a:tc gridSpan="2">
                  <a:txBody>
                    <a:bodyPr/>
                    <a:lstStyle/>
                    <a:p>
                      <a:pPr marL="1028700" marR="0" lvl="0" indent="-10287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3.3   </a:t>
                      </a:r>
                      <a:r>
                        <a:rPr kumimoji="0" lang="en-US" sz="1400" b="1" i="0" u="none" strike="noStrike" cap="none" normalizeH="0" baseline="0" dirty="0" smtClean="0">
                          <a:ln>
                            <a:noFill/>
                          </a:ln>
                          <a:solidFill>
                            <a:schemeClr val="bg1"/>
                          </a:solidFill>
                          <a:effectLst/>
                          <a:latin typeface="Arial" pitchFamily="34" charset="0"/>
                        </a:rPr>
                        <a:t>Clarence Brown’s Supply Schedule for Soybeans</a:t>
                      </a:r>
                    </a:p>
                  </a:txBody>
                  <a:tcPr marT="45732" marB="45732"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518297">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Price (per Bushel)</a:t>
                      </a:r>
                    </a:p>
                  </a:txBody>
                  <a:tcPr marR="0" marT="45732" marB="45732"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 Supplied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(Bushels per Year)</a:t>
                      </a:r>
                    </a:p>
                  </a:txBody>
                  <a:tcPr marR="0" marT="45732" marB="45732"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$1.50</a:t>
                      </a:r>
                    </a:p>
                  </a:txBody>
                  <a:tcPr marT="27439" marB="27439"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R="777240" marT="27439" marB="27439"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1.75</a:t>
                      </a:r>
                    </a:p>
                  </a:txBody>
                  <a:tcPr marT="27439" marB="27439"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10,000</a:t>
                      </a:r>
                    </a:p>
                  </a:txBody>
                  <a:tcPr marR="777240" marT="27439" marB="27439" horzOverflow="overflow">
                    <a:lnL>
                      <a:noFill/>
                    </a:lnL>
                    <a:lnR cap="flat">
                      <a:noFill/>
                    </a:lnR>
                    <a:lnT>
                      <a:noFill/>
                    </a:lnT>
                    <a:lnB>
                      <a:noFill/>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2.25</a:t>
                      </a:r>
                    </a:p>
                  </a:txBody>
                  <a:tcPr marT="27439" marB="27439"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20,000</a:t>
                      </a:r>
                    </a:p>
                  </a:txBody>
                  <a:tcPr marR="777240" marT="27439" marB="27439" horzOverflow="overflow">
                    <a:lnL>
                      <a:noFill/>
                    </a:lnL>
                    <a:lnR cap="flat">
                      <a:noFill/>
                    </a:lnR>
                    <a:lnT>
                      <a:noFill/>
                    </a:lnT>
                    <a:lnB>
                      <a:noFill/>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3.00</a:t>
                      </a:r>
                    </a:p>
                  </a:txBody>
                  <a:tcPr marT="27439" marB="27439"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30,000</a:t>
                      </a:r>
                    </a:p>
                  </a:txBody>
                  <a:tcPr marR="777240" marT="27439" marB="27439" horzOverflow="overflow">
                    <a:lnL>
                      <a:noFill/>
                    </a:lnL>
                    <a:lnR cap="flat">
                      <a:noFill/>
                    </a:lnR>
                    <a:lnT>
                      <a:noFill/>
                    </a:lnT>
                    <a:lnB>
                      <a:noFill/>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4.00</a:t>
                      </a:r>
                    </a:p>
                  </a:txBody>
                  <a:tcPr marT="27439" marB="27439"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45,000</a:t>
                      </a:r>
                    </a:p>
                  </a:txBody>
                  <a:tcPr marR="777240" marT="27439" marB="27439" horzOverflow="overflow">
                    <a:lnL>
                      <a:noFill/>
                    </a:lnL>
                    <a:lnR cap="flat">
                      <a:noFill/>
                    </a:lnR>
                    <a:lnT>
                      <a:noFill/>
                    </a:lnT>
                    <a:lnB>
                      <a:noFill/>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5.00</a:t>
                      </a:r>
                    </a:p>
                  </a:txBody>
                  <a:tcPr marT="27439" marB="27439"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45,000</a:t>
                      </a:r>
                    </a:p>
                  </a:txBody>
                  <a:tcPr marR="777240" marT="27439" marB="27439"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256488" name="Rectangle 40"/>
          <p:cNvSpPr>
            <a:spLocks noChangeArrowheads="1"/>
          </p:cNvSpPr>
          <p:nvPr/>
        </p:nvSpPr>
        <p:spPr bwMode="auto">
          <a:xfrm>
            <a:off x="457200" y="4094163"/>
            <a:ext cx="4038600" cy="457200"/>
          </a:xfrm>
          <a:prstGeom prst="rect">
            <a:avLst/>
          </a:prstGeom>
          <a:noFill/>
          <a:ln w="9525">
            <a:noFill/>
            <a:miter lim="800000"/>
            <a:headEnd/>
            <a:tailEnd/>
          </a:ln>
        </p:spPr>
        <p:txBody>
          <a:bodyPr lIns="45720" rIns="45720"/>
          <a:lstStyle/>
          <a:p>
            <a:pPr>
              <a:spcBef>
                <a:spcPct val="0"/>
              </a:spcBef>
            </a:pPr>
            <a:r>
              <a:rPr lang="en-US" sz="1400" dirty="0">
                <a:solidFill>
                  <a:srgbClr val="00723F"/>
                </a:solidFill>
              </a:rPr>
              <a:t>  FIGURE 3.6</a:t>
            </a:r>
            <a:r>
              <a:rPr lang="en-US" sz="1400" dirty="0"/>
              <a:t> </a:t>
            </a:r>
            <a:r>
              <a:rPr lang="en-US" sz="1400" dirty="0">
                <a:solidFill>
                  <a:schemeClr val="tx1"/>
                </a:solidFill>
              </a:rPr>
              <a:t>Clarence Brown’s Individual Supply Curve</a:t>
            </a:r>
          </a:p>
        </p:txBody>
      </p:sp>
      <p:sp>
        <p:nvSpPr>
          <p:cNvPr id="1256489" name="Text Box 41"/>
          <p:cNvSpPr txBox="1">
            <a:spLocks noChangeArrowheads="1"/>
          </p:cNvSpPr>
          <p:nvPr/>
        </p:nvSpPr>
        <p:spPr bwMode="auto">
          <a:xfrm rot="10800000">
            <a:off x="457200" y="4866114"/>
            <a:ext cx="4038600" cy="830997"/>
          </a:xfrm>
          <a:prstGeom prst="rect">
            <a:avLst/>
          </a:prstGeom>
          <a:noFill/>
          <a:ln w="9525" algn="ctr">
            <a:noFill/>
            <a:miter lim="800000"/>
            <a:headEnd/>
            <a:tailEnd/>
          </a:ln>
        </p:spPr>
        <p:txBody>
          <a:bodyPr rot="10800000">
            <a:spAutoFit/>
          </a:bodyPr>
          <a:lstStyle/>
          <a:p>
            <a:pPr>
              <a:spcBef>
                <a:spcPct val="0"/>
              </a:spcBef>
              <a:spcAft>
                <a:spcPct val="0"/>
              </a:spcAft>
            </a:pPr>
            <a:r>
              <a:rPr lang="en-US" sz="1600" b="0" dirty="0">
                <a:solidFill>
                  <a:schemeClr val="tx1"/>
                </a:solidFill>
              </a:rPr>
              <a:t>A producer will supply more when the price of output is higher. The slope of a supply curve is positive. </a:t>
            </a:r>
          </a:p>
        </p:txBody>
      </p:sp>
      <p:pic>
        <p:nvPicPr>
          <p:cNvPr id="1256503" name="Picture 55" descr="fig3_6_ppt_1"/>
          <p:cNvPicPr>
            <a:picLocks noChangeAspect="1" noChangeArrowheads="1"/>
          </p:cNvPicPr>
          <p:nvPr/>
        </p:nvPicPr>
        <p:blipFill>
          <a:blip r:embed="rId3"/>
          <a:srcRect/>
          <a:stretch>
            <a:fillRect/>
          </a:stretch>
        </p:blipFill>
        <p:spPr bwMode="auto">
          <a:xfrm>
            <a:off x="4838700" y="1876425"/>
            <a:ext cx="3543300" cy="4143375"/>
          </a:xfrm>
          <a:prstGeom prst="rect">
            <a:avLst/>
          </a:prstGeom>
          <a:noFill/>
          <a:ln w="9525">
            <a:noFill/>
            <a:miter lim="800000"/>
            <a:headEnd/>
            <a:tailEnd/>
          </a:ln>
        </p:spPr>
      </p:pic>
      <p:pic>
        <p:nvPicPr>
          <p:cNvPr id="1256504" name="Picture 56" descr="fig3_6_ppt_2"/>
          <p:cNvPicPr>
            <a:picLocks noChangeAspect="1" noChangeArrowheads="1"/>
          </p:cNvPicPr>
          <p:nvPr/>
        </p:nvPicPr>
        <p:blipFill>
          <a:blip r:embed="rId4"/>
          <a:srcRect/>
          <a:stretch>
            <a:fillRect/>
          </a:stretch>
        </p:blipFill>
        <p:spPr bwMode="auto">
          <a:xfrm>
            <a:off x="4838700" y="1876425"/>
            <a:ext cx="3543300" cy="4143375"/>
          </a:xfrm>
          <a:prstGeom prst="rect">
            <a:avLst/>
          </a:prstGeom>
          <a:noFill/>
          <a:ln w="9525">
            <a:noFill/>
            <a:miter lim="800000"/>
            <a:headEnd/>
            <a:tailEnd/>
          </a:ln>
        </p:spPr>
      </p:pic>
      <p:pic>
        <p:nvPicPr>
          <p:cNvPr id="1256505" name="Picture 57" descr="fig3_6_ppt_3"/>
          <p:cNvPicPr>
            <a:picLocks noChangeAspect="1" noChangeArrowheads="1"/>
          </p:cNvPicPr>
          <p:nvPr/>
        </p:nvPicPr>
        <p:blipFill>
          <a:blip r:embed="rId5"/>
          <a:srcRect/>
          <a:stretch>
            <a:fillRect/>
          </a:stretch>
        </p:blipFill>
        <p:spPr bwMode="auto">
          <a:xfrm>
            <a:off x="4838700" y="1876425"/>
            <a:ext cx="3543300" cy="4143375"/>
          </a:xfrm>
          <a:prstGeom prst="rect">
            <a:avLst/>
          </a:prstGeom>
          <a:noFill/>
          <a:ln w="9525">
            <a:noFill/>
            <a:miter lim="800000"/>
            <a:headEnd/>
            <a:tailEnd/>
          </a:ln>
        </p:spPr>
      </p:pic>
      <p:pic>
        <p:nvPicPr>
          <p:cNvPr id="1256506" name="Picture 58" descr="fig3_6_ppt_4"/>
          <p:cNvPicPr>
            <a:picLocks noChangeAspect="1" noChangeArrowheads="1"/>
          </p:cNvPicPr>
          <p:nvPr/>
        </p:nvPicPr>
        <p:blipFill>
          <a:blip r:embed="rId6"/>
          <a:srcRect/>
          <a:stretch>
            <a:fillRect/>
          </a:stretch>
        </p:blipFill>
        <p:spPr bwMode="auto">
          <a:xfrm>
            <a:off x="4838700" y="1876425"/>
            <a:ext cx="3543300" cy="4143375"/>
          </a:xfrm>
          <a:prstGeom prst="rect">
            <a:avLst/>
          </a:prstGeom>
          <a:noFill/>
          <a:ln w="9525">
            <a:noFill/>
            <a:miter lim="800000"/>
            <a:headEnd/>
            <a:tailEnd/>
          </a:ln>
        </p:spPr>
      </p:pic>
      <p:pic>
        <p:nvPicPr>
          <p:cNvPr id="1256507" name="Picture 59" descr="fig3_6_ppt_5"/>
          <p:cNvPicPr>
            <a:picLocks noChangeAspect="1" noChangeArrowheads="1"/>
          </p:cNvPicPr>
          <p:nvPr/>
        </p:nvPicPr>
        <p:blipFill>
          <a:blip r:embed="rId7"/>
          <a:srcRect/>
          <a:stretch>
            <a:fillRect/>
          </a:stretch>
        </p:blipFill>
        <p:spPr bwMode="auto">
          <a:xfrm>
            <a:off x="4838700" y="1876425"/>
            <a:ext cx="3543300" cy="4143375"/>
          </a:xfrm>
          <a:prstGeom prst="rect">
            <a:avLst/>
          </a:prstGeom>
          <a:noFill/>
          <a:ln w="9525">
            <a:noFill/>
            <a:miter lim="800000"/>
            <a:headEnd/>
            <a:tailEnd/>
          </a:ln>
        </p:spPr>
      </p:pic>
      <p:pic>
        <p:nvPicPr>
          <p:cNvPr id="1256508" name="Picture 60" descr="fig3_6_ppt_6"/>
          <p:cNvPicPr>
            <a:picLocks noChangeAspect="1" noChangeArrowheads="1"/>
          </p:cNvPicPr>
          <p:nvPr/>
        </p:nvPicPr>
        <p:blipFill>
          <a:blip r:embed="rId8"/>
          <a:srcRect/>
          <a:stretch>
            <a:fillRect/>
          </a:stretch>
        </p:blipFill>
        <p:spPr bwMode="auto">
          <a:xfrm>
            <a:off x="4838700" y="1876425"/>
            <a:ext cx="3543300" cy="4143375"/>
          </a:xfrm>
          <a:prstGeom prst="rect">
            <a:avLst/>
          </a:prstGeom>
          <a:noFill/>
          <a:ln w="9525">
            <a:noFill/>
            <a:miter lim="800000"/>
            <a:headEnd/>
            <a:tailEnd/>
          </a:ln>
        </p:spPr>
      </p:pic>
      <p:pic>
        <p:nvPicPr>
          <p:cNvPr id="1256509" name="Picture 61" descr="fig3_6_ppt_7"/>
          <p:cNvPicPr>
            <a:picLocks noChangeAspect="1" noChangeArrowheads="1"/>
          </p:cNvPicPr>
          <p:nvPr/>
        </p:nvPicPr>
        <p:blipFill>
          <a:blip r:embed="rId9"/>
          <a:srcRect/>
          <a:stretch>
            <a:fillRect/>
          </a:stretch>
        </p:blipFill>
        <p:spPr bwMode="auto">
          <a:xfrm>
            <a:off x="4838700" y="1876425"/>
            <a:ext cx="3543300" cy="4143375"/>
          </a:xfrm>
          <a:prstGeom prst="rect">
            <a:avLst/>
          </a:prstGeom>
          <a:noFill/>
          <a:ln w="9525">
            <a:noFill/>
            <a:miter lim="800000"/>
            <a:headEnd/>
            <a:tailEnd/>
          </a:ln>
        </p:spPr>
      </p:pic>
    </p:spTree>
    <p:extLst>
      <p:ext uri="{BB962C8B-B14F-4D97-AF65-F5344CB8AC3E}">
        <p14:creationId xmlns:p14="http://schemas.microsoft.com/office/powerpoint/2010/main" val="1805373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56492"/>
                                        </p:tgtEl>
                                        <p:attrNameLst>
                                          <p:attrName>style.visibility</p:attrName>
                                        </p:attrNameLst>
                                      </p:cBhvr>
                                      <p:to>
                                        <p:strVal val="visible"/>
                                      </p:to>
                                    </p:set>
                                    <p:animEffect transition="in" filter="wipe(up)">
                                      <p:cBhvr>
                                        <p:cTn id="7" dur="500"/>
                                        <p:tgtEl>
                                          <p:spTgt spid="125649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56488"/>
                                        </p:tgtEl>
                                        <p:attrNameLst>
                                          <p:attrName>style.visibility</p:attrName>
                                        </p:attrNameLst>
                                      </p:cBhvr>
                                      <p:to>
                                        <p:strVal val="visible"/>
                                      </p:to>
                                    </p:set>
                                    <p:animEffect transition="in" filter="wipe(left)">
                                      <p:cBhvr>
                                        <p:cTn id="11" dur="500"/>
                                        <p:tgtEl>
                                          <p:spTgt spid="125648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56503"/>
                                        </p:tgtEl>
                                        <p:attrNameLst>
                                          <p:attrName>style.visibility</p:attrName>
                                        </p:attrNameLst>
                                      </p:cBhvr>
                                      <p:to>
                                        <p:strVal val="visible"/>
                                      </p:to>
                                    </p:set>
                                    <p:animEffect transition="in" filter="wipe(left)">
                                      <p:cBhvr>
                                        <p:cTn id="15" dur="500"/>
                                        <p:tgtEl>
                                          <p:spTgt spid="125650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56504"/>
                                        </p:tgtEl>
                                        <p:attrNameLst>
                                          <p:attrName>style.visibility</p:attrName>
                                        </p:attrNameLst>
                                      </p:cBhvr>
                                      <p:to>
                                        <p:strVal val="visible"/>
                                      </p:to>
                                    </p:set>
                                    <p:animEffect transition="in" filter="wipe(left)">
                                      <p:cBhvr>
                                        <p:cTn id="19" dur="500"/>
                                        <p:tgtEl>
                                          <p:spTgt spid="125650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56505"/>
                                        </p:tgtEl>
                                        <p:attrNameLst>
                                          <p:attrName>style.visibility</p:attrName>
                                        </p:attrNameLst>
                                      </p:cBhvr>
                                      <p:to>
                                        <p:strVal val="visible"/>
                                      </p:to>
                                    </p:set>
                                    <p:animEffect transition="in" filter="wipe(left)">
                                      <p:cBhvr>
                                        <p:cTn id="23" dur="1000"/>
                                        <p:tgtEl>
                                          <p:spTgt spid="1256505"/>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1256506"/>
                                        </p:tgtEl>
                                        <p:attrNameLst>
                                          <p:attrName>style.visibility</p:attrName>
                                        </p:attrNameLst>
                                      </p:cBhvr>
                                      <p:to>
                                        <p:strVal val="visible"/>
                                      </p:to>
                                    </p:set>
                                    <p:animEffect transition="in" filter="wipe(left)">
                                      <p:cBhvr>
                                        <p:cTn id="27" dur="1000"/>
                                        <p:tgtEl>
                                          <p:spTgt spid="1256506"/>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1256507"/>
                                        </p:tgtEl>
                                        <p:attrNameLst>
                                          <p:attrName>style.visibility</p:attrName>
                                        </p:attrNameLst>
                                      </p:cBhvr>
                                      <p:to>
                                        <p:strVal val="visible"/>
                                      </p:to>
                                    </p:set>
                                    <p:animEffect transition="in" filter="wipe(left)">
                                      <p:cBhvr>
                                        <p:cTn id="31" dur="1000"/>
                                        <p:tgtEl>
                                          <p:spTgt spid="1256507"/>
                                        </p:tgtEl>
                                      </p:cBhvr>
                                    </p:animEffect>
                                  </p:childTnLst>
                                </p:cTn>
                              </p:par>
                            </p:childTnLst>
                          </p:cTn>
                        </p:par>
                        <p:par>
                          <p:cTn id="32" fill="hold" nodeType="afterGroup">
                            <p:stCondLst>
                              <p:cond delay="5000"/>
                            </p:stCondLst>
                            <p:childTnLst>
                              <p:par>
                                <p:cTn id="33" presetID="22" presetClass="entr" presetSubtype="8" fill="hold" nodeType="afterEffect">
                                  <p:stCondLst>
                                    <p:cond delay="0"/>
                                  </p:stCondLst>
                                  <p:childTnLst>
                                    <p:set>
                                      <p:cBhvr>
                                        <p:cTn id="34" dur="1" fill="hold">
                                          <p:stCondLst>
                                            <p:cond delay="0"/>
                                          </p:stCondLst>
                                        </p:cTn>
                                        <p:tgtEl>
                                          <p:spTgt spid="1256508"/>
                                        </p:tgtEl>
                                        <p:attrNameLst>
                                          <p:attrName>style.visibility</p:attrName>
                                        </p:attrNameLst>
                                      </p:cBhvr>
                                      <p:to>
                                        <p:strVal val="visible"/>
                                      </p:to>
                                    </p:set>
                                    <p:animEffect transition="in" filter="wipe(left)">
                                      <p:cBhvr>
                                        <p:cTn id="35" dur="1000"/>
                                        <p:tgtEl>
                                          <p:spTgt spid="1256508"/>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256509"/>
                                        </p:tgtEl>
                                        <p:attrNameLst>
                                          <p:attrName>style.visibility</p:attrName>
                                        </p:attrNameLst>
                                      </p:cBhvr>
                                      <p:to>
                                        <p:strVal val="visible"/>
                                      </p:to>
                                    </p:set>
                                    <p:animEffect transition="in" filter="wipe(left)">
                                      <p:cBhvr>
                                        <p:cTn id="39" dur="750"/>
                                        <p:tgtEl>
                                          <p:spTgt spid="1256509"/>
                                        </p:tgtEl>
                                      </p:cBhvr>
                                    </p:animEffect>
                                  </p:childTnLst>
                                </p:cTn>
                              </p:par>
                            </p:childTnLst>
                          </p:cTn>
                        </p:par>
                        <p:par>
                          <p:cTn id="40" fill="hold" nodeType="afterGroup">
                            <p:stCondLst>
                              <p:cond delay="6750"/>
                            </p:stCondLst>
                            <p:childTnLst>
                              <p:par>
                                <p:cTn id="41" presetID="22" presetClass="entr" presetSubtype="8" fill="hold" nodeType="afterEffect">
                                  <p:stCondLst>
                                    <p:cond delay="0"/>
                                  </p:stCondLst>
                                  <p:childTnLst>
                                    <p:set>
                                      <p:cBhvr>
                                        <p:cTn id="42" dur="1" fill="hold">
                                          <p:stCondLst>
                                            <p:cond delay="0"/>
                                          </p:stCondLst>
                                        </p:cTn>
                                        <p:tgtEl>
                                          <p:spTgt spid="1256489">
                                            <p:txEl>
                                              <p:pRg st="0" end="0"/>
                                            </p:txEl>
                                          </p:spTgt>
                                        </p:tgtEl>
                                        <p:attrNameLst>
                                          <p:attrName>style.visibility</p:attrName>
                                        </p:attrNameLst>
                                      </p:cBhvr>
                                      <p:to>
                                        <p:strVal val="visible"/>
                                      </p:to>
                                    </p:set>
                                    <p:animEffect transition="in" filter="wipe(left)">
                                      <p:cBhvr>
                                        <p:cTn id="43" dur="500"/>
                                        <p:tgtEl>
                                          <p:spTgt spid="1256489">
                                            <p:txEl>
                                              <p:pRg st="0" end="0"/>
                                            </p:txEl>
                                          </p:spTgt>
                                        </p:tgtEl>
                                      </p:cBhvr>
                                    </p:animEffect>
                                  </p:childTnLst>
                                </p:cTn>
                              </p:par>
                            </p:childTnLst>
                          </p:cTn>
                        </p:par>
                        <p:par>
                          <p:cTn id="44" fill="hold" nodeType="afterGroup">
                            <p:stCondLst>
                              <p:cond delay="7250"/>
                            </p:stCondLst>
                            <p:childTnLst>
                              <p:par>
                                <p:cTn id="45" presetID="22" presetClass="entr" presetSubtype="8" fill="hold" nodeType="afterEffect">
                                  <p:stCondLst>
                                    <p:cond delay="0"/>
                                  </p:stCondLst>
                                  <p:childTnLst>
                                    <p:set>
                                      <p:cBhvr>
                                        <p:cTn id="46" dur="1" fill="hold">
                                          <p:stCondLst>
                                            <p:cond delay="0"/>
                                          </p:stCondLst>
                                        </p:cTn>
                                        <p:tgtEl>
                                          <p:spTgt spid="1256510"/>
                                        </p:tgtEl>
                                        <p:attrNameLst>
                                          <p:attrName>style.visibility</p:attrName>
                                        </p:attrNameLst>
                                      </p:cBhvr>
                                      <p:to>
                                        <p:strVal val="visible"/>
                                      </p:to>
                                    </p:set>
                                    <p:animEffect transition="in" filter="wipe(left)">
                                      <p:cBhvr>
                                        <p:cTn id="47" dur="750"/>
                                        <p:tgtEl>
                                          <p:spTgt spid="1256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48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25" name="Rectangle 5"/>
          <p:cNvSpPr>
            <a:spLocks noChangeArrowheads="1"/>
          </p:cNvSpPr>
          <p:nvPr/>
        </p:nvSpPr>
        <p:spPr bwMode="auto">
          <a:xfrm>
            <a:off x="457200" y="2124075"/>
            <a:ext cx="8229600" cy="2828925"/>
          </a:xfrm>
          <a:prstGeom prst="rect">
            <a:avLst/>
          </a:prstGeom>
          <a:noFill/>
          <a:ln w="9525">
            <a:noFill/>
            <a:miter lim="800000"/>
            <a:headEnd/>
            <a:tailEnd/>
          </a:ln>
        </p:spPr>
        <p:txBody>
          <a:bodyPr/>
          <a:lstStyle/>
          <a:p>
            <a:pPr>
              <a:spcBef>
                <a:spcPct val="0"/>
              </a:spcBef>
              <a:spcAft>
                <a:spcPct val="0"/>
              </a:spcAft>
            </a:pPr>
            <a:r>
              <a:rPr lang="en-US" sz="2400" b="0" dirty="0">
                <a:solidFill>
                  <a:schemeClr val="tx1"/>
                </a:solidFill>
              </a:rPr>
              <a:t>For a firm to make a profit, its revenue must exceed its costs.</a:t>
            </a:r>
          </a:p>
          <a:p>
            <a:pPr>
              <a:spcBef>
                <a:spcPct val="0"/>
              </a:spcBef>
              <a:spcAft>
                <a:spcPct val="0"/>
              </a:spcAft>
            </a:pPr>
            <a:endParaRPr lang="en-US" sz="2400" b="0" dirty="0">
              <a:solidFill>
                <a:schemeClr val="tx1"/>
              </a:solidFill>
            </a:endParaRPr>
          </a:p>
          <a:p>
            <a:pPr>
              <a:spcBef>
                <a:spcPct val="0"/>
              </a:spcBef>
              <a:spcAft>
                <a:spcPct val="0"/>
              </a:spcAft>
            </a:pPr>
            <a:r>
              <a:rPr lang="en-US" sz="2400" b="0" dirty="0">
                <a:solidFill>
                  <a:schemeClr val="tx1"/>
                </a:solidFill>
              </a:rPr>
              <a:t>Cost of production depends on a number of factors, including the available technologies and the prices and quantities of the inputs needed by the firm (labor, land, capital, energy, and so on).</a:t>
            </a:r>
          </a:p>
        </p:txBody>
      </p:sp>
      <p:sp>
        <p:nvSpPr>
          <p:cNvPr id="8" name="Rectangle 4"/>
          <p:cNvSpPr txBox="1">
            <a:spLocks noChangeArrowheads="1"/>
          </p:cNvSpPr>
          <p:nvPr/>
        </p:nvSpPr>
        <p:spPr bwMode="auto">
          <a:xfrm>
            <a:off x="457200" y="295275"/>
            <a:ext cx="7315200" cy="381000"/>
          </a:xfrm>
          <a:prstGeom prst="rect">
            <a:avLst/>
          </a:prstGeom>
          <a:noFill/>
          <a:ln>
            <a:miter lim="800000"/>
            <a:headEnd/>
            <a:tailEnd/>
          </a:ln>
        </p:spPr>
        <p:txBody>
          <a:bodyPr/>
          <a:lstStyle/>
          <a:p>
            <a:pPr marL="457200" indent="-457200">
              <a:defRPr/>
            </a:pPr>
            <a:r>
              <a:rPr lang="en-US" sz="3200" b="0" kern="0" dirty="0">
                <a:solidFill>
                  <a:srgbClr val="55367D"/>
                </a:solidFill>
                <a:latin typeface="+mn-lt"/>
              </a:rPr>
              <a:t>Other Determinants of Supply</a:t>
            </a:r>
          </a:p>
        </p:txBody>
      </p:sp>
      <p:sp>
        <p:nvSpPr>
          <p:cNvPr id="9" name="Rectangle 7"/>
          <p:cNvSpPr>
            <a:spLocks noChangeArrowheads="1"/>
          </p:cNvSpPr>
          <p:nvPr/>
        </p:nvSpPr>
        <p:spPr bwMode="auto">
          <a:xfrm>
            <a:off x="457200" y="1371600"/>
            <a:ext cx="7772400" cy="381000"/>
          </a:xfrm>
          <a:prstGeom prst="rect">
            <a:avLst/>
          </a:prstGeom>
          <a:noFill/>
          <a:ln w="9525">
            <a:noFill/>
            <a:miter lim="800000"/>
            <a:headEnd/>
            <a:tailEnd/>
          </a:ln>
        </p:spPr>
        <p:txBody>
          <a:bodyPr/>
          <a:lstStyle/>
          <a:p>
            <a:pPr marL="457200" indent="-457200"/>
            <a:r>
              <a:rPr lang="en-US" sz="2400" b="0" dirty="0">
                <a:solidFill>
                  <a:srgbClr val="593000"/>
                </a:solidFill>
              </a:rPr>
              <a:t>The Cost of Production</a:t>
            </a:r>
          </a:p>
        </p:txBody>
      </p:sp>
    </p:spTree>
    <p:extLst>
      <p:ext uri="{BB962C8B-B14F-4D97-AF65-F5344CB8AC3E}">
        <p14:creationId xmlns:p14="http://schemas.microsoft.com/office/powerpoint/2010/main" val="231821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59525">
                                            <p:txEl>
                                              <p:pRg st="0" end="0"/>
                                            </p:txEl>
                                          </p:spTgt>
                                        </p:tgtEl>
                                        <p:attrNameLst>
                                          <p:attrName>style.visibility</p:attrName>
                                        </p:attrNameLst>
                                      </p:cBhvr>
                                      <p:to>
                                        <p:strVal val="visible"/>
                                      </p:to>
                                    </p:set>
                                    <p:animEffect transition="in" filter="wipe(left)">
                                      <p:cBhvr>
                                        <p:cTn id="15" dur="500"/>
                                        <p:tgtEl>
                                          <p:spTgt spid="1259525">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59525">
                                            <p:txEl>
                                              <p:pRg st="2" end="2"/>
                                            </p:txEl>
                                          </p:spTgt>
                                        </p:tgtEl>
                                        <p:attrNameLst>
                                          <p:attrName>style.visibility</p:attrName>
                                        </p:attrNameLst>
                                      </p:cBhvr>
                                      <p:to>
                                        <p:strVal val="visible"/>
                                      </p:to>
                                    </p:set>
                                    <p:animEffect transition="in" filter="wipe(left)">
                                      <p:cBhvr>
                                        <p:cTn id="19" dur="500"/>
                                        <p:tgtEl>
                                          <p:spTgt spid="12595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5" grpId="0" build="p"/>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0550" name="Text Box 6"/>
          <p:cNvSpPr txBox="1">
            <a:spLocks noChangeArrowheads="1"/>
          </p:cNvSpPr>
          <p:nvPr/>
        </p:nvSpPr>
        <p:spPr bwMode="auto">
          <a:xfrm>
            <a:off x="447675" y="1133475"/>
            <a:ext cx="8239125" cy="2514600"/>
          </a:xfrm>
          <a:prstGeom prst="rect">
            <a:avLst/>
          </a:prstGeom>
          <a:solidFill>
            <a:srgbClr val="DDECEB"/>
          </a:solidFill>
          <a:ln w="9525" algn="ctr">
            <a:noFill/>
            <a:miter lim="800000"/>
            <a:headEnd/>
            <a:tailEnd/>
          </a:ln>
        </p:spPr>
        <p:txBody>
          <a:bodyPr/>
          <a:lstStyle/>
          <a:p>
            <a:pPr>
              <a:spcBef>
                <a:spcPct val="0"/>
              </a:spcBef>
              <a:spcAft>
                <a:spcPct val="0"/>
              </a:spcAft>
              <a:tabLst>
                <a:tab pos="285750" algn="l"/>
                <a:tab pos="571500" algn="l"/>
                <a:tab pos="857250" algn="l"/>
              </a:tabLst>
            </a:pPr>
            <a:r>
              <a:rPr lang="en-US" sz="2400" b="0" dirty="0">
                <a:solidFill>
                  <a:schemeClr val="tx1"/>
                </a:solidFill>
              </a:rPr>
              <a:t>Assuming that its objective is to maximize profits, a firm’s decision about what quantity of output, or product, to supply depends on:</a:t>
            </a:r>
          </a:p>
          <a:p>
            <a:pPr>
              <a:spcBef>
                <a:spcPct val="0"/>
              </a:spcBef>
              <a:spcAft>
                <a:spcPct val="0"/>
              </a:spcAft>
              <a:tabLst>
                <a:tab pos="285750" algn="l"/>
                <a:tab pos="571500" algn="l"/>
                <a:tab pos="857250" algn="l"/>
              </a:tabLst>
            </a:pPr>
            <a:endParaRPr lang="en-US" sz="2400" b="0" dirty="0">
              <a:solidFill>
                <a:schemeClr val="tx1"/>
              </a:solidFill>
            </a:endParaRPr>
          </a:p>
          <a:p>
            <a:pPr>
              <a:spcBef>
                <a:spcPct val="0"/>
              </a:spcBef>
              <a:spcAft>
                <a:spcPct val="0"/>
              </a:spcAft>
              <a:tabLst>
                <a:tab pos="285750" algn="l"/>
                <a:tab pos="571500" algn="l"/>
                <a:tab pos="857250" algn="l"/>
              </a:tabLst>
            </a:pPr>
            <a:r>
              <a:rPr lang="en-US" sz="2400" b="0" dirty="0">
                <a:solidFill>
                  <a:schemeClr val="tx1"/>
                </a:solidFill>
              </a:rPr>
              <a:t>	1.	The price of the good or service.</a:t>
            </a:r>
          </a:p>
          <a:p>
            <a:pPr>
              <a:spcBef>
                <a:spcPct val="0"/>
              </a:spcBef>
              <a:spcAft>
                <a:spcPct val="0"/>
              </a:spcAft>
              <a:tabLst>
                <a:tab pos="285750" algn="l"/>
                <a:tab pos="571500" algn="l"/>
                <a:tab pos="857250" algn="l"/>
              </a:tabLst>
            </a:pPr>
            <a:endParaRPr lang="en-US" sz="2400" b="0" dirty="0">
              <a:solidFill>
                <a:schemeClr val="tx1"/>
              </a:solidFill>
            </a:endParaRPr>
          </a:p>
          <a:p>
            <a:pPr>
              <a:spcBef>
                <a:spcPct val="0"/>
              </a:spcBef>
              <a:spcAft>
                <a:spcPct val="0"/>
              </a:spcAft>
              <a:tabLst>
                <a:tab pos="285750" algn="l"/>
                <a:tab pos="571500" algn="l"/>
                <a:tab pos="857250" algn="l"/>
              </a:tabLst>
            </a:pPr>
            <a:r>
              <a:rPr lang="en-US" sz="2400" b="0" dirty="0">
                <a:solidFill>
                  <a:schemeClr val="tx1"/>
                </a:solidFill>
              </a:rPr>
              <a:t>	2.	The cost of producing the product, which in turn depends on:</a:t>
            </a:r>
          </a:p>
          <a:p>
            <a:pPr>
              <a:spcBef>
                <a:spcPct val="0"/>
              </a:spcBef>
              <a:spcAft>
                <a:spcPct val="0"/>
              </a:spcAft>
              <a:tabLst>
                <a:tab pos="285750" algn="l"/>
                <a:tab pos="571500" algn="l"/>
                <a:tab pos="857250" algn="l"/>
              </a:tabLst>
            </a:pPr>
            <a:r>
              <a:rPr lang="en-US" sz="2400" b="0" dirty="0">
                <a:solidFill>
                  <a:schemeClr val="tx1"/>
                </a:solidFill>
              </a:rPr>
              <a:t>		</a:t>
            </a:r>
            <a:r>
              <a:rPr lang="en-US" sz="2400" b="0" dirty="0">
                <a:solidFill>
                  <a:srgbClr val="891635"/>
                </a:solidFill>
              </a:rPr>
              <a:t>■</a:t>
            </a:r>
            <a:r>
              <a:rPr lang="en-US" sz="2400" b="0" dirty="0">
                <a:solidFill>
                  <a:schemeClr val="tx1"/>
                </a:solidFill>
              </a:rPr>
              <a:t>	The price of required inputs (labor, capital, and land).</a:t>
            </a:r>
          </a:p>
          <a:p>
            <a:pPr>
              <a:spcBef>
                <a:spcPct val="0"/>
              </a:spcBef>
              <a:spcAft>
                <a:spcPct val="0"/>
              </a:spcAft>
              <a:tabLst>
                <a:tab pos="285750" algn="l"/>
                <a:tab pos="571500" algn="l"/>
                <a:tab pos="857250" algn="l"/>
              </a:tabLst>
            </a:pPr>
            <a:r>
              <a:rPr lang="en-US" sz="2400" b="0" dirty="0">
                <a:solidFill>
                  <a:schemeClr val="tx1"/>
                </a:solidFill>
              </a:rPr>
              <a:t>		</a:t>
            </a:r>
            <a:r>
              <a:rPr lang="en-US" sz="2400" b="0" dirty="0">
                <a:solidFill>
                  <a:srgbClr val="891635"/>
                </a:solidFill>
              </a:rPr>
              <a:t>■</a:t>
            </a:r>
            <a:r>
              <a:rPr lang="en-US" sz="2400" b="0" dirty="0">
                <a:solidFill>
                  <a:schemeClr val="tx1"/>
                </a:solidFill>
              </a:rPr>
              <a:t>	The technologies that can be used to produce the product.</a:t>
            </a:r>
          </a:p>
          <a:p>
            <a:pPr>
              <a:spcBef>
                <a:spcPct val="0"/>
              </a:spcBef>
              <a:spcAft>
                <a:spcPct val="0"/>
              </a:spcAft>
              <a:tabLst>
                <a:tab pos="285750" algn="l"/>
                <a:tab pos="571500" algn="l"/>
                <a:tab pos="857250" algn="l"/>
              </a:tabLst>
            </a:pPr>
            <a:endParaRPr lang="en-US" sz="2400" b="0" dirty="0">
              <a:solidFill>
                <a:schemeClr val="tx1"/>
              </a:solidFill>
            </a:endParaRPr>
          </a:p>
          <a:p>
            <a:pPr>
              <a:spcBef>
                <a:spcPct val="0"/>
              </a:spcBef>
              <a:spcAft>
                <a:spcPct val="0"/>
              </a:spcAft>
              <a:tabLst>
                <a:tab pos="285750" algn="l"/>
                <a:tab pos="571500" algn="l"/>
                <a:tab pos="857250" algn="l"/>
              </a:tabLst>
            </a:pPr>
            <a:r>
              <a:rPr lang="en-US" sz="2400" b="0" dirty="0">
                <a:solidFill>
                  <a:schemeClr val="tx1"/>
                </a:solidFill>
              </a:rPr>
              <a:t>	3.	The prices of related products.</a:t>
            </a:r>
          </a:p>
        </p:txBody>
      </p:sp>
      <p:sp>
        <p:nvSpPr>
          <p:cNvPr id="9" name="Rectangle 7"/>
          <p:cNvSpPr>
            <a:spLocks noChangeArrowheads="1"/>
          </p:cNvSpPr>
          <p:nvPr/>
        </p:nvSpPr>
        <p:spPr bwMode="auto">
          <a:xfrm>
            <a:off x="447675" y="295275"/>
            <a:ext cx="7200900" cy="381000"/>
          </a:xfrm>
          <a:prstGeom prst="rect">
            <a:avLst/>
          </a:prstGeom>
          <a:noFill/>
          <a:ln w="9525">
            <a:noFill/>
            <a:miter lim="800000"/>
            <a:headEnd/>
            <a:tailEnd/>
          </a:ln>
        </p:spPr>
        <p:txBody>
          <a:bodyPr/>
          <a:lstStyle/>
          <a:p>
            <a:pPr marL="457200" indent="-457200"/>
            <a:r>
              <a:rPr lang="en-US" sz="3200" b="0" dirty="0">
                <a:solidFill>
                  <a:srgbClr val="593000"/>
                </a:solidFill>
              </a:rPr>
              <a:t>The Prices of Related Products</a:t>
            </a:r>
          </a:p>
        </p:txBody>
      </p:sp>
    </p:spTree>
    <p:extLst>
      <p:ext uri="{BB962C8B-B14F-4D97-AF65-F5344CB8AC3E}">
        <p14:creationId xmlns:p14="http://schemas.microsoft.com/office/powerpoint/2010/main" val="4178802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0550">
                                            <p:bg/>
                                          </p:spTgt>
                                        </p:tgtEl>
                                        <p:attrNameLst>
                                          <p:attrName>style.visibility</p:attrName>
                                        </p:attrNameLst>
                                      </p:cBhvr>
                                      <p:to>
                                        <p:strVal val="visible"/>
                                      </p:to>
                                    </p:set>
                                    <p:animEffect transition="in" filter="wipe(left)">
                                      <p:cBhvr>
                                        <p:cTn id="11" dur="500"/>
                                        <p:tgtEl>
                                          <p:spTgt spid="1260550">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60550">
                                            <p:txEl>
                                              <p:pRg st="0" end="0"/>
                                            </p:txEl>
                                          </p:spTgt>
                                        </p:tgtEl>
                                        <p:attrNameLst>
                                          <p:attrName>style.visibility</p:attrName>
                                        </p:attrNameLst>
                                      </p:cBhvr>
                                      <p:to>
                                        <p:strVal val="visible"/>
                                      </p:to>
                                    </p:set>
                                    <p:animEffect transition="in" filter="wipe(left)">
                                      <p:cBhvr>
                                        <p:cTn id="14" dur="500"/>
                                        <p:tgtEl>
                                          <p:spTgt spid="1260550">
                                            <p:txEl>
                                              <p:pRg st="0" end="0"/>
                                            </p:txEl>
                                          </p:spTgt>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60550">
                                            <p:txEl>
                                              <p:pRg st="2" end="2"/>
                                            </p:txEl>
                                          </p:spTgt>
                                        </p:tgtEl>
                                        <p:attrNameLst>
                                          <p:attrName>style.visibility</p:attrName>
                                        </p:attrNameLst>
                                      </p:cBhvr>
                                      <p:to>
                                        <p:strVal val="visible"/>
                                      </p:to>
                                    </p:set>
                                    <p:animEffect transition="in" filter="wipe(left)">
                                      <p:cBhvr>
                                        <p:cTn id="18" dur="500"/>
                                        <p:tgtEl>
                                          <p:spTgt spid="1260550">
                                            <p:txEl>
                                              <p:pRg st="2" end="2"/>
                                            </p:txEl>
                                          </p:spTgt>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60550">
                                            <p:txEl>
                                              <p:pRg st="4" end="4"/>
                                            </p:txEl>
                                          </p:spTgt>
                                        </p:tgtEl>
                                        <p:attrNameLst>
                                          <p:attrName>style.visibility</p:attrName>
                                        </p:attrNameLst>
                                      </p:cBhvr>
                                      <p:to>
                                        <p:strVal val="visible"/>
                                      </p:to>
                                    </p:set>
                                    <p:animEffect transition="in" filter="wipe(left)">
                                      <p:cBhvr>
                                        <p:cTn id="22" dur="500"/>
                                        <p:tgtEl>
                                          <p:spTgt spid="1260550">
                                            <p:txEl>
                                              <p:pRg st="4" end="4"/>
                                            </p:txEl>
                                          </p:spTgt>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60550">
                                            <p:txEl>
                                              <p:pRg st="5" end="5"/>
                                            </p:txEl>
                                          </p:spTgt>
                                        </p:tgtEl>
                                        <p:attrNameLst>
                                          <p:attrName>style.visibility</p:attrName>
                                        </p:attrNameLst>
                                      </p:cBhvr>
                                      <p:to>
                                        <p:strVal val="visible"/>
                                      </p:to>
                                    </p:set>
                                    <p:animEffect transition="in" filter="wipe(left)">
                                      <p:cBhvr>
                                        <p:cTn id="26" dur="500"/>
                                        <p:tgtEl>
                                          <p:spTgt spid="1260550">
                                            <p:txEl>
                                              <p:pRg st="5" end="5"/>
                                            </p:txEl>
                                          </p:spTgt>
                                        </p:tgtEl>
                                      </p:cBhvr>
                                    </p:animEffect>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260550">
                                            <p:txEl>
                                              <p:pRg st="6" end="6"/>
                                            </p:txEl>
                                          </p:spTgt>
                                        </p:tgtEl>
                                        <p:attrNameLst>
                                          <p:attrName>style.visibility</p:attrName>
                                        </p:attrNameLst>
                                      </p:cBhvr>
                                      <p:to>
                                        <p:strVal val="visible"/>
                                      </p:to>
                                    </p:set>
                                    <p:animEffect transition="in" filter="wipe(left)">
                                      <p:cBhvr>
                                        <p:cTn id="30" dur="500"/>
                                        <p:tgtEl>
                                          <p:spTgt spid="1260550">
                                            <p:txEl>
                                              <p:pRg st="6" end="6"/>
                                            </p:txEl>
                                          </p:spTgt>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260550">
                                            <p:txEl>
                                              <p:pRg st="8" end="8"/>
                                            </p:txEl>
                                          </p:spTgt>
                                        </p:tgtEl>
                                        <p:attrNameLst>
                                          <p:attrName>style.visibility</p:attrName>
                                        </p:attrNameLst>
                                      </p:cBhvr>
                                      <p:to>
                                        <p:strVal val="visible"/>
                                      </p:to>
                                    </p:set>
                                    <p:animEffect transition="in" filter="wipe(left)">
                                      <p:cBhvr>
                                        <p:cTn id="34" dur="500"/>
                                        <p:tgtEl>
                                          <p:spTgt spid="12605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50" grpId="0" build="p"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3629" name="Rectangle 13"/>
          <p:cNvSpPr>
            <a:spLocks noChangeArrowheads="1"/>
          </p:cNvSpPr>
          <p:nvPr/>
        </p:nvSpPr>
        <p:spPr bwMode="auto">
          <a:xfrm>
            <a:off x="457200" y="685800"/>
            <a:ext cx="8229600" cy="914400"/>
          </a:xfrm>
          <a:prstGeom prst="rect">
            <a:avLst/>
          </a:prstGeom>
          <a:noFill/>
          <a:ln w="9525">
            <a:noFill/>
            <a:miter lim="800000"/>
            <a:headEnd/>
            <a:tailEnd/>
          </a:ln>
        </p:spPr>
        <p:txBody>
          <a:bodyPr/>
          <a:lstStyle/>
          <a:p>
            <a:pPr>
              <a:spcBef>
                <a:spcPct val="0"/>
              </a:spcBef>
              <a:spcAft>
                <a:spcPct val="0"/>
              </a:spcAft>
            </a:pPr>
            <a:r>
              <a:rPr lang="en-US" sz="1800" b="0">
                <a:solidFill>
                  <a:schemeClr val="tx1"/>
                </a:solidFill>
              </a:rPr>
              <a:t>As with demand, it is very important to distinguish between </a:t>
            </a:r>
            <a:r>
              <a:rPr lang="en-US" sz="1800" b="0" i="1">
                <a:solidFill>
                  <a:schemeClr val="tx1"/>
                </a:solidFill>
              </a:rPr>
              <a:t>movements along</a:t>
            </a:r>
            <a:r>
              <a:rPr lang="en-US" sz="1800" b="0">
                <a:solidFill>
                  <a:schemeClr val="tx1"/>
                </a:solidFill>
              </a:rPr>
              <a:t> supply curves (changes in quantity supplied) and </a:t>
            </a:r>
            <a:r>
              <a:rPr lang="en-US" sz="1800" b="0" i="1">
                <a:solidFill>
                  <a:schemeClr val="tx1"/>
                </a:solidFill>
              </a:rPr>
              <a:t>shifts in</a:t>
            </a:r>
            <a:r>
              <a:rPr lang="en-US" sz="1800" b="0">
                <a:solidFill>
                  <a:schemeClr val="tx1"/>
                </a:solidFill>
              </a:rPr>
              <a:t> supply curves (changes in supply):</a:t>
            </a:r>
          </a:p>
        </p:txBody>
      </p:sp>
      <p:grpSp>
        <p:nvGrpSpPr>
          <p:cNvPr id="2" name="Group 2"/>
          <p:cNvGrpSpPr>
            <a:grpSpLocks/>
          </p:cNvGrpSpPr>
          <p:nvPr/>
        </p:nvGrpSpPr>
        <p:grpSpPr bwMode="auto">
          <a:xfrm>
            <a:off x="457200" y="2400300"/>
            <a:ext cx="8229600" cy="685800"/>
            <a:chOff x="457200" y="2438400"/>
            <a:chExt cx="8229600" cy="685800"/>
          </a:xfrm>
        </p:grpSpPr>
        <p:sp>
          <p:nvSpPr>
            <p:cNvPr id="38921" name="Text Box 17"/>
            <p:cNvSpPr txBox="1">
              <a:spLocks noChangeArrowheads="1"/>
            </p:cNvSpPr>
            <p:nvPr/>
          </p:nvSpPr>
          <p:spPr bwMode="auto">
            <a:xfrm>
              <a:off x="457200" y="2438400"/>
              <a:ext cx="8229600" cy="685800"/>
            </a:xfrm>
            <a:prstGeom prst="rect">
              <a:avLst/>
            </a:prstGeom>
            <a:noFill/>
            <a:ln w="9525" algn="ctr">
              <a:noFill/>
              <a:miter lim="800000"/>
              <a:headEnd/>
              <a:tailEnd/>
            </a:ln>
          </p:spPr>
          <p:txBody>
            <a:bodyPr bIns="594360"/>
            <a:lstStyle/>
            <a:p>
              <a:pPr>
                <a:spcBef>
                  <a:spcPct val="0"/>
                </a:spcBef>
                <a:spcAft>
                  <a:spcPct val="0"/>
                </a:spcAft>
                <a:tabLst>
                  <a:tab pos="396875" algn="l"/>
                  <a:tab pos="746125" algn="l"/>
                </a:tabLst>
              </a:pPr>
              <a:r>
                <a:rPr lang="en-US" sz="1800" b="0">
                  <a:solidFill>
                    <a:schemeClr val="tx1"/>
                  </a:solidFill>
                </a:rPr>
                <a:t>Change in price of a good or service leads to</a:t>
              </a:r>
            </a:p>
            <a:p>
              <a:pPr>
                <a:spcBef>
                  <a:spcPct val="0"/>
                </a:spcBef>
                <a:spcAft>
                  <a:spcPct val="0"/>
                </a:spcAft>
                <a:tabLst>
                  <a:tab pos="396875" algn="l"/>
                  <a:tab pos="746125" algn="l"/>
                </a:tabLst>
              </a:pPr>
              <a:r>
                <a:rPr lang="en-US" sz="1800" b="0">
                  <a:solidFill>
                    <a:schemeClr val="tx1"/>
                  </a:solidFill>
                </a:rPr>
                <a:t>		Change in </a:t>
              </a:r>
              <a:r>
                <a:rPr lang="en-US" sz="1800" b="0" i="1">
                  <a:solidFill>
                    <a:schemeClr val="tx1"/>
                  </a:solidFill>
                </a:rPr>
                <a:t>quantity supplied</a:t>
              </a:r>
              <a:r>
                <a:rPr lang="en-US" sz="1800" b="0">
                  <a:solidFill>
                    <a:schemeClr val="tx1"/>
                  </a:solidFill>
                </a:rPr>
                <a:t> (</a:t>
              </a:r>
              <a:r>
                <a:rPr lang="en-US" sz="1800">
                  <a:solidFill>
                    <a:schemeClr val="tx1"/>
                  </a:solidFill>
                </a:rPr>
                <a:t>movement along a supply curve</a:t>
              </a:r>
              <a:r>
                <a:rPr lang="en-US" sz="1800" b="0">
                  <a:solidFill>
                    <a:schemeClr val="tx1"/>
                  </a:solidFill>
                </a:rPr>
                <a:t>).</a:t>
              </a:r>
            </a:p>
            <a:p>
              <a:pPr>
                <a:spcBef>
                  <a:spcPct val="0"/>
                </a:spcBef>
                <a:spcAft>
                  <a:spcPct val="0"/>
                </a:spcAft>
                <a:tabLst>
                  <a:tab pos="396875" algn="l"/>
                  <a:tab pos="746125" algn="l"/>
                </a:tabLst>
              </a:pPr>
              <a:endParaRPr lang="en-US" sz="1000" b="0">
                <a:solidFill>
                  <a:schemeClr val="tx1"/>
                </a:solidFill>
              </a:endParaRPr>
            </a:p>
          </p:txBody>
        </p:sp>
        <p:grpSp>
          <p:nvGrpSpPr>
            <p:cNvPr id="3" name="Group 21"/>
            <p:cNvGrpSpPr>
              <a:grpSpLocks/>
            </p:cNvGrpSpPr>
            <p:nvPr/>
          </p:nvGrpSpPr>
          <p:grpSpPr bwMode="auto">
            <a:xfrm>
              <a:off x="626936" y="2743200"/>
              <a:ext cx="672084" cy="152400"/>
              <a:chOff x="389" y="3270"/>
              <a:chExt cx="475" cy="144"/>
            </a:xfrm>
          </p:grpSpPr>
          <p:sp>
            <p:nvSpPr>
              <p:cNvPr id="38923" name="Line 22"/>
              <p:cNvSpPr>
                <a:spLocks noChangeShapeType="1"/>
              </p:cNvSpPr>
              <p:nvPr/>
            </p:nvSpPr>
            <p:spPr bwMode="auto">
              <a:xfrm>
                <a:off x="389" y="3270"/>
                <a:ext cx="0" cy="144"/>
              </a:xfrm>
              <a:prstGeom prst="line">
                <a:avLst/>
              </a:prstGeom>
              <a:noFill/>
              <a:ln w="9525">
                <a:solidFill>
                  <a:schemeClr val="tx1"/>
                </a:solidFill>
                <a:round/>
                <a:headEnd/>
                <a:tailEnd/>
              </a:ln>
            </p:spPr>
            <p:txBody>
              <a:bodyPr vert="eaVert">
                <a:spAutoFit/>
              </a:bodyPr>
              <a:lstStyle/>
              <a:p>
                <a:endParaRPr lang="en-US"/>
              </a:p>
            </p:txBody>
          </p:sp>
          <p:sp>
            <p:nvSpPr>
              <p:cNvPr id="38924" name="Line 23"/>
              <p:cNvSpPr>
                <a:spLocks noChangeShapeType="1"/>
              </p:cNvSpPr>
              <p:nvPr/>
            </p:nvSpPr>
            <p:spPr bwMode="auto">
              <a:xfrm>
                <a:off x="389" y="3414"/>
                <a:ext cx="475" cy="0"/>
              </a:xfrm>
              <a:prstGeom prst="line">
                <a:avLst/>
              </a:prstGeom>
              <a:noFill/>
              <a:ln w="9525">
                <a:solidFill>
                  <a:schemeClr val="tx1"/>
                </a:solidFill>
                <a:round/>
                <a:headEnd/>
                <a:tailEnd type="triangle" w="med" len="med"/>
              </a:ln>
            </p:spPr>
            <p:txBody>
              <a:bodyPr vert="eaVert">
                <a:spAutoFit/>
              </a:bodyPr>
              <a:lstStyle/>
              <a:p>
                <a:endParaRPr lang="en-US"/>
              </a:p>
            </p:txBody>
          </p:sp>
        </p:grpSp>
      </p:grpSp>
      <p:grpSp>
        <p:nvGrpSpPr>
          <p:cNvPr id="4" name="Group 4"/>
          <p:cNvGrpSpPr>
            <a:grpSpLocks/>
          </p:cNvGrpSpPr>
          <p:nvPr/>
        </p:nvGrpSpPr>
        <p:grpSpPr bwMode="auto">
          <a:xfrm>
            <a:off x="457200" y="3657600"/>
            <a:ext cx="8229600" cy="990600"/>
            <a:chOff x="457200" y="3657600"/>
            <a:chExt cx="8229600" cy="990600"/>
          </a:xfrm>
        </p:grpSpPr>
        <p:sp>
          <p:nvSpPr>
            <p:cNvPr id="11" name="Text Box 17"/>
            <p:cNvSpPr txBox="1">
              <a:spLocks noChangeArrowheads="1"/>
            </p:cNvSpPr>
            <p:nvPr/>
          </p:nvSpPr>
          <p:spPr bwMode="auto">
            <a:xfrm>
              <a:off x="457200" y="36576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594360"/>
            <a:lstStyle>
              <a:lvl1pPr eaLnBrk="0" hangingPunct="0">
                <a:tabLst>
                  <a:tab pos="396875" algn="l"/>
                  <a:tab pos="746125" algn="l"/>
                </a:tabLst>
                <a:defRPr sz="1200" b="1">
                  <a:solidFill>
                    <a:srgbClr val="7D0013"/>
                  </a:solidFill>
                  <a:latin typeface="Arial" charset="0"/>
                  <a:sym typeface="Wingdings 3" pitchFamily="18" charset="2"/>
                </a:defRPr>
              </a:lvl1pPr>
              <a:lvl2pPr marL="742950" indent="-285750" eaLnBrk="0" hangingPunct="0">
                <a:tabLst>
                  <a:tab pos="396875" algn="l"/>
                  <a:tab pos="746125" algn="l"/>
                </a:tabLst>
                <a:defRPr sz="1200" b="1">
                  <a:solidFill>
                    <a:srgbClr val="7D0013"/>
                  </a:solidFill>
                  <a:latin typeface="Arial" charset="0"/>
                  <a:sym typeface="Wingdings 3" pitchFamily="18" charset="2"/>
                </a:defRPr>
              </a:lvl2pPr>
              <a:lvl3pPr marL="1143000" indent="-228600" eaLnBrk="0" hangingPunct="0">
                <a:tabLst>
                  <a:tab pos="396875" algn="l"/>
                  <a:tab pos="746125" algn="l"/>
                </a:tabLst>
                <a:defRPr sz="1200" b="1">
                  <a:solidFill>
                    <a:srgbClr val="7D0013"/>
                  </a:solidFill>
                  <a:latin typeface="Arial" charset="0"/>
                  <a:sym typeface="Wingdings 3" pitchFamily="18" charset="2"/>
                </a:defRPr>
              </a:lvl3pPr>
              <a:lvl4pPr marL="1600200" indent="-228600" eaLnBrk="0" hangingPunct="0">
                <a:tabLst>
                  <a:tab pos="396875" algn="l"/>
                  <a:tab pos="746125" algn="l"/>
                </a:tabLst>
                <a:defRPr sz="1200" b="1">
                  <a:solidFill>
                    <a:srgbClr val="7D0013"/>
                  </a:solidFill>
                  <a:latin typeface="Arial" charset="0"/>
                  <a:sym typeface="Wingdings 3" pitchFamily="18" charset="2"/>
                </a:defRPr>
              </a:lvl4pPr>
              <a:lvl5pPr marL="2057400" indent="-228600" eaLnBrk="0" hangingPunct="0">
                <a:tabLst>
                  <a:tab pos="396875" algn="l"/>
                  <a:tab pos="746125" algn="l"/>
                </a:tabLst>
                <a:defRPr sz="1200" b="1">
                  <a:solidFill>
                    <a:srgbClr val="7D0013"/>
                  </a:solidFill>
                  <a:latin typeface="Arial" charset="0"/>
                  <a:sym typeface="Wingdings 3" pitchFamily="18" charset="2"/>
                </a:defRPr>
              </a:lvl5pPr>
              <a:lvl6pPr marL="2514600" indent="-228600" eaLnBrk="0" fontAlgn="base" hangingPunct="0">
                <a:spcBef>
                  <a:spcPct val="10000"/>
                </a:spcBef>
                <a:spcAft>
                  <a:spcPct val="10000"/>
                </a:spcAft>
                <a:tabLst>
                  <a:tab pos="396875" algn="l"/>
                  <a:tab pos="746125" algn="l"/>
                </a:tabLst>
                <a:defRPr sz="1200" b="1">
                  <a:solidFill>
                    <a:srgbClr val="7D0013"/>
                  </a:solidFill>
                  <a:latin typeface="Arial" charset="0"/>
                  <a:sym typeface="Wingdings 3" pitchFamily="18" charset="2"/>
                </a:defRPr>
              </a:lvl6pPr>
              <a:lvl7pPr marL="2971800" indent="-228600" eaLnBrk="0" fontAlgn="base" hangingPunct="0">
                <a:spcBef>
                  <a:spcPct val="10000"/>
                </a:spcBef>
                <a:spcAft>
                  <a:spcPct val="10000"/>
                </a:spcAft>
                <a:tabLst>
                  <a:tab pos="396875" algn="l"/>
                  <a:tab pos="746125" algn="l"/>
                </a:tabLst>
                <a:defRPr sz="1200" b="1">
                  <a:solidFill>
                    <a:srgbClr val="7D0013"/>
                  </a:solidFill>
                  <a:latin typeface="Arial" charset="0"/>
                  <a:sym typeface="Wingdings 3" pitchFamily="18" charset="2"/>
                </a:defRPr>
              </a:lvl7pPr>
              <a:lvl8pPr marL="3429000" indent="-228600" eaLnBrk="0" fontAlgn="base" hangingPunct="0">
                <a:spcBef>
                  <a:spcPct val="10000"/>
                </a:spcBef>
                <a:spcAft>
                  <a:spcPct val="10000"/>
                </a:spcAft>
                <a:tabLst>
                  <a:tab pos="396875" algn="l"/>
                  <a:tab pos="746125" algn="l"/>
                </a:tabLst>
                <a:defRPr sz="1200" b="1">
                  <a:solidFill>
                    <a:srgbClr val="7D0013"/>
                  </a:solidFill>
                  <a:latin typeface="Arial" charset="0"/>
                  <a:sym typeface="Wingdings 3" pitchFamily="18" charset="2"/>
                </a:defRPr>
              </a:lvl8pPr>
              <a:lvl9pPr marL="3886200" indent="-228600" eaLnBrk="0" fontAlgn="base" hangingPunct="0">
                <a:spcBef>
                  <a:spcPct val="10000"/>
                </a:spcBef>
                <a:spcAft>
                  <a:spcPct val="10000"/>
                </a:spcAft>
                <a:tabLst>
                  <a:tab pos="396875" algn="l"/>
                  <a:tab pos="746125" algn="l"/>
                </a:tabLst>
                <a:defRPr sz="1200" b="1">
                  <a:solidFill>
                    <a:srgbClr val="7D0013"/>
                  </a:solidFill>
                  <a:latin typeface="Arial" charset="0"/>
                  <a:sym typeface="Wingdings 3" pitchFamily="18" charset="2"/>
                </a:defRPr>
              </a:lvl9pPr>
            </a:lstStyle>
            <a:p>
              <a:pPr marL="400050" indent="-400050" eaLnBrk="1" hangingPunct="1">
                <a:spcBef>
                  <a:spcPct val="0"/>
                </a:spcBef>
                <a:spcAft>
                  <a:spcPct val="0"/>
                </a:spcAft>
                <a:defRPr/>
              </a:pPr>
              <a:r>
                <a:rPr lang="en-US" sz="1800" b="0" dirty="0" smtClean="0">
                  <a:solidFill>
                    <a:schemeClr val="tx1"/>
                  </a:solidFill>
                </a:rPr>
                <a:t>Change in costs, input prices, technology, or prices of related goods and services leads to</a:t>
              </a:r>
            </a:p>
            <a:p>
              <a:pPr eaLnBrk="1" hangingPunct="1">
                <a:spcBef>
                  <a:spcPct val="0"/>
                </a:spcBef>
                <a:spcAft>
                  <a:spcPct val="0"/>
                </a:spcAft>
                <a:defRPr/>
              </a:pPr>
              <a:r>
                <a:rPr lang="en-US" sz="1800" b="0" dirty="0" smtClean="0">
                  <a:solidFill>
                    <a:schemeClr val="tx1"/>
                  </a:solidFill>
                </a:rPr>
                <a:t>		Change in </a:t>
              </a:r>
              <a:r>
                <a:rPr lang="en-US" sz="1800" b="0" i="1" dirty="0" smtClean="0">
                  <a:solidFill>
                    <a:schemeClr val="tx1"/>
                  </a:solidFill>
                </a:rPr>
                <a:t>supply </a:t>
              </a:r>
              <a:r>
                <a:rPr lang="en-US" sz="1800" b="0" dirty="0" smtClean="0">
                  <a:solidFill>
                    <a:schemeClr val="tx1"/>
                  </a:solidFill>
                </a:rPr>
                <a:t>(</a:t>
              </a:r>
              <a:r>
                <a:rPr lang="en-US" sz="1800" dirty="0" smtClean="0">
                  <a:solidFill>
                    <a:schemeClr val="tx1"/>
                  </a:solidFill>
                </a:rPr>
                <a:t>shift of a supply curve</a:t>
              </a:r>
              <a:r>
                <a:rPr lang="en-US" sz="1800" b="0" dirty="0" smtClean="0">
                  <a:solidFill>
                    <a:schemeClr val="tx1"/>
                  </a:solidFill>
                </a:rPr>
                <a:t>).</a:t>
              </a:r>
            </a:p>
          </p:txBody>
        </p:sp>
        <p:grpSp>
          <p:nvGrpSpPr>
            <p:cNvPr id="5" name="Group 21"/>
            <p:cNvGrpSpPr>
              <a:grpSpLocks/>
            </p:cNvGrpSpPr>
            <p:nvPr/>
          </p:nvGrpSpPr>
          <p:grpSpPr bwMode="auto">
            <a:xfrm>
              <a:off x="626936" y="4248150"/>
              <a:ext cx="672084" cy="152400"/>
              <a:chOff x="389" y="3270"/>
              <a:chExt cx="475" cy="144"/>
            </a:xfrm>
          </p:grpSpPr>
          <p:sp>
            <p:nvSpPr>
              <p:cNvPr id="38919" name="Line 22"/>
              <p:cNvSpPr>
                <a:spLocks noChangeShapeType="1"/>
              </p:cNvSpPr>
              <p:nvPr/>
            </p:nvSpPr>
            <p:spPr bwMode="auto">
              <a:xfrm>
                <a:off x="389" y="3270"/>
                <a:ext cx="0" cy="144"/>
              </a:xfrm>
              <a:prstGeom prst="line">
                <a:avLst/>
              </a:prstGeom>
              <a:noFill/>
              <a:ln w="9525">
                <a:solidFill>
                  <a:schemeClr val="tx1"/>
                </a:solidFill>
                <a:round/>
                <a:headEnd/>
                <a:tailEnd/>
              </a:ln>
            </p:spPr>
            <p:txBody>
              <a:bodyPr vert="eaVert">
                <a:spAutoFit/>
              </a:bodyPr>
              <a:lstStyle/>
              <a:p>
                <a:endParaRPr lang="en-US"/>
              </a:p>
            </p:txBody>
          </p:sp>
          <p:sp>
            <p:nvSpPr>
              <p:cNvPr id="38920" name="Line 23"/>
              <p:cNvSpPr>
                <a:spLocks noChangeShapeType="1"/>
              </p:cNvSpPr>
              <p:nvPr/>
            </p:nvSpPr>
            <p:spPr bwMode="auto">
              <a:xfrm>
                <a:off x="389" y="3414"/>
                <a:ext cx="475" cy="0"/>
              </a:xfrm>
              <a:prstGeom prst="line">
                <a:avLst/>
              </a:prstGeom>
              <a:noFill/>
              <a:ln w="9525">
                <a:solidFill>
                  <a:schemeClr val="tx1"/>
                </a:solidFill>
                <a:round/>
                <a:headEnd/>
                <a:tailEnd type="triangle" w="med" len="med"/>
              </a:ln>
            </p:spPr>
            <p:txBody>
              <a:bodyPr vert="eaVert">
                <a:spAutoFit/>
              </a:bodyPr>
              <a:lstStyle/>
              <a:p>
                <a:endParaRPr lang="en-US"/>
              </a:p>
            </p:txBody>
          </p:sp>
        </p:grpSp>
      </p:grpSp>
    </p:spTree>
    <p:extLst>
      <p:ext uri="{BB962C8B-B14F-4D97-AF65-F5344CB8AC3E}">
        <p14:creationId xmlns:p14="http://schemas.microsoft.com/office/powerpoint/2010/main" val="3770854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3629"/>
                                        </p:tgtEl>
                                        <p:attrNameLst>
                                          <p:attrName>style.visibility</p:attrName>
                                        </p:attrNameLst>
                                      </p:cBhvr>
                                      <p:to>
                                        <p:strVal val="visible"/>
                                      </p:to>
                                    </p:set>
                                    <p:animEffect transition="in" filter="wipe(left)">
                                      <p:cBhvr>
                                        <p:cTn id="7" dur="500"/>
                                        <p:tgtEl>
                                          <p:spTgt spid="126362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9"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62666" name="Picture 74" descr="fig3_7_ppt-4"/>
          <p:cNvPicPr>
            <a:picLocks noChangeAspect="1" noChangeArrowheads="1"/>
          </p:cNvPicPr>
          <p:nvPr/>
        </p:nvPicPr>
        <p:blipFill>
          <a:blip r:embed="rId2"/>
          <a:srcRect/>
          <a:stretch>
            <a:fillRect/>
          </a:stretch>
        </p:blipFill>
        <p:spPr bwMode="auto">
          <a:xfrm>
            <a:off x="4572000" y="2400300"/>
            <a:ext cx="4238625" cy="3848100"/>
          </a:xfrm>
          <a:prstGeom prst="rect">
            <a:avLst/>
          </a:prstGeom>
          <a:noFill/>
          <a:ln w="9525">
            <a:noFill/>
            <a:miter lim="800000"/>
            <a:headEnd/>
            <a:tailEnd/>
          </a:ln>
        </p:spPr>
      </p:pic>
      <p:pic>
        <p:nvPicPr>
          <p:cNvPr id="1262667" name="Picture 75" descr="fig3_7_ppt-5"/>
          <p:cNvPicPr>
            <a:picLocks noChangeAspect="1" noChangeArrowheads="1"/>
          </p:cNvPicPr>
          <p:nvPr/>
        </p:nvPicPr>
        <p:blipFill>
          <a:blip r:embed="rId3"/>
          <a:srcRect/>
          <a:stretch>
            <a:fillRect/>
          </a:stretch>
        </p:blipFill>
        <p:spPr bwMode="auto">
          <a:xfrm>
            <a:off x="4572000" y="2400300"/>
            <a:ext cx="4238625" cy="3848100"/>
          </a:xfrm>
          <a:prstGeom prst="rect">
            <a:avLst/>
          </a:prstGeom>
          <a:noFill/>
          <a:ln w="9525">
            <a:noFill/>
            <a:miter lim="800000"/>
            <a:headEnd/>
            <a:tailEnd/>
          </a:ln>
        </p:spPr>
      </p:pic>
      <p:graphicFrame>
        <p:nvGraphicFramePr>
          <p:cNvPr id="1262660" name="Group 68"/>
          <p:cNvGraphicFramePr>
            <a:graphicFrameLocks noGrp="1"/>
          </p:cNvGraphicFramePr>
          <p:nvPr>
            <p:ph idx="4294967295"/>
          </p:nvPr>
        </p:nvGraphicFramePr>
        <p:xfrm>
          <a:off x="457200" y="685800"/>
          <a:ext cx="3886200" cy="3376782"/>
        </p:xfrm>
        <a:graphic>
          <a:graphicData uri="http://schemas.openxmlformats.org/drawingml/2006/table">
            <a:tbl>
              <a:tblPr/>
              <a:tblGrid>
                <a:gridCol w="1011238"/>
                <a:gridCol w="1474787"/>
                <a:gridCol w="1400175"/>
              </a:tblGrid>
              <a:tr h="883809">
                <a:tc gridSpan="3">
                  <a:txBody>
                    <a:bodyPr/>
                    <a:lstStyle/>
                    <a:p>
                      <a:pPr marL="857250" marR="0" lvl="0" indent="-85725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bg1"/>
                          </a:solidFill>
                          <a:effectLst/>
                          <a:latin typeface="Arial" pitchFamily="34" charset="0"/>
                          <a:cs typeface="Arial" pitchFamily="34" charset="0"/>
                        </a:rPr>
                        <a:t>TABLE 3.4 </a:t>
                      </a:r>
                      <a:r>
                        <a:rPr kumimoji="0" lang="en-US" sz="1300" b="1" i="0" u="none" strike="noStrike" cap="none" normalizeH="0" baseline="0" dirty="0" smtClean="0">
                          <a:ln>
                            <a:noFill/>
                          </a:ln>
                          <a:solidFill>
                            <a:schemeClr val="bg1"/>
                          </a:solidFill>
                          <a:effectLst/>
                          <a:latin typeface="Arial" pitchFamily="34" charset="0"/>
                        </a:rPr>
                        <a:t>Shift of Supply Schedule for Soybeans following Development of a New Disease-Resistant Seed Strain </a:t>
                      </a:r>
                    </a:p>
                  </a:txBody>
                  <a:tcPr marT="45689" marB="45689"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r>
              <a:tr h="289486">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txBody>
                  <a:tcPr marR="0" marT="45689" marB="45689"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Schedule </a:t>
                      </a:r>
                      <a:r>
                        <a:rPr kumimoji="0" lang="en-US" sz="1300" b="0" i="1" u="none" strike="noStrike" cap="none" normalizeH="0" baseline="0" dirty="0" smtClean="0">
                          <a:ln>
                            <a:noFill/>
                          </a:ln>
                          <a:solidFill>
                            <a:schemeClr val="tx1"/>
                          </a:solidFill>
                          <a:effectLst/>
                          <a:latin typeface="Arial" pitchFamily="34" charset="0"/>
                        </a:rPr>
                        <a:t>S</a:t>
                      </a:r>
                      <a:r>
                        <a:rPr kumimoji="0" lang="en-US" sz="1300" b="0" i="0" u="none" strike="noStrike" cap="none" normalizeH="0" baseline="-25000" dirty="0" smtClean="0">
                          <a:ln>
                            <a:noFill/>
                          </a:ln>
                          <a:solidFill>
                            <a:schemeClr val="tx1"/>
                          </a:solidFill>
                          <a:effectLst/>
                          <a:latin typeface="Arial" pitchFamily="34" charset="0"/>
                        </a:rPr>
                        <a:t>0</a:t>
                      </a:r>
                    </a:p>
                  </a:txBody>
                  <a:tcPr marR="0" marT="45689" marB="4568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Schedule </a:t>
                      </a:r>
                      <a:r>
                        <a:rPr kumimoji="0" lang="en-US" sz="1300" b="0" i="1" u="none" strike="noStrike" cap="none" normalizeH="0" baseline="0" dirty="0" smtClean="0">
                          <a:ln>
                            <a:noFill/>
                          </a:ln>
                          <a:solidFill>
                            <a:schemeClr val="tx1"/>
                          </a:solidFill>
                          <a:effectLst/>
                          <a:latin typeface="Arial" pitchFamily="34" charset="0"/>
                        </a:rPr>
                        <a:t>S</a:t>
                      </a:r>
                      <a:r>
                        <a:rPr kumimoji="0" lang="en-US" sz="1300" b="0" i="0" u="none" strike="noStrike" cap="none" normalizeH="0" baseline="-25000" dirty="0" smtClean="0">
                          <a:ln>
                            <a:noFill/>
                          </a:ln>
                          <a:solidFill>
                            <a:schemeClr val="tx1"/>
                          </a:solidFill>
                          <a:effectLst/>
                          <a:latin typeface="Arial" pitchFamily="34" charset="0"/>
                        </a:rPr>
                        <a:t>1</a:t>
                      </a:r>
                      <a:endParaRPr kumimoji="0" lang="en-US" sz="1300" b="0" i="0" u="none" strike="noStrike" cap="none" normalizeH="0" baseline="0" dirty="0" smtClean="0">
                        <a:ln>
                          <a:noFill/>
                        </a:ln>
                        <a:solidFill>
                          <a:schemeClr val="tx1"/>
                        </a:solidFill>
                        <a:effectLst/>
                        <a:latin typeface="Arial" pitchFamily="34" charset="0"/>
                      </a:endParaRPr>
                    </a:p>
                  </a:txBody>
                  <a:tcPr marR="0" marT="45689" marB="45689"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8570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
                      </a:r>
                      <a:br>
                        <a:rPr kumimoji="0" lang="en-US" sz="1300" b="0" i="0" u="none" strike="noStrike" cap="none" normalizeH="0" baseline="0" dirty="0" smtClean="0">
                          <a:ln>
                            <a:noFill/>
                          </a:ln>
                          <a:solidFill>
                            <a:schemeClr val="tx1"/>
                          </a:solidFill>
                          <a:effectLst/>
                          <a:latin typeface="Arial" pitchFamily="34" charset="0"/>
                        </a:rPr>
                      </a:br>
                      <a:r>
                        <a:rPr kumimoji="0" lang="en-US" sz="1300" b="0" i="0" u="none" strike="noStrike" cap="none" normalizeH="0" baseline="0" dirty="0" smtClean="0">
                          <a:ln>
                            <a:noFill/>
                          </a:ln>
                          <a:solidFill>
                            <a:schemeClr val="tx1"/>
                          </a:solidFill>
                          <a:effectLst/>
                          <a:latin typeface="Arial" pitchFamily="34" charset="0"/>
                        </a:rPr>
                        <a:t>Price</a:t>
                      </a:r>
                      <a:br>
                        <a:rPr kumimoji="0" lang="en-US" sz="1300" b="0" i="0" u="none" strike="noStrike" cap="none" normalizeH="0" baseline="0" dirty="0" smtClean="0">
                          <a:ln>
                            <a:noFill/>
                          </a:ln>
                          <a:solidFill>
                            <a:schemeClr val="tx1"/>
                          </a:solidFill>
                          <a:effectLst/>
                          <a:latin typeface="Arial" pitchFamily="34" charset="0"/>
                        </a:rPr>
                      </a:br>
                      <a:r>
                        <a:rPr kumimoji="0" lang="en-US" sz="1300" b="0" i="0" u="none" strike="noStrike" cap="none" normalizeH="0" baseline="0" dirty="0" smtClean="0">
                          <a:ln>
                            <a:noFill/>
                          </a:ln>
                          <a:solidFill>
                            <a:schemeClr val="tx1"/>
                          </a:solidFill>
                          <a:effectLst/>
                          <a:latin typeface="Arial" pitchFamily="34" charset="0"/>
                        </a:rPr>
                        <a:t>(per Bushel)</a:t>
                      </a:r>
                    </a:p>
                  </a:txBody>
                  <a:tcPr marR="0" marT="45689" marB="4568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Quantity Supplied</a:t>
                      </a:r>
                      <a:br>
                        <a:rPr kumimoji="0" lang="en-US" sz="1300" b="0" i="0" u="none" strike="noStrike" cap="none" normalizeH="0" baseline="0" dirty="0" smtClean="0">
                          <a:ln>
                            <a:noFill/>
                          </a:ln>
                          <a:solidFill>
                            <a:schemeClr val="tx1"/>
                          </a:solidFill>
                          <a:effectLst/>
                          <a:latin typeface="Arial" pitchFamily="34" charset="0"/>
                        </a:rPr>
                      </a:br>
                      <a:r>
                        <a:rPr kumimoji="0" lang="en-US" sz="1300" b="0" i="0" u="none" strike="noStrike" cap="none" normalizeH="0" baseline="0" dirty="0" smtClean="0">
                          <a:ln>
                            <a:noFill/>
                          </a:ln>
                          <a:solidFill>
                            <a:schemeClr val="tx1"/>
                          </a:solidFill>
                          <a:effectLst/>
                          <a:latin typeface="Arial" pitchFamily="34" charset="0"/>
                        </a:rPr>
                        <a:t>(Bushels per Year Using Old Seed)</a:t>
                      </a:r>
                    </a:p>
                  </a:txBody>
                  <a:tcPr marR="0" marT="45689" marB="4568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Quantity Supplied</a:t>
                      </a:r>
                      <a:br>
                        <a:rPr kumimoji="0" lang="en-US" sz="1300" b="0" i="0" u="none" strike="noStrike" cap="none" normalizeH="0" baseline="0" dirty="0" smtClean="0">
                          <a:ln>
                            <a:noFill/>
                          </a:ln>
                          <a:solidFill>
                            <a:schemeClr val="tx1"/>
                          </a:solidFill>
                          <a:effectLst/>
                          <a:latin typeface="Arial" pitchFamily="34" charset="0"/>
                        </a:rPr>
                      </a:br>
                      <a:r>
                        <a:rPr kumimoji="0" lang="en-US" sz="1300" b="0" i="0" u="none" strike="noStrike" cap="none" normalizeH="0" baseline="0" dirty="0" smtClean="0">
                          <a:ln>
                            <a:noFill/>
                          </a:ln>
                          <a:solidFill>
                            <a:schemeClr val="tx1"/>
                          </a:solidFill>
                          <a:effectLst/>
                          <a:latin typeface="Arial" pitchFamily="34" charset="0"/>
                        </a:rPr>
                        <a:t>(Bushels per Year Using New Seed)</a:t>
                      </a:r>
                    </a:p>
                  </a:txBody>
                  <a:tcPr marR="0" marT="45689" marB="4568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smtClean="0">
                          <a:ln>
                            <a:noFill/>
                          </a:ln>
                          <a:solidFill>
                            <a:schemeClr val="tx1"/>
                          </a:solidFill>
                          <a:effectLst/>
                          <a:latin typeface="Arial" pitchFamily="34" charset="0"/>
                        </a:rPr>
                        <a:t>$1.50</a:t>
                      </a:r>
                    </a:p>
                  </a:txBody>
                  <a:tcPr marR="365760" marT="27414" marB="27414"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          0</a:t>
                      </a:r>
                    </a:p>
                  </a:txBody>
                  <a:tcPr marR="0" marT="27414" marB="2741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  5,000</a:t>
                      </a:r>
                    </a:p>
                  </a:txBody>
                  <a:tcPr marR="0" marT="27414" marB="27414"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smtClean="0">
                          <a:ln>
                            <a:noFill/>
                          </a:ln>
                          <a:solidFill>
                            <a:schemeClr val="tx1"/>
                          </a:solidFill>
                          <a:effectLst/>
                          <a:latin typeface="Arial" pitchFamily="34" charset="0"/>
                        </a:rPr>
                        <a:t>1.75</a:t>
                      </a:r>
                    </a:p>
                  </a:txBody>
                  <a:tcPr marR="365760" marT="27414" marB="27414"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10,000</a:t>
                      </a:r>
                    </a:p>
                  </a:txBody>
                  <a:tcPr marR="0" marT="27414" marB="27414"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23,000</a:t>
                      </a:r>
                    </a:p>
                  </a:txBody>
                  <a:tcPr marR="0" marT="27414" marB="27414" horzOverflow="overflow">
                    <a:lnL>
                      <a:noFill/>
                    </a:lnL>
                    <a:lnR cap="flat">
                      <a:noFill/>
                    </a:lnR>
                    <a:lnT>
                      <a:noFill/>
                    </a:lnT>
                    <a:lnB>
                      <a:noFill/>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smtClean="0">
                          <a:ln>
                            <a:noFill/>
                          </a:ln>
                          <a:solidFill>
                            <a:schemeClr val="tx1"/>
                          </a:solidFill>
                          <a:effectLst/>
                          <a:latin typeface="Arial" pitchFamily="34" charset="0"/>
                        </a:rPr>
                        <a:t>2.25</a:t>
                      </a:r>
                    </a:p>
                  </a:txBody>
                  <a:tcPr marR="365760" marT="27414" marB="27414"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20,000</a:t>
                      </a:r>
                    </a:p>
                  </a:txBody>
                  <a:tcPr marR="0" marT="27414" marB="27414"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33,000</a:t>
                      </a:r>
                    </a:p>
                  </a:txBody>
                  <a:tcPr marR="0" marT="27414" marB="27414" horzOverflow="overflow">
                    <a:lnL>
                      <a:noFill/>
                    </a:lnL>
                    <a:lnR cap="flat">
                      <a:noFill/>
                    </a:lnR>
                    <a:lnT>
                      <a:noFill/>
                    </a:lnT>
                    <a:lnB>
                      <a:noFill/>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smtClean="0">
                          <a:ln>
                            <a:noFill/>
                          </a:ln>
                          <a:solidFill>
                            <a:schemeClr val="tx1"/>
                          </a:solidFill>
                          <a:effectLst/>
                          <a:latin typeface="Arial" pitchFamily="34" charset="0"/>
                        </a:rPr>
                        <a:t>3.00</a:t>
                      </a:r>
                    </a:p>
                  </a:txBody>
                  <a:tcPr marR="365760" marT="27414" marB="27414"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30,000</a:t>
                      </a:r>
                    </a:p>
                  </a:txBody>
                  <a:tcPr marR="0" marT="27414" marB="27414"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40,000</a:t>
                      </a:r>
                    </a:p>
                  </a:txBody>
                  <a:tcPr marR="0" marT="27414" marB="27414" horzOverflow="overflow">
                    <a:lnL>
                      <a:noFill/>
                    </a:lnL>
                    <a:lnR cap="flat">
                      <a:noFill/>
                    </a:lnR>
                    <a:lnT>
                      <a:noFill/>
                    </a:lnT>
                    <a:lnB>
                      <a:noFill/>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smtClean="0">
                          <a:ln>
                            <a:noFill/>
                          </a:ln>
                          <a:solidFill>
                            <a:schemeClr val="tx1"/>
                          </a:solidFill>
                          <a:effectLst/>
                          <a:latin typeface="Arial" pitchFamily="34" charset="0"/>
                        </a:rPr>
                        <a:t>4.00</a:t>
                      </a:r>
                    </a:p>
                  </a:txBody>
                  <a:tcPr marR="365760" marT="27414" marB="27414"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45,000</a:t>
                      </a:r>
                    </a:p>
                  </a:txBody>
                  <a:tcPr marR="0" marT="27414" marB="27414"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54,000</a:t>
                      </a:r>
                    </a:p>
                  </a:txBody>
                  <a:tcPr marR="0" marT="27414" marB="27414" horzOverflow="overflow">
                    <a:lnL>
                      <a:noFill/>
                    </a:lnL>
                    <a:lnR cap="flat">
                      <a:noFill/>
                    </a:lnR>
                    <a:lnT>
                      <a:noFill/>
                    </a:lnT>
                    <a:lnB>
                      <a:noFill/>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5.00</a:t>
                      </a:r>
                    </a:p>
                  </a:txBody>
                  <a:tcPr marR="365760" marT="27414" marB="27414"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45,000</a:t>
                      </a:r>
                    </a:p>
                  </a:txBody>
                  <a:tcPr marR="0" marT="27414" marB="2741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54,000</a:t>
                      </a:r>
                    </a:p>
                  </a:txBody>
                  <a:tcPr marR="0" marT="27414" marB="27414"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262661" name="Rectangle 69"/>
          <p:cNvSpPr>
            <a:spLocks noChangeArrowheads="1"/>
          </p:cNvSpPr>
          <p:nvPr/>
        </p:nvSpPr>
        <p:spPr bwMode="auto">
          <a:xfrm>
            <a:off x="457200" y="4267200"/>
            <a:ext cx="3962400" cy="4572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3.7</a:t>
            </a:r>
            <a:r>
              <a:rPr lang="en-US" sz="1400"/>
              <a:t> </a:t>
            </a:r>
            <a:r>
              <a:rPr lang="en-US" sz="1400">
                <a:solidFill>
                  <a:schemeClr val="tx1"/>
                </a:solidFill>
              </a:rPr>
              <a:t>Shift of the Supply Curve for Soybeans following Development of a New Seed Strain </a:t>
            </a:r>
          </a:p>
        </p:txBody>
      </p:sp>
      <p:sp>
        <p:nvSpPr>
          <p:cNvPr id="1262662" name="Text Box 70"/>
          <p:cNvSpPr txBox="1">
            <a:spLocks noChangeArrowheads="1"/>
          </p:cNvSpPr>
          <p:nvPr/>
        </p:nvSpPr>
        <p:spPr bwMode="auto">
          <a:xfrm rot="10800000">
            <a:off x="457200" y="5029200"/>
            <a:ext cx="3962400" cy="1570038"/>
          </a:xfrm>
          <a:prstGeom prst="rect">
            <a:avLst/>
          </a:prstGeom>
          <a:noFill/>
          <a:ln w="9525" algn="ctr">
            <a:noFill/>
            <a:miter lim="800000"/>
            <a:headEnd/>
            <a:tailEnd/>
          </a:ln>
        </p:spPr>
        <p:txBody>
          <a:bodyPr rot="10800000">
            <a:spAutoFit/>
          </a:bodyPr>
          <a:lstStyle/>
          <a:p>
            <a:pPr>
              <a:spcBef>
                <a:spcPct val="0"/>
              </a:spcBef>
              <a:spcAft>
                <a:spcPct val="0"/>
              </a:spcAft>
            </a:pPr>
            <a:r>
              <a:rPr lang="en-US" sz="1600" b="0">
                <a:solidFill>
                  <a:schemeClr val="tx1"/>
                </a:solidFill>
              </a:rPr>
              <a:t>When the price of a product changes, we move </a:t>
            </a:r>
            <a:r>
              <a:rPr lang="en-US" sz="1600" b="0" i="1">
                <a:solidFill>
                  <a:schemeClr val="tx1"/>
                </a:solidFill>
              </a:rPr>
              <a:t>along</a:t>
            </a:r>
            <a:r>
              <a:rPr lang="en-US" sz="1600" b="0">
                <a:solidFill>
                  <a:schemeClr val="tx1"/>
                </a:solidFill>
              </a:rPr>
              <a:t> the supply curve for that product; the quantity supplied rises or falls.</a:t>
            </a:r>
          </a:p>
          <a:p>
            <a:pPr>
              <a:spcBef>
                <a:spcPct val="0"/>
              </a:spcBef>
              <a:spcAft>
                <a:spcPct val="0"/>
              </a:spcAft>
            </a:pPr>
            <a:r>
              <a:rPr lang="en-US" sz="1600" b="0">
                <a:solidFill>
                  <a:schemeClr val="tx1"/>
                </a:solidFill>
              </a:rPr>
              <a:t>When any other factor affecting supply changes, the supply curve </a:t>
            </a:r>
            <a:r>
              <a:rPr lang="en-US" sz="1600" b="0" i="1">
                <a:solidFill>
                  <a:schemeClr val="tx1"/>
                </a:solidFill>
              </a:rPr>
              <a:t>shifts</a:t>
            </a:r>
            <a:r>
              <a:rPr lang="en-US" sz="1600" b="0">
                <a:solidFill>
                  <a:schemeClr val="tx1"/>
                </a:solidFill>
              </a:rPr>
              <a:t>.  </a:t>
            </a:r>
          </a:p>
        </p:txBody>
      </p:sp>
      <p:pic>
        <p:nvPicPr>
          <p:cNvPr id="1262663" name="Picture 71" descr="fig3_7_ppt-1"/>
          <p:cNvPicPr>
            <a:picLocks noChangeAspect="1" noChangeArrowheads="1"/>
          </p:cNvPicPr>
          <p:nvPr/>
        </p:nvPicPr>
        <p:blipFill>
          <a:blip r:embed="rId4"/>
          <a:srcRect/>
          <a:stretch>
            <a:fillRect/>
          </a:stretch>
        </p:blipFill>
        <p:spPr bwMode="auto">
          <a:xfrm>
            <a:off x="4572000" y="2400300"/>
            <a:ext cx="4238625" cy="3848100"/>
          </a:xfrm>
          <a:prstGeom prst="rect">
            <a:avLst/>
          </a:prstGeom>
          <a:noFill/>
          <a:ln w="9525">
            <a:noFill/>
            <a:miter lim="800000"/>
            <a:headEnd/>
            <a:tailEnd/>
          </a:ln>
        </p:spPr>
      </p:pic>
      <p:pic>
        <p:nvPicPr>
          <p:cNvPr id="1262664" name="Picture 72" descr="fig3_7_ppt-2"/>
          <p:cNvPicPr>
            <a:picLocks noChangeAspect="1" noChangeArrowheads="1"/>
          </p:cNvPicPr>
          <p:nvPr/>
        </p:nvPicPr>
        <p:blipFill>
          <a:blip r:embed="rId5"/>
          <a:srcRect/>
          <a:stretch>
            <a:fillRect/>
          </a:stretch>
        </p:blipFill>
        <p:spPr bwMode="auto">
          <a:xfrm>
            <a:off x="4572000" y="2400300"/>
            <a:ext cx="4238625" cy="3848100"/>
          </a:xfrm>
          <a:prstGeom prst="rect">
            <a:avLst/>
          </a:prstGeom>
          <a:noFill/>
          <a:ln w="9525">
            <a:noFill/>
            <a:miter lim="800000"/>
            <a:headEnd/>
            <a:tailEnd/>
          </a:ln>
        </p:spPr>
      </p:pic>
      <p:pic>
        <p:nvPicPr>
          <p:cNvPr id="1262665" name="Picture 73" descr="fig3_7_ppt-3"/>
          <p:cNvPicPr>
            <a:picLocks noChangeAspect="1" noChangeArrowheads="1"/>
          </p:cNvPicPr>
          <p:nvPr/>
        </p:nvPicPr>
        <p:blipFill>
          <a:blip r:embed="rId6"/>
          <a:srcRect/>
          <a:stretch>
            <a:fillRect/>
          </a:stretch>
        </p:blipFill>
        <p:spPr bwMode="auto">
          <a:xfrm>
            <a:off x="4572000" y="2400300"/>
            <a:ext cx="4238625" cy="3848100"/>
          </a:xfrm>
          <a:prstGeom prst="rect">
            <a:avLst/>
          </a:prstGeom>
          <a:noFill/>
          <a:ln w="9525">
            <a:noFill/>
            <a:miter lim="800000"/>
            <a:headEnd/>
            <a:tailEnd/>
          </a:ln>
        </p:spPr>
      </p:pic>
    </p:spTree>
    <p:extLst>
      <p:ext uri="{BB962C8B-B14F-4D97-AF65-F5344CB8AC3E}">
        <p14:creationId xmlns:p14="http://schemas.microsoft.com/office/powerpoint/2010/main" val="1364731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62660"/>
                                        </p:tgtEl>
                                        <p:attrNameLst>
                                          <p:attrName>style.visibility</p:attrName>
                                        </p:attrNameLst>
                                      </p:cBhvr>
                                      <p:to>
                                        <p:strVal val="visible"/>
                                      </p:to>
                                    </p:set>
                                    <p:animEffect transition="in" filter="wipe(up)">
                                      <p:cBhvr>
                                        <p:cTn id="7" dur="500"/>
                                        <p:tgtEl>
                                          <p:spTgt spid="126266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2661"/>
                                        </p:tgtEl>
                                        <p:attrNameLst>
                                          <p:attrName>style.visibility</p:attrName>
                                        </p:attrNameLst>
                                      </p:cBhvr>
                                      <p:to>
                                        <p:strVal val="visible"/>
                                      </p:to>
                                    </p:set>
                                    <p:animEffect transition="in" filter="wipe(left)">
                                      <p:cBhvr>
                                        <p:cTn id="11" dur="500"/>
                                        <p:tgtEl>
                                          <p:spTgt spid="126266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62663"/>
                                        </p:tgtEl>
                                        <p:attrNameLst>
                                          <p:attrName>style.visibility</p:attrName>
                                        </p:attrNameLst>
                                      </p:cBhvr>
                                      <p:to>
                                        <p:strVal val="visible"/>
                                      </p:to>
                                    </p:set>
                                    <p:animEffect transition="in" filter="wipe(left)">
                                      <p:cBhvr>
                                        <p:cTn id="15" dur="500"/>
                                        <p:tgtEl>
                                          <p:spTgt spid="126266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62665"/>
                                        </p:tgtEl>
                                        <p:attrNameLst>
                                          <p:attrName>style.visibility</p:attrName>
                                        </p:attrNameLst>
                                      </p:cBhvr>
                                      <p:to>
                                        <p:strVal val="visible"/>
                                      </p:to>
                                    </p:set>
                                    <p:animEffect transition="in" filter="wipe(left)">
                                      <p:cBhvr>
                                        <p:cTn id="19" dur="750"/>
                                        <p:tgtEl>
                                          <p:spTgt spid="1262665"/>
                                        </p:tgtEl>
                                      </p:cBhvr>
                                    </p:animEffect>
                                  </p:childTnLst>
                                </p:cTn>
                              </p:par>
                            </p:childTnLst>
                          </p:cTn>
                        </p:par>
                        <p:par>
                          <p:cTn id="20" fill="hold" nodeType="afterGroup">
                            <p:stCondLst>
                              <p:cond delay="2250"/>
                            </p:stCondLst>
                            <p:childTnLst>
                              <p:par>
                                <p:cTn id="21" presetID="22" presetClass="entr" presetSubtype="8" fill="hold" nodeType="afterEffect">
                                  <p:stCondLst>
                                    <p:cond delay="0"/>
                                  </p:stCondLst>
                                  <p:childTnLst>
                                    <p:set>
                                      <p:cBhvr>
                                        <p:cTn id="22" dur="1" fill="hold">
                                          <p:stCondLst>
                                            <p:cond delay="0"/>
                                          </p:stCondLst>
                                        </p:cTn>
                                        <p:tgtEl>
                                          <p:spTgt spid="1262664"/>
                                        </p:tgtEl>
                                        <p:attrNameLst>
                                          <p:attrName>style.visibility</p:attrName>
                                        </p:attrNameLst>
                                      </p:cBhvr>
                                      <p:to>
                                        <p:strVal val="visible"/>
                                      </p:to>
                                    </p:set>
                                    <p:animEffect transition="in" filter="wipe(left)">
                                      <p:cBhvr>
                                        <p:cTn id="23" dur="750"/>
                                        <p:tgtEl>
                                          <p:spTgt spid="1262664"/>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1262662">
                                            <p:txEl>
                                              <p:pRg st="0" end="0"/>
                                            </p:txEl>
                                          </p:spTgt>
                                        </p:tgtEl>
                                        <p:attrNameLst>
                                          <p:attrName>style.visibility</p:attrName>
                                        </p:attrNameLst>
                                      </p:cBhvr>
                                      <p:to>
                                        <p:strVal val="visible"/>
                                      </p:to>
                                    </p:set>
                                    <p:animEffect transition="in" filter="wipe(left)">
                                      <p:cBhvr>
                                        <p:cTn id="27" dur="500"/>
                                        <p:tgtEl>
                                          <p:spTgt spid="1262662">
                                            <p:txEl>
                                              <p:pRg st="0" end="0"/>
                                            </p:txEl>
                                          </p:spTgt>
                                        </p:tgtEl>
                                      </p:cBhvr>
                                    </p:animEffect>
                                  </p:childTnLst>
                                </p:cTn>
                              </p:par>
                            </p:childTnLst>
                          </p:cTn>
                        </p:par>
                        <p:par>
                          <p:cTn id="28" fill="hold" nodeType="afterGroup">
                            <p:stCondLst>
                              <p:cond delay="3500"/>
                            </p:stCondLst>
                            <p:childTnLst>
                              <p:par>
                                <p:cTn id="29" presetID="22" presetClass="entr" presetSubtype="8" fill="hold" nodeType="afterEffect">
                                  <p:stCondLst>
                                    <p:cond delay="0"/>
                                  </p:stCondLst>
                                  <p:childTnLst>
                                    <p:set>
                                      <p:cBhvr>
                                        <p:cTn id="30" dur="1" fill="hold">
                                          <p:stCondLst>
                                            <p:cond delay="0"/>
                                          </p:stCondLst>
                                        </p:cTn>
                                        <p:tgtEl>
                                          <p:spTgt spid="1262667"/>
                                        </p:tgtEl>
                                        <p:attrNameLst>
                                          <p:attrName>style.visibility</p:attrName>
                                        </p:attrNameLst>
                                      </p:cBhvr>
                                      <p:to>
                                        <p:strVal val="visible"/>
                                      </p:to>
                                    </p:set>
                                    <p:animEffect transition="in" filter="wipe(left)">
                                      <p:cBhvr>
                                        <p:cTn id="31" dur="750"/>
                                        <p:tgtEl>
                                          <p:spTgt spid="1262667"/>
                                        </p:tgtEl>
                                      </p:cBhvr>
                                    </p:animEffect>
                                  </p:childTnLst>
                                </p:cTn>
                              </p:par>
                            </p:childTnLst>
                          </p:cTn>
                        </p:par>
                        <p:par>
                          <p:cTn id="32" fill="hold" nodeType="afterGroup">
                            <p:stCondLst>
                              <p:cond delay="4250"/>
                            </p:stCondLst>
                            <p:childTnLst>
                              <p:par>
                                <p:cTn id="33" presetID="22" presetClass="entr" presetSubtype="4" fill="hold" nodeType="afterEffect">
                                  <p:stCondLst>
                                    <p:cond delay="0"/>
                                  </p:stCondLst>
                                  <p:childTnLst>
                                    <p:set>
                                      <p:cBhvr>
                                        <p:cTn id="34" dur="1" fill="hold">
                                          <p:stCondLst>
                                            <p:cond delay="0"/>
                                          </p:stCondLst>
                                        </p:cTn>
                                        <p:tgtEl>
                                          <p:spTgt spid="1262666"/>
                                        </p:tgtEl>
                                        <p:attrNameLst>
                                          <p:attrName>style.visibility</p:attrName>
                                        </p:attrNameLst>
                                      </p:cBhvr>
                                      <p:to>
                                        <p:strVal val="visible"/>
                                      </p:to>
                                    </p:set>
                                    <p:animEffect transition="in" filter="wipe(down)">
                                      <p:cBhvr>
                                        <p:cTn id="35" dur="750"/>
                                        <p:tgtEl>
                                          <p:spTgt spid="1262666"/>
                                        </p:tgtEl>
                                      </p:cBhvr>
                                    </p:animEffect>
                                  </p:childTnLst>
                                </p:cTn>
                              </p:par>
                            </p:childTnLst>
                          </p:cTn>
                        </p:par>
                        <p:par>
                          <p:cTn id="36" fill="hold" nodeType="afterGroup">
                            <p:stCondLst>
                              <p:cond delay="5000"/>
                            </p:stCondLst>
                            <p:childTnLst>
                              <p:par>
                                <p:cTn id="37" presetID="22" presetClass="entr" presetSubtype="8" fill="hold" nodeType="afterEffect">
                                  <p:stCondLst>
                                    <p:cond delay="0"/>
                                  </p:stCondLst>
                                  <p:childTnLst>
                                    <p:set>
                                      <p:cBhvr>
                                        <p:cTn id="38" dur="1" fill="hold">
                                          <p:stCondLst>
                                            <p:cond delay="0"/>
                                          </p:stCondLst>
                                        </p:cTn>
                                        <p:tgtEl>
                                          <p:spTgt spid="1262662">
                                            <p:txEl>
                                              <p:pRg st="1" end="1"/>
                                            </p:txEl>
                                          </p:spTgt>
                                        </p:tgtEl>
                                        <p:attrNameLst>
                                          <p:attrName>style.visibility</p:attrName>
                                        </p:attrNameLst>
                                      </p:cBhvr>
                                      <p:to>
                                        <p:strVal val="visible"/>
                                      </p:to>
                                    </p:set>
                                    <p:animEffect transition="in" filter="wipe(left)">
                                      <p:cBhvr>
                                        <p:cTn id="39" dur="500"/>
                                        <p:tgtEl>
                                          <p:spTgt spid="12626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661"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2899" name="Rectangle 3"/>
          <p:cNvSpPr>
            <a:spLocks noChangeArrowheads="1"/>
          </p:cNvSpPr>
          <p:nvPr/>
        </p:nvSpPr>
        <p:spPr bwMode="auto">
          <a:xfrm>
            <a:off x="457200" y="1933575"/>
            <a:ext cx="8229600" cy="6858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product </a:t>
            </a:r>
            <a:r>
              <a:rPr lang="en-US" sz="2400" b="1" i="1" dirty="0">
                <a:solidFill>
                  <a:schemeClr val="tx1"/>
                </a:solidFill>
              </a:rPr>
              <a:t>or</a:t>
            </a:r>
            <a:r>
              <a:rPr lang="en-US" sz="2400" b="1" dirty="0">
                <a:solidFill>
                  <a:schemeClr val="tx1"/>
                </a:solidFill>
              </a:rPr>
              <a:t> output markets</a:t>
            </a:r>
            <a:r>
              <a:rPr lang="en-US" sz="2400" b="1" dirty="0">
                <a:solidFill>
                  <a:srgbClr val="006668"/>
                </a:solidFill>
              </a:rPr>
              <a:t>  </a:t>
            </a:r>
            <a:r>
              <a:rPr lang="en-US" sz="2400" b="0" dirty="0">
                <a:solidFill>
                  <a:schemeClr val="tx1"/>
                </a:solidFill>
              </a:rPr>
              <a:t>The markets in which goods and services are exchanged.</a:t>
            </a:r>
          </a:p>
        </p:txBody>
      </p:sp>
      <p:sp>
        <p:nvSpPr>
          <p:cNvPr id="1232900" name="Rectangle 4"/>
          <p:cNvSpPr>
            <a:spLocks noChangeArrowheads="1"/>
          </p:cNvSpPr>
          <p:nvPr/>
        </p:nvSpPr>
        <p:spPr bwMode="auto">
          <a:xfrm>
            <a:off x="457200" y="3886200"/>
            <a:ext cx="8220075" cy="6858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input </a:t>
            </a:r>
            <a:r>
              <a:rPr lang="en-US" sz="2400" b="1" i="1" dirty="0">
                <a:solidFill>
                  <a:schemeClr val="tx1"/>
                </a:solidFill>
              </a:rPr>
              <a:t>or</a:t>
            </a:r>
            <a:r>
              <a:rPr lang="en-US" sz="2400" b="1" dirty="0">
                <a:solidFill>
                  <a:schemeClr val="tx1"/>
                </a:solidFill>
              </a:rPr>
              <a:t> factor markets</a:t>
            </a:r>
            <a:r>
              <a:rPr lang="en-US" sz="2400" b="1" dirty="0">
                <a:solidFill>
                  <a:srgbClr val="006668"/>
                </a:solidFill>
              </a:rPr>
              <a:t>  </a:t>
            </a:r>
            <a:r>
              <a:rPr lang="en-US" sz="2400" b="0" dirty="0">
                <a:solidFill>
                  <a:schemeClr val="tx1"/>
                </a:solidFill>
              </a:rPr>
              <a:t>The markets in which the resources used to produce goods and services are exchanged.</a:t>
            </a:r>
          </a:p>
        </p:txBody>
      </p:sp>
      <p:sp>
        <p:nvSpPr>
          <p:cNvPr id="6" name="Rectangle 6"/>
          <p:cNvSpPr txBox="1">
            <a:spLocks noChangeArrowheads="1"/>
          </p:cNvSpPr>
          <p:nvPr/>
        </p:nvSpPr>
        <p:spPr bwMode="auto">
          <a:xfrm>
            <a:off x="457200" y="219075"/>
            <a:ext cx="8382000" cy="457200"/>
          </a:xfrm>
          <a:prstGeom prst="rect">
            <a:avLst/>
          </a:prstGeom>
          <a:noFill/>
          <a:ln>
            <a:miter lim="800000"/>
            <a:headEnd/>
            <a:tailEnd/>
          </a:ln>
        </p:spPr>
        <p:txBody>
          <a:bodyPr/>
          <a:lstStyle/>
          <a:p>
            <a:pPr>
              <a:spcBef>
                <a:spcPct val="0"/>
              </a:spcBef>
              <a:spcAft>
                <a:spcPct val="0"/>
              </a:spcAft>
              <a:defRPr/>
            </a:pPr>
            <a:r>
              <a:rPr lang="en-US" sz="3600" b="0" kern="0" dirty="0">
                <a:solidFill>
                  <a:srgbClr val="8A1636"/>
                </a:solidFill>
                <a:latin typeface="+mj-lt"/>
                <a:ea typeface="+mj-ea"/>
                <a:cs typeface="+mj-cs"/>
              </a:rPr>
              <a:t>Input Markets and Output Markets: The Circular Flow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2899">
                                            <p:txEl>
                                              <p:pRg st="0" end="0"/>
                                            </p:txEl>
                                          </p:spTgt>
                                        </p:tgtEl>
                                        <p:attrNameLst>
                                          <p:attrName>style.visibility</p:attrName>
                                        </p:attrNameLst>
                                      </p:cBhvr>
                                      <p:to>
                                        <p:strVal val="visible"/>
                                      </p:to>
                                    </p:set>
                                    <p:animEffect transition="in" filter="wipe(left)">
                                      <p:cBhvr>
                                        <p:cTn id="11" dur="500"/>
                                        <p:tgtEl>
                                          <p:spTgt spid="1232899">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2900"/>
                                        </p:tgtEl>
                                        <p:attrNameLst>
                                          <p:attrName>style.visibility</p:attrName>
                                        </p:attrNameLst>
                                      </p:cBhvr>
                                      <p:to>
                                        <p:strVal val="visible"/>
                                      </p:to>
                                    </p:set>
                                    <p:animEffect transition="in" filter="wipe(left)">
                                      <p:cBhvr>
                                        <p:cTn id="15" dur="500"/>
                                        <p:tgtEl>
                                          <p:spTgt spid="1232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99" grpId="0" build="p" bldLvl="2" autoUpdateAnimBg="0" advAuto="0"/>
      <p:bldP spid="1232900" grpId="0"/>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65696" name="Picture 32" descr="fig3_8_ppt_17"/>
          <p:cNvPicPr>
            <a:picLocks noChangeAspect="1" noChangeArrowheads="1"/>
          </p:cNvPicPr>
          <p:nvPr/>
        </p:nvPicPr>
        <p:blipFill>
          <a:blip r:embed="rId2"/>
          <a:srcRect/>
          <a:stretch>
            <a:fillRect/>
          </a:stretch>
        </p:blipFill>
        <p:spPr bwMode="auto">
          <a:xfrm>
            <a:off x="457200" y="457200"/>
            <a:ext cx="6896100" cy="5305425"/>
          </a:xfrm>
          <a:prstGeom prst="rect">
            <a:avLst/>
          </a:prstGeom>
          <a:noFill/>
          <a:ln w="9525">
            <a:noFill/>
            <a:miter lim="800000"/>
            <a:headEnd/>
            <a:tailEnd/>
          </a:ln>
        </p:spPr>
      </p:pic>
      <p:pic>
        <p:nvPicPr>
          <p:cNvPr id="1265695" name="Picture 31" descr="fig3_8_ppt_16"/>
          <p:cNvPicPr>
            <a:picLocks noChangeAspect="1" noChangeArrowheads="1"/>
          </p:cNvPicPr>
          <p:nvPr/>
        </p:nvPicPr>
        <p:blipFill>
          <a:blip r:embed="rId3"/>
          <a:srcRect/>
          <a:stretch>
            <a:fillRect/>
          </a:stretch>
        </p:blipFill>
        <p:spPr bwMode="auto">
          <a:xfrm>
            <a:off x="457200" y="457200"/>
            <a:ext cx="6896100" cy="5305425"/>
          </a:xfrm>
          <a:prstGeom prst="rect">
            <a:avLst/>
          </a:prstGeom>
          <a:noFill/>
          <a:ln w="9525">
            <a:noFill/>
            <a:miter lim="800000"/>
            <a:headEnd/>
            <a:tailEnd/>
          </a:ln>
        </p:spPr>
      </p:pic>
      <p:pic>
        <p:nvPicPr>
          <p:cNvPr id="1265694" name="Picture 30" descr="fig3_8_ppt_15"/>
          <p:cNvPicPr>
            <a:picLocks noChangeAspect="1" noChangeArrowheads="1"/>
          </p:cNvPicPr>
          <p:nvPr/>
        </p:nvPicPr>
        <p:blipFill>
          <a:blip r:embed="rId4"/>
          <a:srcRect/>
          <a:stretch>
            <a:fillRect/>
          </a:stretch>
        </p:blipFill>
        <p:spPr bwMode="auto">
          <a:xfrm>
            <a:off x="457200" y="457200"/>
            <a:ext cx="6896100" cy="5305425"/>
          </a:xfrm>
          <a:prstGeom prst="rect">
            <a:avLst/>
          </a:prstGeom>
          <a:noFill/>
          <a:ln w="9525">
            <a:noFill/>
            <a:miter lim="800000"/>
            <a:headEnd/>
            <a:tailEnd/>
          </a:ln>
        </p:spPr>
      </p:pic>
      <p:pic>
        <p:nvPicPr>
          <p:cNvPr id="1265693" name="Picture 29" descr="fig3_8_ppt_14"/>
          <p:cNvPicPr>
            <a:picLocks noChangeAspect="1" noChangeArrowheads="1"/>
          </p:cNvPicPr>
          <p:nvPr/>
        </p:nvPicPr>
        <p:blipFill>
          <a:blip r:embed="rId5"/>
          <a:srcRect/>
          <a:stretch>
            <a:fillRect/>
          </a:stretch>
        </p:blipFill>
        <p:spPr bwMode="auto">
          <a:xfrm>
            <a:off x="457200" y="457200"/>
            <a:ext cx="6896100" cy="5305425"/>
          </a:xfrm>
          <a:prstGeom prst="rect">
            <a:avLst/>
          </a:prstGeom>
          <a:noFill/>
          <a:ln w="9525">
            <a:noFill/>
            <a:miter lim="800000"/>
            <a:headEnd/>
            <a:tailEnd/>
          </a:ln>
        </p:spPr>
      </p:pic>
      <p:sp>
        <p:nvSpPr>
          <p:cNvPr id="1265674" name="Rectangle 10"/>
          <p:cNvSpPr>
            <a:spLocks noChangeArrowheads="1"/>
          </p:cNvSpPr>
          <p:nvPr/>
        </p:nvSpPr>
        <p:spPr bwMode="auto">
          <a:xfrm>
            <a:off x="3962400" y="4953000"/>
            <a:ext cx="4724400" cy="4572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3.8</a:t>
            </a:r>
            <a:r>
              <a:rPr lang="en-US" sz="1400"/>
              <a:t> </a:t>
            </a:r>
            <a:r>
              <a:rPr lang="en-US" sz="1400">
                <a:solidFill>
                  <a:schemeClr val="tx1"/>
                </a:solidFill>
              </a:rPr>
              <a:t>Deriving Market Supply from Individual Firm Supply Curves</a:t>
            </a:r>
          </a:p>
        </p:txBody>
      </p:sp>
      <p:sp>
        <p:nvSpPr>
          <p:cNvPr id="1265675" name="Text Box 11"/>
          <p:cNvSpPr txBox="1">
            <a:spLocks noChangeArrowheads="1"/>
          </p:cNvSpPr>
          <p:nvPr/>
        </p:nvSpPr>
        <p:spPr bwMode="auto">
          <a:xfrm rot="10800000">
            <a:off x="3886200" y="5475288"/>
            <a:ext cx="4824413" cy="1077912"/>
          </a:xfrm>
          <a:prstGeom prst="rect">
            <a:avLst/>
          </a:prstGeom>
          <a:noFill/>
          <a:ln w="9525" algn="ctr">
            <a:noFill/>
            <a:miter lim="800000"/>
            <a:headEnd/>
            <a:tailEnd/>
          </a:ln>
        </p:spPr>
        <p:txBody>
          <a:bodyPr rot="10800000">
            <a:spAutoFit/>
          </a:bodyPr>
          <a:lstStyle/>
          <a:p>
            <a:pPr>
              <a:spcBef>
                <a:spcPct val="0"/>
              </a:spcBef>
              <a:spcAft>
                <a:spcPct val="0"/>
              </a:spcAft>
            </a:pPr>
            <a:r>
              <a:rPr lang="en-US" sz="1600" b="0">
                <a:solidFill>
                  <a:schemeClr val="tx1"/>
                </a:solidFill>
              </a:rPr>
              <a:t>Total supply in the marketplace is the sum of all the amounts supplied by all the firms selling in the market. It is the sum of all the individual quantities supplied at each price.</a:t>
            </a:r>
          </a:p>
        </p:txBody>
      </p:sp>
      <p:pic>
        <p:nvPicPr>
          <p:cNvPr id="1265680" name="Picture 16" descr="fig3_8_ppt_1"/>
          <p:cNvPicPr>
            <a:picLocks noChangeAspect="1" noChangeArrowheads="1"/>
          </p:cNvPicPr>
          <p:nvPr/>
        </p:nvPicPr>
        <p:blipFill>
          <a:blip r:embed="rId6"/>
          <a:srcRect/>
          <a:stretch>
            <a:fillRect/>
          </a:stretch>
        </p:blipFill>
        <p:spPr bwMode="auto">
          <a:xfrm>
            <a:off x="457200" y="457200"/>
            <a:ext cx="6896100" cy="5305425"/>
          </a:xfrm>
          <a:prstGeom prst="rect">
            <a:avLst/>
          </a:prstGeom>
          <a:noFill/>
          <a:ln w="9525">
            <a:noFill/>
            <a:miter lim="800000"/>
            <a:headEnd/>
            <a:tailEnd/>
          </a:ln>
        </p:spPr>
      </p:pic>
      <p:pic>
        <p:nvPicPr>
          <p:cNvPr id="1265681" name="Picture 17" descr="fig3_8_ppt_2"/>
          <p:cNvPicPr>
            <a:picLocks noChangeAspect="1" noChangeArrowheads="1"/>
          </p:cNvPicPr>
          <p:nvPr/>
        </p:nvPicPr>
        <p:blipFill>
          <a:blip r:embed="rId7"/>
          <a:srcRect/>
          <a:stretch>
            <a:fillRect/>
          </a:stretch>
        </p:blipFill>
        <p:spPr bwMode="auto">
          <a:xfrm>
            <a:off x="457200" y="457200"/>
            <a:ext cx="6896100" cy="5305425"/>
          </a:xfrm>
          <a:prstGeom prst="rect">
            <a:avLst/>
          </a:prstGeom>
          <a:noFill/>
          <a:ln w="9525">
            <a:noFill/>
            <a:miter lim="800000"/>
            <a:headEnd/>
            <a:tailEnd/>
          </a:ln>
        </p:spPr>
      </p:pic>
      <p:pic>
        <p:nvPicPr>
          <p:cNvPr id="1265682" name="Picture 18" descr="fig3_8_ppt_3"/>
          <p:cNvPicPr>
            <a:picLocks noChangeAspect="1" noChangeArrowheads="1"/>
          </p:cNvPicPr>
          <p:nvPr/>
        </p:nvPicPr>
        <p:blipFill>
          <a:blip r:embed="rId8"/>
          <a:srcRect/>
          <a:stretch>
            <a:fillRect/>
          </a:stretch>
        </p:blipFill>
        <p:spPr bwMode="auto">
          <a:xfrm>
            <a:off x="457200" y="457200"/>
            <a:ext cx="6896100" cy="5305425"/>
          </a:xfrm>
          <a:prstGeom prst="rect">
            <a:avLst/>
          </a:prstGeom>
          <a:noFill/>
          <a:ln w="9525">
            <a:noFill/>
            <a:miter lim="800000"/>
            <a:headEnd/>
            <a:tailEnd/>
          </a:ln>
        </p:spPr>
      </p:pic>
      <p:pic>
        <p:nvPicPr>
          <p:cNvPr id="1265683" name="Picture 19" descr="fig3_8_ppt_4"/>
          <p:cNvPicPr>
            <a:picLocks noChangeAspect="1" noChangeArrowheads="1"/>
          </p:cNvPicPr>
          <p:nvPr/>
        </p:nvPicPr>
        <p:blipFill>
          <a:blip r:embed="rId9"/>
          <a:srcRect/>
          <a:stretch>
            <a:fillRect/>
          </a:stretch>
        </p:blipFill>
        <p:spPr bwMode="auto">
          <a:xfrm>
            <a:off x="457200" y="457200"/>
            <a:ext cx="6896100" cy="5305425"/>
          </a:xfrm>
          <a:prstGeom prst="rect">
            <a:avLst/>
          </a:prstGeom>
          <a:noFill/>
          <a:ln w="9525">
            <a:noFill/>
            <a:miter lim="800000"/>
            <a:headEnd/>
            <a:tailEnd/>
          </a:ln>
        </p:spPr>
      </p:pic>
      <p:pic>
        <p:nvPicPr>
          <p:cNvPr id="1265684" name="Picture 20" descr="fig3_8_ppt_5"/>
          <p:cNvPicPr>
            <a:picLocks noChangeAspect="1" noChangeArrowheads="1"/>
          </p:cNvPicPr>
          <p:nvPr/>
        </p:nvPicPr>
        <p:blipFill>
          <a:blip r:embed="rId10"/>
          <a:srcRect/>
          <a:stretch>
            <a:fillRect/>
          </a:stretch>
        </p:blipFill>
        <p:spPr bwMode="auto">
          <a:xfrm>
            <a:off x="457200" y="457200"/>
            <a:ext cx="6896100" cy="5305425"/>
          </a:xfrm>
          <a:prstGeom prst="rect">
            <a:avLst/>
          </a:prstGeom>
          <a:noFill/>
          <a:ln w="9525">
            <a:noFill/>
            <a:miter lim="800000"/>
            <a:headEnd/>
            <a:tailEnd/>
          </a:ln>
        </p:spPr>
      </p:pic>
      <p:pic>
        <p:nvPicPr>
          <p:cNvPr id="1265686" name="Picture 22" descr="fig3_8_ppt_6"/>
          <p:cNvPicPr>
            <a:picLocks noChangeAspect="1" noChangeArrowheads="1"/>
          </p:cNvPicPr>
          <p:nvPr/>
        </p:nvPicPr>
        <p:blipFill>
          <a:blip r:embed="rId11"/>
          <a:srcRect/>
          <a:stretch>
            <a:fillRect/>
          </a:stretch>
        </p:blipFill>
        <p:spPr bwMode="auto">
          <a:xfrm>
            <a:off x="457200" y="457200"/>
            <a:ext cx="6896100" cy="5305425"/>
          </a:xfrm>
          <a:prstGeom prst="rect">
            <a:avLst/>
          </a:prstGeom>
          <a:noFill/>
          <a:ln w="9525">
            <a:noFill/>
            <a:miter lim="800000"/>
            <a:headEnd/>
            <a:tailEnd/>
          </a:ln>
        </p:spPr>
      </p:pic>
      <p:pic>
        <p:nvPicPr>
          <p:cNvPr id="1265687" name="Picture 23" descr="fig3_8_ppt_7"/>
          <p:cNvPicPr>
            <a:picLocks noChangeAspect="1" noChangeArrowheads="1"/>
          </p:cNvPicPr>
          <p:nvPr/>
        </p:nvPicPr>
        <p:blipFill>
          <a:blip r:embed="rId12"/>
          <a:srcRect/>
          <a:stretch>
            <a:fillRect/>
          </a:stretch>
        </p:blipFill>
        <p:spPr bwMode="auto">
          <a:xfrm>
            <a:off x="457200" y="457200"/>
            <a:ext cx="6896100" cy="5305425"/>
          </a:xfrm>
          <a:prstGeom prst="rect">
            <a:avLst/>
          </a:prstGeom>
          <a:noFill/>
          <a:ln w="9525">
            <a:noFill/>
            <a:miter lim="800000"/>
            <a:headEnd/>
            <a:tailEnd/>
          </a:ln>
        </p:spPr>
      </p:pic>
      <p:pic>
        <p:nvPicPr>
          <p:cNvPr id="1265688" name="Picture 24" descr="fig3_8_ppt_8"/>
          <p:cNvPicPr>
            <a:picLocks noChangeAspect="1" noChangeArrowheads="1"/>
          </p:cNvPicPr>
          <p:nvPr/>
        </p:nvPicPr>
        <p:blipFill>
          <a:blip r:embed="rId13"/>
          <a:srcRect/>
          <a:stretch>
            <a:fillRect/>
          </a:stretch>
        </p:blipFill>
        <p:spPr bwMode="auto">
          <a:xfrm>
            <a:off x="457200" y="457200"/>
            <a:ext cx="6896100" cy="5305425"/>
          </a:xfrm>
          <a:prstGeom prst="rect">
            <a:avLst/>
          </a:prstGeom>
          <a:noFill/>
          <a:ln w="9525">
            <a:noFill/>
            <a:miter lim="800000"/>
            <a:headEnd/>
            <a:tailEnd/>
          </a:ln>
        </p:spPr>
      </p:pic>
      <p:pic>
        <p:nvPicPr>
          <p:cNvPr id="1265689" name="Picture 25" descr="fig3_8_ppt_9"/>
          <p:cNvPicPr>
            <a:picLocks noChangeAspect="1" noChangeArrowheads="1"/>
          </p:cNvPicPr>
          <p:nvPr/>
        </p:nvPicPr>
        <p:blipFill>
          <a:blip r:embed="rId14"/>
          <a:srcRect/>
          <a:stretch>
            <a:fillRect/>
          </a:stretch>
        </p:blipFill>
        <p:spPr bwMode="auto">
          <a:xfrm>
            <a:off x="457200" y="457200"/>
            <a:ext cx="6896100" cy="5305425"/>
          </a:xfrm>
          <a:prstGeom prst="rect">
            <a:avLst/>
          </a:prstGeom>
          <a:noFill/>
          <a:ln w="9525">
            <a:noFill/>
            <a:miter lim="800000"/>
            <a:headEnd/>
            <a:tailEnd/>
          </a:ln>
        </p:spPr>
      </p:pic>
      <p:pic>
        <p:nvPicPr>
          <p:cNvPr id="1265690" name="Picture 26" descr="fig3_8_ppt_10"/>
          <p:cNvPicPr>
            <a:picLocks noChangeAspect="1" noChangeArrowheads="1"/>
          </p:cNvPicPr>
          <p:nvPr/>
        </p:nvPicPr>
        <p:blipFill>
          <a:blip r:embed="rId15"/>
          <a:srcRect/>
          <a:stretch>
            <a:fillRect/>
          </a:stretch>
        </p:blipFill>
        <p:spPr bwMode="auto">
          <a:xfrm>
            <a:off x="457200" y="457200"/>
            <a:ext cx="6896100" cy="5305425"/>
          </a:xfrm>
          <a:prstGeom prst="rect">
            <a:avLst/>
          </a:prstGeom>
          <a:noFill/>
          <a:ln w="9525">
            <a:noFill/>
            <a:miter lim="800000"/>
            <a:headEnd/>
            <a:tailEnd/>
          </a:ln>
        </p:spPr>
      </p:pic>
      <p:pic>
        <p:nvPicPr>
          <p:cNvPr id="1265691" name="Picture 27" descr="fig3_8_ppt_11"/>
          <p:cNvPicPr>
            <a:picLocks noChangeAspect="1" noChangeArrowheads="1"/>
          </p:cNvPicPr>
          <p:nvPr/>
        </p:nvPicPr>
        <p:blipFill>
          <a:blip r:embed="rId16"/>
          <a:srcRect/>
          <a:stretch>
            <a:fillRect/>
          </a:stretch>
        </p:blipFill>
        <p:spPr bwMode="auto">
          <a:xfrm>
            <a:off x="457200" y="457200"/>
            <a:ext cx="6896100" cy="5305425"/>
          </a:xfrm>
          <a:prstGeom prst="rect">
            <a:avLst/>
          </a:prstGeom>
          <a:noFill/>
          <a:ln w="9525">
            <a:noFill/>
            <a:miter lim="800000"/>
            <a:headEnd/>
            <a:tailEnd/>
          </a:ln>
        </p:spPr>
      </p:pic>
      <p:pic>
        <p:nvPicPr>
          <p:cNvPr id="1265692" name="Picture 28" descr="fig3_8_ppt_12"/>
          <p:cNvPicPr>
            <a:picLocks noChangeAspect="1" noChangeArrowheads="1"/>
          </p:cNvPicPr>
          <p:nvPr/>
        </p:nvPicPr>
        <p:blipFill>
          <a:blip r:embed="rId17"/>
          <a:srcRect/>
          <a:stretch>
            <a:fillRect/>
          </a:stretch>
        </p:blipFill>
        <p:spPr bwMode="auto">
          <a:xfrm>
            <a:off x="457200" y="457200"/>
            <a:ext cx="6896100" cy="5305425"/>
          </a:xfrm>
          <a:prstGeom prst="rect">
            <a:avLst/>
          </a:prstGeom>
          <a:noFill/>
          <a:ln w="9525">
            <a:noFill/>
            <a:miter lim="800000"/>
            <a:headEnd/>
            <a:tailEnd/>
          </a:ln>
        </p:spPr>
      </p:pic>
      <p:pic>
        <p:nvPicPr>
          <p:cNvPr id="1265697" name="Picture 33" descr="fig3_8_ppt_13"/>
          <p:cNvPicPr>
            <a:picLocks noChangeAspect="1" noChangeArrowheads="1"/>
          </p:cNvPicPr>
          <p:nvPr/>
        </p:nvPicPr>
        <p:blipFill>
          <a:blip r:embed="rId18"/>
          <a:srcRect/>
          <a:stretch>
            <a:fillRect/>
          </a:stretch>
        </p:blipFill>
        <p:spPr bwMode="auto">
          <a:xfrm>
            <a:off x="457200" y="457200"/>
            <a:ext cx="6896100" cy="5305425"/>
          </a:xfrm>
          <a:prstGeom prst="rect">
            <a:avLst/>
          </a:prstGeom>
          <a:noFill/>
          <a:ln w="9525">
            <a:noFill/>
            <a:miter lim="800000"/>
            <a:headEnd/>
            <a:tailEnd/>
          </a:ln>
        </p:spPr>
      </p:pic>
    </p:spTree>
    <p:extLst>
      <p:ext uri="{BB962C8B-B14F-4D97-AF65-F5344CB8AC3E}">
        <p14:creationId xmlns:p14="http://schemas.microsoft.com/office/powerpoint/2010/main" val="2646512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5674"/>
                                        </p:tgtEl>
                                        <p:attrNameLst>
                                          <p:attrName>style.visibility</p:attrName>
                                        </p:attrNameLst>
                                      </p:cBhvr>
                                      <p:to>
                                        <p:strVal val="visible"/>
                                      </p:to>
                                    </p:set>
                                    <p:animEffect transition="in" filter="wipe(left)">
                                      <p:cBhvr>
                                        <p:cTn id="7" dur="500"/>
                                        <p:tgtEl>
                                          <p:spTgt spid="12656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65680"/>
                                        </p:tgtEl>
                                        <p:attrNameLst>
                                          <p:attrName>style.visibility</p:attrName>
                                        </p:attrNameLst>
                                      </p:cBhvr>
                                      <p:to>
                                        <p:strVal val="visible"/>
                                      </p:to>
                                    </p:set>
                                    <p:animEffect transition="in" filter="wipe(left)">
                                      <p:cBhvr>
                                        <p:cTn id="11" dur="500"/>
                                        <p:tgtEl>
                                          <p:spTgt spid="126568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65684"/>
                                        </p:tgtEl>
                                        <p:attrNameLst>
                                          <p:attrName>style.visibility</p:attrName>
                                        </p:attrNameLst>
                                      </p:cBhvr>
                                      <p:to>
                                        <p:strVal val="visible"/>
                                      </p:to>
                                    </p:set>
                                    <p:animEffect transition="in" filter="wipe(left)">
                                      <p:cBhvr>
                                        <p:cTn id="15" dur="750"/>
                                        <p:tgtEl>
                                          <p:spTgt spid="1265684"/>
                                        </p:tgtEl>
                                      </p:cBhvr>
                                    </p:animEffect>
                                  </p:childTnLst>
                                </p:cTn>
                              </p:par>
                            </p:childTnLst>
                          </p:cTn>
                        </p:par>
                        <p:par>
                          <p:cTn id="16" fill="hold" nodeType="afterGroup">
                            <p:stCondLst>
                              <p:cond delay="1750"/>
                            </p:stCondLst>
                            <p:childTnLst>
                              <p:par>
                                <p:cTn id="17" presetID="22" presetClass="entr" presetSubtype="8" fill="hold" nodeType="afterEffect">
                                  <p:stCondLst>
                                    <p:cond delay="0"/>
                                  </p:stCondLst>
                                  <p:childTnLst>
                                    <p:set>
                                      <p:cBhvr>
                                        <p:cTn id="18" dur="1" fill="hold">
                                          <p:stCondLst>
                                            <p:cond delay="0"/>
                                          </p:stCondLst>
                                        </p:cTn>
                                        <p:tgtEl>
                                          <p:spTgt spid="1265681"/>
                                        </p:tgtEl>
                                        <p:attrNameLst>
                                          <p:attrName>style.visibility</p:attrName>
                                        </p:attrNameLst>
                                      </p:cBhvr>
                                      <p:to>
                                        <p:strVal val="visible"/>
                                      </p:to>
                                    </p:set>
                                    <p:animEffect transition="in" filter="wipe(left)">
                                      <p:cBhvr>
                                        <p:cTn id="19" dur="750"/>
                                        <p:tgtEl>
                                          <p:spTgt spid="1265681"/>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1265686"/>
                                        </p:tgtEl>
                                        <p:attrNameLst>
                                          <p:attrName>style.visibility</p:attrName>
                                        </p:attrNameLst>
                                      </p:cBhvr>
                                      <p:to>
                                        <p:strVal val="visible"/>
                                      </p:to>
                                    </p:set>
                                    <p:animEffect transition="in" filter="wipe(left)">
                                      <p:cBhvr>
                                        <p:cTn id="23" dur="750"/>
                                        <p:tgtEl>
                                          <p:spTgt spid="1265686"/>
                                        </p:tgtEl>
                                      </p:cBhvr>
                                    </p:animEffect>
                                  </p:childTnLst>
                                </p:cTn>
                              </p:par>
                            </p:childTnLst>
                          </p:cTn>
                        </p:par>
                        <p:par>
                          <p:cTn id="24" fill="hold" nodeType="afterGroup">
                            <p:stCondLst>
                              <p:cond delay="3250"/>
                            </p:stCondLst>
                            <p:childTnLst>
                              <p:par>
                                <p:cTn id="25" presetID="22" presetClass="entr" presetSubtype="8" fill="hold" nodeType="afterEffect">
                                  <p:stCondLst>
                                    <p:cond delay="0"/>
                                  </p:stCondLst>
                                  <p:childTnLst>
                                    <p:set>
                                      <p:cBhvr>
                                        <p:cTn id="26" dur="1" fill="hold">
                                          <p:stCondLst>
                                            <p:cond delay="0"/>
                                          </p:stCondLst>
                                        </p:cTn>
                                        <p:tgtEl>
                                          <p:spTgt spid="1265682"/>
                                        </p:tgtEl>
                                        <p:attrNameLst>
                                          <p:attrName>style.visibility</p:attrName>
                                        </p:attrNameLst>
                                      </p:cBhvr>
                                      <p:to>
                                        <p:strVal val="visible"/>
                                      </p:to>
                                    </p:set>
                                    <p:animEffect transition="in" filter="wipe(left)">
                                      <p:cBhvr>
                                        <p:cTn id="27" dur="750"/>
                                        <p:tgtEl>
                                          <p:spTgt spid="1265682"/>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1265687"/>
                                        </p:tgtEl>
                                        <p:attrNameLst>
                                          <p:attrName>style.visibility</p:attrName>
                                        </p:attrNameLst>
                                      </p:cBhvr>
                                      <p:to>
                                        <p:strVal val="visible"/>
                                      </p:to>
                                    </p:set>
                                    <p:animEffect transition="in" filter="wipe(left)">
                                      <p:cBhvr>
                                        <p:cTn id="31" dur="750"/>
                                        <p:tgtEl>
                                          <p:spTgt spid="1265687"/>
                                        </p:tgtEl>
                                      </p:cBhvr>
                                    </p:animEffect>
                                  </p:childTnLst>
                                </p:cTn>
                              </p:par>
                            </p:childTnLst>
                          </p:cTn>
                        </p:par>
                        <p:par>
                          <p:cTn id="32" fill="hold" nodeType="afterGroup">
                            <p:stCondLst>
                              <p:cond delay="4750"/>
                            </p:stCondLst>
                            <p:childTnLst>
                              <p:par>
                                <p:cTn id="33" presetID="22" presetClass="entr" presetSubtype="8" fill="hold" nodeType="afterEffect">
                                  <p:stCondLst>
                                    <p:cond delay="0"/>
                                  </p:stCondLst>
                                  <p:childTnLst>
                                    <p:set>
                                      <p:cBhvr>
                                        <p:cTn id="34" dur="1" fill="hold">
                                          <p:stCondLst>
                                            <p:cond delay="0"/>
                                          </p:stCondLst>
                                        </p:cTn>
                                        <p:tgtEl>
                                          <p:spTgt spid="1265689"/>
                                        </p:tgtEl>
                                        <p:attrNameLst>
                                          <p:attrName>style.visibility</p:attrName>
                                        </p:attrNameLst>
                                      </p:cBhvr>
                                      <p:to>
                                        <p:strVal val="visible"/>
                                      </p:to>
                                    </p:set>
                                    <p:animEffect transition="in" filter="wipe(left)">
                                      <p:cBhvr>
                                        <p:cTn id="35" dur="750"/>
                                        <p:tgtEl>
                                          <p:spTgt spid="1265689"/>
                                        </p:tgtEl>
                                      </p:cBhvr>
                                    </p:animEffect>
                                  </p:childTnLst>
                                </p:cTn>
                              </p:par>
                            </p:childTnLst>
                          </p:cTn>
                        </p:par>
                        <p:par>
                          <p:cTn id="36" fill="hold" nodeType="afterGroup">
                            <p:stCondLst>
                              <p:cond delay="5500"/>
                            </p:stCondLst>
                            <p:childTnLst>
                              <p:par>
                                <p:cTn id="37" presetID="22" presetClass="entr" presetSubtype="8" fill="hold" nodeType="afterEffect">
                                  <p:stCondLst>
                                    <p:cond delay="0"/>
                                  </p:stCondLst>
                                  <p:childTnLst>
                                    <p:set>
                                      <p:cBhvr>
                                        <p:cTn id="38" dur="1" fill="hold">
                                          <p:stCondLst>
                                            <p:cond delay="0"/>
                                          </p:stCondLst>
                                        </p:cTn>
                                        <p:tgtEl>
                                          <p:spTgt spid="1265693"/>
                                        </p:tgtEl>
                                        <p:attrNameLst>
                                          <p:attrName>style.visibility</p:attrName>
                                        </p:attrNameLst>
                                      </p:cBhvr>
                                      <p:to>
                                        <p:strVal val="visible"/>
                                      </p:to>
                                    </p:set>
                                    <p:animEffect transition="in" filter="wipe(left)">
                                      <p:cBhvr>
                                        <p:cTn id="39" dur="750"/>
                                        <p:tgtEl>
                                          <p:spTgt spid="1265693"/>
                                        </p:tgtEl>
                                      </p:cBhvr>
                                    </p:animEffect>
                                  </p:childTnLst>
                                </p:cTn>
                              </p:par>
                            </p:childTnLst>
                          </p:cTn>
                        </p:par>
                        <p:par>
                          <p:cTn id="40" fill="hold" nodeType="afterGroup">
                            <p:stCondLst>
                              <p:cond delay="6250"/>
                            </p:stCondLst>
                            <p:childTnLst>
                              <p:par>
                                <p:cTn id="41" presetID="22" presetClass="entr" presetSubtype="8" fill="hold" nodeType="afterEffect">
                                  <p:stCondLst>
                                    <p:cond delay="0"/>
                                  </p:stCondLst>
                                  <p:childTnLst>
                                    <p:set>
                                      <p:cBhvr>
                                        <p:cTn id="42" dur="1" fill="hold">
                                          <p:stCondLst>
                                            <p:cond delay="0"/>
                                          </p:stCondLst>
                                        </p:cTn>
                                        <p:tgtEl>
                                          <p:spTgt spid="1265690"/>
                                        </p:tgtEl>
                                        <p:attrNameLst>
                                          <p:attrName>style.visibility</p:attrName>
                                        </p:attrNameLst>
                                      </p:cBhvr>
                                      <p:to>
                                        <p:strVal val="visible"/>
                                      </p:to>
                                    </p:set>
                                    <p:animEffect transition="in" filter="wipe(left)">
                                      <p:cBhvr>
                                        <p:cTn id="43" dur="750"/>
                                        <p:tgtEl>
                                          <p:spTgt spid="1265690"/>
                                        </p:tgtEl>
                                      </p:cBhvr>
                                    </p:animEffect>
                                  </p:childTnLst>
                                </p:cTn>
                              </p:par>
                            </p:childTnLst>
                          </p:cTn>
                        </p:par>
                        <p:par>
                          <p:cTn id="44" fill="hold" nodeType="afterGroup">
                            <p:stCondLst>
                              <p:cond delay="7000"/>
                            </p:stCondLst>
                            <p:childTnLst>
                              <p:par>
                                <p:cTn id="45" presetID="22" presetClass="entr" presetSubtype="4" fill="hold" nodeType="afterEffect">
                                  <p:stCondLst>
                                    <p:cond delay="0"/>
                                  </p:stCondLst>
                                  <p:childTnLst>
                                    <p:set>
                                      <p:cBhvr>
                                        <p:cTn id="46" dur="1" fill="hold">
                                          <p:stCondLst>
                                            <p:cond delay="0"/>
                                          </p:stCondLst>
                                        </p:cTn>
                                        <p:tgtEl>
                                          <p:spTgt spid="1265694"/>
                                        </p:tgtEl>
                                        <p:attrNameLst>
                                          <p:attrName>style.visibility</p:attrName>
                                        </p:attrNameLst>
                                      </p:cBhvr>
                                      <p:to>
                                        <p:strVal val="visible"/>
                                      </p:to>
                                    </p:set>
                                    <p:animEffect transition="in" filter="wipe(down)">
                                      <p:cBhvr>
                                        <p:cTn id="47" dur="750"/>
                                        <p:tgtEl>
                                          <p:spTgt spid="1265694"/>
                                        </p:tgtEl>
                                      </p:cBhvr>
                                    </p:animEffect>
                                  </p:childTnLst>
                                </p:cTn>
                              </p:par>
                            </p:childTnLst>
                          </p:cTn>
                        </p:par>
                        <p:par>
                          <p:cTn id="48" fill="hold" nodeType="afterGroup">
                            <p:stCondLst>
                              <p:cond delay="7750"/>
                            </p:stCondLst>
                            <p:childTnLst>
                              <p:par>
                                <p:cTn id="49" presetID="22" presetClass="entr" presetSubtype="8" fill="hold" nodeType="afterEffect">
                                  <p:stCondLst>
                                    <p:cond delay="0"/>
                                  </p:stCondLst>
                                  <p:childTnLst>
                                    <p:set>
                                      <p:cBhvr>
                                        <p:cTn id="50" dur="1" fill="hold">
                                          <p:stCondLst>
                                            <p:cond delay="0"/>
                                          </p:stCondLst>
                                        </p:cTn>
                                        <p:tgtEl>
                                          <p:spTgt spid="1265691"/>
                                        </p:tgtEl>
                                        <p:attrNameLst>
                                          <p:attrName>style.visibility</p:attrName>
                                        </p:attrNameLst>
                                      </p:cBhvr>
                                      <p:to>
                                        <p:strVal val="visible"/>
                                      </p:to>
                                    </p:set>
                                    <p:animEffect transition="in" filter="wipe(left)">
                                      <p:cBhvr>
                                        <p:cTn id="51" dur="750"/>
                                        <p:tgtEl>
                                          <p:spTgt spid="1265691"/>
                                        </p:tgtEl>
                                      </p:cBhvr>
                                    </p:animEffect>
                                  </p:childTnLst>
                                </p:cTn>
                              </p:par>
                            </p:childTnLst>
                          </p:cTn>
                        </p:par>
                        <p:par>
                          <p:cTn id="52" fill="hold" nodeType="afterGroup">
                            <p:stCondLst>
                              <p:cond delay="8500"/>
                            </p:stCondLst>
                            <p:childTnLst>
                              <p:par>
                                <p:cTn id="53" presetID="22" presetClass="entr" presetSubtype="4" fill="hold" nodeType="afterEffect">
                                  <p:stCondLst>
                                    <p:cond delay="0"/>
                                  </p:stCondLst>
                                  <p:childTnLst>
                                    <p:set>
                                      <p:cBhvr>
                                        <p:cTn id="54" dur="1" fill="hold">
                                          <p:stCondLst>
                                            <p:cond delay="0"/>
                                          </p:stCondLst>
                                        </p:cTn>
                                        <p:tgtEl>
                                          <p:spTgt spid="1265695"/>
                                        </p:tgtEl>
                                        <p:attrNameLst>
                                          <p:attrName>style.visibility</p:attrName>
                                        </p:attrNameLst>
                                      </p:cBhvr>
                                      <p:to>
                                        <p:strVal val="visible"/>
                                      </p:to>
                                    </p:set>
                                    <p:animEffect transition="in" filter="wipe(down)">
                                      <p:cBhvr>
                                        <p:cTn id="55" dur="750"/>
                                        <p:tgtEl>
                                          <p:spTgt spid="1265695"/>
                                        </p:tgtEl>
                                      </p:cBhvr>
                                    </p:animEffect>
                                  </p:childTnLst>
                                </p:cTn>
                              </p:par>
                            </p:childTnLst>
                          </p:cTn>
                        </p:par>
                        <p:par>
                          <p:cTn id="56" fill="hold" nodeType="afterGroup">
                            <p:stCondLst>
                              <p:cond delay="9250"/>
                            </p:stCondLst>
                            <p:childTnLst>
                              <p:par>
                                <p:cTn id="57" presetID="22" presetClass="entr" presetSubtype="8" fill="hold" nodeType="afterEffect">
                                  <p:stCondLst>
                                    <p:cond delay="0"/>
                                  </p:stCondLst>
                                  <p:childTnLst>
                                    <p:set>
                                      <p:cBhvr>
                                        <p:cTn id="58" dur="1" fill="hold">
                                          <p:stCondLst>
                                            <p:cond delay="0"/>
                                          </p:stCondLst>
                                        </p:cTn>
                                        <p:tgtEl>
                                          <p:spTgt spid="1265675">
                                            <p:txEl>
                                              <p:pRg st="0" end="0"/>
                                            </p:txEl>
                                          </p:spTgt>
                                        </p:tgtEl>
                                        <p:attrNameLst>
                                          <p:attrName>style.visibility</p:attrName>
                                        </p:attrNameLst>
                                      </p:cBhvr>
                                      <p:to>
                                        <p:strVal val="visible"/>
                                      </p:to>
                                    </p:set>
                                    <p:animEffect transition="in" filter="wipe(left)">
                                      <p:cBhvr>
                                        <p:cTn id="59" dur="500"/>
                                        <p:tgtEl>
                                          <p:spTgt spid="1265675">
                                            <p:txEl>
                                              <p:pRg st="0" end="0"/>
                                            </p:txEl>
                                          </p:spTgt>
                                        </p:tgtEl>
                                      </p:cBhvr>
                                    </p:animEffect>
                                  </p:childTnLst>
                                </p:cTn>
                              </p:par>
                            </p:childTnLst>
                          </p:cTn>
                        </p:par>
                        <p:par>
                          <p:cTn id="60" fill="hold" nodeType="afterGroup">
                            <p:stCondLst>
                              <p:cond delay="9750"/>
                            </p:stCondLst>
                            <p:childTnLst>
                              <p:par>
                                <p:cTn id="61" presetID="22" presetClass="entr" presetSubtype="8" fill="hold" nodeType="afterEffect">
                                  <p:stCondLst>
                                    <p:cond delay="0"/>
                                  </p:stCondLst>
                                  <p:childTnLst>
                                    <p:set>
                                      <p:cBhvr>
                                        <p:cTn id="62" dur="1" fill="hold">
                                          <p:stCondLst>
                                            <p:cond delay="0"/>
                                          </p:stCondLst>
                                        </p:cTn>
                                        <p:tgtEl>
                                          <p:spTgt spid="1265683"/>
                                        </p:tgtEl>
                                        <p:attrNameLst>
                                          <p:attrName>style.visibility</p:attrName>
                                        </p:attrNameLst>
                                      </p:cBhvr>
                                      <p:to>
                                        <p:strVal val="visible"/>
                                      </p:to>
                                    </p:set>
                                    <p:animEffect transition="in" filter="wipe(left)">
                                      <p:cBhvr>
                                        <p:cTn id="63" dur="500"/>
                                        <p:tgtEl>
                                          <p:spTgt spid="1265683"/>
                                        </p:tgtEl>
                                      </p:cBhvr>
                                    </p:animEffect>
                                  </p:childTnLst>
                                </p:cTn>
                              </p:par>
                            </p:childTnLst>
                          </p:cTn>
                        </p:par>
                        <p:par>
                          <p:cTn id="64" fill="hold" nodeType="afterGroup">
                            <p:stCondLst>
                              <p:cond delay="10250"/>
                            </p:stCondLst>
                            <p:childTnLst>
                              <p:par>
                                <p:cTn id="65" presetID="22" presetClass="entr" presetSubtype="8" fill="hold" nodeType="afterEffect">
                                  <p:stCondLst>
                                    <p:cond delay="0"/>
                                  </p:stCondLst>
                                  <p:childTnLst>
                                    <p:set>
                                      <p:cBhvr>
                                        <p:cTn id="66" dur="1" fill="hold">
                                          <p:stCondLst>
                                            <p:cond delay="0"/>
                                          </p:stCondLst>
                                        </p:cTn>
                                        <p:tgtEl>
                                          <p:spTgt spid="1265688"/>
                                        </p:tgtEl>
                                        <p:attrNameLst>
                                          <p:attrName>style.visibility</p:attrName>
                                        </p:attrNameLst>
                                      </p:cBhvr>
                                      <p:to>
                                        <p:strVal val="visible"/>
                                      </p:to>
                                    </p:set>
                                    <p:animEffect transition="in" filter="wipe(left)">
                                      <p:cBhvr>
                                        <p:cTn id="67" dur="500"/>
                                        <p:tgtEl>
                                          <p:spTgt spid="1265688"/>
                                        </p:tgtEl>
                                      </p:cBhvr>
                                    </p:animEffect>
                                  </p:childTnLst>
                                </p:cTn>
                              </p:par>
                            </p:childTnLst>
                          </p:cTn>
                        </p:par>
                        <p:par>
                          <p:cTn id="68" fill="hold" nodeType="afterGroup">
                            <p:stCondLst>
                              <p:cond delay="10750"/>
                            </p:stCondLst>
                            <p:childTnLst>
                              <p:par>
                                <p:cTn id="69" presetID="22" presetClass="entr" presetSubtype="8" fill="hold" nodeType="afterEffect">
                                  <p:stCondLst>
                                    <p:cond delay="0"/>
                                  </p:stCondLst>
                                  <p:childTnLst>
                                    <p:set>
                                      <p:cBhvr>
                                        <p:cTn id="70" dur="1" fill="hold">
                                          <p:stCondLst>
                                            <p:cond delay="0"/>
                                          </p:stCondLst>
                                        </p:cTn>
                                        <p:tgtEl>
                                          <p:spTgt spid="1265692"/>
                                        </p:tgtEl>
                                        <p:attrNameLst>
                                          <p:attrName>style.visibility</p:attrName>
                                        </p:attrNameLst>
                                      </p:cBhvr>
                                      <p:to>
                                        <p:strVal val="visible"/>
                                      </p:to>
                                    </p:set>
                                    <p:animEffect transition="in" filter="wipe(left)">
                                      <p:cBhvr>
                                        <p:cTn id="71" dur="750"/>
                                        <p:tgtEl>
                                          <p:spTgt spid="1265692"/>
                                        </p:tgtEl>
                                      </p:cBhvr>
                                    </p:animEffect>
                                  </p:childTnLst>
                                </p:cTn>
                              </p:par>
                            </p:childTnLst>
                          </p:cTn>
                        </p:par>
                        <p:par>
                          <p:cTn id="72" fill="hold" nodeType="afterGroup">
                            <p:stCondLst>
                              <p:cond delay="11500"/>
                            </p:stCondLst>
                            <p:childTnLst>
                              <p:par>
                                <p:cTn id="73" presetID="22" presetClass="entr" presetSubtype="8" fill="hold" nodeType="afterEffect">
                                  <p:stCondLst>
                                    <p:cond delay="0"/>
                                  </p:stCondLst>
                                  <p:childTnLst>
                                    <p:set>
                                      <p:cBhvr>
                                        <p:cTn id="74" dur="1" fill="hold">
                                          <p:stCondLst>
                                            <p:cond delay="0"/>
                                          </p:stCondLst>
                                        </p:cTn>
                                        <p:tgtEl>
                                          <p:spTgt spid="1265696"/>
                                        </p:tgtEl>
                                        <p:attrNameLst>
                                          <p:attrName>style.visibility</p:attrName>
                                        </p:attrNameLst>
                                      </p:cBhvr>
                                      <p:to>
                                        <p:strVal val="visible"/>
                                      </p:to>
                                    </p:set>
                                    <p:animEffect transition="in" filter="wipe(left)">
                                      <p:cBhvr>
                                        <p:cTn id="75" dur="750"/>
                                        <p:tgtEl>
                                          <p:spTgt spid="1265696"/>
                                        </p:tgtEl>
                                      </p:cBhvr>
                                    </p:animEffect>
                                  </p:childTnLst>
                                </p:cTn>
                              </p:par>
                            </p:childTnLst>
                          </p:cTn>
                        </p:par>
                        <p:par>
                          <p:cTn id="76" fill="hold" nodeType="afterGroup">
                            <p:stCondLst>
                              <p:cond delay="12250"/>
                            </p:stCondLst>
                            <p:childTnLst>
                              <p:par>
                                <p:cTn id="77" presetID="22" presetClass="entr" presetSubtype="1" fill="hold" nodeType="afterEffect">
                                  <p:stCondLst>
                                    <p:cond delay="0"/>
                                  </p:stCondLst>
                                  <p:childTnLst>
                                    <p:set>
                                      <p:cBhvr>
                                        <p:cTn id="78" dur="1" fill="hold">
                                          <p:stCondLst>
                                            <p:cond delay="0"/>
                                          </p:stCondLst>
                                        </p:cTn>
                                        <p:tgtEl>
                                          <p:spTgt spid="1265697"/>
                                        </p:tgtEl>
                                        <p:attrNameLst>
                                          <p:attrName>style.visibility</p:attrName>
                                        </p:attrNameLst>
                                      </p:cBhvr>
                                      <p:to>
                                        <p:strVal val="visible"/>
                                      </p:to>
                                    </p:set>
                                    <p:animEffect transition="in" filter="wipe(up)">
                                      <p:cBhvr>
                                        <p:cTn id="79" dur="750"/>
                                        <p:tgtEl>
                                          <p:spTgt spid="1265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5674"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6691" name="Rectangle 3"/>
          <p:cNvSpPr>
            <a:spLocks noChangeArrowheads="1"/>
          </p:cNvSpPr>
          <p:nvPr/>
        </p:nvSpPr>
        <p:spPr bwMode="auto">
          <a:xfrm>
            <a:off x="457200" y="1606550"/>
            <a:ext cx="8229600" cy="6858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equilibrium</a:t>
            </a:r>
            <a:r>
              <a:rPr lang="en-US" sz="2400" b="0" dirty="0">
                <a:solidFill>
                  <a:schemeClr val="tx1"/>
                </a:solidFill>
              </a:rPr>
              <a:t>  The condition that exists when quantity supplied and quantity demanded are equal. At equilibrium, there is no tendency for price to change.</a:t>
            </a:r>
          </a:p>
        </p:txBody>
      </p:sp>
      <p:sp>
        <p:nvSpPr>
          <p:cNvPr id="1266693" name="Rectangle 5"/>
          <p:cNvSpPr>
            <a:spLocks noChangeArrowheads="1"/>
          </p:cNvSpPr>
          <p:nvPr/>
        </p:nvSpPr>
        <p:spPr bwMode="auto">
          <a:xfrm>
            <a:off x="457200" y="4532313"/>
            <a:ext cx="8229600" cy="6858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excess demand </a:t>
            </a:r>
            <a:r>
              <a:rPr lang="en-US" sz="2400" i="1" dirty="0">
                <a:solidFill>
                  <a:schemeClr val="tx1"/>
                </a:solidFill>
              </a:rPr>
              <a:t>or</a:t>
            </a:r>
            <a:r>
              <a:rPr lang="en-US" sz="2400" dirty="0">
                <a:solidFill>
                  <a:schemeClr val="tx1"/>
                </a:solidFill>
              </a:rPr>
              <a:t> shortage</a:t>
            </a:r>
            <a:r>
              <a:rPr lang="en-US" sz="2400" b="0" dirty="0">
                <a:solidFill>
                  <a:schemeClr val="tx1"/>
                </a:solidFill>
              </a:rPr>
              <a:t>  The condition that exists when quantity demanded exceeds quantity supplied at the current price.</a:t>
            </a:r>
          </a:p>
        </p:txBody>
      </p:sp>
      <p:sp>
        <p:nvSpPr>
          <p:cNvPr id="7" name="Rectangle 6"/>
          <p:cNvSpPr txBox="1">
            <a:spLocks noChangeArrowheads="1"/>
          </p:cNvSpPr>
          <p:nvPr/>
        </p:nvSpPr>
        <p:spPr bwMode="auto">
          <a:xfrm>
            <a:off x="457200" y="219075"/>
            <a:ext cx="8382000" cy="457200"/>
          </a:xfrm>
          <a:prstGeom prst="rect">
            <a:avLst/>
          </a:prstGeom>
          <a:noFill/>
          <a:ln>
            <a:miter lim="800000"/>
            <a:headEnd/>
            <a:tailEnd/>
          </a:ln>
        </p:spPr>
        <p:txBody>
          <a:bodyPr/>
          <a:lstStyle/>
          <a:p>
            <a:pPr>
              <a:spcBef>
                <a:spcPct val="0"/>
              </a:spcBef>
              <a:spcAft>
                <a:spcPct val="0"/>
              </a:spcAft>
              <a:defRPr/>
            </a:pPr>
            <a:r>
              <a:rPr lang="en-US" sz="3200" b="0" kern="0" dirty="0">
                <a:solidFill>
                  <a:srgbClr val="8A1636"/>
                </a:solidFill>
                <a:latin typeface="+mj-lt"/>
                <a:ea typeface="+mj-ea"/>
                <a:cs typeface="+mj-cs"/>
              </a:rPr>
              <a:t>Market Equilibrium</a:t>
            </a:r>
          </a:p>
        </p:txBody>
      </p:sp>
      <p:sp>
        <p:nvSpPr>
          <p:cNvPr id="8" name="Rectangle 4"/>
          <p:cNvSpPr txBox="1">
            <a:spLocks noChangeArrowheads="1"/>
          </p:cNvSpPr>
          <p:nvPr/>
        </p:nvSpPr>
        <p:spPr bwMode="auto">
          <a:xfrm>
            <a:off x="457200" y="3221038"/>
            <a:ext cx="6858000" cy="381000"/>
          </a:xfrm>
          <a:prstGeom prst="rect">
            <a:avLst/>
          </a:prstGeom>
          <a:noFill/>
          <a:ln>
            <a:miter lim="800000"/>
            <a:headEnd/>
            <a:tailEnd/>
          </a:ln>
        </p:spPr>
        <p:txBody>
          <a:bodyPr/>
          <a:lstStyle/>
          <a:p>
            <a:pPr marL="457200" indent="-457200">
              <a:defRPr/>
            </a:pPr>
            <a:r>
              <a:rPr lang="en-US" sz="2400" b="0" kern="0" dirty="0">
                <a:solidFill>
                  <a:srgbClr val="55367D"/>
                </a:solidFill>
                <a:latin typeface="+mn-lt"/>
              </a:rPr>
              <a:t>Excess Demand</a:t>
            </a:r>
          </a:p>
        </p:txBody>
      </p:sp>
    </p:spTree>
    <p:extLst>
      <p:ext uri="{BB962C8B-B14F-4D97-AF65-F5344CB8AC3E}">
        <p14:creationId xmlns:p14="http://schemas.microsoft.com/office/powerpoint/2010/main" val="756095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6691"/>
                                        </p:tgtEl>
                                        <p:attrNameLst>
                                          <p:attrName>style.visibility</p:attrName>
                                        </p:attrNameLst>
                                      </p:cBhvr>
                                      <p:to>
                                        <p:strVal val="visible"/>
                                      </p:to>
                                    </p:set>
                                    <p:animEffect transition="in" filter="wipe(left)">
                                      <p:cBhvr>
                                        <p:cTn id="11" dur="500"/>
                                        <p:tgtEl>
                                          <p:spTgt spid="126669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66693"/>
                                        </p:tgtEl>
                                        <p:attrNameLst>
                                          <p:attrName>style.visibility</p:attrName>
                                        </p:attrNameLst>
                                      </p:cBhvr>
                                      <p:to>
                                        <p:strVal val="visible"/>
                                      </p:to>
                                    </p:set>
                                    <p:animEffect transition="in" filter="wipe(left)">
                                      <p:cBhvr>
                                        <p:cTn id="19" dur="500"/>
                                        <p:tgtEl>
                                          <p:spTgt spid="126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1" grpId="0"/>
      <p:bldP spid="1266693" grpId="0"/>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8741" name="Text Box 5"/>
          <p:cNvSpPr txBox="1">
            <a:spLocks noChangeArrowheads="1"/>
          </p:cNvSpPr>
          <p:nvPr/>
        </p:nvSpPr>
        <p:spPr bwMode="auto">
          <a:xfrm>
            <a:off x="457200" y="5181600"/>
            <a:ext cx="8229600" cy="1219200"/>
          </a:xfrm>
          <a:prstGeom prst="rect">
            <a:avLst/>
          </a:prstGeom>
          <a:solidFill>
            <a:srgbClr val="DDECEB"/>
          </a:solidFill>
          <a:ln w="9525" algn="ctr">
            <a:noFill/>
            <a:miter lim="800000"/>
            <a:headEnd/>
            <a:tailEnd/>
          </a:ln>
        </p:spPr>
        <p:txBody>
          <a:bodyPr/>
          <a:lstStyle/>
          <a:p>
            <a:pPr>
              <a:spcBef>
                <a:spcPct val="0"/>
              </a:spcBef>
              <a:spcAft>
                <a:spcPct val="0"/>
              </a:spcAft>
              <a:tabLst>
                <a:tab pos="457200" algn="l"/>
                <a:tab pos="685800" algn="l"/>
              </a:tabLst>
            </a:pPr>
            <a:r>
              <a:rPr lang="en-US" sz="1800" b="0">
                <a:solidFill>
                  <a:schemeClr val="tx1"/>
                </a:solidFill>
              </a:rPr>
              <a:t>When quantity demanded exceeds quantity supplied, price tends to rise. </a:t>
            </a:r>
          </a:p>
          <a:p>
            <a:pPr>
              <a:spcBef>
                <a:spcPct val="0"/>
              </a:spcBef>
              <a:spcAft>
                <a:spcPct val="0"/>
              </a:spcAft>
              <a:tabLst>
                <a:tab pos="457200" algn="l"/>
                <a:tab pos="685800" algn="l"/>
              </a:tabLst>
            </a:pPr>
            <a:r>
              <a:rPr lang="en-US" sz="1800" b="0">
                <a:solidFill>
                  <a:schemeClr val="tx1"/>
                </a:solidFill>
              </a:rPr>
              <a:t>When the price in a market rises, quantity demanded falls and quantity supplied rises until an equilibrium is reached at which quantity demanded and quantity supplied are equal.</a:t>
            </a:r>
          </a:p>
        </p:txBody>
      </p:sp>
      <p:sp>
        <p:nvSpPr>
          <p:cNvPr id="1268749" name="Rectangle 13"/>
          <p:cNvSpPr>
            <a:spLocks noChangeArrowheads="1"/>
          </p:cNvSpPr>
          <p:nvPr/>
        </p:nvSpPr>
        <p:spPr bwMode="auto">
          <a:xfrm>
            <a:off x="457200" y="457200"/>
            <a:ext cx="3041650" cy="4572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3.9</a:t>
            </a:r>
            <a:r>
              <a:rPr lang="en-US" sz="1400"/>
              <a:t>  </a:t>
            </a:r>
            <a:r>
              <a:rPr lang="en-US" sz="1400">
                <a:solidFill>
                  <a:schemeClr val="tx1"/>
                </a:solidFill>
              </a:rPr>
              <a:t>Excess Demand, or Shortage</a:t>
            </a:r>
          </a:p>
        </p:txBody>
      </p:sp>
      <p:sp>
        <p:nvSpPr>
          <p:cNvPr id="1268750" name="Text Box 14"/>
          <p:cNvSpPr txBox="1">
            <a:spLocks noChangeArrowheads="1"/>
          </p:cNvSpPr>
          <p:nvPr/>
        </p:nvSpPr>
        <p:spPr bwMode="auto">
          <a:xfrm rot="10800000">
            <a:off x="457200" y="955675"/>
            <a:ext cx="3048000" cy="3540125"/>
          </a:xfrm>
          <a:prstGeom prst="rect">
            <a:avLst/>
          </a:prstGeom>
          <a:noFill/>
          <a:ln w="9525" algn="ctr">
            <a:noFill/>
            <a:miter lim="800000"/>
            <a:headEnd/>
            <a:tailEnd/>
          </a:ln>
        </p:spPr>
        <p:txBody>
          <a:bodyPr rot="10800000">
            <a:spAutoFit/>
          </a:bodyPr>
          <a:lstStyle/>
          <a:p>
            <a:pPr>
              <a:spcBef>
                <a:spcPct val="0"/>
              </a:spcBef>
              <a:spcAft>
                <a:spcPct val="0"/>
              </a:spcAft>
            </a:pPr>
            <a:r>
              <a:rPr lang="en-US" sz="1600" b="0">
                <a:solidFill>
                  <a:schemeClr val="tx1"/>
                </a:solidFill>
              </a:rPr>
              <a:t>At a price of $1.75 per bushel, quantity demanded exceeds quantity supplied.</a:t>
            </a:r>
          </a:p>
          <a:p>
            <a:pPr>
              <a:spcBef>
                <a:spcPct val="0"/>
              </a:spcBef>
              <a:spcAft>
                <a:spcPct val="0"/>
              </a:spcAft>
            </a:pPr>
            <a:r>
              <a:rPr lang="en-US" sz="1600" b="0">
                <a:solidFill>
                  <a:schemeClr val="tx1"/>
                </a:solidFill>
              </a:rPr>
              <a:t>When excess </a:t>
            </a:r>
            <a:r>
              <a:rPr lang="en-US" sz="1600" b="0" i="1">
                <a:solidFill>
                  <a:schemeClr val="tx1"/>
                </a:solidFill>
              </a:rPr>
              <a:t>demand</a:t>
            </a:r>
            <a:r>
              <a:rPr lang="en-US" sz="1600" b="0">
                <a:solidFill>
                  <a:schemeClr val="tx1"/>
                </a:solidFill>
              </a:rPr>
              <a:t> exists, there is a tendency for price to rise.</a:t>
            </a:r>
          </a:p>
          <a:p>
            <a:pPr>
              <a:spcBef>
                <a:spcPct val="0"/>
              </a:spcBef>
              <a:spcAft>
                <a:spcPct val="0"/>
              </a:spcAft>
            </a:pPr>
            <a:r>
              <a:rPr lang="en-US" sz="1600" b="0">
                <a:solidFill>
                  <a:schemeClr val="tx1"/>
                </a:solidFill>
              </a:rPr>
              <a:t>When quantity demanded equals quantity supplied, excess demand is eliminated and the market is in equilibrium. Here the equilibrium price is $2.00 and the equilibrium quantity is 40,000 bushels. </a:t>
            </a:r>
          </a:p>
        </p:txBody>
      </p:sp>
      <p:pic>
        <p:nvPicPr>
          <p:cNvPr id="3" name="Picture 2"/>
          <p:cNvPicPr>
            <a:picLocks noChangeAspect="1"/>
          </p:cNvPicPr>
          <p:nvPr/>
        </p:nvPicPr>
        <p:blipFill>
          <a:blip r:embed="rId2"/>
          <a:srcRect/>
          <a:stretch>
            <a:fillRect/>
          </a:stretch>
        </p:blipFill>
        <p:spPr bwMode="auto">
          <a:xfrm>
            <a:off x="3905250" y="685800"/>
            <a:ext cx="4810125" cy="3771900"/>
          </a:xfrm>
          <a:prstGeom prst="rect">
            <a:avLst/>
          </a:prstGeom>
          <a:noFill/>
          <a:ln w="9525">
            <a:noFill/>
            <a:miter lim="800000"/>
            <a:headEnd/>
            <a:tailEnd/>
          </a:ln>
        </p:spPr>
      </p:pic>
      <p:pic>
        <p:nvPicPr>
          <p:cNvPr id="6" name="Picture 5"/>
          <p:cNvPicPr>
            <a:picLocks noChangeAspect="1"/>
          </p:cNvPicPr>
          <p:nvPr/>
        </p:nvPicPr>
        <p:blipFill>
          <a:blip r:embed="rId3"/>
          <a:srcRect/>
          <a:stretch>
            <a:fillRect/>
          </a:stretch>
        </p:blipFill>
        <p:spPr bwMode="auto">
          <a:xfrm>
            <a:off x="3905250" y="685800"/>
            <a:ext cx="4810125" cy="3771900"/>
          </a:xfrm>
          <a:prstGeom prst="rect">
            <a:avLst/>
          </a:prstGeom>
          <a:noFill/>
          <a:ln w="9525">
            <a:noFill/>
            <a:miter lim="800000"/>
            <a:headEnd/>
            <a:tailEnd/>
          </a:ln>
        </p:spPr>
      </p:pic>
      <p:pic>
        <p:nvPicPr>
          <p:cNvPr id="7" name="Picture 6"/>
          <p:cNvPicPr>
            <a:picLocks noChangeAspect="1"/>
          </p:cNvPicPr>
          <p:nvPr/>
        </p:nvPicPr>
        <p:blipFill>
          <a:blip r:embed="rId4"/>
          <a:srcRect/>
          <a:stretch>
            <a:fillRect/>
          </a:stretch>
        </p:blipFill>
        <p:spPr bwMode="auto">
          <a:xfrm>
            <a:off x="3905250" y="685800"/>
            <a:ext cx="4810125" cy="3771900"/>
          </a:xfrm>
          <a:prstGeom prst="rect">
            <a:avLst/>
          </a:prstGeom>
          <a:noFill/>
          <a:ln w="9525">
            <a:noFill/>
            <a:miter lim="800000"/>
            <a:headEnd/>
            <a:tailEnd/>
          </a:ln>
        </p:spPr>
      </p:pic>
      <p:pic>
        <p:nvPicPr>
          <p:cNvPr id="8" name="Picture 7"/>
          <p:cNvPicPr>
            <a:picLocks noChangeAspect="1"/>
          </p:cNvPicPr>
          <p:nvPr/>
        </p:nvPicPr>
        <p:blipFill>
          <a:blip r:embed="rId5"/>
          <a:srcRect/>
          <a:stretch>
            <a:fillRect/>
          </a:stretch>
        </p:blipFill>
        <p:spPr bwMode="auto">
          <a:xfrm>
            <a:off x="3905250" y="685800"/>
            <a:ext cx="4810125" cy="3771900"/>
          </a:xfrm>
          <a:prstGeom prst="rect">
            <a:avLst/>
          </a:prstGeom>
          <a:noFill/>
          <a:ln w="9525">
            <a:noFill/>
            <a:miter lim="800000"/>
            <a:headEnd/>
            <a:tailEnd/>
          </a:ln>
        </p:spPr>
      </p:pic>
      <p:pic>
        <p:nvPicPr>
          <p:cNvPr id="9" name="Picture 8"/>
          <p:cNvPicPr>
            <a:picLocks noChangeAspect="1"/>
          </p:cNvPicPr>
          <p:nvPr/>
        </p:nvPicPr>
        <p:blipFill>
          <a:blip r:embed="rId6"/>
          <a:srcRect/>
          <a:stretch>
            <a:fillRect/>
          </a:stretch>
        </p:blipFill>
        <p:spPr bwMode="auto">
          <a:xfrm>
            <a:off x="3905250" y="685800"/>
            <a:ext cx="4810125" cy="3771900"/>
          </a:xfrm>
          <a:prstGeom prst="rect">
            <a:avLst/>
          </a:prstGeom>
          <a:noFill/>
          <a:ln w="9525">
            <a:noFill/>
            <a:miter lim="800000"/>
            <a:headEnd/>
            <a:tailEnd/>
          </a:ln>
        </p:spPr>
      </p:pic>
      <p:pic>
        <p:nvPicPr>
          <p:cNvPr id="10" name="Picture 9"/>
          <p:cNvPicPr>
            <a:picLocks noChangeAspect="1"/>
          </p:cNvPicPr>
          <p:nvPr/>
        </p:nvPicPr>
        <p:blipFill>
          <a:blip r:embed="rId7"/>
          <a:srcRect/>
          <a:stretch>
            <a:fillRect/>
          </a:stretch>
        </p:blipFill>
        <p:spPr bwMode="auto">
          <a:xfrm>
            <a:off x="3905250" y="685800"/>
            <a:ext cx="4810125" cy="3771900"/>
          </a:xfrm>
          <a:prstGeom prst="rect">
            <a:avLst/>
          </a:prstGeom>
          <a:noFill/>
          <a:ln w="9525">
            <a:noFill/>
            <a:miter lim="800000"/>
            <a:headEnd/>
            <a:tailEnd/>
          </a:ln>
        </p:spPr>
      </p:pic>
      <p:pic>
        <p:nvPicPr>
          <p:cNvPr id="11" name="Picture 10"/>
          <p:cNvPicPr>
            <a:picLocks noChangeAspect="1"/>
          </p:cNvPicPr>
          <p:nvPr/>
        </p:nvPicPr>
        <p:blipFill>
          <a:blip r:embed="rId8"/>
          <a:srcRect/>
          <a:stretch>
            <a:fillRect/>
          </a:stretch>
        </p:blipFill>
        <p:spPr bwMode="auto">
          <a:xfrm>
            <a:off x="3905250" y="685800"/>
            <a:ext cx="4810125" cy="3771900"/>
          </a:xfrm>
          <a:prstGeom prst="rect">
            <a:avLst/>
          </a:prstGeom>
          <a:noFill/>
          <a:ln w="9525">
            <a:noFill/>
            <a:miter lim="800000"/>
            <a:headEnd/>
            <a:tailEnd/>
          </a:ln>
        </p:spPr>
      </p:pic>
      <p:pic>
        <p:nvPicPr>
          <p:cNvPr id="12" name="Picture 11"/>
          <p:cNvPicPr>
            <a:picLocks noChangeAspect="1"/>
          </p:cNvPicPr>
          <p:nvPr/>
        </p:nvPicPr>
        <p:blipFill>
          <a:blip r:embed="rId9"/>
          <a:srcRect/>
          <a:stretch>
            <a:fillRect/>
          </a:stretch>
        </p:blipFill>
        <p:spPr bwMode="auto">
          <a:xfrm>
            <a:off x="3905250" y="685800"/>
            <a:ext cx="4810125" cy="3771900"/>
          </a:xfrm>
          <a:prstGeom prst="rect">
            <a:avLst/>
          </a:prstGeom>
          <a:noFill/>
          <a:ln w="9525">
            <a:noFill/>
            <a:miter lim="800000"/>
            <a:headEnd/>
            <a:tailEnd/>
          </a:ln>
        </p:spPr>
      </p:pic>
    </p:spTree>
    <p:extLst>
      <p:ext uri="{BB962C8B-B14F-4D97-AF65-F5344CB8AC3E}">
        <p14:creationId xmlns:p14="http://schemas.microsoft.com/office/powerpoint/2010/main" val="389906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8749"/>
                                        </p:tgtEl>
                                        <p:attrNameLst>
                                          <p:attrName>style.visibility</p:attrName>
                                        </p:attrNameLst>
                                      </p:cBhvr>
                                      <p:to>
                                        <p:strVal val="visible"/>
                                      </p:to>
                                    </p:set>
                                    <p:animEffect transition="in" filter="wipe(left)">
                                      <p:cBhvr>
                                        <p:cTn id="7" dur="500"/>
                                        <p:tgtEl>
                                          <p:spTgt spid="126874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68750">
                                            <p:txEl>
                                              <p:pRg st="0" end="0"/>
                                            </p:txEl>
                                          </p:spTgt>
                                        </p:tgtEl>
                                        <p:attrNameLst>
                                          <p:attrName>style.visibility</p:attrName>
                                        </p:attrNameLst>
                                      </p:cBhvr>
                                      <p:to>
                                        <p:strVal val="visible"/>
                                      </p:to>
                                    </p:set>
                                    <p:animEffect transition="in" filter="wipe(left)">
                                      <p:cBhvr>
                                        <p:cTn id="11" dur="500"/>
                                        <p:tgtEl>
                                          <p:spTgt spid="1268750">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1268750">
                                            <p:txEl>
                                              <p:pRg st="1" end="1"/>
                                            </p:txEl>
                                          </p:spTgt>
                                        </p:tgtEl>
                                        <p:attrNameLst>
                                          <p:attrName>style.visibility</p:attrName>
                                        </p:attrNameLst>
                                      </p:cBhvr>
                                      <p:to>
                                        <p:strVal val="visible"/>
                                      </p:to>
                                    </p:set>
                                    <p:animEffect transition="in" filter="wipe(left)">
                                      <p:cBhvr>
                                        <p:cTn id="35" dur="500"/>
                                        <p:tgtEl>
                                          <p:spTgt spid="1268750">
                                            <p:txEl>
                                              <p:pRg st="1" end="1"/>
                                            </p:txEl>
                                          </p:spTgt>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1268750">
                                            <p:txEl>
                                              <p:pRg st="2" end="2"/>
                                            </p:txEl>
                                          </p:spTgt>
                                        </p:tgtEl>
                                        <p:attrNameLst>
                                          <p:attrName>style.visibility</p:attrName>
                                        </p:attrNameLst>
                                      </p:cBhvr>
                                      <p:to>
                                        <p:strVal val="visible"/>
                                      </p:to>
                                    </p:set>
                                    <p:animEffect transition="in" filter="wipe(left)">
                                      <p:cBhvr>
                                        <p:cTn id="43" dur="500"/>
                                        <p:tgtEl>
                                          <p:spTgt spid="1268750">
                                            <p:txEl>
                                              <p:pRg st="2" end="2"/>
                                            </p:txEl>
                                          </p:spTgt>
                                        </p:tgtEl>
                                      </p:cBhvr>
                                    </p:animEffect>
                                  </p:childTnLst>
                                </p:cTn>
                              </p:par>
                            </p:childTnLst>
                          </p:cTn>
                        </p:par>
                        <p:par>
                          <p:cTn id="44" fill="hold" nodeType="afterGroup">
                            <p:stCondLst>
                              <p:cond delay="50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nodeType="afterGroup">
                            <p:stCondLst>
                              <p:cond delay="5500"/>
                            </p:stCondLst>
                            <p:childTnLst>
                              <p:par>
                                <p:cTn id="49" presetID="22" presetClass="entr" presetSubtype="8"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nodeType="afterGroup">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268741">
                                            <p:bg/>
                                          </p:spTgt>
                                        </p:tgtEl>
                                        <p:attrNameLst>
                                          <p:attrName>style.visibility</p:attrName>
                                        </p:attrNameLst>
                                      </p:cBhvr>
                                      <p:to>
                                        <p:strVal val="visible"/>
                                      </p:to>
                                    </p:set>
                                    <p:animEffect transition="in" filter="wipe(left)">
                                      <p:cBhvr>
                                        <p:cTn id="55" dur="500"/>
                                        <p:tgtEl>
                                          <p:spTgt spid="1268741">
                                            <p:bg/>
                                          </p:spTgt>
                                        </p:tgtEl>
                                      </p:cBhvr>
                                    </p:animEffect>
                                  </p:childTnLst>
                                </p:cTn>
                              </p:par>
                            </p:childTnLst>
                          </p:cTn>
                        </p:par>
                        <p:par>
                          <p:cTn id="56" fill="hold" nodeType="afterGroup">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268741">
                                            <p:txEl>
                                              <p:pRg st="0" end="0"/>
                                            </p:txEl>
                                          </p:spTgt>
                                        </p:tgtEl>
                                        <p:attrNameLst>
                                          <p:attrName>style.visibility</p:attrName>
                                        </p:attrNameLst>
                                      </p:cBhvr>
                                      <p:to>
                                        <p:strVal val="visible"/>
                                      </p:to>
                                    </p:set>
                                    <p:animEffect transition="in" filter="wipe(left)">
                                      <p:cBhvr>
                                        <p:cTn id="59" dur="500"/>
                                        <p:tgtEl>
                                          <p:spTgt spid="1268741">
                                            <p:txEl>
                                              <p:pRg st="0" end="0"/>
                                            </p:txEl>
                                          </p:spTgt>
                                        </p:tgtEl>
                                      </p:cBhvr>
                                    </p:animEffect>
                                  </p:childTnLst>
                                </p:cTn>
                              </p:par>
                            </p:childTnLst>
                          </p:cTn>
                        </p:par>
                        <p:par>
                          <p:cTn id="60" fill="hold" nodeType="afterGroup">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1268741">
                                            <p:txEl>
                                              <p:pRg st="1" end="1"/>
                                            </p:txEl>
                                          </p:spTgt>
                                        </p:tgtEl>
                                        <p:attrNameLst>
                                          <p:attrName>style.visibility</p:attrName>
                                        </p:attrNameLst>
                                      </p:cBhvr>
                                      <p:to>
                                        <p:strVal val="visible"/>
                                      </p:to>
                                    </p:set>
                                    <p:animEffect transition="in" filter="wipe(left)">
                                      <p:cBhvr>
                                        <p:cTn id="63" dur="500"/>
                                        <p:tgtEl>
                                          <p:spTgt spid="12687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741" grpId="0" build="p" animBg="1"/>
      <p:bldP spid="1268749"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64" name="Rectangle 4"/>
          <p:cNvSpPr>
            <a:spLocks noChangeArrowheads="1"/>
          </p:cNvSpPr>
          <p:nvPr/>
        </p:nvSpPr>
        <p:spPr bwMode="auto">
          <a:xfrm>
            <a:off x="447675" y="1905000"/>
            <a:ext cx="8229600" cy="685800"/>
          </a:xfrm>
          <a:prstGeom prst="rect">
            <a:avLst/>
          </a:prstGeom>
          <a:noFill/>
          <a:ln w="9525">
            <a:noFill/>
            <a:miter lim="800000"/>
            <a:headEnd/>
            <a:tailEnd/>
          </a:ln>
        </p:spPr>
        <p:txBody>
          <a:bodyPr/>
          <a:lstStyle/>
          <a:p>
            <a:pPr>
              <a:spcBef>
                <a:spcPct val="0"/>
              </a:spcBef>
              <a:spcAft>
                <a:spcPct val="0"/>
              </a:spcAft>
            </a:pPr>
            <a:r>
              <a:rPr lang="en-US" sz="1800">
                <a:solidFill>
                  <a:schemeClr val="tx1"/>
                </a:solidFill>
              </a:rPr>
              <a:t>excess supply </a:t>
            </a:r>
            <a:r>
              <a:rPr lang="en-US" sz="1800" i="1">
                <a:solidFill>
                  <a:schemeClr val="tx1"/>
                </a:solidFill>
              </a:rPr>
              <a:t>or</a:t>
            </a:r>
            <a:r>
              <a:rPr lang="en-US" sz="1800">
                <a:solidFill>
                  <a:schemeClr val="tx1"/>
                </a:solidFill>
              </a:rPr>
              <a:t> surplus</a:t>
            </a:r>
            <a:r>
              <a:rPr lang="en-US" sz="1800" b="0">
                <a:solidFill>
                  <a:schemeClr val="tx1"/>
                </a:solidFill>
              </a:rPr>
              <a:t>  The condition that exists when quantity supplied exceeds quantity demanded at the current price.</a:t>
            </a:r>
          </a:p>
        </p:txBody>
      </p:sp>
      <p:sp>
        <p:nvSpPr>
          <p:cNvPr id="7" name="Rectangle 4"/>
          <p:cNvSpPr txBox="1">
            <a:spLocks noChangeArrowheads="1"/>
          </p:cNvSpPr>
          <p:nvPr/>
        </p:nvSpPr>
        <p:spPr bwMode="auto">
          <a:xfrm>
            <a:off x="447675" y="295275"/>
            <a:ext cx="7315200" cy="381000"/>
          </a:xfrm>
          <a:prstGeom prst="rect">
            <a:avLst/>
          </a:prstGeom>
          <a:noFill/>
          <a:ln>
            <a:miter lim="800000"/>
            <a:headEnd/>
            <a:tailEnd/>
          </a:ln>
        </p:spPr>
        <p:txBody>
          <a:bodyPr/>
          <a:lstStyle/>
          <a:p>
            <a:pPr marL="457200" indent="-457200">
              <a:defRPr/>
            </a:pPr>
            <a:r>
              <a:rPr lang="en-US" sz="2000" b="0" kern="0" dirty="0">
                <a:solidFill>
                  <a:srgbClr val="55367D"/>
                </a:solidFill>
                <a:latin typeface="+mn-lt"/>
              </a:rPr>
              <a:t>Excess Supply</a:t>
            </a:r>
          </a:p>
        </p:txBody>
      </p:sp>
    </p:spTree>
    <p:extLst>
      <p:ext uri="{BB962C8B-B14F-4D97-AF65-F5344CB8AC3E}">
        <p14:creationId xmlns:p14="http://schemas.microsoft.com/office/powerpoint/2010/main" val="463054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9764"/>
                                        </p:tgtEl>
                                        <p:attrNameLst>
                                          <p:attrName>style.visibility</p:attrName>
                                        </p:attrNameLst>
                                      </p:cBhvr>
                                      <p:to>
                                        <p:strVal val="visible"/>
                                      </p:to>
                                    </p:set>
                                    <p:animEffect transition="in" filter="wipe(left)">
                                      <p:cBhvr>
                                        <p:cTn id="11" dur="500"/>
                                        <p:tgtEl>
                                          <p:spTgt spid="1269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64"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0789" name="Text Box 5"/>
          <p:cNvSpPr txBox="1">
            <a:spLocks noChangeArrowheads="1"/>
          </p:cNvSpPr>
          <p:nvPr/>
        </p:nvSpPr>
        <p:spPr bwMode="auto">
          <a:xfrm>
            <a:off x="457200" y="4953000"/>
            <a:ext cx="8382000" cy="1219200"/>
          </a:xfrm>
          <a:prstGeom prst="rect">
            <a:avLst/>
          </a:prstGeom>
          <a:solidFill>
            <a:srgbClr val="DDECEB"/>
          </a:solidFill>
          <a:ln w="9525" algn="ctr">
            <a:noFill/>
            <a:miter lim="800000"/>
            <a:headEnd/>
            <a:tailEnd/>
          </a:ln>
        </p:spPr>
        <p:txBody>
          <a:bodyPr/>
          <a:lstStyle/>
          <a:p>
            <a:pPr>
              <a:spcBef>
                <a:spcPct val="0"/>
              </a:spcBef>
              <a:spcAft>
                <a:spcPct val="0"/>
              </a:spcAft>
              <a:tabLst>
                <a:tab pos="457200" algn="l"/>
                <a:tab pos="685800" algn="l"/>
              </a:tabLst>
            </a:pPr>
            <a:r>
              <a:rPr lang="en-US" sz="1800" b="0">
                <a:solidFill>
                  <a:schemeClr val="tx1"/>
                </a:solidFill>
              </a:rPr>
              <a:t>When quantity supplied exceeds quantity demanded at the current price, the price tends to fall. When price falls, quantity supplied is likely to decrease and quantity demanded is likely to increase until an equilibrium price is reached where quantity supplied and quantity demanded are equal.</a:t>
            </a:r>
          </a:p>
        </p:txBody>
      </p:sp>
      <p:sp>
        <p:nvSpPr>
          <p:cNvPr id="1270797" name="Rectangle 13"/>
          <p:cNvSpPr>
            <a:spLocks noChangeArrowheads="1"/>
          </p:cNvSpPr>
          <p:nvPr/>
        </p:nvSpPr>
        <p:spPr bwMode="auto">
          <a:xfrm>
            <a:off x="457200" y="457200"/>
            <a:ext cx="2886075" cy="4572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3.10</a:t>
            </a:r>
            <a:r>
              <a:rPr lang="en-US" sz="1400"/>
              <a:t>  </a:t>
            </a:r>
            <a:r>
              <a:rPr lang="en-US" sz="1400">
                <a:solidFill>
                  <a:schemeClr val="tx1"/>
                </a:solidFill>
              </a:rPr>
              <a:t>Excess Supply, or Surplus</a:t>
            </a:r>
          </a:p>
        </p:txBody>
      </p:sp>
      <p:sp>
        <p:nvSpPr>
          <p:cNvPr id="1270798" name="Text Box 14"/>
          <p:cNvSpPr txBox="1">
            <a:spLocks noChangeArrowheads="1"/>
          </p:cNvSpPr>
          <p:nvPr/>
        </p:nvSpPr>
        <p:spPr bwMode="auto">
          <a:xfrm rot="10800000">
            <a:off x="457200" y="944563"/>
            <a:ext cx="2819400" cy="1570037"/>
          </a:xfrm>
          <a:prstGeom prst="rect">
            <a:avLst/>
          </a:prstGeom>
          <a:noFill/>
          <a:ln w="9525" algn="ctr">
            <a:noFill/>
            <a:miter lim="800000"/>
            <a:headEnd/>
            <a:tailEnd/>
          </a:ln>
        </p:spPr>
        <p:txBody>
          <a:bodyPr rot="10800000">
            <a:spAutoFit/>
          </a:bodyPr>
          <a:lstStyle/>
          <a:p>
            <a:pPr>
              <a:spcBef>
                <a:spcPct val="0"/>
              </a:spcBef>
              <a:spcAft>
                <a:spcPct val="0"/>
              </a:spcAft>
            </a:pPr>
            <a:r>
              <a:rPr lang="en-US" sz="1600" b="0">
                <a:solidFill>
                  <a:schemeClr val="tx1"/>
                </a:solidFill>
              </a:rPr>
              <a:t>At a price of $3.00, quantity supplied exceeds quantity demanded by 20,000 bushels. </a:t>
            </a:r>
          </a:p>
          <a:p>
            <a:pPr>
              <a:spcBef>
                <a:spcPct val="0"/>
              </a:spcBef>
              <a:spcAft>
                <a:spcPct val="0"/>
              </a:spcAft>
            </a:pPr>
            <a:r>
              <a:rPr lang="en-US" sz="1600" b="0">
                <a:solidFill>
                  <a:schemeClr val="tx1"/>
                </a:solidFill>
              </a:rPr>
              <a:t>This excess supply will cause the price to fall.  </a:t>
            </a:r>
          </a:p>
        </p:txBody>
      </p:sp>
      <p:pic>
        <p:nvPicPr>
          <p:cNvPr id="3" name="Picture 2"/>
          <p:cNvPicPr>
            <a:picLocks noChangeAspect="1"/>
          </p:cNvPicPr>
          <p:nvPr/>
        </p:nvPicPr>
        <p:blipFill>
          <a:blip r:embed="rId2"/>
          <a:srcRect/>
          <a:stretch>
            <a:fillRect/>
          </a:stretch>
        </p:blipFill>
        <p:spPr bwMode="auto">
          <a:xfrm>
            <a:off x="3657600" y="557213"/>
            <a:ext cx="5076825" cy="3914775"/>
          </a:xfrm>
          <a:prstGeom prst="rect">
            <a:avLst/>
          </a:prstGeom>
          <a:noFill/>
          <a:ln w="9525">
            <a:noFill/>
            <a:miter lim="800000"/>
            <a:headEnd/>
            <a:tailEnd/>
          </a:ln>
        </p:spPr>
      </p:pic>
      <p:pic>
        <p:nvPicPr>
          <p:cNvPr id="4" name="Picture 3"/>
          <p:cNvPicPr>
            <a:picLocks noChangeAspect="1"/>
          </p:cNvPicPr>
          <p:nvPr/>
        </p:nvPicPr>
        <p:blipFill>
          <a:blip r:embed="rId3"/>
          <a:srcRect/>
          <a:stretch>
            <a:fillRect/>
          </a:stretch>
        </p:blipFill>
        <p:spPr bwMode="auto">
          <a:xfrm>
            <a:off x="3657600" y="557213"/>
            <a:ext cx="5076825" cy="3914775"/>
          </a:xfrm>
          <a:prstGeom prst="rect">
            <a:avLst/>
          </a:prstGeom>
          <a:noFill/>
          <a:ln w="9525">
            <a:noFill/>
            <a:miter lim="800000"/>
            <a:headEnd/>
            <a:tailEnd/>
          </a:ln>
        </p:spPr>
      </p:pic>
      <p:pic>
        <p:nvPicPr>
          <p:cNvPr id="5" name="Picture 4"/>
          <p:cNvPicPr>
            <a:picLocks noChangeAspect="1"/>
          </p:cNvPicPr>
          <p:nvPr/>
        </p:nvPicPr>
        <p:blipFill>
          <a:blip r:embed="rId4"/>
          <a:srcRect/>
          <a:stretch>
            <a:fillRect/>
          </a:stretch>
        </p:blipFill>
        <p:spPr bwMode="auto">
          <a:xfrm>
            <a:off x="3657600" y="557213"/>
            <a:ext cx="5076825" cy="3914775"/>
          </a:xfrm>
          <a:prstGeom prst="rect">
            <a:avLst/>
          </a:prstGeom>
          <a:noFill/>
          <a:ln w="9525">
            <a:noFill/>
            <a:miter lim="800000"/>
            <a:headEnd/>
            <a:tailEnd/>
          </a:ln>
        </p:spPr>
      </p:pic>
      <p:pic>
        <p:nvPicPr>
          <p:cNvPr id="6" name="Picture 5"/>
          <p:cNvPicPr>
            <a:picLocks noChangeAspect="1"/>
          </p:cNvPicPr>
          <p:nvPr/>
        </p:nvPicPr>
        <p:blipFill>
          <a:blip r:embed="rId5"/>
          <a:srcRect/>
          <a:stretch>
            <a:fillRect/>
          </a:stretch>
        </p:blipFill>
        <p:spPr bwMode="auto">
          <a:xfrm>
            <a:off x="3657600" y="557213"/>
            <a:ext cx="5076825" cy="3914775"/>
          </a:xfrm>
          <a:prstGeom prst="rect">
            <a:avLst/>
          </a:prstGeom>
          <a:noFill/>
          <a:ln w="9525">
            <a:noFill/>
            <a:miter lim="800000"/>
            <a:headEnd/>
            <a:tailEnd/>
          </a:ln>
        </p:spPr>
      </p:pic>
      <p:pic>
        <p:nvPicPr>
          <p:cNvPr id="8" name="Picture 7"/>
          <p:cNvPicPr>
            <a:picLocks noChangeAspect="1"/>
          </p:cNvPicPr>
          <p:nvPr/>
        </p:nvPicPr>
        <p:blipFill>
          <a:blip r:embed="rId6"/>
          <a:srcRect/>
          <a:stretch>
            <a:fillRect/>
          </a:stretch>
        </p:blipFill>
        <p:spPr bwMode="auto">
          <a:xfrm>
            <a:off x="3657600" y="557213"/>
            <a:ext cx="5076825" cy="3914775"/>
          </a:xfrm>
          <a:prstGeom prst="rect">
            <a:avLst/>
          </a:prstGeom>
          <a:noFill/>
          <a:ln w="9525">
            <a:noFill/>
            <a:miter lim="800000"/>
            <a:headEnd/>
            <a:tailEnd/>
          </a:ln>
        </p:spPr>
      </p:pic>
      <p:pic>
        <p:nvPicPr>
          <p:cNvPr id="9" name="Picture 8"/>
          <p:cNvPicPr>
            <a:picLocks noChangeAspect="1"/>
          </p:cNvPicPr>
          <p:nvPr/>
        </p:nvPicPr>
        <p:blipFill>
          <a:blip r:embed="rId7"/>
          <a:srcRect/>
          <a:stretch>
            <a:fillRect/>
          </a:stretch>
        </p:blipFill>
        <p:spPr bwMode="auto">
          <a:xfrm>
            <a:off x="3657600" y="557213"/>
            <a:ext cx="5076825" cy="3914775"/>
          </a:xfrm>
          <a:prstGeom prst="rect">
            <a:avLst/>
          </a:prstGeom>
          <a:noFill/>
          <a:ln w="9525">
            <a:noFill/>
            <a:miter lim="800000"/>
            <a:headEnd/>
            <a:tailEnd/>
          </a:ln>
        </p:spPr>
      </p:pic>
      <p:pic>
        <p:nvPicPr>
          <p:cNvPr id="10" name="Picture 9"/>
          <p:cNvPicPr>
            <a:picLocks noChangeAspect="1"/>
          </p:cNvPicPr>
          <p:nvPr/>
        </p:nvPicPr>
        <p:blipFill>
          <a:blip r:embed="rId8"/>
          <a:srcRect/>
          <a:stretch>
            <a:fillRect/>
          </a:stretch>
        </p:blipFill>
        <p:spPr bwMode="auto">
          <a:xfrm>
            <a:off x="3657600" y="557213"/>
            <a:ext cx="5076825" cy="3914775"/>
          </a:xfrm>
          <a:prstGeom prst="rect">
            <a:avLst/>
          </a:prstGeom>
          <a:noFill/>
          <a:ln w="9525">
            <a:noFill/>
            <a:miter lim="800000"/>
            <a:headEnd/>
            <a:tailEnd/>
          </a:ln>
        </p:spPr>
      </p:pic>
      <p:pic>
        <p:nvPicPr>
          <p:cNvPr id="7" name="Picture 6"/>
          <p:cNvPicPr>
            <a:picLocks noChangeAspect="1"/>
          </p:cNvPicPr>
          <p:nvPr/>
        </p:nvPicPr>
        <p:blipFill>
          <a:blip r:embed="rId9"/>
          <a:srcRect/>
          <a:stretch>
            <a:fillRect/>
          </a:stretch>
        </p:blipFill>
        <p:spPr bwMode="auto">
          <a:xfrm>
            <a:off x="3657600" y="557213"/>
            <a:ext cx="5076825" cy="3914775"/>
          </a:xfrm>
          <a:prstGeom prst="rect">
            <a:avLst/>
          </a:prstGeom>
          <a:noFill/>
          <a:ln w="9525">
            <a:noFill/>
            <a:miter lim="800000"/>
            <a:headEnd/>
            <a:tailEnd/>
          </a:ln>
        </p:spPr>
      </p:pic>
    </p:spTree>
    <p:extLst>
      <p:ext uri="{BB962C8B-B14F-4D97-AF65-F5344CB8AC3E}">
        <p14:creationId xmlns:p14="http://schemas.microsoft.com/office/powerpoint/2010/main" val="79561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70797"/>
                                        </p:tgtEl>
                                        <p:attrNameLst>
                                          <p:attrName>style.visibility</p:attrName>
                                        </p:attrNameLst>
                                      </p:cBhvr>
                                      <p:to>
                                        <p:strVal val="visible"/>
                                      </p:to>
                                    </p:set>
                                    <p:animEffect transition="in" filter="wipe(left)">
                                      <p:cBhvr>
                                        <p:cTn id="7" dur="500"/>
                                        <p:tgtEl>
                                          <p:spTgt spid="127079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750"/>
                                        <p:tgtEl>
                                          <p:spTgt spid="4"/>
                                        </p:tgtEl>
                                      </p:cBhvr>
                                    </p:animEffect>
                                  </p:childTnLst>
                                </p:cTn>
                              </p:par>
                            </p:childTnLst>
                          </p:cTn>
                        </p:par>
                        <p:par>
                          <p:cTn id="16" fill="hold" nodeType="afterGroup">
                            <p:stCondLst>
                              <p:cond delay="175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nodeType="afterGroup">
                            <p:stCondLst>
                              <p:cond delay="2250"/>
                            </p:stCondLst>
                            <p:childTnLst>
                              <p:par>
                                <p:cTn id="21" presetID="22" presetClass="entr" presetSubtype="8" fill="hold" nodeType="afterEffect">
                                  <p:stCondLst>
                                    <p:cond delay="0"/>
                                  </p:stCondLst>
                                  <p:childTnLst>
                                    <p:set>
                                      <p:cBhvr>
                                        <p:cTn id="22" dur="1" fill="hold">
                                          <p:stCondLst>
                                            <p:cond delay="0"/>
                                          </p:stCondLst>
                                        </p:cTn>
                                        <p:tgtEl>
                                          <p:spTgt spid="1270798">
                                            <p:txEl>
                                              <p:pRg st="0" end="0"/>
                                            </p:txEl>
                                          </p:spTgt>
                                        </p:tgtEl>
                                        <p:attrNameLst>
                                          <p:attrName>style.visibility</p:attrName>
                                        </p:attrNameLst>
                                      </p:cBhvr>
                                      <p:to>
                                        <p:strVal val="visible"/>
                                      </p:to>
                                    </p:set>
                                    <p:animEffect transition="in" filter="wipe(left)">
                                      <p:cBhvr>
                                        <p:cTn id="23" dur="500"/>
                                        <p:tgtEl>
                                          <p:spTgt spid="1270798">
                                            <p:txEl>
                                              <p:pRg st="0" end="0"/>
                                            </p:txEl>
                                          </p:spTgt>
                                        </p:tgtEl>
                                      </p:cBhvr>
                                    </p:animEffect>
                                  </p:childTnLst>
                                </p:cTn>
                              </p:par>
                            </p:childTnLst>
                          </p:cTn>
                        </p:par>
                        <p:par>
                          <p:cTn id="24" fill="hold" nodeType="afterGroup">
                            <p:stCondLst>
                              <p:cond delay="275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nodeType="afterGroup">
                            <p:stCondLst>
                              <p:cond delay="325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750"/>
                                        <p:tgtEl>
                                          <p:spTgt spid="9"/>
                                        </p:tgtEl>
                                      </p:cBhvr>
                                    </p:animEffect>
                                  </p:childTnLst>
                                </p:cTn>
                              </p:par>
                            </p:childTnLst>
                          </p:cTn>
                        </p:par>
                        <p:par>
                          <p:cTn id="32" fill="hold" nodeType="afterGroup">
                            <p:stCondLst>
                              <p:cond delay="4000"/>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750"/>
                                        <p:tgtEl>
                                          <p:spTgt spid="10"/>
                                        </p:tgtEl>
                                      </p:cBhvr>
                                    </p:animEffect>
                                  </p:childTnLst>
                                </p:cTn>
                              </p:par>
                            </p:childTnLst>
                          </p:cTn>
                        </p:par>
                        <p:par>
                          <p:cTn id="36" fill="hold" nodeType="afterGroup">
                            <p:stCondLst>
                              <p:cond delay="4750"/>
                            </p:stCondLst>
                            <p:childTnLst>
                              <p:par>
                                <p:cTn id="37" presetID="22" presetClass="entr" presetSubtype="8" fill="hold" nodeType="afterEffect">
                                  <p:stCondLst>
                                    <p:cond delay="0"/>
                                  </p:stCondLst>
                                  <p:childTnLst>
                                    <p:set>
                                      <p:cBhvr>
                                        <p:cTn id="38" dur="1" fill="hold">
                                          <p:stCondLst>
                                            <p:cond delay="0"/>
                                          </p:stCondLst>
                                        </p:cTn>
                                        <p:tgtEl>
                                          <p:spTgt spid="1270798">
                                            <p:txEl>
                                              <p:pRg st="1" end="1"/>
                                            </p:txEl>
                                          </p:spTgt>
                                        </p:tgtEl>
                                        <p:attrNameLst>
                                          <p:attrName>style.visibility</p:attrName>
                                        </p:attrNameLst>
                                      </p:cBhvr>
                                      <p:to>
                                        <p:strVal val="visible"/>
                                      </p:to>
                                    </p:set>
                                    <p:animEffect transition="in" filter="wipe(left)">
                                      <p:cBhvr>
                                        <p:cTn id="39" dur="500"/>
                                        <p:tgtEl>
                                          <p:spTgt spid="1270798">
                                            <p:txEl>
                                              <p:pRg st="1" end="1"/>
                                            </p:txEl>
                                          </p:spTgt>
                                        </p:tgtEl>
                                      </p:cBhvr>
                                    </p:animEffect>
                                  </p:childTnLst>
                                </p:cTn>
                              </p:par>
                            </p:childTnLst>
                          </p:cTn>
                        </p:par>
                        <p:par>
                          <p:cTn id="40" fill="hold" nodeType="afterGroup">
                            <p:stCondLst>
                              <p:cond delay="5250"/>
                            </p:stCondLst>
                            <p:childTnLst>
                              <p:par>
                                <p:cTn id="41" presetID="22" presetClass="entr" presetSubtype="8"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750"/>
                                        <p:tgtEl>
                                          <p:spTgt spid="6"/>
                                        </p:tgtEl>
                                      </p:cBhvr>
                                    </p:animEffect>
                                  </p:childTnLst>
                                </p:cTn>
                              </p:par>
                            </p:childTnLst>
                          </p:cTn>
                        </p:par>
                        <p:par>
                          <p:cTn id="44" fill="hold" nodeType="afterGroup">
                            <p:stCondLst>
                              <p:cond delay="6000"/>
                            </p:stCondLst>
                            <p:childTnLst>
                              <p:par>
                                <p:cTn id="45" presetID="22" presetClass="entr" presetSubtype="2"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right)">
                                      <p:cBhvr>
                                        <p:cTn id="47" dur="750"/>
                                        <p:tgtEl>
                                          <p:spTgt spid="7"/>
                                        </p:tgtEl>
                                      </p:cBhvr>
                                    </p:animEffect>
                                  </p:childTnLst>
                                </p:cTn>
                              </p:par>
                            </p:childTnLst>
                          </p:cTn>
                        </p:par>
                        <p:par>
                          <p:cTn id="48" fill="hold" nodeType="afterGroup">
                            <p:stCondLst>
                              <p:cond delay="6750"/>
                            </p:stCondLst>
                            <p:childTnLst>
                              <p:par>
                                <p:cTn id="49" presetID="22" presetClass="entr" presetSubtype="8" fill="hold" grpId="0" nodeType="afterEffect">
                                  <p:stCondLst>
                                    <p:cond delay="0"/>
                                  </p:stCondLst>
                                  <p:childTnLst>
                                    <p:set>
                                      <p:cBhvr>
                                        <p:cTn id="50" dur="1" fill="hold">
                                          <p:stCondLst>
                                            <p:cond delay="0"/>
                                          </p:stCondLst>
                                        </p:cTn>
                                        <p:tgtEl>
                                          <p:spTgt spid="1270789"/>
                                        </p:tgtEl>
                                        <p:attrNameLst>
                                          <p:attrName>style.visibility</p:attrName>
                                        </p:attrNameLst>
                                      </p:cBhvr>
                                      <p:to>
                                        <p:strVal val="visible"/>
                                      </p:to>
                                    </p:set>
                                    <p:animEffect transition="in" filter="wipe(left)">
                                      <p:cBhvr>
                                        <p:cTn id="51" dur="500"/>
                                        <p:tgtEl>
                                          <p:spTgt spid="127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89" grpId="0" animBg="1"/>
      <p:bldP spid="1270797"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71810" name="Picture 2" descr="fig3_11_4ppt"/>
          <p:cNvPicPr>
            <a:picLocks noChangeAspect="1" noChangeArrowheads="1"/>
          </p:cNvPicPr>
          <p:nvPr/>
        </p:nvPicPr>
        <p:blipFill>
          <a:blip r:embed="rId2"/>
          <a:srcRect/>
          <a:stretch>
            <a:fillRect/>
          </a:stretch>
        </p:blipFill>
        <p:spPr bwMode="auto">
          <a:xfrm>
            <a:off x="447675" y="1743075"/>
            <a:ext cx="3952875" cy="3962400"/>
          </a:xfrm>
          <a:prstGeom prst="rect">
            <a:avLst/>
          </a:prstGeom>
          <a:noFill/>
          <a:ln w="9525">
            <a:noFill/>
            <a:miter lim="800000"/>
            <a:headEnd/>
            <a:tailEnd/>
          </a:ln>
        </p:spPr>
      </p:pic>
      <p:sp>
        <p:nvSpPr>
          <p:cNvPr id="1271813" name="Rectangle 5"/>
          <p:cNvSpPr>
            <a:spLocks noChangeArrowheads="1"/>
          </p:cNvSpPr>
          <p:nvPr/>
        </p:nvSpPr>
        <p:spPr bwMode="auto">
          <a:xfrm>
            <a:off x="447675" y="828675"/>
            <a:ext cx="8239125" cy="609600"/>
          </a:xfrm>
          <a:prstGeom prst="rect">
            <a:avLst/>
          </a:prstGeom>
          <a:noFill/>
          <a:ln w="9525">
            <a:noFill/>
            <a:miter lim="800000"/>
            <a:headEnd/>
            <a:tailEnd/>
          </a:ln>
        </p:spPr>
        <p:txBody>
          <a:bodyPr/>
          <a:lstStyle/>
          <a:p>
            <a:pPr>
              <a:spcBef>
                <a:spcPct val="0"/>
              </a:spcBef>
              <a:spcAft>
                <a:spcPct val="0"/>
              </a:spcAft>
            </a:pPr>
            <a:r>
              <a:rPr lang="en-US" sz="1800" b="0">
                <a:solidFill>
                  <a:schemeClr val="tx1"/>
                </a:solidFill>
              </a:rPr>
              <a:t>When supply and demand curves shift, the equilibrium price and quantity change.</a:t>
            </a:r>
          </a:p>
        </p:txBody>
      </p:sp>
      <p:pic>
        <p:nvPicPr>
          <p:cNvPr id="1271815" name="Picture 7" descr="fig3_11_1ppt"/>
          <p:cNvPicPr>
            <a:picLocks noChangeAspect="1" noChangeArrowheads="1"/>
          </p:cNvPicPr>
          <p:nvPr/>
        </p:nvPicPr>
        <p:blipFill>
          <a:blip r:embed="rId3"/>
          <a:srcRect/>
          <a:stretch>
            <a:fillRect/>
          </a:stretch>
        </p:blipFill>
        <p:spPr bwMode="auto">
          <a:xfrm>
            <a:off x="447675" y="1743075"/>
            <a:ext cx="3952875" cy="3962400"/>
          </a:xfrm>
          <a:prstGeom prst="rect">
            <a:avLst/>
          </a:prstGeom>
          <a:noFill/>
          <a:ln w="9525">
            <a:noFill/>
            <a:miter lim="800000"/>
            <a:headEnd/>
            <a:tailEnd/>
          </a:ln>
        </p:spPr>
      </p:pic>
      <p:pic>
        <p:nvPicPr>
          <p:cNvPr id="1271816" name="Picture 8" descr="fig3_11_2ppt"/>
          <p:cNvPicPr>
            <a:picLocks noChangeAspect="1" noChangeArrowheads="1"/>
          </p:cNvPicPr>
          <p:nvPr/>
        </p:nvPicPr>
        <p:blipFill>
          <a:blip r:embed="rId4"/>
          <a:srcRect/>
          <a:stretch>
            <a:fillRect/>
          </a:stretch>
        </p:blipFill>
        <p:spPr bwMode="auto">
          <a:xfrm>
            <a:off x="447675" y="1743075"/>
            <a:ext cx="3952875" cy="3962400"/>
          </a:xfrm>
          <a:prstGeom prst="rect">
            <a:avLst/>
          </a:prstGeom>
          <a:noFill/>
          <a:ln w="9525">
            <a:noFill/>
            <a:miter lim="800000"/>
            <a:headEnd/>
            <a:tailEnd/>
          </a:ln>
        </p:spPr>
      </p:pic>
      <p:pic>
        <p:nvPicPr>
          <p:cNvPr id="1271817" name="Picture 9" descr="fig3_11_3ppt"/>
          <p:cNvPicPr>
            <a:picLocks noChangeAspect="1" noChangeArrowheads="1"/>
          </p:cNvPicPr>
          <p:nvPr/>
        </p:nvPicPr>
        <p:blipFill>
          <a:blip r:embed="rId5"/>
          <a:srcRect/>
          <a:stretch>
            <a:fillRect/>
          </a:stretch>
        </p:blipFill>
        <p:spPr bwMode="auto">
          <a:xfrm>
            <a:off x="447675" y="1743075"/>
            <a:ext cx="3952875" cy="3962400"/>
          </a:xfrm>
          <a:prstGeom prst="rect">
            <a:avLst/>
          </a:prstGeom>
          <a:noFill/>
          <a:ln w="9525">
            <a:noFill/>
            <a:miter lim="800000"/>
            <a:headEnd/>
            <a:tailEnd/>
          </a:ln>
        </p:spPr>
      </p:pic>
      <p:pic>
        <p:nvPicPr>
          <p:cNvPr id="1271818" name="Picture 10" descr="fig3_11_5ppt"/>
          <p:cNvPicPr>
            <a:picLocks noChangeAspect="1" noChangeArrowheads="1"/>
          </p:cNvPicPr>
          <p:nvPr/>
        </p:nvPicPr>
        <p:blipFill>
          <a:blip r:embed="rId6"/>
          <a:srcRect/>
          <a:stretch>
            <a:fillRect/>
          </a:stretch>
        </p:blipFill>
        <p:spPr bwMode="auto">
          <a:xfrm>
            <a:off x="447675" y="1743075"/>
            <a:ext cx="3952875" cy="3962400"/>
          </a:xfrm>
          <a:prstGeom prst="rect">
            <a:avLst/>
          </a:prstGeom>
          <a:noFill/>
          <a:ln w="9525">
            <a:noFill/>
            <a:miter lim="800000"/>
            <a:headEnd/>
            <a:tailEnd/>
          </a:ln>
        </p:spPr>
      </p:pic>
      <p:pic>
        <p:nvPicPr>
          <p:cNvPr id="1271819" name="Picture 11" descr="fig3_11_7ppt"/>
          <p:cNvPicPr>
            <a:picLocks noChangeAspect="1" noChangeArrowheads="1"/>
          </p:cNvPicPr>
          <p:nvPr/>
        </p:nvPicPr>
        <p:blipFill>
          <a:blip r:embed="rId7"/>
          <a:srcRect/>
          <a:stretch>
            <a:fillRect/>
          </a:stretch>
        </p:blipFill>
        <p:spPr bwMode="auto">
          <a:xfrm>
            <a:off x="447675" y="1743075"/>
            <a:ext cx="3952875" cy="3962400"/>
          </a:xfrm>
          <a:prstGeom prst="rect">
            <a:avLst/>
          </a:prstGeom>
          <a:noFill/>
          <a:ln w="9525">
            <a:noFill/>
            <a:miter lim="800000"/>
            <a:headEnd/>
            <a:tailEnd/>
          </a:ln>
        </p:spPr>
      </p:pic>
      <p:pic>
        <p:nvPicPr>
          <p:cNvPr id="1271820" name="Picture 12" descr="fig3_11_6ppt"/>
          <p:cNvPicPr>
            <a:picLocks noChangeAspect="1" noChangeArrowheads="1"/>
          </p:cNvPicPr>
          <p:nvPr/>
        </p:nvPicPr>
        <p:blipFill>
          <a:blip r:embed="rId8"/>
          <a:srcRect/>
          <a:stretch>
            <a:fillRect/>
          </a:stretch>
        </p:blipFill>
        <p:spPr bwMode="auto">
          <a:xfrm>
            <a:off x="447675" y="1743075"/>
            <a:ext cx="3952875" cy="3962400"/>
          </a:xfrm>
          <a:prstGeom prst="rect">
            <a:avLst/>
          </a:prstGeom>
          <a:noFill/>
          <a:ln w="9525">
            <a:noFill/>
            <a:miter lim="800000"/>
            <a:headEnd/>
            <a:tailEnd/>
          </a:ln>
        </p:spPr>
      </p:pic>
      <p:sp>
        <p:nvSpPr>
          <p:cNvPr id="1271821" name="Rectangle 13"/>
          <p:cNvSpPr>
            <a:spLocks noChangeArrowheads="1"/>
          </p:cNvSpPr>
          <p:nvPr/>
        </p:nvSpPr>
        <p:spPr bwMode="auto">
          <a:xfrm>
            <a:off x="5187950" y="1752600"/>
            <a:ext cx="3498850" cy="7620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3.11</a:t>
            </a:r>
            <a:r>
              <a:rPr lang="en-US" sz="1400"/>
              <a:t>  </a:t>
            </a:r>
            <a:r>
              <a:rPr lang="en-US" sz="1400">
                <a:solidFill>
                  <a:schemeClr val="tx1"/>
                </a:solidFill>
              </a:rPr>
              <a:t>The Coffee Market: A Shift of Supply and Subsequent Price Adjustment </a:t>
            </a:r>
          </a:p>
        </p:txBody>
      </p:sp>
      <p:sp>
        <p:nvSpPr>
          <p:cNvPr id="1271822" name="Text Box 14"/>
          <p:cNvSpPr txBox="1">
            <a:spLocks noChangeArrowheads="1"/>
          </p:cNvSpPr>
          <p:nvPr/>
        </p:nvSpPr>
        <p:spPr bwMode="auto">
          <a:xfrm rot="10800000">
            <a:off x="5162550" y="2438400"/>
            <a:ext cx="3524250" cy="2143125"/>
          </a:xfrm>
          <a:prstGeom prst="rect">
            <a:avLst/>
          </a:prstGeom>
          <a:noFill/>
          <a:ln w="9525" algn="ctr">
            <a:noFill/>
            <a:miter lim="800000"/>
            <a:headEnd/>
            <a:tailEnd/>
          </a:ln>
        </p:spPr>
        <p:txBody>
          <a:bodyPr rot="10800000">
            <a:spAutoFit/>
          </a:bodyPr>
          <a:lstStyle/>
          <a:p>
            <a:pPr>
              <a:lnSpc>
                <a:spcPct val="105000"/>
              </a:lnSpc>
              <a:spcBef>
                <a:spcPct val="0"/>
              </a:spcBef>
              <a:spcAft>
                <a:spcPct val="0"/>
              </a:spcAft>
            </a:pPr>
            <a:r>
              <a:rPr lang="en-US" sz="1600" b="0">
                <a:solidFill>
                  <a:schemeClr val="tx1"/>
                </a:solidFill>
              </a:rPr>
              <a:t>Before the freeze, the coffee market was in equilibrium at a price of $1.20 per pound.</a:t>
            </a:r>
          </a:p>
          <a:p>
            <a:pPr>
              <a:lnSpc>
                <a:spcPct val="105000"/>
              </a:lnSpc>
              <a:spcBef>
                <a:spcPct val="0"/>
              </a:spcBef>
              <a:spcAft>
                <a:spcPct val="0"/>
              </a:spcAft>
            </a:pPr>
            <a:r>
              <a:rPr lang="en-US" sz="1600" b="0">
                <a:solidFill>
                  <a:schemeClr val="tx1"/>
                </a:solidFill>
              </a:rPr>
              <a:t>At that price, quantity demanded equaled quantity supplied. </a:t>
            </a:r>
          </a:p>
          <a:p>
            <a:pPr>
              <a:lnSpc>
                <a:spcPct val="105000"/>
              </a:lnSpc>
              <a:spcBef>
                <a:spcPct val="0"/>
              </a:spcBef>
              <a:spcAft>
                <a:spcPct val="0"/>
              </a:spcAft>
            </a:pPr>
            <a:r>
              <a:rPr lang="en-US" sz="1600" b="0">
                <a:solidFill>
                  <a:schemeClr val="tx1"/>
                </a:solidFill>
              </a:rPr>
              <a:t>The freeze shifted the supply curve to the left (from </a:t>
            </a:r>
            <a:r>
              <a:rPr lang="en-US" sz="1600" b="0" i="1">
                <a:solidFill>
                  <a:schemeClr val="tx1"/>
                </a:solidFill>
              </a:rPr>
              <a:t>S</a:t>
            </a:r>
            <a:r>
              <a:rPr lang="en-US" sz="1600" b="0" baseline="-25000">
                <a:solidFill>
                  <a:schemeClr val="tx1"/>
                </a:solidFill>
              </a:rPr>
              <a:t>0</a:t>
            </a:r>
            <a:r>
              <a:rPr lang="en-US" sz="1600" b="0">
                <a:solidFill>
                  <a:schemeClr val="tx1"/>
                </a:solidFill>
              </a:rPr>
              <a:t> to </a:t>
            </a:r>
            <a:r>
              <a:rPr lang="en-US" sz="1600" b="0" i="1">
                <a:solidFill>
                  <a:schemeClr val="tx1"/>
                </a:solidFill>
              </a:rPr>
              <a:t>S</a:t>
            </a:r>
            <a:r>
              <a:rPr lang="en-US" sz="1600" b="0" baseline="-25000">
                <a:solidFill>
                  <a:schemeClr val="tx1"/>
                </a:solidFill>
              </a:rPr>
              <a:t>1</a:t>
            </a:r>
            <a:r>
              <a:rPr lang="en-US" sz="1600" b="0">
                <a:solidFill>
                  <a:schemeClr val="tx1"/>
                </a:solidFill>
              </a:rPr>
              <a:t>), increasing the equilibrium price to $2.40. </a:t>
            </a:r>
          </a:p>
        </p:txBody>
      </p:sp>
      <p:sp>
        <p:nvSpPr>
          <p:cNvPr id="18" name="Rectangle 4"/>
          <p:cNvSpPr txBox="1">
            <a:spLocks noChangeArrowheads="1"/>
          </p:cNvSpPr>
          <p:nvPr/>
        </p:nvSpPr>
        <p:spPr bwMode="auto">
          <a:xfrm>
            <a:off x="447675" y="295275"/>
            <a:ext cx="6781800" cy="381000"/>
          </a:xfrm>
          <a:prstGeom prst="rect">
            <a:avLst/>
          </a:prstGeom>
          <a:noFill/>
          <a:ln>
            <a:miter lim="800000"/>
            <a:headEnd/>
            <a:tailEnd/>
          </a:ln>
        </p:spPr>
        <p:txBody>
          <a:bodyPr/>
          <a:lstStyle/>
          <a:p>
            <a:pPr marL="457200" indent="-457200">
              <a:defRPr/>
            </a:pPr>
            <a:r>
              <a:rPr lang="en-US" sz="2000" b="0" kern="0" dirty="0">
                <a:solidFill>
                  <a:srgbClr val="55367D"/>
                </a:solidFill>
                <a:latin typeface="+mn-lt"/>
              </a:rPr>
              <a:t>Changes In Equilibrium</a:t>
            </a:r>
          </a:p>
        </p:txBody>
      </p:sp>
    </p:spTree>
    <p:extLst>
      <p:ext uri="{BB962C8B-B14F-4D97-AF65-F5344CB8AC3E}">
        <p14:creationId xmlns:p14="http://schemas.microsoft.com/office/powerpoint/2010/main" val="1950932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71813"/>
                                        </p:tgtEl>
                                        <p:attrNameLst>
                                          <p:attrName>style.visibility</p:attrName>
                                        </p:attrNameLst>
                                      </p:cBhvr>
                                      <p:to>
                                        <p:strVal val="visible"/>
                                      </p:to>
                                    </p:set>
                                    <p:animEffect transition="in" filter="wipe(left)">
                                      <p:cBhvr>
                                        <p:cTn id="11" dur="500"/>
                                        <p:tgtEl>
                                          <p:spTgt spid="127181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71821"/>
                                        </p:tgtEl>
                                        <p:attrNameLst>
                                          <p:attrName>style.visibility</p:attrName>
                                        </p:attrNameLst>
                                      </p:cBhvr>
                                      <p:to>
                                        <p:strVal val="visible"/>
                                      </p:to>
                                    </p:set>
                                    <p:animEffect transition="in" filter="wipe(left)">
                                      <p:cBhvr>
                                        <p:cTn id="15" dur="500"/>
                                        <p:tgtEl>
                                          <p:spTgt spid="127182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71815"/>
                                        </p:tgtEl>
                                        <p:attrNameLst>
                                          <p:attrName>style.visibility</p:attrName>
                                        </p:attrNameLst>
                                      </p:cBhvr>
                                      <p:to>
                                        <p:strVal val="visible"/>
                                      </p:to>
                                    </p:set>
                                    <p:animEffect transition="in" filter="wipe(left)">
                                      <p:cBhvr>
                                        <p:cTn id="19" dur="500"/>
                                        <p:tgtEl>
                                          <p:spTgt spid="1271815"/>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71817"/>
                                        </p:tgtEl>
                                        <p:attrNameLst>
                                          <p:attrName>style.visibility</p:attrName>
                                        </p:attrNameLst>
                                      </p:cBhvr>
                                      <p:to>
                                        <p:strVal val="visible"/>
                                      </p:to>
                                    </p:set>
                                    <p:animEffect transition="in" filter="wipe(left)">
                                      <p:cBhvr>
                                        <p:cTn id="23" dur="750"/>
                                        <p:tgtEl>
                                          <p:spTgt spid="1271817"/>
                                        </p:tgtEl>
                                      </p:cBhvr>
                                    </p:animEffect>
                                  </p:childTnLst>
                                </p:cTn>
                              </p:par>
                            </p:childTnLst>
                          </p:cTn>
                        </p:par>
                        <p:par>
                          <p:cTn id="24" fill="hold" nodeType="afterGroup">
                            <p:stCondLst>
                              <p:cond delay="2750"/>
                            </p:stCondLst>
                            <p:childTnLst>
                              <p:par>
                                <p:cTn id="25" presetID="22" presetClass="entr" presetSubtype="8" fill="hold" nodeType="afterEffect">
                                  <p:stCondLst>
                                    <p:cond delay="0"/>
                                  </p:stCondLst>
                                  <p:childTnLst>
                                    <p:set>
                                      <p:cBhvr>
                                        <p:cTn id="26" dur="1" fill="hold">
                                          <p:stCondLst>
                                            <p:cond delay="0"/>
                                          </p:stCondLst>
                                        </p:cTn>
                                        <p:tgtEl>
                                          <p:spTgt spid="1271816"/>
                                        </p:tgtEl>
                                        <p:attrNameLst>
                                          <p:attrName>style.visibility</p:attrName>
                                        </p:attrNameLst>
                                      </p:cBhvr>
                                      <p:to>
                                        <p:strVal val="visible"/>
                                      </p:to>
                                    </p:set>
                                    <p:animEffect transition="in" filter="wipe(left)">
                                      <p:cBhvr>
                                        <p:cTn id="27" dur="750"/>
                                        <p:tgtEl>
                                          <p:spTgt spid="1271816"/>
                                        </p:tgtEl>
                                      </p:cBhvr>
                                    </p:animEffect>
                                  </p:childTnLst>
                                </p:cTn>
                              </p:par>
                            </p:childTnLst>
                          </p:cTn>
                        </p:par>
                        <p:par>
                          <p:cTn id="28" fill="hold" nodeType="afterGroup">
                            <p:stCondLst>
                              <p:cond delay="3500"/>
                            </p:stCondLst>
                            <p:childTnLst>
                              <p:par>
                                <p:cTn id="29" presetID="22" presetClass="entr" presetSubtype="8" fill="hold" nodeType="afterEffect">
                                  <p:stCondLst>
                                    <p:cond delay="0"/>
                                  </p:stCondLst>
                                  <p:childTnLst>
                                    <p:set>
                                      <p:cBhvr>
                                        <p:cTn id="30" dur="1" fill="hold">
                                          <p:stCondLst>
                                            <p:cond delay="0"/>
                                          </p:stCondLst>
                                        </p:cTn>
                                        <p:tgtEl>
                                          <p:spTgt spid="1271822">
                                            <p:txEl>
                                              <p:pRg st="0" end="0"/>
                                            </p:txEl>
                                          </p:spTgt>
                                        </p:tgtEl>
                                        <p:attrNameLst>
                                          <p:attrName>style.visibility</p:attrName>
                                        </p:attrNameLst>
                                      </p:cBhvr>
                                      <p:to>
                                        <p:strVal val="visible"/>
                                      </p:to>
                                    </p:set>
                                    <p:animEffect transition="in" filter="wipe(left)">
                                      <p:cBhvr>
                                        <p:cTn id="31" dur="500"/>
                                        <p:tgtEl>
                                          <p:spTgt spid="1271822">
                                            <p:txEl>
                                              <p:pRg st="0" end="0"/>
                                            </p:txEl>
                                          </p:spTgt>
                                        </p:tgtEl>
                                      </p:cBhvr>
                                    </p:animEffect>
                                  </p:childTnLst>
                                </p:cTn>
                              </p:par>
                            </p:childTnLst>
                          </p:cTn>
                        </p:par>
                        <p:par>
                          <p:cTn id="32" fill="hold" nodeType="afterGroup">
                            <p:stCondLst>
                              <p:cond delay="4000"/>
                            </p:stCondLst>
                            <p:childTnLst>
                              <p:par>
                                <p:cTn id="33" presetID="22" presetClass="entr" presetSubtype="8" fill="hold" nodeType="afterEffect">
                                  <p:stCondLst>
                                    <p:cond delay="0"/>
                                  </p:stCondLst>
                                  <p:childTnLst>
                                    <p:set>
                                      <p:cBhvr>
                                        <p:cTn id="34" dur="1" fill="hold">
                                          <p:stCondLst>
                                            <p:cond delay="0"/>
                                          </p:stCondLst>
                                        </p:cTn>
                                        <p:tgtEl>
                                          <p:spTgt spid="1271810"/>
                                        </p:tgtEl>
                                        <p:attrNameLst>
                                          <p:attrName>style.visibility</p:attrName>
                                        </p:attrNameLst>
                                      </p:cBhvr>
                                      <p:to>
                                        <p:strVal val="visible"/>
                                      </p:to>
                                    </p:set>
                                    <p:animEffect transition="in" filter="wipe(left)">
                                      <p:cBhvr>
                                        <p:cTn id="35" dur="750"/>
                                        <p:tgtEl>
                                          <p:spTgt spid="1271810"/>
                                        </p:tgtEl>
                                      </p:cBhvr>
                                    </p:animEffect>
                                  </p:childTnLst>
                                </p:cTn>
                              </p:par>
                            </p:childTnLst>
                          </p:cTn>
                        </p:par>
                        <p:par>
                          <p:cTn id="36" fill="hold" nodeType="afterGroup">
                            <p:stCondLst>
                              <p:cond delay="4750"/>
                            </p:stCondLst>
                            <p:childTnLst>
                              <p:par>
                                <p:cTn id="37" presetID="22" presetClass="entr" presetSubtype="8" fill="hold" nodeType="afterEffect">
                                  <p:stCondLst>
                                    <p:cond delay="0"/>
                                  </p:stCondLst>
                                  <p:childTnLst>
                                    <p:set>
                                      <p:cBhvr>
                                        <p:cTn id="38" dur="1" fill="hold">
                                          <p:stCondLst>
                                            <p:cond delay="0"/>
                                          </p:stCondLst>
                                        </p:cTn>
                                        <p:tgtEl>
                                          <p:spTgt spid="1271822">
                                            <p:txEl>
                                              <p:pRg st="1" end="1"/>
                                            </p:txEl>
                                          </p:spTgt>
                                        </p:tgtEl>
                                        <p:attrNameLst>
                                          <p:attrName>style.visibility</p:attrName>
                                        </p:attrNameLst>
                                      </p:cBhvr>
                                      <p:to>
                                        <p:strVal val="visible"/>
                                      </p:to>
                                    </p:set>
                                    <p:animEffect transition="in" filter="wipe(left)">
                                      <p:cBhvr>
                                        <p:cTn id="39" dur="500"/>
                                        <p:tgtEl>
                                          <p:spTgt spid="1271822">
                                            <p:txEl>
                                              <p:pRg st="1" end="1"/>
                                            </p:txEl>
                                          </p:spTgt>
                                        </p:tgtEl>
                                      </p:cBhvr>
                                    </p:animEffect>
                                  </p:childTnLst>
                                </p:cTn>
                              </p:par>
                            </p:childTnLst>
                          </p:cTn>
                        </p:par>
                        <p:par>
                          <p:cTn id="40" fill="hold" nodeType="afterGroup">
                            <p:stCondLst>
                              <p:cond delay="5250"/>
                            </p:stCondLst>
                            <p:childTnLst>
                              <p:par>
                                <p:cTn id="41" presetID="22" presetClass="entr" presetSubtype="8" fill="hold" nodeType="afterEffect">
                                  <p:stCondLst>
                                    <p:cond delay="0"/>
                                  </p:stCondLst>
                                  <p:childTnLst>
                                    <p:set>
                                      <p:cBhvr>
                                        <p:cTn id="42" dur="1" fill="hold">
                                          <p:stCondLst>
                                            <p:cond delay="0"/>
                                          </p:stCondLst>
                                        </p:cTn>
                                        <p:tgtEl>
                                          <p:spTgt spid="1271818"/>
                                        </p:tgtEl>
                                        <p:attrNameLst>
                                          <p:attrName>style.visibility</p:attrName>
                                        </p:attrNameLst>
                                      </p:cBhvr>
                                      <p:to>
                                        <p:strVal val="visible"/>
                                      </p:to>
                                    </p:set>
                                    <p:animEffect transition="in" filter="wipe(left)">
                                      <p:cBhvr>
                                        <p:cTn id="43" dur="750"/>
                                        <p:tgtEl>
                                          <p:spTgt spid="1271818"/>
                                        </p:tgtEl>
                                      </p:cBhvr>
                                    </p:animEffect>
                                  </p:childTnLst>
                                </p:cTn>
                              </p:par>
                            </p:childTnLst>
                          </p:cTn>
                        </p:par>
                        <p:par>
                          <p:cTn id="44" fill="hold" nodeType="afterGroup">
                            <p:stCondLst>
                              <p:cond delay="6000"/>
                            </p:stCondLst>
                            <p:childTnLst>
                              <p:par>
                                <p:cTn id="45" presetID="22" presetClass="entr" presetSubtype="8" fill="hold" nodeType="afterEffect">
                                  <p:stCondLst>
                                    <p:cond delay="0"/>
                                  </p:stCondLst>
                                  <p:childTnLst>
                                    <p:set>
                                      <p:cBhvr>
                                        <p:cTn id="46" dur="1" fill="hold">
                                          <p:stCondLst>
                                            <p:cond delay="0"/>
                                          </p:stCondLst>
                                        </p:cTn>
                                        <p:tgtEl>
                                          <p:spTgt spid="1271820"/>
                                        </p:tgtEl>
                                        <p:attrNameLst>
                                          <p:attrName>style.visibility</p:attrName>
                                        </p:attrNameLst>
                                      </p:cBhvr>
                                      <p:to>
                                        <p:strVal val="visible"/>
                                      </p:to>
                                    </p:set>
                                    <p:animEffect transition="in" filter="wipe(left)">
                                      <p:cBhvr>
                                        <p:cTn id="47" dur="750"/>
                                        <p:tgtEl>
                                          <p:spTgt spid="1271820"/>
                                        </p:tgtEl>
                                      </p:cBhvr>
                                    </p:animEffect>
                                  </p:childTnLst>
                                </p:cTn>
                              </p:par>
                            </p:childTnLst>
                          </p:cTn>
                        </p:par>
                        <p:par>
                          <p:cTn id="48" fill="hold" nodeType="afterGroup">
                            <p:stCondLst>
                              <p:cond delay="6750"/>
                            </p:stCondLst>
                            <p:childTnLst>
                              <p:par>
                                <p:cTn id="49" presetID="22" presetClass="entr" presetSubtype="8" fill="hold" nodeType="afterEffect">
                                  <p:stCondLst>
                                    <p:cond delay="0"/>
                                  </p:stCondLst>
                                  <p:childTnLst>
                                    <p:set>
                                      <p:cBhvr>
                                        <p:cTn id="50" dur="1" fill="hold">
                                          <p:stCondLst>
                                            <p:cond delay="0"/>
                                          </p:stCondLst>
                                        </p:cTn>
                                        <p:tgtEl>
                                          <p:spTgt spid="1271819"/>
                                        </p:tgtEl>
                                        <p:attrNameLst>
                                          <p:attrName>style.visibility</p:attrName>
                                        </p:attrNameLst>
                                      </p:cBhvr>
                                      <p:to>
                                        <p:strVal val="visible"/>
                                      </p:to>
                                    </p:set>
                                    <p:animEffect transition="in" filter="wipe(left)">
                                      <p:cBhvr>
                                        <p:cTn id="51" dur="750"/>
                                        <p:tgtEl>
                                          <p:spTgt spid="1271819"/>
                                        </p:tgtEl>
                                      </p:cBhvr>
                                    </p:animEffect>
                                  </p:childTnLst>
                                </p:cTn>
                              </p:par>
                            </p:childTnLst>
                          </p:cTn>
                        </p:par>
                        <p:par>
                          <p:cTn id="52" fill="hold" nodeType="afterGroup">
                            <p:stCondLst>
                              <p:cond delay="7500"/>
                            </p:stCondLst>
                            <p:childTnLst>
                              <p:par>
                                <p:cTn id="53" presetID="22" presetClass="entr" presetSubtype="8" fill="hold" nodeType="afterEffect">
                                  <p:stCondLst>
                                    <p:cond delay="0"/>
                                  </p:stCondLst>
                                  <p:childTnLst>
                                    <p:set>
                                      <p:cBhvr>
                                        <p:cTn id="54" dur="1" fill="hold">
                                          <p:stCondLst>
                                            <p:cond delay="0"/>
                                          </p:stCondLst>
                                        </p:cTn>
                                        <p:tgtEl>
                                          <p:spTgt spid="1271822">
                                            <p:txEl>
                                              <p:pRg st="2" end="2"/>
                                            </p:txEl>
                                          </p:spTgt>
                                        </p:tgtEl>
                                        <p:attrNameLst>
                                          <p:attrName>style.visibility</p:attrName>
                                        </p:attrNameLst>
                                      </p:cBhvr>
                                      <p:to>
                                        <p:strVal val="visible"/>
                                      </p:to>
                                    </p:set>
                                    <p:animEffect transition="in" filter="wipe(left)">
                                      <p:cBhvr>
                                        <p:cTn id="55" dur="500"/>
                                        <p:tgtEl>
                                          <p:spTgt spid="12718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813" grpId="0"/>
      <p:bldP spid="1271821" grpId="0"/>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24"/>
          <p:cNvSpPr txBox="1">
            <a:spLocks noChangeArrowheads="1"/>
          </p:cNvSpPr>
          <p:nvPr/>
        </p:nvSpPr>
        <p:spPr bwMode="auto">
          <a:xfrm rot="10800000">
            <a:off x="447675" y="990600"/>
            <a:ext cx="4572000" cy="400050"/>
          </a:xfrm>
          <a:prstGeom prst="rect">
            <a:avLst/>
          </a:prstGeom>
          <a:noFill/>
          <a:ln w="9525" algn="ctr">
            <a:noFill/>
            <a:miter lim="800000"/>
            <a:headEnd/>
            <a:tailEnd/>
          </a:ln>
          <a:effectLst/>
        </p:spPr>
        <p:txBody>
          <a:bodyPr rot="10800000">
            <a:spAutoFit/>
          </a:bodyPr>
          <a:lstStyle/>
          <a:p>
            <a:pPr>
              <a:spcBef>
                <a:spcPct val="50000"/>
              </a:spcBef>
              <a:spcAft>
                <a:spcPct val="0"/>
              </a:spcAft>
              <a:defRPr/>
            </a:pPr>
            <a:r>
              <a:rPr lang="en-US" sz="2000" b="0" dirty="0">
                <a:solidFill>
                  <a:schemeClr val="tx1"/>
                </a:solidFill>
                <a:latin typeface="+mj-lt"/>
              </a:rPr>
              <a:t>Coffee or Tea?</a:t>
            </a:r>
          </a:p>
        </p:txBody>
      </p:sp>
      <p:sp>
        <p:nvSpPr>
          <p:cNvPr id="18" name="Text Box 14"/>
          <p:cNvSpPr txBox="1">
            <a:spLocks noChangeArrowheads="1"/>
          </p:cNvSpPr>
          <p:nvPr/>
        </p:nvSpPr>
        <p:spPr bwMode="auto">
          <a:xfrm rot="-5400000">
            <a:off x="4343400" y="-3657600"/>
            <a:ext cx="457200" cy="8229600"/>
          </a:xfrm>
          <a:prstGeom prst="rect">
            <a:avLst/>
          </a:prstGeom>
          <a:gradFill rotWithShape="1">
            <a:gsLst>
              <a:gs pos="0">
                <a:srgbClr val="00758C"/>
              </a:gs>
              <a:gs pos="33000">
                <a:srgbClr val="00758C"/>
              </a:gs>
              <a:gs pos="100000">
                <a:srgbClr val="FFFFFF"/>
              </a:gs>
            </a:gsLst>
            <a:lin ang="5400000"/>
          </a:gradFill>
          <a:ln w="9525" algn="ctr">
            <a:noFill/>
            <a:miter lim="800000"/>
            <a:headEnd/>
            <a:tailEnd/>
          </a:ln>
        </p:spPr>
        <p:txBody>
          <a:bodyPr vert="eaVert"/>
          <a:lstStyle/>
          <a:p>
            <a:pPr>
              <a:spcBef>
                <a:spcPct val="50000"/>
              </a:spcBef>
            </a:pPr>
            <a:r>
              <a:rPr lang="en-US" sz="2000">
                <a:solidFill>
                  <a:schemeClr val="bg1"/>
                </a:solidFill>
                <a:latin typeface="Times New Roman" pitchFamily="18" charset="0"/>
                <a:cs typeface="Times New Roman" pitchFamily="18" charset="0"/>
              </a:rPr>
              <a:t>E C O N O M I C S   I N   P R A C T I C E</a:t>
            </a:r>
          </a:p>
        </p:txBody>
      </p:sp>
      <p:sp>
        <p:nvSpPr>
          <p:cNvPr id="7" name="TextBox 6"/>
          <p:cNvSpPr txBox="1"/>
          <p:nvPr/>
        </p:nvSpPr>
        <p:spPr>
          <a:xfrm>
            <a:off x="447675" y="4648200"/>
            <a:ext cx="8001000" cy="1285875"/>
          </a:xfrm>
          <a:prstGeom prst="rect">
            <a:avLst/>
          </a:prstGeom>
          <a:gradFill>
            <a:gsLst>
              <a:gs pos="60000">
                <a:srgbClr val="DDECEB">
                  <a:alpha val="50000"/>
                </a:srgbClr>
              </a:gs>
              <a:gs pos="0">
                <a:srgbClr val="DDECEB"/>
              </a:gs>
              <a:gs pos="100000">
                <a:schemeClr val="bg1"/>
              </a:gs>
            </a:gsLst>
            <a:lin ang="5400000" scaled="0"/>
          </a:gradFill>
          <a:effectLst>
            <a:outerShdw blurRad="12700" sx="101000" sy="101000" algn="l" rotWithShape="0">
              <a:srgbClr val="333333">
                <a:alpha val="14000"/>
              </a:srgbClr>
            </a:outerShdw>
          </a:effectLst>
        </p:spPr>
        <p:txBody>
          <a:bodyPr>
            <a:spAutoFit/>
          </a:bodyPr>
          <a:lstStyle/>
          <a:p>
            <a:pPr>
              <a:defRPr/>
            </a:pPr>
            <a:r>
              <a:rPr lang="en-US" sz="1600" b="0" dirty="0">
                <a:solidFill>
                  <a:srgbClr val="008BAE"/>
                </a:solidFill>
                <a:latin typeface="Arial" charset="0"/>
              </a:rPr>
              <a:t>THINKING PRACTICALLY</a:t>
            </a:r>
          </a:p>
          <a:p>
            <a:pPr>
              <a:defRPr/>
            </a:pPr>
            <a:endParaRPr lang="en-US" sz="600" b="0" dirty="0">
              <a:solidFill>
                <a:srgbClr val="008BAE"/>
              </a:solidFill>
              <a:latin typeface="Arial" charset="0"/>
            </a:endParaRPr>
          </a:p>
          <a:p>
            <a:pPr>
              <a:defRPr/>
            </a:pPr>
            <a:r>
              <a:rPr lang="en-US" sz="1600" b="0" dirty="0">
                <a:solidFill>
                  <a:schemeClr val="tx1"/>
                </a:solidFill>
                <a:latin typeface="Arial" charset="0"/>
              </a:rPr>
              <a:t>1. Show in a graph the effect that the growth in China’s interest in coffee will likely have on coffee prices? What features of supply determine how big the price increase will be?</a:t>
            </a:r>
          </a:p>
        </p:txBody>
      </p:sp>
      <p:sp>
        <p:nvSpPr>
          <p:cNvPr id="2" name="Rectangle 1"/>
          <p:cNvSpPr>
            <a:spLocks noChangeArrowheads="1"/>
          </p:cNvSpPr>
          <p:nvPr/>
        </p:nvSpPr>
        <p:spPr bwMode="auto">
          <a:xfrm>
            <a:off x="457200" y="1536700"/>
            <a:ext cx="8229600" cy="2695575"/>
          </a:xfrm>
          <a:prstGeom prst="rect">
            <a:avLst/>
          </a:prstGeom>
          <a:noFill/>
          <a:ln w="9525">
            <a:noFill/>
            <a:miter lim="800000"/>
            <a:headEnd/>
            <a:tailEnd/>
          </a:ln>
        </p:spPr>
        <p:txBody>
          <a:bodyPr>
            <a:spAutoFit/>
          </a:bodyPr>
          <a:lstStyle/>
          <a:p>
            <a:r>
              <a:rPr lang="en-US" sz="1800" b="0">
                <a:solidFill>
                  <a:schemeClr val="tx1"/>
                </a:solidFill>
              </a:rPr>
              <a:t>China is rapidly changing, and tea-drinking habits are no exception. Chinese consumers have discovered coffee!</a:t>
            </a:r>
          </a:p>
          <a:p>
            <a:r>
              <a:rPr lang="en-US" sz="1800" b="0">
                <a:solidFill>
                  <a:schemeClr val="tx1"/>
                </a:solidFill>
              </a:rPr>
              <a:t>Some observers suggest that the fast pace of current day China is more compatible with coffee drinking than tea. Perhaps coffee drinking is a complement to economic growth?</a:t>
            </a:r>
          </a:p>
          <a:p>
            <a:r>
              <a:rPr lang="en-US" sz="1800" b="0">
                <a:solidFill>
                  <a:schemeClr val="tx1"/>
                </a:solidFill>
              </a:rPr>
              <a:t>With new and large populations now interested in coffee, the world demand for coffee shifts rightward. This is good news for coffee growers.  As you already know from this chapter, however, how good that news really is from the point of view of coffee prices depends on the supply side as well!</a:t>
            </a:r>
          </a:p>
        </p:txBody>
      </p:sp>
    </p:spTree>
    <p:extLst>
      <p:ext uri="{BB962C8B-B14F-4D97-AF65-F5344CB8AC3E}">
        <p14:creationId xmlns:p14="http://schemas.microsoft.com/office/powerpoint/2010/main" val="3183541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left)">
                                      <p:cBhvr>
                                        <p:cTn id="15" dur="500"/>
                                        <p:tgtEl>
                                          <p:spTgt spid="2">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left)">
                                      <p:cBhvr>
                                        <p:cTn id="19" dur="500"/>
                                        <p:tgtEl>
                                          <p:spTgt spid="2">
                                            <p:txEl>
                                              <p:pRg st="1" end="1"/>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left)">
                                      <p:cBhvr>
                                        <p:cTn id="23" dur="500"/>
                                        <p:tgtEl>
                                          <p:spTgt spid="2">
                                            <p:txEl>
                                              <p:pRg st="2" end="2"/>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bg/>
                                          </p:spTgt>
                                        </p:tgtEl>
                                        <p:attrNameLst>
                                          <p:attrName>style.visibility</p:attrName>
                                        </p:attrNameLst>
                                      </p:cBhvr>
                                      <p:to>
                                        <p:strVal val="visible"/>
                                      </p:to>
                                    </p:set>
                                    <p:animEffect transition="in" filter="wipe(up)">
                                      <p:cBhvr>
                                        <p:cTn id="27" dur="500"/>
                                        <p:tgtEl>
                                          <p:spTgt spid="7">
                                            <p:bg/>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left)">
                                      <p:cBhvr>
                                        <p:cTn id="31" dur="750"/>
                                        <p:tgtEl>
                                          <p:spTgt spid="7">
                                            <p:txEl>
                                              <p:pRg st="0" end="0"/>
                                            </p:txEl>
                                          </p:spTgt>
                                        </p:tgtEl>
                                      </p:cBhvr>
                                    </p:animEffect>
                                  </p:childTnLst>
                                </p:cTn>
                              </p:par>
                            </p:childTnLst>
                          </p:cTn>
                        </p:par>
                        <p:par>
                          <p:cTn id="32" fill="hold" nodeType="afterGroup">
                            <p:stCondLst>
                              <p:cond delay="3750"/>
                            </p:stCondLst>
                            <p:childTnLst>
                              <p:par>
                                <p:cTn id="33" presetID="22" presetClass="entr" presetSubtype="8" fill="hold" grpId="0" nodeType="after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wipe(left)">
                                      <p:cBhvr>
                                        <p:cTn id="3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7" grpId="0" build="p" animBg="1"/>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72836" name="Picture 4" descr="fig3_12_1ppt"/>
          <p:cNvPicPr>
            <a:picLocks noChangeAspect="1" noChangeArrowheads="1"/>
          </p:cNvPicPr>
          <p:nvPr/>
        </p:nvPicPr>
        <p:blipFill>
          <a:blip r:embed="rId2"/>
          <a:srcRect/>
          <a:stretch>
            <a:fillRect/>
          </a:stretch>
        </p:blipFill>
        <p:spPr bwMode="auto">
          <a:xfrm>
            <a:off x="3771900" y="533400"/>
            <a:ext cx="4762500" cy="5791200"/>
          </a:xfrm>
          <a:prstGeom prst="rect">
            <a:avLst/>
          </a:prstGeom>
          <a:noFill/>
          <a:ln w="9525">
            <a:noFill/>
            <a:miter lim="800000"/>
            <a:headEnd/>
            <a:tailEnd/>
          </a:ln>
        </p:spPr>
      </p:pic>
      <p:pic>
        <p:nvPicPr>
          <p:cNvPr id="1272837" name="Picture 5" descr="fig3_12_2ppt"/>
          <p:cNvPicPr>
            <a:picLocks noChangeAspect="1" noChangeArrowheads="1"/>
          </p:cNvPicPr>
          <p:nvPr/>
        </p:nvPicPr>
        <p:blipFill>
          <a:blip r:embed="rId3"/>
          <a:srcRect/>
          <a:stretch>
            <a:fillRect/>
          </a:stretch>
        </p:blipFill>
        <p:spPr bwMode="auto">
          <a:xfrm>
            <a:off x="3771900" y="533400"/>
            <a:ext cx="4762500" cy="5791200"/>
          </a:xfrm>
          <a:prstGeom prst="rect">
            <a:avLst/>
          </a:prstGeom>
          <a:noFill/>
          <a:ln w="9525">
            <a:noFill/>
            <a:miter lim="800000"/>
            <a:headEnd/>
            <a:tailEnd/>
          </a:ln>
        </p:spPr>
      </p:pic>
      <p:pic>
        <p:nvPicPr>
          <p:cNvPr id="1272838" name="Picture 6" descr="fig3_12_3ppt"/>
          <p:cNvPicPr>
            <a:picLocks noChangeAspect="1" noChangeArrowheads="1"/>
          </p:cNvPicPr>
          <p:nvPr/>
        </p:nvPicPr>
        <p:blipFill>
          <a:blip r:embed="rId4"/>
          <a:srcRect/>
          <a:stretch>
            <a:fillRect/>
          </a:stretch>
        </p:blipFill>
        <p:spPr bwMode="auto">
          <a:xfrm>
            <a:off x="3771900" y="533400"/>
            <a:ext cx="4762500" cy="5791200"/>
          </a:xfrm>
          <a:prstGeom prst="rect">
            <a:avLst/>
          </a:prstGeom>
          <a:noFill/>
          <a:ln w="9525">
            <a:noFill/>
            <a:miter lim="800000"/>
            <a:headEnd/>
            <a:tailEnd/>
          </a:ln>
        </p:spPr>
      </p:pic>
      <p:pic>
        <p:nvPicPr>
          <p:cNvPr id="1272839" name="Picture 7" descr="fig3_12_4ppt"/>
          <p:cNvPicPr>
            <a:picLocks noChangeAspect="1" noChangeArrowheads="1"/>
          </p:cNvPicPr>
          <p:nvPr/>
        </p:nvPicPr>
        <p:blipFill>
          <a:blip r:embed="rId5"/>
          <a:srcRect/>
          <a:stretch>
            <a:fillRect/>
          </a:stretch>
        </p:blipFill>
        <p:spPr bwMode="auto">
          <a:xfrm>
            <a:off x="3771900" y="533400"/>
            <a:ext cx="4762500" cy="5791200"/>
          </a:xfrm>
          <a:prstGeom prst="rect">
            <a:avLst/>
          </a:prstGeom>
          <a:noFill/>
          <a:ln w="9525">
            <a:noFill/>
            <a:miter lim="800000"/>
            <a:headEnd/>
            <a:tailEnd/>
          </a:ln>
        </p:spPr>
      </p:pic>
      <p:pic>
        <p:nvPicPr>
          <p:cNvPr id="1272840" name="Picture 8" descr="fig3_12_5ppt"/>
          <p:cNvPicPr>
            <a:picLocks noChangeAspect="1" noChangeArrowheads="1"/>
          </p:cNvPicPr>
          <p:nvPr/>
        </p:nvPicPr>
        <p:blipFill>
          <a:blip r:embed="rId6"/>
          <a:srcRect/>
          <a:stretch>
            <a:fillRect/>
          </a:stretch>
        </p:blipFill>
        <p:spPr bwMode="auto">
          <a:xfrm>
            <a:off x="3771900" y="533400"/>
            <a:ext cx="4762500" cy="5791200"/>
          </a:xfrm>
          <a:prstGeom prst="rect">
            <a:avLst/>
          </a:prstGeom>
          <a:noFill/>
          <a:ln w="9525">
            <a:noFill/>
            <a:miter lim="800000"/>
            <a:headEnd/>
            <a:tailEnd/>
          </a:ln>
        </p:spPr>
      </p:pic>
      <p:pic>
        <p:nvPicPr>
          <p:cNvPr id="1272841" name="Picture 9" descr="fig3_12_6ppt"/>
          <p:cNvPicPr>
            <a:picLocks noChangeAspect="1" noChangeArrowheads="1"/>
          </p:cNvPicPr>
          <p:nvPr/>
        </p:nvPicPr>
        <p:blipFill>
          <a:blip r:embed="rId7"/>
          <a:srcRect/>
          <a:stretch>
            <a:fillRect/>
          </a:stretch>
        </p:blipFill>
        <p:spPr bwMode="auto">
          <a:xfrm>
            <a:off x="3771900" y="533400"/>
            <a:ext cx="4762500" cy="5791200"/>
          </a:xfrm>
          <a:prstGeom prst="rect">
            <a:avLst/>
          </a:prstGeom>
          <a:noFill/>
          <a:ln w="9525">
            <a:noFill/>
            <a:miter lim="800000"/>
            <a:headEnd/>
            <a:tailEnd/>
          </a:ln>
        </p:spPr>
      </p:pic>
      <p:pic>
        <p:nvPicPr>
          <p:cNvPr id="1272842" name="Picture 10" descr="fig3_12_7ppt"/>
          <p:cNvPicPr>
            <a:picLocks noChangeAspect="1" noChangeArrowheads="1"/>
          </p:cNvPicPr>
          <p:nvPr/>
        </p:nvPicPr>
        <p:blipFill>
          <a:blip r:embed="rId8"/>
          <a:srcRect/>
          <a:stretch>
            <a:fillRect/>
          </a:stretch>
        </p:blipFill>
        <p:spPr bwMode="auto">
          <a:xfrm>
            <a:off x="3771900" y="533400"/>
            <a:ext cx="4762500" cy="5791200"/>
          </a:xfrm>
          <a:prstGeom prst="rect">
            <a:avLst/>
          </a:prstGeom>
          <a:noFill/>
          <a:ln w="9525">
            <a:noFill/>
            <a:miter lim="800000"/>
            <a:headEnd/>
            <a:tailEnd/>
          </a:ln>
        </p:spPr>
      </p:pic>
      <p:pic>
        <p:nvPicPr>
          <p:cNvPr id="1272843" name="Picture 11" descr="fig3_12_8ppt"/>
          <p:cNvPicPr>
            <a:picLocks noChangeAspect="1" noChangeArrowheads="1"/>
          </p:cNvPicPr>
          <p:nvPr/>
        </p:nvPicPr>
        <p:blipFill>
          <a:blip r:embed="rId9"/>
          <a:srcRect/>
          <a:stretch>
            <a:fillRect/>
          </a:stretch>
        </p:blipFill>
        <p:spPr bwMode="auto">
          <a:xfrm>
            <a:off x="3771900" y="533400"/>
            <a:ext cx="4762500" cy="5791200"/>
          </a:xfrm>
          <a:prstGeom prst="rect">
            <a:avLst/>
          </a:prstGeom>
          <a:noFill/>
          <a:ln w="9525">
            <a:noFill/>
            <a:miter lim="800000"/>
            <a:headEnd/>
            <a:tailEnd/>
          </a:ln>
        </p:spPr>
      </p:pic>
      <p:pic>
        <p:nvPicPr>
          <p:cNvPr id="1272844" name="Picture 12" descr="fig3_12_9ppt"/>
          <p:cNvPicPr>
            <a:picLocks noChangeAspect="1" noChangeArrowheads="1"/>
          </p:cNvPicPr>
          <p:nvPr/>
        </p:nvPicPr>
        <p:blipFill>
          <a:blip r:embed="rId10"/>
          <a:srcRect/>
          <a:stretch>
            <a:fillRect/>
          </a:stretch>
        </p:blipFill>
        <p:spPr bwMode="auto">
          <a:xfrm>
            <a:off x="3771900" y="533400"/>
            <a:ext cx="4762500" cy="5791200"/>
          </a:xfrm>
          <a:prstGeom prst="rect">
            <a:avLst/>
          </a:prstGeom>
          <a:noFill/>
          <a:ln w="9525">
            <a:noFill/>
            <a:miter lim="800000"/>
            <a:headEnd/>
            <a:tailEnd/>
          </a:ln>
        </p:spPr>
      </p:pic>
      <p:pic>
        <p:nvPicPr>
          <p:cNvPr id="1272845" name="Picture 13" descr="fig3_12_10ppt"/>
          <p:cNvPicPr>
            <a:picLocks noChangeAspect="1" noChangeArrowheads="1"/>
          </p:cNvPicPr>
          <p:nvPr/>
        </p:nvPicPr>
        <p:blipFill>
          <a:blip r:embed="rId11"/>
          <a:srcRect/>
          <a:stretch>
            <a:fillRect/>
          </a:stretch>
        </p:blipFill>
        <p:spPr bwMode="auto">
          <a:xfrm>
            <a:off x="3771900" y="533400"/>
            <a:ext cx="4762500" cy="5791200"/>
          </a:xfrm>
          <a:prstGeom prst="rect">
            <a:avLst/>
          </a:prstGeom>
          <a:noFill/>
          <a:ln w="9525">
            <a:noFill/>
            <a:miter lim="800000"/>
            <a:headEnd/>
            <a:tailEnd/>
          </a:ln>
        </p:spPr>
      </p:pic>
      <p:sp>
        <p:nvSpPr>
          <p:cNvPr id="1272848" name="Rectangle 16"/>
          <p:cNvSpPr>
            <a:spLocks noChangeArrowheads="1"/>
          </p:cNvSpPr>
          <p:nvPr/>
        </p:nvSpPr>
        <p:spPr bwMode="auto">
          <a:xfrm>
            <a:off x="457200" y="457200"/>
            <a:ext cx="3200400" cy="5334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3.12</a:t>
            </a:r>
            <a:r>
              <a:rPr lang="en-US" sz="1400"/>
              <a:t>  </a:t>
            </a:r>
            <a:r>
              <a:rPr lang="en-US" sz="1400">
                <a:solidFill>
                  <a:schemeClr val="tx1"/>
                </a:solidFill>
              </a:rPr>
              <a:t>Examples of Supply and Demand Shifts for Product X</a:t>
            </a:r>
          </a:p>
        </p:txBody>
      </p:sp>
    </p:spTree>
    <p:extLst>
      <p:ext uri="{BB962C8B-B14F-4D97-AF65-F5344CB8AC3E}">
        <p14:creationId xmlns:p14="http://schemas.microsoft.com/office/powerpoint/2010/main" val="4105105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72848"/>
                                        </p:tgtEl>
                                        <p:attrNameLst>
                                          <p:attrName>style.visibility</p:attrName>
                                        </p:attrNameLst>
                                      </p:cBhvr>
                                      <p:to>
                                        <p:strVal val="visible"/>
                                      </p:to>
                                    </p:set>
                                    <p:animEffect transition="in" filter="wipe(left)">
                                      <p:cBhvr>
                                        <p:cTn id="7" dur="500"/>
                                        <p:tgtEl>
                                          <p:spTgt spid="127284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272836"/>
                                        </p:tgtEl>
                                        <p:attrNameLst>
                                          <p:attrName>style.visibility</p:attrName>
                                        </p:attrNameLst>
                                      </p:cBhvr>
                                      <p:to>
                                        <p:strVal val="visible"/>
                                      </p:to>
                                    </p:set>
                                    <p:animEffect transition="in" filter="wipe(up)">
                                      <p:cBhvr>
                                        <p:cTn id="11" dur="1000"/>
                                        <p:tgtEl>
                                          <p:spTgt spid="1272836"/>
                                        </p:tgtEl>
                                      </p:cBhvr>
                                    </p:animEffect>
                                  </p:childTnLst>
                                </p:cTn>
                              </p:par>
                            </p:childTnLst>
                          </p:cTn>
                        </p:par>
                        <p:par>
                          <p:cTn id="12" fill="hold" nodeType="afterGroup">
                            <p:stCondLst>
                              <p:cond delay="1500"/>
                            </p:stCondLst>
                            <p:childTnLst>
                              <p:par>
                                <p:cTn id="13" presetID="22" presetClass="entr" presetSubtype="1" fill="hold" nodeType="afterEffect">
                                  <p:stCondLst>
                                    <p:cond delay="0"/>
                                  </p:stCondLst>
                                  <p:childTnLst>
                                    <p:set>
                                      <p:cBhvr>
                                        <p:cTn id="14" dur="1" fill="hold">
                                          <p:stCondLst>
                                            <p:cond delay="0"/>
                                          </p:stCondLst>
                                        </p:cTn>
                                        <p:tgtEl>
                                          <p:spTgt spid="1272837"/>
                                        </p:tgtEl>
                                        <p:attrNameLst>
                                          <p:attrName>style.visibility</p:attrName>
                                        </p:attrNameLst>
                                      </p:cBhvr>
                                      <p:to>
                                        <p:strVal val="visible"/>
                                      </p:to>
                                    </p:set>
                                    <p:animEffect transition="in" filter="wipe(up)">
                                      <p:cBhvr>
                                        <p:cTn id="15" dur="1000"/>
                                        <p:tgtEl>
                                          <p:spTgt spid="1272837"/>
                                        </p:tgtEl>
                                      </p:cBhvr>
                                    </p:animEffect>
                                  </p:childTnLst>
                                </p:cTn>
                              </p:par>
                            </p:childTnLst>
                          </p:cTn>
                        </p:par>
                        <p:par>
                          <p:cTn id="16" fill="hold" nodeType="afterGroup">
                            <p:stCondLst>
                              <p:cond delay="2500"/>
                            </p:stCondLst>
                            <p:childTnLst>
                              <p:par>
                                <p:cTn id="17" presetID="22" presetClass="entr" presetSubtype="1" fill="hold" nodeType="afterEffect">
                                  <p:stCondLst>
                                    <p:cond delay="0"/>
                                  </p:stCondLst>
                                  <p:childTnLst>
                                    <p:set>
                                      <p:cBhvr>
                                        <p:cTn id="18" dur="1" fill="hold">
                                          <p:stCondLst>
                                            <p:cond delay="0"/>
                                          </p:stCondLst>
                                        </p:cTn>
                                        <p:tgtEl>
                                          <p:spTgt spid="1272838"/>
                                        </p:tgtEl>
                                        <p:attrNameLst>
                                          <p:attrName>style.visibility</p:attrName>
                                        </p:attrNameLst>
                                      </p:cBhvr>
                                      <p:to>
                                        <p:strVal val="visible"/>
                                      </p:to>
                                    </p:set>
                                    <p:animEffect transition="in" filter="wipe(up)">
                                      <p:cBhvr>
                                        <p:cTn id="19" dur="1000"/>
                                        <p:tgtEl>
                                          <p:spTgt spid="1272838"/>
                                        </p:tgtEl>
                                      </p:cBhvr>
                                    </p:animEffect>
                                  </p:childTnLst>
                                </p:cTn>
                              </p:par>
                            </p:childTnLst>
                          </p:cTn>
                        </p:par>
                        <p:par>
                          <p:cTn id="20" fill="hold" nodeType="afterGroup">
                            <p:stCondLst>
                              <p:cond delay="3500"/>
                            </p:stCondLst>
                            <p:childTnLst>
                              <p:par>
                                <p:cTn id="21" presetID="22" presetClass="entr" presetSubtype="1" fill="hold" nodeType="afterEffect">
                                  <p:stCondLst>
                                    <p:cond delay="0"/>
                                  </p:stCondLst>
                                  <p:childTnLst>
                                    <p:set>
                                      <p:cBhvr>
                                        <p:cTn id="22" dur="1" fill="hold">
                                          <p:stCondLst>
                                            <p:cond delay="0"/>
                                          </p:stCondLst>
                                        </p:cTn>
                                        <p:tgtEl>
                                          <p:spTgt spid="1272839"/>
                                        </p:tgtEl>
                                        <p:attrNameLst>
                                          <p:attrName>style.visibility</p:attrName>
                                        </p:attrNameLst>
                                      </p:cBhvr>
                                      <p:to>
                                        <p:strVal val="visible"/>
                                      </p:to>
                                    </p:set>
                                    <p:animEffect transition="in" filter="wipe(up)">
                                      <p:cBhvr>
                                        <p:cTn id="23" dur="1000"/>
                                        <p:tgtEl>
                                          <p:spTgt spid="1272839"/>
                                        </p:tgtEl>
                                      </p:cBhvr>
                                    </p:animEffect>
                                  </p:childTnLst>
                                </p:cTn>
                              </p:par>
                            </p:childTnLst>
                          </p:cTn>
                        </p:par>
                        <p:par>
                          <p:cTn id="24" fill="hold" nodeType="afterGroup">
                            <p:stCondLst>
                              <p:cond delay="4500"/>
                            </p:stCondLst>
                            <p:childTnLst>
                              <p:par>
                                <p:cTn id="25" presetID="22" presetClass="entr" presetSubtype="1" fill="hold" nodeType="afterEffect">
                                  <p:stCondLst>
                                    <p:cond delay="0"/>
                                  </p:stCondLst>
                                  <p:childTnLst>
                                    <p:set>
                                      <p:cBhvr>
                                        <p:cTn id="26" dur="1" fill="hold">
                                          <p:stCondLst>
                                            <p:cond delay="0"/>
                                          </p:stCondLst>
                                        </p:cTn>
                                        <p:tgtEl>
                                          <p:spTgt spid="1272840"/>
                                        </p:tgtEl>
                                        <p:attrNameLst>
                                          <p:attrName>style.visibility</p:attrName>
                                        </p:attrNameLst>
                                      </p:cBhvr>
                                      <p:to>
                                        <p:strVal val="visible"/>
                                      </p:to>
                                    </p:set>
                                    <p:animEffect transition="in" filter="wipe(up)">
                                      <p:cBhvr>
                                        <p:cTn id="27" dur="1000"/>
                                        <p:tgtEl>
                                          <p:spTgt spid="1272840"/>
                                        </p:tgtEl>
                                      </p:cBhvr>
                                    </p:animEffect>
                                  </p:childTnLst>
                                </p:cTn>
                              </p:par>
                            </p:childTnLst>
                          </p:cTn>
                        </p:par>
                        <p:par>
                          <p:cTn id="28" fill="hold" nodeType="afterGroup">
                            <p:stCondLst>
                              <p:cond delay="5500"/>
                            </p:stCondLst>
                            <p:childTnLst>
                              <p:par>
                                <p:cTn id="29" presetID="22" presetClass="entr" presetSubtype="1" fill="hold" nodeType="afterEffect">
                                  <p:stCondLst>
                                    <p:cond delay="0"/>
                                  </p:stCondLst>
                                  <p:childTnLst>
                                    <p:set>
                                      <p:cBhvr>
                                        <p:cTn id="30" dur="1" fill="hold">
                                          <p:stCondLst>
                                            <p:cond delay="0"/>
                                          </p:stCondLst>
                                        </p:cTn>
                                        <p:tgtEl>
                                          <p:spTgt spid="1272841"/>
                                        </p:tgtEl>
                                        <p:attrNameLst>
                                          <p:attrName>style.visibility</p:attrName>
                                        </p:attrNameLst>
                                      </p:cBhvr>
                                      <p:to>
                                        <p:strVal val="visible"/>
                                      </p:to>
                                    </p:set>
                                    <p:animEffect transition="in" filter="wipe(up)">
                                      <p:cBhvr>
                                        <p:cTn id="31" dur="1000"/>
                                        <p:tgtEl>
                                          <p:spTgt spid="1272841"/>
                                        </p:tgtEl>
                                      </p:cBhvr>
                                    </p:animEffect>
                                  </p:childTnLst>
                                </p:cTn>
                              </p:par>
                            </p:childTnLst>
                          </p:cTn>
                        </p:par>
                        <p:par>
                          <p:cTn id="32" fill="hold" nodeType="afterGroup">
                            <p:stCondLst>
                              <p:cond delay="6500"/>
                            </p:stCondLst>
                            <p:childTnLst>
                              <p:par>
                                <p:cTn id="33" presetID="22" presetClass="entr" presetSubtype="1" fill="hold" nodeType="afterEffect">
                                  <p:stCondLst>
                                    <p:cond delay="0"/>
                                  </p:stCondLst>
                                  <p:childTnLst>
                                    <p:set>
                                      <p:cBhvr>
                                        <p:cTn id="34" dur="1" fill="hold">
                                          <p:stCondLst>
                                            <p:cond delay="0"/>
                                          </p:stCondLst>
                                        </p:cTn>
                                        <p:tgtEl>
                                          <p:spTgt spid="1272842"/>
                                        </p:tgtEl>
                                        <p:attrNameLst>
                                          <p:attrName>style.visibility</p:attrName>
                                        </p:attrNameLst>
                                      </p:cBhvr>
                                      <p:to>
                                        <p:strVal val="visible"/>
                                      </p:to>
                                    </p:set>
                                    <p:animEffect transition="in" filter="wipe(up)">
                                      <p:cBhvr>
                                        <p:cTn id="35" dur="1000"/>
                                        <p:tgtEl>
                                          <p:spTgt spid="1272842"/>
                                        </p:tgtEl>
                                      </p:cBhvr>
                                    </p:animEffect>
                                  </p:childTnLst>
                                </p:cTn>
                              </p:par>
                            </p:childTnLst>
                          </p:cTn>
                        </p:par>
                        <p:par>
                          <p:cTn id="36" fill="hold" nodeType="afterGroup">
                            <p:stCondLst>
                              <p:cond delay="7500"/>
                            </p:stCondLst>
                            <p:childTnLst>
                              <p:par>
                                <p:cTn id="37" presetID="22" presetClass="entr" presetSubtype="1" fill="hold" nodeType="afterEffect">
                                  <p:stCondLst>
                                    <p:cond delay="0"/>
                                  </p:stCondLst>
                                  <p:childTnLst>
                                    <p:set>
                                      <p:cBhvr>
                                        <p:cTn id="38" dur="1" fill="hold">
                                          <p:stCondLst>
                                            <p:cond delay="0"/>
                                          </p:stCondLst>
                                        </p:cTn>
                                        <p:tgtEl>
                                          <p:spTgt spid="1272843"/>
                                        </p:tgtEl>
                                        <p:attrNameLst>
                                          <p:attrName>style.visibility</p:attrName>
                                        </p:attrNameLst>
                                      </p:cBhvr>
                                      <p:to>
                                        <p:strVal val="visible"/>
                                      </p:to>
                                    </p:set>
                                    <p:animEffect transition="in" filter="wipe(up)">
                                      <p:cBhvr>
                                        <p:cTn id="39" dur="1000"/>
                                        <p:tgtEl>
                                          <p:spTgt spid="1272843"/>
                                        </p:tgtEl>
                                      </p:cBhvr>
                                    </p:animEffect>
                                  </p:childTnLst>
                                </p:cTn>
                              </p:par>
                            </p:childTnLst>
                          </p:cTn>
                        </p:par>
                        <p:par>
                          <p:cTn id="40" fill="hold" nodeType="afterGroup">
                            <p:stCondLst>
                              <p:cond delay="8500"/>
                            </p:stCondLst>
                            <p:childTnLst>
                              <p:par>
                                <p:cTn id="41" presetID="22" presetClass="entr" presetSubtype="1" fill="hold" nodeType="afterEffect">
                                  <p:stCondLst>
                                    <p:cond delay="0"/>
                                  </p:stCondLst>
                                  <p:childTnLst>
                                    <p:set>
                                      <p:cBhvr>
                                        <p:cTn id="42" dur="1" fill="hold">
                                          <p:stCondLst>
                                            <p:cond delay="0"/>
                                          </p:stCondLst>
                                        </p:cTn>
                                        <p:tgtEl>
                                          <p:spTgt spid="1272844"/>
                                        </p:tgtEl>
                                        <p:attrNameLst>
                                          <p:attrName>style.visibility</p:attrName>
                                        </p:attrNameLst>
                                      </p:cBhvr>
                                      <p:to>
                                        <p:strVal val="visible"/>
                                      </p:to>
                                    </p:set>
                                    <p:animEffect transition="in" filter="wipe(up)">
                                      <p:cBhvr>
                                        <p:cTn id="43" dur="1000"/>
                                        <p:tgtEl>
                                          <p:spTgt spid="1272844"/>
                                        </p:tgtEl>
                                      </p:cBhvr>
                                    </p:animEffect>
                                  </p:childTnLst>
                                </p:cTn>
                              </p:par>
                            </p:childTnLst>
                          </p:cTn>
                        </p:par>
                        <p:par>
                          <p:cTn id="44" fill="hold" nodeType="afterGroup">
                            <p:stCondLst>
                              <p:cond delay="9500"/>
                            </p:stCondLst>
                            <p:childTnLst>
                              <p:par>
                                <p:cTn id="45" presetID="22" presetClass="entr" presetSubtype="1" fill="hold" nodeType="afterEffect">
                                  <p:stCondLst>
                                    <p:cond delay="0"/>
                                  </p:stCondLst>
                                  <p:childTnLst>
                                    <p:set>
                                      <p:cBhvr>
                                        <p:cTn id="46" dur="1" fill="hold">
                                          <p:stCondLst>
                                            <p:cond delay="0"/>
                                          </p:stCondLst>
                                        </p:cTn>
                                        <p:tgtEl>
                                          <p:spTgt spid="1272845"/>
                                        </p:tgtEl>
                                        <p:attrNameLst>
                                          <p:attrName>style.visibility</p:attrName>
                                        </p:attrNameLst>
                                      </p:cBhvr>
                                      <p:to>
                                        <p:strVal val="visible"/>
                                      </p:to>
                                    </p:set>
                                    <p:animEffect transition="in" filter="wipe(up)">
                                      <p:cBhvr>
                                        <p:cTn id="47" dur="1000"/>
                                        <p:tgtEl>
                                          <p:spTgt spid="1272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2848"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3859" name="Text Box 3"/>
          <p:cNvSpPr txBox="1">
            <a:spLocks noChangeArrowheads="1"/>
          </p:cNvSpPr>
          <p:nvPr/>
        </p:nvSpPr>
        <p:spPr bwMode="auto">
          <a:xfrm>
            <a:off x="457200" y="2133600"/>
            <a:ext cx="8229600" cy="3200400"/>
          </a:xfrm>
          <a:prstGeom prst="rect">
            <a:avLst/>
          </a:prstGeom>
          <a:noFill/>
          <a:ln w="9525" algn="ctr">
            <a:noFill/>
            <a:miter lim="800000"/>
            <a:headEnd/>
            <a:tailEnd/>
          </a:ln>
        </p:spPr>
        <p:txBody>
          <a:bodyPr/>
          <a:lstStyle/>
          <a:p>
            <a:pPr marL="457200" indent="-457200">
              <a:spcBef>
                <a:spcPct val="0"/>
              </a:spcBef>
              <a:spcAft>
                <a:spcPct val="0"/>
              </a:spcAft>
              <a:buFontTx/>
              <a:buAutoNum type="arabicPeriod"/>
              <a:tabLst>
                <a:tab pos="288925" algn="l"/>
              </a:tabLst>
            </a:pPr>
            <a:r>
              <a:rPr lang="en-US" sz="1800" b="0">
                <a:solidFill>
                  <a:schemeClr val="tx1"/>
                </a:solidFill>
              </a:rPr>
              <a:t>A demand curve shows how much of a product a household would buy if it could buy all it wanted at the given price. A supply curve shows how much of a product a firm would supply if it could sell all it wanted at the given price.</a:t>
            </a:r>
          </a:p>
          <a:p>
            <a:pPr marL="457200" indent="-457200">
              <a:spcBef>
                <a:spcPct val="0"/>
              </a:spcBef>
              <a:spcAft>
                <a:spcPct val="0"/>
              </a:spcAft>
              <a:buFontTx/>
              <a:buAutoNum type="arabicPeriod"/>
              <a:tabLst>
                <a:tab pos="288925" algn="l"/>
              </a:tabLst>
            </a:pPr>
            <a:endParaRPr lang="en-US" sz="1000" b="0">
              <a:solidFill>
                <a:schemeClr val="tx1"/>
              </a:solidFill>
            </a:endParaRPr>
          </a:p>
          <a:p>
            <a:pPr marL="457200" indent="-457200">
              <a:spcBef>
                <a:spcPct val="0"/>
              </a:spcBef>
              <a:spcAft>
                <a:spcPct val="0"/>
              </a:spcAft>
              <a:buFontTx/>
              <a:buAutoNum type="arabicPeriod" startAt="2"/>
              <a:tabLst>
                <a:tab pos="288925" algn="l"/>
              </a:tabLst>
            </a:pPr>
            <a:r>
              <a:rPr lang="en-US" sz="1800" b="0">
                <a:solidFill>
                  <a:schemeClr val="tx1"/>
                </a:solidFill>
              </a:rPr>
              <a:t>Quantity demanded and quantity supplied are always per time period—that is, per day, per month, or per year.</a:t>
            </a:r>
          </a:p>
          <a:p>
            <a:pPr marL="457200" indent="-457200">
              <a:spcBef>
                <a:spcPct val="0"/>
              </a:spcBef>
              <a:spcAft>
                <a:spcPct val="0"/>
              </a:spcAft>
              <a:buFontTx/>
              <a:buAutoNum type="arabicPeriod" startAt="2"/>
              <a:tabLst>
                <a:tab pos="288925" algn="l"/>
              </a:tabLst>
            </a:pPr>
            <a:endParaRPr lang="en-US" sz="1000" b="0">
              <a:solidFill>
                <a:schemeClr val="tx1"/>
              </a:solidFill>
            </a:endParaRPr>
          </a:p>
          <a:p>
            <a:pPr marL="457200" indent="-457200">
              <a:spcBef>
                <a:spcPct val="0"/>
              </a:spcBef>
              <a:spcAft>
                <a:spcPct val="0"/>
              </a:spcAft>
              <a:buFontTx/>
              <a:buAutoNum type="arabicPeriod" startAt="2"/>
              <a:tabLst>
                <a:tab pos="288925" algn="l"/>
              </a:tabLst>
            </a:pPr>
            <a:r>
              <a:rPr lang="en-US" sz="1800" b="0">
                <a:solidFill>
                  <a:schemeClr val="tx1"/>
                </a:solidFill>
              </a:rPr>
              <a:t>The demand for a good is determined by price, household income and wealth, prices of other goods and services, tastes and preferences, and expectations.</a:t>
            </a:r>
          </a:p>
        </p:txBody>
      </p:sp>
      <p:sp>
        <p:nvSpPr>
          <p:cNvPr id="1273860" name="Rectangle 4"/>
          <p:cNvSpPr>
            <a:spLocks noChangeArrowheads="1"/>
          </p:cNvSpPr>
          <p:nvPr/>
        </p:nvSpPr>
        <p:spPr bwMode="auto">
          <a:xfrm>
            <a:off x="457200" y="1143000"/>
            <a:ext cx="8229600" cy="685800"/>
          </a:xfrm>
          <a:prstGeom prst="rect">
            <a:avLst/>
          </a:prstGeom>
          <a:noFill/>
          <a:ln w="9525">
            <a:noFill/>
            <a:miter lim="800000"/>
            <a:headEnd/>
            <a:tailEnd/>
          </a:ln>
        </p:spPr>
        <p:txBody>
          <a:bodyPr/>
          <a:lstStyle/>
          <a:p>
            <a:pPr>
              <a:spcBef>
                <a:spcPct val="0"/>
              </a:spcBef>
              <a:spcAft>
                <a:spcPct val="0"/>
              </a:spcAft>
            </a:pPr>
            <a:r>
              <a:rPr lang="en-US" sz="1800" b="0">
                <a:solidFill>
                  <a:schemeClr val="tx1"/>
                </a:solidFill>
              </a:rPr>
              <a:t>Here are some important points to remember about the mechanics of supply and demand in product markets:</a:t>
            </a:r>
          </a:p>
        </p:txBody>
      </p:sp>
      <p:sp>
        <p:nvSpPr>
          <p:cNvPr id="6" name="Rectangle 6"/>
          <p:cNvSpPr txBox="1">
            <a:spLocks noChangeArrowheads="1"/>
          </p:cNvSpPr>
          <p:nvPr/>
        </p:nvSpPr>
        <p:spPr bwMode="auto">
          <a:xfrm>
            <a:off x="457200" y="228600"/>
            <a:ext cx="8382000" cy="447675"/>
          </a:xfrm>
          <a:prstGeom prst="rect">
            <a:avLst/>
          </a:prstGeom>
          <a:noFill/>
          <a:ln>
            <a:miter lim="800000"/>
            <a:headEnd/>
            <a:tailEnd/>
          </a:ln>
        </p:spPr>
        <p:txBody>
          <a:bodyPr/>
          <a:lstStyle/>
          <a:p>
            <a:pPr>
              <a:spcBef>
                <a:spcPct val="0"/>
              </a:spcBef>
              <a:spcAft>
                <a:spcPct val="0"/>
              </a:spcAft>
              <a:defRPr/>
            </a:pPr>
            <a:r>
              <a:rPr lang="en-US" sz="2400" b="0" kern="0" dirty="0">
                <a:solidFill>
                  <a:srgbClr val="8A1636"/>
                </a:solidFill>
                <a:latin typeface="+mj-lt"/>
                <a:ea typeface="+mj-ea"/>
                <a:cs typeface="+mj-cs"/>
              </a:rPr>
              <a:t>Demand and Supply in Product Markets: A Review</a:t>
            </a:r>
          </a:p>
        </p:txBody>
      </p:sp>
    </p:spTree>
    <p:extLst>
      <p:ext uri="{BB962C8B-B14F-4D97-AF65-F5344CB8AC3E}">
        <p14:creationId xmlns:p14="http://schemas.microsoft.com/office/powerpoint/2010/main" val="2784230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73860"/>
                                        </p:tgtEl>
                                        <p:attrNameLst>
                                          <p:attrName>style.visibility</p:attrName>
                                        </p:attrNameLst>
                                      </p:cBhvr>
                                      <p:to>
                                        <p:strVal val="visible"/>
                                      </p:to>
                                    </p:set>
                                    <p:animEffect transition="in" filter="wipe(left)">
                                      <p:cBhvr>
                                        <p:cTn id="11" dur="500"/>
                                        <p:tgtEl>
                                          <p:spTgt spid="127386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73859">
                                            <p:txEl>
                                              <p:pRg st="0" end="0"/>
                                            </p:txEl>
                                          </p:spTgt>
                                        </p:tgtEl>
                                        <p:attrNameLst>
                                          <p:attrName>style.visibility</p:attrName>
                                        </p:attrNameLst>
                                      </p:cBhvr>
                                      <p:to>
                                        <p:strVal val="visible"/>
                                      </p:to>
                                    </p:set>
                                    <p:animEffect transition="in" filter="wipe(left)">
                                      <p:cBhvr>
                                        <p:cTn id="15" dur="500"/>
                                        <p:tgtEl>
                                          <p:spTgt spid="1273859">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73859">
                                            <p:txEl>
                                              <p:pRg st="2" end="2"/>
                                            </p:txEl>
                                          </p:spTgt>
                                        </p:tgtEl>
                                        <p:attrNameLst>
                                          <p:attrName>style.visibility</p:attrName>
                                        </p:attrNameLst>
                                      </p:cBhvr>
                                      <p:to>
                                        <p:strVal val="visible"/>
                                      </p:to>
                                    </p:set>
                                    <p:animEffect transition="in" filter="wipe(left)">
                                      <p:cBhvr>
                                        <p:cTn id="19" dur="500"/>
                                        <p:tgtEl>
                                          <p:spTgt spid="1273859">
                                            <p:txEl>
                                              <p:pRg st="2" end="2"/>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73859">
                                            <p:txEl>
                                              <p:pRg st="4" end="4"/>
                                            </p:txEl>
                                          </p:spTgt>
                                        </p:tgtEl>
                                        <p:attrNameLst>
                                          <p:attrName>style.visibility</p:attrName>
                                        </p:attrNameLst>
                                      </p:cBhvr>
                                      <p:to>
                                        <p:strVal val="visible"/>
                                      </p:to>
                                    </p:set>
                                    <p:animEffect transition="in" filter="wipe(left)">
                                      <p:cBhvr>
                                        <p:cTn id="23" dur="500"/>
                                        <p:tgtEl>
                                          <p:spTgt spid="1273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3859" grpId="0" build="p" bldLvl="2"/>
      <p:bldP spid="1273860"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3075" name="Text Box 3"/>
          <p:cNvSpPr txBox="1">
            <a:spLocks noChangeArrowheads="1"/>
          </p:cNvSpPr>
          <p:nvPr/>
        </p:nvSpPr>
        <p:spPr bwMode="auto">
          <a:xfrm>
            <a:off x="457200" y="1600200"/>
            <a:ext cx="8229600" cy="3733800"/>
          </a:xfrm>
          <a:prstGeom prst="rect">
            <a:avLst/>
          </a:prstGeom>
          <a:noFill/>
          <a:ln w="9525" algn="ctr">
            <a:noFill/>
            <a:miter lim="800000"/>
            <a:headEnd/>
            <a:tailEnd/>
          </a:ln>
        </p:spPr>
        <p:txBody>
          <a:bodyPr/>
          <a:lstStyle/>
          <a:p>
            <a:pPr marL="457200" indent="-457200">
              <a:spcBef>
                <a:spcPct val="0"/>
              </a:spcBef>
              <a:spcAft>
                <a:spcPct val="0"/>
              </a:spcAft>
              <a:buFontTx/>
              <a:buAutoNum type="arabicPeriod" startAt="4"/>
              <a:tabLst>
                <a:tab pos="288925" algn="l"/>
              </a:tabLst>
            </a:pPr>
            <a:r>
              <a:rPr lang="en-US" sz="1800" b="0">
                <a:solidFill>
                  <a:schemeClr val="tx1"/>
                </a:solidFill>
              </a:rPr>
              <a:t>The supply of a good is determined by price, costs of production, and prices of related products. Costs of production are determined by available technologies of production and input prices.</a:t>
            </a:r>
          </a:p>
          <a:p>
            <a:pPr marL="457200" indent="-457200">
              <a:spcBef>
                <a:spcPct val="0"/>
              </a:spcBef>
              <a:spcAft>
                <a:spcPct val="0"/>
              </a:spcAft>
              <a:buFontTx/>
              <a:buAutoNum type="arabicPeriod" startAt="4"/>
              <a:tabLst>
                <a:tab pos="288925" algn="l"/>
              </a:tabLst>
            </a:pPr>
            <a:endParaRPr lang="en-US" sz="1000" b="0">
              <a:solidFill>
                <a:schemeClr val="tx1"/>
              </a:solidFill>
            </a:endParaRPr>
          </a:p>
          <a:p>
            <a:pPr marL="457200" indent="-457200">
              <a:spcBef>
                <a:spcPct val="0"/>
              </a:spcBef>
              <a:spcAft>
                <a:spcPct val="0"/>
              </a:spcAft>
              <a:buFontTx/>
              <a:buAutoNum type="arabicPeriod" startAt="5"/>
              <a:tabLst>
                <a:tab pos="288925" algn="l"/>
              </a:tabLst>
            </a:pPr>
            <a:r>
              <a:rPr lang="en-US" sz="1800" b="0">
                <a:solidFill>
                  <a:schemeClr val="tx1"/>
                </a:solidFill>
              </a:rPr>
              <a:t>Be careful to distinguish between movements along supply and demand curves and shifts of these curves. When the price of a good changes, the quantity of that good demanded or supplied changes—that is, a movement occurs along the curve. When any other factor changes, the curve shifts, or changes position.</a:t>
            </a:r>
          </a:p>
          <a:p>
            <a:pPr marL="457200" indent="-457200">
              <a:spcBef>
                <a:spcPct val="0"/>
              </a:spcBef>
              <a:spcAft>
                <a:spcPct val="0"/>
              </a:spcAft>
              <a:buFontTx/>
              <a:buAutoNum type="arabicPeriod" startAt="5"/>
              <a:tabLst>
                <a:tab pos="288925" algn="l"/>
              </a:tabLst>
            </a:pPr>
            <a:endParaRPr lang="en-US" sz="1000" b="0">
              <a:solidFill>
                <a:schemeClr val="tx1"/>
              </a:solidFill>
            </a:endParaRPr>
          </a:p>
          <a:p>
            <a:pPr marL="457200" indent="-457200">
              <a:spcBef>
                <a:spcPct val="0"/>
              </a:spcBef>
              <a:spcAft>
                <a:spcPct val="0"/>
              </a:spcAft>
              <a:buFontTx/>
              <a:buAutoNum type="arabicPeriod" startAt="5"/>
              <a:tabLst>
                <a:tab pos="288925" algn="l"/>
              </a:tabLst>
            </a:pPr>
            <a:r>
              <a:rPr lang="en-US" sz="1800" b="0">
                <a:solidFill>
                  <a:schemeClr val="tx1"/>
                </a:solidFill>
              </a:rPr>
              <a:t>Market equilibrium exists only when quantity supplied equals quantity demanded at the current price.</a:t>
            </a:r>
          </a:p>
        </p:txBody>
      </p:sp>
    </p:spTree>
    <p:extLst>
      <p:ext uri="{BB962C8B-B14F-4D97-AF65-F5344CB8AC3E}">
        <p14:creationId xmlns:p14="http://schemas.microsoft.com/office/powerpoint/2010/main" val="367027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83075">
                                            <p:txEl>
                                              <p:pRg st="0" end="0"/>
                                            </p:txEl>
                                          </p:spTgt>
                                        </p:tgtEl>
                                        <p:attrNameLst>
                                          <p:attrName>style.visibility</p:attrName>
                                        </p:attrNameLst>
                                      </p:cBhvr>
                                      <p:to>
                                        <p:strVal val="visible"/>
                                      </p:to>
                                    </p:set>
                                    <p:animEffect transition="in" filter="wipe(left)">
                                      <p:cBhvr>
                                        <p:cTn id="7" dur="500"/>
                                        <p:tgtEl>
                                          <p:spTgt spid="128307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83075">
                                            <p:txEl>
                                              <p:pRg st="2" end="2"/>
                                            </p:txEl>
                                          </p:spTgt>
                                        </p:tgtEl>
                                        <p:attrNameLst>
                                          <p:attrName>style.visibility</p:attrName>
                                        </p:attrNameLst>
                                      </p:cBhvr>
                                      <p:to>
                                        <p:strVal val="visible"/>
                                      </p:to>
                                    </p:set>
                                    <p:animEffect transition="in" filter="wipe(left)">
                                      <p:cBhvr>
                                        <p:cTn id="11" dur="500"/>
                                        <p:tgtEl>
                                          <p:spTgt spid="1283075">
                                            <p:txEl>
                                              <p:pRg st="2" end="2"/>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83075">
                                            <p:txEl>
                                              <p:pRg st="4" end="4"/>
                                            </p:txEl>
                                          </p:spTgt>
                                        </p:tgtEl>
                                        <p:attrNameLst>
                                          <p:attrName>style.visibility</p:attrName>
                                        </p:attrNameLst>
                                      </p:cBhvr>
                                      <p:to>
                                        <p:strVal val="visible"/>
                                      </p:to>
                                    </p:set>
                                    <p:animEffect transition="in" filter="wipe(left)">
                                      <p:cBhvr>
                                        <p:cTn id="15" dur="500"/>
                                        <p:tgtEl>
                                          <p:spTgt spid="128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5"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rcRect/>
          <a:stretch>
            <a:fillRect/>
          </a:stretch>
        </p:blipFill>
        <p:spPr bwMode="auto">
          <a:xfrm>
            <a:off x="3886200" y="838200"/>
            <a:ext cx="5000625" cy="4943475"/>
          </a:xfrm>
          <a:prstGeom prst="rect">
            <a:avLst/>
          </a:prstGeom>
          <a:noFill/>
          <a:ln w="9525">
            <a:noFill/>
            <a:miter lim="800000"/>
            <a:headEnd/>
            <a:tailEnd/>
          </a:ln>
        </p:spPr>
      </p:pic>
      <p:pic>
        <p:nvPicPr>
          <p:cNvPr id="6" name="Picture 5"/>
          <p:cNvPicPr>
            <a:picLocks noChangeAspect="1"/>
          </p:cNvPicPr>
          <p:nvPr/>
        </p:nvPicPr>
        <p:blipFill>
          <a:blip r:embed="rId3"/>
          <a:srcRect/>
          <a:stretch>
            <a:fillRect/>
          </a:stretch>
        </p:blipFill>
        <p:spPr bwMode="auto">
          <a:xfrm>
            <a:off x="3886200" y="838200"/>
            <a:ext cx="5000625" cy="4943475"/>
          </a:xfrm>
          <a:prstGeom prst="rect">
            <a:avLst/>
          </a:prstGeom>
          <a:noFill/>
          <a:ln w="9525">
            <a:noFill/>
            <a:miter lim="800000"/>
            <a:headEnd/>
            <a:tailEnd/>
          </a:ln>
        </p:spPr>
      </p:pic>
      <p:pic>
        <p:nvPicPr>
          <p:cNvPr id="7" name="Picture 6"/>
          <p:cNvPicPr>
            <a:picLocks noChangeAspect="1"/>
          </p:cNvPicPr>
          <p:nvPr/>
        </p:nvPicPr>
        <p:blipFill>
          <a:blip r:embed="rId4"/>
          <a:srcRect/>
          <a:stretch>
            <a:fillRect/>
          </a:stretch>
        </p:blipFill>
        <p:spPr bwMode="auto">
          <a:xfrm>
            <a:off x="3886200" y="838200"/>
            <a:ext cx="5000625" cy="4943475"/>
          </a:xfrm>
          <a:prstGeom prst="rect">
            <a:avLst/>
          </a:prstGeom>
          <a:noFill/>
          <a:ln w="9525">
            <a:noFill/>
            <a:miter lim="800000"/>
            <a:headEnd/>
            <a:tailEnd/>
          </a:ln>
        </p:spPr>
      </p:pic>
      <p:sp>
        <p:nvSpPr>
          <p:cNvPr id="1233928" name="Rectangle 8"/>
          <p:cNvSpPr>
            <a:spLocks noChangeArrowheads="1"/>
          </p:cNvSpPr>
          <p:nvPr/>
        </p:nvSpPr>
        <p:spPr bwMode="auto">
          <a:xfrm>
            <a:off x="463550" y="152400"/>
            <a:ext cx="3422650" cy="990600"/>
          </a:xfrm>
          <a:prstGeom prst="rect">
            <a:avLst/>
          </a:prstGeom>
          <a:noFill/>
          <a:ln w="9525">
            <a:noFill/>
            <a:miter lim="800000"/>
            <a:headEnd/>
            <a:tailEnd/>
          </a:ln>
        </p:spPr>
        <p:txBody>
          <a:bodyPr lIns="45720" rIns="45720"/>
          <a:lstStyle/>
          <a:p>
            <a:pPr>
              <a:spcBef>
                <a:spcPct val="0"/>
              </a:spcBef>
            </a:pPr>
            <a:r>
              <a:rPr lang="en-US" sz="2400" dirty="0" smtClean="0">
                <a:solidFill>
                  <a:srgbClr val="00723F"/>
                </a:solidFill>
              </a:rPr>
              <a:t>FIGURE 1</a:t>
            </a:r>
            <a:r>
              <a:rPr lang="en-US" sz="2400" dirty="0" smtClean="0"/>
              <a:t>  </a:t>
            </a:r>
            <a:r>
              <a:rPr lang="en-US" sz="2400" dirty="0">
                <a:solidFill>
                  <a:schemeClr val="tx1"/>
                </a:solidFill>
              </a:rPr>
              <a:t>The Circular Flow of Economic Activity</a:t>
            </a:r>
          </a:p>
        </p:txBody>
      </p:sp>
      <p:sp>
        <p:nvSpPr>
          <p:cNvPr id="1233929" name="Text Box 9"/>
          <p:cNvSpPr txBox="1">
            <a:spLocks noChangeArrowheads="1"/>
          </p:cNvSpPr>
          <p:nvPr/>
        </p:nvSpPr>
        <p:spPr bwMode="auto">
          <a:xfrm rot="10800000">
            <a:off x="381000" y="1171385"/>
            <a:ext cx="3352800" cy="4926733"/>
          </a:xfrm>
          <a:prstGeom prst="rect">
            <a:avLst/>
          </a:prstGeom>
          <a:noFill/>
          <a:ln w="9525" algn="ctr">
            <a:noFill/>
            <a:miter lim="800000"/>
            <a:headEnd/>
            <a:tailEnd/>
          </a:ln>
        </p:spPr>
        <p:txBody>
          <a:bodyPr rot="10800000" wrap="square">
            <a:spAutoFit/>
          </a:bodyPr>
          <a:lstStyle/>
          <a:p>
            <a:pPr>
              <a:lnSpc>
                <a:spcPct val="105000"/>
              </a:lnSpc>
              <a:spcBef>
                <a:spcPct val="0"/>
              </a:spcBef>
              <a:spcAft>
                <a:spcPct val="0"/>
              </a:spcAft>
            </a:pPr>
            <a:r>
              <a:rPr lang="en-US" sz="2000" b="0" dirty="0" smtClean="0">
                <a:solidFill>
                  <a:schemeClr val="tx1"/>
                </a:solidFill>
              </a:rPr>
              <a:t>Here </a:t>
            </a:r>
            <a:r>
              <a:rPr lang="en-US" sz="2000" b="0" dirty="0">
                <a:solidFill>
                  <a:schemeClr val="tx1"/>
                </a:solidFill>
              </a:rPr>
              <a:t>goods and services flow clockwise: Labor services supplied by households flow to firms, and goods and services produced by firms flow to households.</a:t>
            </a:r>
          </a:p>
          <a:p>
            <a:pPr>
              <a:lnSpc>
                <a:spcPct val="105000"/>
              </a:lnSpc>
              <a:spcBef>
                <a:spcPct val="0"/>
              </a:spcBef>
              <a:spcAft>
                <a:spcPct val="0"/>
              </a:spcAft>
            </a:pPr>
            <a:r>
              <a:rPr lang="en-US" sz="2000" b="0" dirty="0">
                <a:solidFill>
                  <a:schemeClr val="tx1"/>
                </a:solidFill>
              </a:rPr>
              <a:t>Payment (usually money) flows in the opposite (counterclockwise) direction: Payment for goods and services flows from households to firms, and payment for labor services flows from firms to households</a:t>
            </a:r>
            <a:r>
              <a:rPr lang="en-US" sz="2000" b="0" dirty="0" smtClean="0">
                <a:solidFill>
                  <a:schemeClr val="tx1"/>
                </a:solidFill>
              </a:rPr>
              <a:t>.</a:t>
            </a:r>
            <a:endParaRPr lang="en-US" sz="2000" b="0" dirty="0">
              <a:solidFill>
                <a:schemeClr val="tx1"/>
              </a:solidFill>
            </a:endParaRPr>
          </a:p>
        </p:txBody>
      </p:sp>
      <p:pic>
        <p:nvPicPr>
          <p:cNvPr id="3" name="Picture 2"/>
          <p:cNvPicPr>
            <a:picLocks noChangeAspect="1"/>
          </p:cNvPicPr>
          <p:nvPr/>
        </p:nvPicPr>
        <p:blipFill>
          <a:blip r:embed="rId5"/>
          <a:srcRect/>
          <a:stretch>
            <a:fillRect/>
          </a:stretch>
        </p:blipFill>
        <p:spPr bwMode="auto">
          <a:xfrm>
            <a:off x="3886200" y="838200"/>
            <a:ext cx="5000625" cy="4943475"/>
          </a:xfrm>
          <a:prstGeom prst="rect">
            <a:avLst/>
          </a:prstGeom>
          <a:noFill/>
          <a:ln w="9525">
            <a:noFill/>
            <a:miter lim="800000"/>
            <a:headEnd/>
            <a:tailEnd/>
          </a:ln>
        </p:spPr>
      </p:pic>
      <p:pic>
        <p:nvPicPr>
          <p:cNvPr id="4" name="Picture 3"/>
          <p:cNvPicPr>
            <a:picLocks noChangeAspect="1"/>
          </p:cNvPicPr>
          <p:nvPr/>
        </p:nvPicPr>
        <p:blipFill>
          <a:blip r:embed="rId6"/>
          <a:srcRect/>
          <a:stretch>
            <a:fillRect/>
          </a:stretch>
        </p:blipFill>
        <p:spPr bwMode="auto">
          <a:xfrm>
            <a:off x="3886200" y="838200"/>
            <a:ext cx="5000625" cy="4943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3928"/>
                                        </p:tgtEl>
                                        <p:attrNameLst>
                                          <p:attrName>style.visibility</p:attrName>
                                        </p:attrNameLst>
                                      </p:cBhvr>
                                      <p:to>
                                        <p:strVal val="visible"/>
                                      </p:to>
                                    </p:set>
                                    <p:animEffect transition="in" filter="wipe(left)">
                                      <p:cBhvr>
                                        <p:cTn id="7" dur="500"/>
                                        <p:tgtEl>
                                          <p:spTgt spid="1233928"/>
                                        </p:tgtEl>
                                      </p:cBhvr>
                                    </p:animEffect>
                                  </p:childTnLst>
                                </p:cTn>
                              </p:par>
                            </p:childTnLst>
                          </p:cTn>
                        </p:par>
                        <p:par>
                          <p:cTn id="8" fill="hold" nodeType="afterGroup">
                            <p:stCondLst>
                              <p:cond delay="500"/>
                            </p:stCondLst>
                            <p:childTnLst>
                              <p:par>
                                <p:cTn id="9" presetID="16" presetClass="entr" presetSubtype="37"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nodeType="afterGroup">
                            <p:stCondLst>
                              <p:cond delay="1000"/>
                            </p:stCondLst>
                            <p:childTnLst>
                              <p:par>
                                <p:cTn id="13" presetID="16" presetClass="entr" presetSubtype="4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outHorizontal)">
                                      <p:cBhvr>
                                        <p:cTn id="15" dur="500"/>
                                        <p:tgtEl>
                                          <p:spTgt spid="4"/>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233929">
                                            <p:txEl>
                                              <p:pRg st="0" end="0"/>
                                            </p:txEl>
                                          </p:spTgt>
                                        </p:tgtEl>
                                        <p:attrNameLst>
                                          <p:attrName>style.visibility</p:attrName>
                                        </p:attrNameLst>
                                      </p:cBhvr>
                                      <p:to>
                                        <p:strVal val="visible"/>
                                      </p:to>
                                    </p:set>
                                    <p:animEffect transition="in" filter="wipe(left)">
                                      <p:cBhvr>
                                        <p:cTn id="27" dur="500"/>
                                        <p:tgtEl>
                                          <p:spTgt spid="1233929">
                                            <p:txEl>
                                              <p:pRg st="0" end="0"/>
                                            </p:txEl>
                                          </p:spTgt>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1233929">
                                            <p:txEl>
                                              <p:pRg st="1" end="1"/>
                                            </p:txEl>
                                          </p:spTgt>
                                        </p:tgtEl>
                                        <p:attrNameLst>
                                          <p:attrName>style.visibility</p:attrName>
                                        </p:attrNameLst>
                                      </p:cBhvr>
                                      <p:to>
                                        <p:strVal val="visible"/>
                                      </p:to>
                                    </p:set>
                                    <p:animEffect transition="in" filter="wipe(left)">
                                      <p:cBhvr>
                                        <p:cTn id="31" dur="500"/>
                                        <p:tgtEl>
                                          <p:spTgt spid="1233929">
                                            <p:txEl>
                                              <p:pRg st="1" end="1"/>
                                            </p:txEl>
                                          </p:spTgt>
                                        </p:tgtEl>
                                      </p:cBhvr>
                                    </p:animEffect>
                                  </p:childTnLst>
                                </p:cTn>
                              </p:par>
                            </p:childTnLst>
                          </p:cTn>
                        </p:par>
                        <p:par>
                          <p:cTn id="32" fill="hold" nodeType="afterGroup">
                            <p:stCondLst>
                              <p:cond delay="3500"/>
                            </p:stCondLst>
                            <p:childTnLst>
                              <p:par>
                                <p:cTn id="33" presetID="21" presetClass="entr" presetSubtype="1"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4" name="Text Box 4"/>
          <p:cNvSpPr txBox="1">
            <a:spLocks noChangeArrowheads="1"/>
          </p:cNvSpPr>
          <p:nvPr/>
        </p:nvSpPr>
        <p:spPr bwMode="auto">
          <a:xfrm rot="10800000">
            <a:off x="447675" y="1600200"/>
            <a:ext cx="8239125" cy="646113"/>
          </a:xfrm>
          <a:prstGeom prst="rect">
            <a:avLst/>
          </a:prstGeom>
          <a:noFill/>
          <a:ln w="9525" algn="ctr">
            <a:noFill/>
            <a:miter lim="800000"/>
            <a:headEnd/>
            <a:tailEnd/>
          </a:ln>
        </p:spPr>
        <p:txBody>
          <a:bodyPr rot="10800000">
            <a:spAutoFit/>
          </a:bodyPr>
          <a:lstStyle/>
          <a:p>
            <a:pPr>
              <a:spcBef>
                <a:spcPct val="50000"/>
              </a:spcBef>
              <a:spcAft>
                <a:spcPct val="0"/>
              </a:spcAft>
            </a:pPr>
            <a:r>
              <a:rPr lang="en-US" sz="1800" b="0">
                <a:solidFill>
                  <a:schemeClr val="tx1"/>
                </a:solidFill>
              </a:rPr>
              <a:t>In 2006, the average price for a daily edition of a Baltimore newspaper was $0.50. In 2007, the average price had risen to $0.75.</a:t>
            </a:r>
          </a:p>
        </p:txBody>
      </p:sp>
      <p:pic>
        <p:nvPicPr>
          <p:cNvPr id="1285134" name="Picture 14" descr="EconInPrac2_ppt_1"/>
          <p:cNvPicPr>
            <a:picLocks noChangeAspect="1" noChangeArrowheads="1"/>
          </p:cNvPicPr>
          <p:nvPr/>
        </p:nvPicPr>
        <p:blipFill>
          <a:blip r:embed="rId2"/>
          <a:srcRect/>
          <a:stretch>
            <a:fillRect/>
          </a:stretch>
        </p:blipFill>
        <p:spPr bwMode="auto">
          <a:xfrm>
            <a:off x="1228725" y="2819400"/>
            <a:ext cx="6686550" cy="2524125"/>
          </a:xfrm>
          <a:prstGeom prst="rect">
            <a:avLst/>
          </a:prstGeom>
          <a:noFill/>
          <a:ln w="9525">
            <a:noFill/>
            <a:miter lim="800000"/>
            <a:headEnd/>
            <a:tailEnd/>
          </a:ln>
        </p:spPr>
      </p:pic>
      <p:pic>
        <p:nvPicPr>
          <p:cNvPr id="1285136" name="Picture 16" descr="EconInPrac2_ppt_2"/>
          <p:cNvPicPr>
            <a:picLocks noChangeAspect="1" noChangeArrowheads="1"/>
          </p:cNvPicPr>
          <p:nvPr/>
        </p:nvPicPr>
        <p:blipFill>
          <a:blip r:embed="rId3"/>
          <a:srcRect/>
          <a:stretch>
            <a:fillRect/>
          </a:stretch>
        </p:blipFill>
        <p:spPr bwMode="auto">
          <a:xfrm>
            <a:off x="1228725" y="2819400"/>
            <a:ext cx="6686550" cy="2524125"/>
          </a:xfrm>
          <a:prstGeom prst="rect">
            <a:avLst/>
          </a:prstGeom>
          <a:noFill/>
          <a:ln w="9525">
            <a:noFill/>
            <a:miter lim="800000"/>
            <a:headEnd/>
            <a:tailEnd/>
          </a:ln>
        </p:spPr>
      </p:pic>
      <p:pic>
        <p:nvPicPr>
          <p:cNvPr id="1285137" name="Picture 17" descr="EconInPrac2_ppt_3"/>
          <p:cNvPicPr>
            <a:picLocks noChangeAspect="1" noChangeArrowheads="1"/>
          </p:cNvPicPr>
          <p:nvPr/>
        </p:nvPicPr>
        <p:blipFill>
          <a:blip r:embed="rId4"/>
          <a:srcRect/>
          <a:stretch>
            <a:fillRect/>
          </a:stretch>
        </p:blipFill>
        <p:spPr bwMode="auto">
          <a:xfrm>
            <a:off x="1228725" y="2819400"/>
            <a:ext cx="6686550" cy="2524125"/>
          </a:xfrm>
          <a:prstGeom prst="rect">
            <a:avLst/>
          </a:prstGeom>
          <a:noFill/>
          <a:ln w="9525">
            <a:noFill/>
            <a:miter lim="800000"/>
            <a:headEnd/>
            <a:tailEnd/>
          </a:ln>
        </p:spPr>
      </p:pic>
      <p:pic>
        <p:nvPicPr>
          <p:cNvPr id="1285138" name="Picture 18" descr="EconInPrac2_ppt_4"/>
          <p:cNvPicPr>
            <a:picLocks noChangeAspect="1" noChangeArrowheads="1"/>
          </p:cNvPicPr>
          <p:nvPr/>
        </p:nvPicPr>
        <p:blipFill>
          <a:blip r:embed="rId5"/>
          <a:srcRect/>
          <a:stretch>
            <a:fillRect/>
          </a:stretch>
        </p:blipFill>
        <p:spPr bwMode="auto">
          <a:xfrm>
            <a:off x="1228725" y="2819400"/>
            <a:ext cx="6686550" cy="2524125"/>
          </a:xfrm>
          <a:prstGeom prst="rect">
            <a:avLst/>
          </a:prstGeom>
          <a:noFill/>
          <a:ln w="9525">
            <a:noFill/>
            <a:miter lim="800000"/>
            <a:headEnd/>
            <a:tailEnd/>
          </a:ln>
        </p:spPr>
      </p:pic>
      <p:pic>
        <p:nvPicPr>
          <p:cNvPr id="1285139" name="Picture 19" descr="EconInPrac2_ppt_5"/>
          <p:cNvPicPr>
            <a:picLocks noChangeAspect="1" noChangeArrowheads="1"/>
          </p:cNvPicPr>
          <p:nvPr/>
        </p:nvPicPr>
        <p:blipFill>
          <a:blip r:embed="rId6"/>
          <a:srcRect/>
          <a:stretch>
            <a:fillRect/>
          </a:stretch>
        </p:blipFill>
        <p:spPr bwMode="auto">
          <a:xfrm>
            <a:off x="1228725" y="2819400"/>
            <a:ext cx="6686550" cy="2524125"/>
          </a:xfrm>
          <a:prstGeom prst="rect">
            <a:avLst/>
          </a:prstGeom>
          <a:noFill/>
          <a:ln w="9525">
            <a:noFill/>
            <a:miter lim="800000"/>
            <a:headEnd/>
            <a:tailEnd/>
          </a:ln>
        </p:spPr>
      </p:pic>
      <p:pic>
        <p:nvPicPr>
          <p:cNvPr id="1285140" name="Picture 20" descr="EconInPrac2_ppt_6"/>
          <p:cNvPicPr>
            <a:picLocks noChangeAspect="1" noChangeArrowheads="1"/>
          </p:cNvPicPr>
          <p:nvPr/>
        </p:nvPicPr>
        <p:blipFill>
          <a:blip r:embed="rId7"/>
          <a:srcRect/>
          <a:stretch>
            <a:fillRect/>
          </a:stretch>
        </p:blipFill>
        <p:spPr bwMode="auto">
          <a:xfrm>
            <a:off x="1228725" y="2819400"/>
            <a:ext cx="6686550" cy="2524125"/>
          </a:xfrm>
          <a:prstGeom prst="rect">
            <a:avLst/>
          </a:prstGeom>
          <a:noFill/>
          <a:ln w="9525">
            <a:noFill/>
            <a:miter lim="800000"/>
            <a:headEnd/>
            <a:tailEnd/>
          </a:ln>
        </p:spPr>
      </p:pic>
      <p:pic>
        <p:nvPicPr>
          <p:cNvPr id="1285141" name="Picture 21" descr="EconInPrac2_ppt_7"/>
          <p:cNvPicPr>
            <a:picLocks noChangeAspect="1" noChangeArrowheads="1"/>
          </p:cNvPicPr>
          <p:nvPr/>
        </p:nvPicPr>
        <p:blipFill>
          <a:blip r:embed="rId8"/>
          <a:srcRect/>
          <a:stretch>
            <a:fillRect/>
          </a:stretch>
        </p:blipFill>
        <p:spPr bwMode="auto">
          <a:xfrm>
            <a:off x="1228725" y="2819400"/>
            <a:ext cx="6686550" cy="2524125"/>
          </a:xfrm>
          <a:prstGeom prst="rect">
            <a:avLst/>
          </a:prstGeom>
          <a:noFill/>
          <a:ln w="9525">
            <a:noFill/>
            <a:miter lim="800000"/>
            <a:headEnd/>
            <a:tailEnd/>
          </a:ln>
        </p:spPr>
      </p:pic>
      <p:pic>
        <p:nvPicPr>
          <p:cNvPr id="1285142" name="Picture 22" descr="EconInPrac2_ppt_8"/>
          <p:cNvPicPr>
            <a:picLocks noChangeAspect="1" noChangeArrowheads="1"/>
          </p:cNvPicPr>
          <p:nvPr/>
        </p:nvPicPr>
        <p:blipFill>
          <a:blip r:embed="rId9"/>
          <a:srcRect/>
          <a:stretch>
            <a:fillRect/>
          </a:stretch>
        </p:blipFill>
        <p:spPr bwMode="auto">
          <a:xfrm>
            <a:off x="1228725" y="2819400"/>
            <a:ext cx="6686550" cy="2524125"/>
          </a:xfrm>
          <a:prstGeom prst="rect">
            <a:avLst/>
          </a:prstGeom>
          <a:noFill/>
          <a:ln w="9525">
            <a:noFill/>
            <a:miter lim="800000"/>
            <a:headEnd/>
            <a:tailEnd/>
          </a:ln>
        </p:spPr>
      </p:pic>
      <p:pic>
        <p:nvPicPr>
          <p:cNvPr id="1285143" name="Picture 23" descr="EconInPrac2_ppt_9"/>
          <p:cNvPicPr>
            <a:picLocks noChangeAspect="1" noChangeArrowheads="1"/>
          </p:cNvPicPr>
          <p:nvPr/>
        </p:nvPicPr>
        <p:blipFill>
          <a:blip r:embed="rId10"/>
          <a:srcRect/>
          <a:stretch>
            <a:fillRect/>
          </a:stretch>
        </p:blipFill>
        <p:spPr bwMode="auto">
          <a:xfrm>
            <a:off x="1228725" y="2819400"/>
            <a:ext cx="6686550" cy="2524125"/>
          </a:xfrm>
          <a:prstGeom prst="rect">
            <a:avLst/>
          </a:prstGeom>
          <a:noFill/>
          <a:ln w="9525">
            <a:noFill/>
            <a:miter lim="800000"/>
            <a:headEnd/>
            <a:tailEnd/>
          </a:ln>
        </p:spPr>
      </p:pic>
      <p:pic>
        <p:nvPicPr>
          <p:cNvPr id="1285144" name="Picture 24" descr="EconInPrac2_ppt_10"/>
          <p:cNvPicPr>
            <a:picLocks noChangeAspect="1" noChangeArrowheads="1"/>
          </p:cNvPicPr>
          <p:nvPr/>
        </p:nvPicPr>
        <p:blipFill>
          <a:blip r:embed="rId11"/>
          <a:srcRect/>
          <a:stretch>
            <a:fillRect/>
          </a:stretch>
        </p:blipFill>
        <p:spPr bwMode="auto">
          <a:xfrm>
            <a:off x="1228725" y="2819400"/>
            <a:ext cx="6686550" cy="2524125"/>
          </a:xfrm>
          <a:prstGeom prst="rect">
            <a:avLst/>
          </a:prstGeom>
          <a:noFill/>
          <a:ln w="9525">
            <a:noFill/>
            <a:miter lim="800000"/>
            <a:headEnd/>
            <a:tailEnd/>
          </a:ln>
        </p:spPr>
      </p:pic>
      <p:pic>
        <p:nvPicPr>
          <p:cNvPr id="1285145" name="Picture 25" descr="EconInPrac2_ppt_11"/>
          <p:cNvPicPr>
            <a:picLocks noChangeAspect="1" noChangeArrowheads="1"/>
          </p:cNvPicPr>
          <p:nvPr/>
        </p:nvPicPr>
        <p:blipFill>
          <a:blip r:embed="rId12"/>
          <a:srcRect/>
          <a:stretch>
            <a:fillRect/>
          </a:stretch>
        </p:blipFill>
        <p:spPr bwMode="auto">
          <a:xfrm>
            <a:off x="1228725" y="2819400"/>
            <a:ext cx="6686550" cy="2524125"/>
          </a:xfrm>
          <a:prstGeom prst="rect">
            <a:avLst/>
          </a:prstGeom>
          <a:noFill/>
          <a:ln w="9525">
            <a:noFill/>
            <a:miter lim="800000"/>
            <a:headEnd/>
            <a:tailEnd/>
          </a:ln>
        </p:spPr>
      </p:pic>
      <p:pic>
        <p:nvPicPr>
          <p:cNvPr id="1285146" name="Picture 26" descr="EconInPrac2_ppt_12"/>
          <p:cNvPicPr>
            <a:picLocks noChangeAspect="1" noChangeArrowheads="1"/>
          </p:cNvPicPr>
          <p:nvPr/>
        </p:nvPicPr>
        <p:blipFill>
          <a:blip r:embed="rId13"/>
          <a:srcRect/>
          <a:stretch>
            <a:fillRect/>
          </a:stretch>
        </p:blipFill>
        <p:spPr bwMode="auto">
          <a:xfrm>
            <a:off x="1228725" y="2819400"/>
            <a:ext cx="6686550" cy="2524125"/>
          </a:xfrm>
          <a:prstGeom prst="rect">
            <a:avLst/>
          </a:prstGeom>
          <a:noFill/>
          <a:ln w="9525">
            <a:noFill/>
            <a:miter lim="800000"/>
            <a:headEnd/>
            <a:tailEnd/>
          </a:ln>
        </p:spPr>
      </p:pic>
      <p:sp>
        <p:nvSpPr>
          <p:cNvPr id="18" name="Text Box 24"/>
          <p:cNvSpPr txBox="1">
            <a:spLocks noChangeArrowheads="1"/>
          </p:cNvSpPr>
          <p:nvPr/>
        </p:nvSpPr>
        <p:spPr bwMode="auto">
          <a:xfrm rot="10800000">
            <a:off x="447675" y="990600"/>
            <a:ext cx="4876800" cy="400050"/>
          </a:xfrm>
          <a:prstGeom prst="rect">
            <a:avLst/>
          </a:prstGeom>
          <a:noFill/>
          <a:ln w="9525" algn="ctr">
            <a:noFill/>
            <a:miter lim="800000"/>
            <a:headEnd/>
            <a:tailEnd/>
          </a:ln>
          <a:effectLst/>
        </p:spPr>
        <p:txBody>
          <a:bodyPr rot="10800000">
            <a:spAutoFit/>
          </a:bodyPr>
          <a:lstStyle/>
          <a:p>
            <a:pPr>
              <a:spcBef>
                <a:spcPct val="50000"/>
              </a:spcBef>
              <a:spcAft>
                <a:spcPct val="0"/>
              </a:spcAft>
              <a:defRPr/>
            </a:pPr>
            <a:r>
              <a:rPr lang="en-US" sz="2000" b="0" dirty="0">
                <a:solidFill>
                  <a:schemeClr val="tx1"/>
                </a:solidFill>
                <a:latin typeface="+mj-lt"/>
              </a:rPr>
              <a:t>Why Do the Prices of Newspapers Rise?</a:t>
            </a:r>
          </a:p>
        </p:txBody>
      </p:sp>
      <p:sp>
        <p:nvSpPr>
          <p:cNvPr id="20" name="Text Box 14"/>
          <p:cNvSpPr txBox="1">
            <a:spLocks noChangeArrowheads="1"/>
          </p:cNvSpPr>
          <p:nvPr/>
        </p:nvSpPr>
        <p:spPr bwMode="auto">
          <a:xfrm rot="-5400000">
            <a:off x="4343400" y="-3657600"/>
            <a:ext cx="457200" cy="8229600"/>
          </a:xfrm>
          <a:prstGeom prst="rect">
            <a:avLst/>
          </a:prstGeom>
          <a:gradFill rotWithShape="1">
            <a:gsLst>
              <a:gs pos="0">
                <a:srgbClr val="00758C"/>
              </a:gs>
              <a:gs pos="33000">
                <a:srgbClr val="00758C"/>
              </a:gs>
              <a:gs pos="100000">
                <a:srgbClr val="FFFFFF"/>
              </a:gs>
            </a:gsLst>
            <a:lin ang="5400000"/>
          </a:gradFill>
          <a:ln w="9525" algn="ctr">
            <a:noFill/>
            <a:miter lim="800000"/>
            <a:headEnd/>
            <a:tailEnd/>
          </a:ln>
        </p:spPr>
        <p:txBody>
          <a:bodyPr vert="eaVert"/>
          <a:lstStyle/>
          <a:p>
            <a:pPr>
              <a:spcBef>
                <a:spcPct val="50000"/>
              </a:spcBef>
            </a:pPr>
            <a:r>
              <a:rPr lang="en-US" sz="2000">
                <a:solidFill>
                  <a:schemeClr val="bg1"/>
                </a:solidFill>
                <a:latin typeface="Times New Roman" pitchFamily="18" charset="0"/>
                <a:cs typeface="Times New Roman" pitchFamily="18" charset="0"/>
              </a:rPr>
              <a:t>E C O N O M I C S   I N   P R A C T I C E</a:t>
            </a:r>
          </a:p>
        </p:txBody>
      </p:sp>
    </p:spTree>
    <p:extLst>
      <p:ext uri="{BB962C8B-B14F-4D97-AF65-F5344CB8AC3E}">
        <p14:creationId xmlns:p14="http://schemas.microsoft.com/office/powerpoint/2010/main" val="1466545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85124"/>
                                        </p:tgtEl>
                                        <p:attrNameLst>
                                          <p:attrName>style.visibility</p:attrName>
                                        </p:attrNameLst>
                                      </p:cBhvr>
                                      <p:to>
                                        <p:strVal val="visible"/>
                                      </p:to>
                                    </p:set>
                                    <p:animEffect transition="in" filter="wipe(left)">
                                      <p:cBhvr>
                                        <p:cTn id="15" dur="500"/>
                                        <p:tgtEl>
                                          <p:spTgt spid="128512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85134"/>
                                        </p:tgtEl>
                                        <p:attrNameLst>
                                          <p:attrName>style.visibility</p:attrName>
                                        </p:attrNameLst>
                                      </p:cBhvr>
                                      <p:to>
                                        <p:strVal val="visible"/>
                                      </p:to>
                                    </p:set>
                                    <p:animEffect transition="in" filter="wipe(left)">
                                      <p:cBhvr>
                                        <p:cTn id="19" dur="750"/>
                                        <p:tgtEl>
                                          <p:spTgt spid="1285134"/>
                                        </p:tgtEl>
                                      </p:cBhvr>
                                    </p:animEffect>
                                  </p:childTnLst>
                                </p:cTn>
                              </p:par>
                            </p:childTnLst>
                          </p:cTn>
                        </p:par>
                        <p:par>
                          <p:cTn id="20" fill="hold" nodeType="afterGroup">
                            <p:stCondLst>
                              <p:cond delay="2250"/>
                            </p:stCondLst>
                            <p:childTnLst>
                              <p:par>
                                <p:cTn id="21" presetID="22" presetClass="entr" presetSubtype="8" fill="hold" nodeType="afterEffect">
                                  <p:stCondLst>
                                    <p:cond delay="0"/>
                                  </p:stCondLst>
                                  <p:childTnLst>
                                    <p:set>
                                      <p:cBhvr>
                                        <p:cTn id="22" dur="1" fill="hold">
                                          <p:stCondLst>
                                            <p:cond delay="0"/>
                                          </p:stCondLst>
                                        </p:cTn>
                                        <p:tgtEl>
                                          <p:spTgt spid="1285136"/>
                                        </p:tgtEl>
                                        <p:attrNameLst>
                                          <p:attrName>style.visibility</p:attrName>
                                        </p:attrNameLst>
                                      </p:cBhvr>
                                      <p:to>
                                        <p:strVal val="visible"/>
                                      </p:to>
                                    </p:set>
                                    <p:animEffect transition="in" filter="wipe(left)">
                                      <p:cBhvr>
                                        <p:cTn id="23" dur="750"/>
                                        <p:tgtEl>
                                          <p:spTgt spid="1285136"/>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1285137"/>
                                        </p:tgtEl>
                                        <p:attrNameLst>
                                          <p:attrName>style.visibility</p:attrName>
                                        </p:attrNameLst>
                                      </p:cBhvr>
                                      <p:to>
                                        <p:strVal val="visible"/>
                                      </p:to>
                                    </p:set>
                                    <p:animEffect transition="in" filter="wipe(left)">
                                      <p:cBhvr>
                                        <p:cTn id="27" dur="750"/>
                                        <p:tgtEl>
                                          <p:spTgt spid="1285137"/>
                                        </p:tgtEl>
                                      </p:cBhvr>
                                    </p:animEffect>
                                  </p:childTnLst>
                                </p:cTn>
                              </p:par>
                            </p:childTnLst>
                          </p:cTn>
                        </p:par>
                        <p:par>
                          <p:cTn id="28" fill="hold" nodeType="afterGroup">
                            <p:stCondLst>
                              <p:cond delay="3750"/>
                            </p:stCondLst>
                            <p:childTnLst>
                              <p:par>
                                <p:cTn id="29" presetID="22" presetClass="entr" presetSubtype="8" fill="hold" nodeType="afterEffect">
                                  <p:stCondLst>
                                    <p:cond delay="0"/>
                                  </p:stCondLst>
                                  <p:childTnLst>
                                    <p:set>
                                      <p:cBhvr>
                                        <p:cTn id="30" dur="1" fill="hold">
                                          <p:stCondLst>
                                            <p:cond delay="0"/>
                                          </p:stCondLst>
                                        </p:cTn>
                                        <p:tgtEl>
                                          <p:spTgt spid="1285138"/>
                                        </p:tgtEl>
                                        <p:attrNameLst>
                                          <p:attrName>style.visibility</p:attrName>
                                        </p:attrNameLst>
                                      </p:cBhvr>
                                      <p:to>
                                        <p:strVal val="visible"/>
                                      </p:to>
                                    </p:set>
                                    <p:animEffect transition="in" filter="wipe(left)">
                                      <p:cBhvr>
                                        <p:cTn id="31" dur="750"/>
                                        <p:tgtEl>
                                          <p:spTgt spid="1285138"/>
                                        </p:tgtEl>
                                      </p:cBhvr>
                                    </p:animEffect>
                                  </p:childTnLst>
                                </p:cTn>
                              </p:par>
                            </p:childTnLst>
                          </p:cTn>
                        </p:par>
                        <p:par>
                          <p:cTn id="32" fill="hold" nodeType="afterGroup">
                            <p:stCondLst>
                              <p:cond delay="4500"/>
                            </p:stCondLst>
                            <p:childTnLst>
                              <p:par>
                                <p:cTn id="33" presetID="22" presetClass="entr" presetSubtype="8" fill="hold" nodeType="afterEffect">
                                  <p:stCondLst>
                                    <p:cond delay="0"/>
                                  </p:stCondLst>
                                  <p:childTnLst>
                                    <p:set>
                                      <p:cBhvr>
                                        <p:cTn id="34" dur="1" fill="hold">
                                          <p:stCondLst>
                                            <p:cond delay="0"/>
                                          </p:stCondLst>
                                        </p:cTn>
                                        <p:tgtEl>
                                          <p:spTgt spid="1285139"/>
                                        </p:tgtEl>
                                        <p:attrNameLst>
                                          <p:attrName>style.visibility</p:attrName>
                                        </p:attrNameLst>
                                      </p:cBhvr>
                                      <p:to>
                                        <p:strVal val="visible"/>
                                      </p:to>
                                    </p:set>
                                    <p:animEffect transition="in" filter="wipe(left)">
                                      <p:cBhvr>
                                        <p:cTn id="35" dur="750"/>
                                        <p:tgtEl>
                                          <p:spTgt spid="1285139"/>
                                        </p:tgtEl>
                                      </p:cBhvr>
                                    </p:animEffect>
                                  </p:childTnLst>
                                </p:cTn>
                              </p:par>
                            </p:childTnLst>
                          </p:cTn>
                        </p:par>
                        <p:par>
                          <p:cTn id="36" fill="hold" nodeType="afterGroup">
                            <p:stCondLst>
                              <p:cond delay="5250"/>
                            </p:stCondLst>
                            <p:childTnLst>
                              <p:par>
                                <p:cTn id="37" presetID="22" presetClass="entr" presetSubtype="8" fill="hold" nodeType="afterEffect">
                                  <p:stCondLst>
                                    <p:cond delay="0"/>
                                  </p:stCondLst>
                                  <p:childTnLst>
                                    <p:set>
                                      <p:cBhvr>
                                        <p:cTn id="38" dur="1" fill="hold">
                                          <p:stCondLst>
                                            <p:cond delay="0"/>
                                          </p:stCondLst>
                                        </p:cTn>
                                        <p:tgtEl>
                                          <p:spTgt spid="1285140"/>
                                        </p:tgtEl>
                                        <p:attrNameLst>
                                          <p:attrName>style.visibility</p:attrName>
                                        </p:attrNameLst>
                                      </p:cBhvr>
                                      <p:to>
                                        <p:strVal val="visible"/>
                                      </p:to>
                                    </p:set>
                                    <p:animEffect transition="in" filter="wipe(left)">
                                      <p:cBhvr>
                                        <p:cTn id="39" dur="750"/>
                                        <p:tgtEl>
                                          <p:spTgt spid="1285140"/>
                                        </p:tgtEl>
                                      </p:cBhvr>
                                    </p:animEffect>
                                  </p:childTnLst>
                                </p:cTn>
                              </p:par>
                            </p:childTnLst>
                          </p:cTn>
                        </p:par>
                        <p:par>
                          <p:cTn id="40" fill="hold" nodeType="afterGroup">
                            <p:stCondLst>
                              <p:cond delay="6000"/>
                            </p:stCondLst>
                            <p:childTnLst>
                              <p:par>
                                <p:cTn id="41" presetID="22" presetClass="entr" presetSubtype="8" fill="hold" nodeType="afterEffect">
                                  <p:stCondLst>
                                    <p:cond delay="0"/>
                                  </p:stCondLst>
                                  <p:childTnLst>
                                    <p:set>
                                      <p:cBhvr>
                                        <p:cTn id="42" dur="1" fill="hold">
                                          <p:stCondLst>
                                            <p:cond delay="0"/>
                                          </p:stCondLst>
                                        </p:cTn>
                                        <p:tgtEl>
                                          <p:spTgt spid="1285141"/>
                                        </p:tgtEl>
                                        <p:attrNameLst>
                                          <p:attrName>style.visibility</p:attrName>
                                        </p:attrNameLst>
                                      </p:cBhvr>
                                      <p:to>
                                        <p:strVal val="visible"/>
                                      </p:to>
                                    </p:set>
                                    <p:animEffect transition="in" filter="wipe(left)">
                                      <p:cBhvr>
                                        <p:cTn id="43" dur="750"/>
                                        <p:tgtEl>
                                          <p:spTgt spid="1285141"/>
                                        </p:tgtEl>
                                      </p:cBhvr>
                                    </p:animEffect>
                                  </p:childTnLst>
                                </p:cTn>
                              </p:par>
                            </p:childTnLst>
                          </p:cTn>
                        </p:par>
                        <p:par>
                          <p:cTn id="44" fill="hold" nodeType="afterGroup">
                            <p:stCondLst>
                              <p:cond delay="6750"/>
                            </p:stCondLst>
                            <p:childTnLst>
                              <p:par>
                                <p:cTn id="45" presetID="22" presetClass="entr" presetSubtype="8" fill="hold" nodeType="afterEffect">
                                  <p:stCondLst>
                                    <p:cond delay="0"/>
                                  </p:stCondLst>
                                  <p:childTnLst>
                                    <p:set>
                                      <p:cBhvr>
                                        <p:cTn id="46" dur="1" fill="hold">
                                          <p:stCondLst>
                                            <p:cond delay="0"/>
                                          </p:stCondLst>
                                        </p:cTn>
                                        <p:tgtEl>
                                          <p:spTgt spid="1285142"/>
                                        </p:tgtEl>
                                        <p:attrNameLst>
                                          <p:attrName>style.visibility</p:attrName>
                                        </p:attrNameLst>
                                      </p:cBhvr>
                                      <p:to>
                                        <p:strVal val="visible"/>
                                      </p:to>
                                    </p:set>
                                    <p:animEffect transition="in" filter="wipe(left)">
                                      <p:cBhvr>
                                        <p:cTn id="47" dur="750"/>
                                        <p:tgtEl>
                                          <p:spTgt spid="1285142"/>
                                        </p:tgtEl>
                                      </p:cBhvr>
                                    </p:animEffect>
                                  </p:childTnLst>
                                </p:cTn>
                              </p:par>
                            </p:childTnLst>
                          </p:cTn>
                        </p:par>
                        <p:par>
                          <p:cTn id="48" fill="hold" nodeType="afterGroup">
                            <p:stCondLst>
                              <p:cond delay="7500"/>
                            </p:stCondLst>
                            <p:childTnLst>
                              <p:par>
                                <p:cTn id="49" presetID="22" presetClass="entr" presetSubtype="8" fill="hold" nodeType="afterEffect">
                                  <p:stCondLst>
                                    <p:cond delay="0"/>
                                  </p:stCondLst>
                                  <p:childTnLst>
                                    <p:set>
                                      <p:cBhvr>
                                        <p:cTn id="50" dur="1" fill="hold">
                                          <p:stCondLst>
                                            <p:cond delay="0"/>
                                          </p:stCondLst>
                                        </p:cTn>
                                        <p:tgtEl>
                                          <p:spTgt spid="1285143"/>
                                        </p:tgtEl>
                                        <p:attrNameLst>
                                          <p:attrName>style.visibility</p:attrName>
                                        </p:attrNameLst>
                                      </p:cBhvr>
                                      <p:to>
                                        <p:strVal val="visible"/>
                                      </p:to>
                                    </p:set>
                                    <p:animEffect transition="in" filter="wipe(left)">
                                      <p:cBhvr>
                                        <p:cTn id="51" dur="750"/>
                                        <p:tgtEl>
                                          <p:spTgt spid="1285143"/>
                                        </p:tgtEl>
                                      </p:cBhvr>
                                    </p:animEffect>
                                  </p:childTnLst>
                                </p:cTn>
                              </p:par>
                            </p:childTnLst>
                          </p:cTn>
                        </p:par>
                        <p:par>
                          <p:cTn id="52" fill="hold" nodeType="afterGroup">
                            <p:stCondLst>
                              <p:cond delay="8250"/>
                            </p:stCondLst>
                            <p:childTnLst>
                              <p:par>
                                <p:cTn id="53" presetID="22" presetClass="entr" presetSubtype="8" fill="hold" nodeType="afterEffect">
                                  <p:stCondLst>
                                    <p:cond delay="0"/>
                                  </p:stCondLst>
                                  <p:childTnLst>
                                    <p:set>
                                      <p:cBhvr>
                                        <p:cTn id="54" dur="1" fill="hold">
                                          <p:stCondLst>
                                            <p:cond delay="0"/>
                                          </p:stCondLst>
                                        </p:cTn>
                                        <p:tgtEl>
                                          <p:spTgt spid="1285144"/>
                                        </p:tgtEl>
                                        <p:attrNameLst>
                                          <p:attrName>style.visibility</p:attrName>
                                        </p:attrNameLst>
                                      </p:cBhvr>
                                      <p:to>
                                        <p:strVal val="visible"/>
                                      </p:to>
                                    </p:set>
                                    <p:animEffect transition="in" filter="wipe(left)">
                                      <p:cBhvr>
                                        <p:cTn id="55" dur="750"/>
                                        <p:tgtEl>
                                          <p:spTgt spid="1285144"/>
                                        </p:tgtEl>
                                      </p:cBhvr>
                                    </p:animEffect>
                                  </p:childTnLst>
                                </p:cTn>
                              </p:par>
                            </p:childTnLst>
                          </p:cTn>
                        </p:par>
                        <p:par>
                          <p:cTn id="56" fill="hold" nodeType="afterGroup">
                            <p:stCondLst>
                              <p:cond delay="9000"/>
                            </p:stCondLst>
                            <p:childTnLst>
                              <p:par>
                                <p:cTn id="57" presetID="22" presetClass="entr" presetSubtype="8" fill="hold" nodeType="afterEffect">
                                  <p:stCondLst>
                                    <p:cond delay="0"/>
                                  </p:stCondLst>
                                  <p:childTnLst>
                                    <p:set>
                                      <p:cBhvr>
                                        <p:cTn id="58" dur="1" fill="hold">
                                          <p:stCondLst>
                                            <p:cond delay="0"/>
                                          </p:stCondLst>
                                        </p:cTn>
                                        <p:tgtEl>
                                          <p:spTgt spid="1285145"/>
                                        </p:tgtEl>
                                        <p:attrNameLst>
                                          <p:attrName>style.visibility</p:attrName>
                                        </p:attrNameLst>
                                      </p:cBhvr>
                                      <p:to>
                                        <p:strVal val="visible"/>
                                      </p:to>
                                    </p:set>
                                    <p:animEffect transition="in" filter="wipe(left)">
                                      <p:cBhvr>
                                        <p:cTn id="59" dur="750"/>
                                        <p:tgtEl>
                                          <p:spTgt spid="1285145"/>
                                        </p:tgtEl>
                                      </p:cBhvr>
                                    </p:animEffect>
                                  </p:childTnLst>
                                </p:cTn>
                              </p:par>
                            </p:childTnLst>
                          </p:cTn>
                        </p:par>
                        <p:par>
                          <p:cTn id="60" fill="hold" nodeType="afterGroup">
                            <p:stCondLst>
                              <p:cond delay="9750"/>
                            </p:stCondLst>
                            <p:childTnLst>
                              <p:par>
                                <p:cTn id="61" presetID="22" presetClass="entr" presetSubtype="8" fill="hold" nodeType="afterEffect">
                                  <p:stCondLst>
                                    <p:cond delay="0"/>
                                  </p:stCondLst>
                                  <p:childTnLst>
                                    <p:set>
                                      <p:cBhvr>
                                        <p:cTn id="62" dur="1" fill="hold">
                                          <p:stCondLst>
                                            <p:cond delay="0"/>
                                          </p:stCondLst>
                                        </p:cTn>
                                        <p:tgtEl>
                                          <p:spTgt spid="1285146"/>
                                        </p:tgtEl>
                                        <p:attrNameLst>
                                          <p:attrName>style.visibility</p:attrName>
                                        </p:attrNameLst>
                                      </p:cBhvr>
                                      <p:to>
                                        <p:strVal val="visible"/>
                                      </p:to>
                                    </p:set>
                                    <p:animEffect transition="in" filter="wipe(left)">
                                      <p:cBhvr>
                                        <p:cTn id="63" dur="750"/>
                                        <p:tgtEl>
                                          <p:spTgt spid="1285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24" grpId="0"/>
      <p:bldP spid="18" grpId="0"/>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4883" name="Rectangle 3"/>
          <p:cNvSpPr>
            <a:spLocks noChangeArrowheads="1"/>
          </p:cNvSpPr>
          <p:nvPr/>
        </p:nvSpPr>
        <p:spPr bwMode="auto">
          <a:xfrm>
            <a:off x="457200" y="1447800"/>
            <a:ext cx="8229600" cy="914400"/>
          </a:xfrm>
          <a:prstGeom prst="rect">
            <a:avLst/>
          </a:prstGeom>
          <a:noFill/>
          <a:ln w="9525">
            <a:noFill/>
            <a:miter lim="800000"/>
            <a:headEnd/>
            <a:tailEnd/>
          </a:ln>
        </p:spPr>
        <p:txBody>
          <a:bodyPr/>
          <a:lstStyle/>
          <a:p>
            <a:pPr>
              <a:spcBef>
                <a:spcPct val="0"/>
              </a:spcBef>
              <a:spcAft>
                <a:spcPct val="0"/>
              </a:spcAft>
            </a:pPr>
            <a:r>
              <a:rPr lang="en-US" sz="2000" b="0" dirty="0">
                <a:solidFill>
                  <a:schemeClr val="tx1"/>
                </a:solidFill>
              </a:rPr>
              <a:t>You can already begin to see how markets answer the basic economic questions of what is produced, how it is produced, and who gets what is produced.</a:t>
            </a:r>
          </a:p>
        </p:txBody>
      </p:sp>
      <p:sp>
        <p:nvSpPr>
          <p:cNvPr id="1274884" name="Rectangle 4"/>
          <p:cNvSpPr>
            <a:spLocks noChangeArrowheads="1"/>
          </p:cNvSpPr>
          <p:nvPr/>
        </p:nvSpPr>
        <p:spPr bwMode="auto">
          <a:xfrm>
            <a:off x="457200" y="2895600"/>
            <a:ext cx="8229600" cy="3048000"/>
          </a:xfrm>
          <a:prstGeom prst="rect">
            <a:avLst/>
          </a:prstGeom>
          <a:noFill/>
          <a:ln w="9525">
            <a:noFill/>
            <a:miter lim="800000"/>
            <a:headEnd/>
            <a:tailEnd/>
          </a:ln>
        </p:spPr>
        <p:txBody>
          <a:bodyPr/>
          <a:lstStyle/>
          <a:p>
            <a:pPr marL="400050" lvl="1" indent="-285750">
              <a:lnSpc>
                <a:spcPct val="90000"/>
              </a:lnSpc>
              <a:buClr>
                <a:srgbClr val="8A1636"/>
              </a:buClr>
              <a:buSzPct val="150000"/>
              <a:buFont typeface="Wingdings" pitchFamily="2" charset="2"/>
              <a:buChar char="§"/>
              <a:tabLst>
                <a:tab pos="400050" algn="l"/>
              </a:tabLst>
            </a:pPr>
            <a:r>
              <a:rPr lang="en-US" sz="2000" b="0" dirty="0">
                <a:solidFill>
                  <a:schemeClr val="tx1"/>
                </a:solidFill>
              </a:rPr>
              <a:t>Demand curves reflect what people are willing and able to pay for products; demand curves are influenced by incomes, wealth, preferences, prices of other goods, and expectations.</a:t>
            </a:r>
          </a:p>
          <a:p>
            <a:pPr marL="400050" lvl="1" indent="-285750">
              <a:lnSpc>
                <a:spcPct val="90000"/>
              </a:lnSpc>
              <a:buClr>
                <a:srgbClr val="D8771A"/>
              </a:buClr>
              <a:buSzPct val="90000"/>
              <a:buFont typeface="Wingdings" pitchFamily="2" charset="2"/>
              <a:buChar char="§"/>
              <a:tabLst>
                <a:tab pos="400050" algn="l"/>
              </a:tabLst>
            </a:pPr>
            <a:endParaRPr lang="en-US" sz="2000" b="0" dirty="0">
              <a:solidFill>
                <a:schemeClr val="tx1"/>
              </a:solidFill>
            </a:endParaRPr>
          </a:p>
          <a:p>
            <a:pPr marL="400050" lvl="1" indent="-285750">
              <a:lnSpc>
                <a:spcPct val="90000"/>
              </a:lnSpc>
              <a:buClr>
                <a:srgbClr val="8A1636"/>
              </a:buClr>
              <a:buSzPct val="150000"/>
              <a:buFont typeface="Wingdings" pitchFamily="2" charset="2"/>
              <a:buChar char="§"/>
              <a:tabLst>
                <a:tab pos="400050" algn="l"/>
              </a:tabLst>
            </a:pPr>
            <a:r>
              <a:rPr lang="en-US" sz="2000" b="0" dirty="0">
                <a:solidFill>
                  <a:schemeClr val="tx1"/>
                </a:solidFill>
              </a:rPr>
              <a:t>Firms in business to make a profit have a good reason to choose the best available technology—lower costs mean higher profits.</a:t>
            </a:r>
          </a:p>
          <a:p>
            <a:pPr marL="400050" lvl="1" indent="-285750">
              <a:lnSpc>
                <a:spcPct val="90000"/>
              </a:lnSpc>
              <a:buClr>
                <a:srgbClr val="D8771A"/>
              </a:buClr>
              <a:buSzPct val="90000"/>
              <a:buFont typeface="Wingdings" pitchFamily="2" charset="2"/>
              <a:buChar char="§"/>
              <a:tabLst>
                <a:tab pos="400050" algn="l"/>
              </a:tabLst>
            </a:pPr>
            <a:endParaRPr lang="en-US" sz="2000" b="0" dirty="0">
              <a:solidFill>
                <a:schemeClr val="tx1"/>
              </a:solidFill>
            </a:endParaRPr>
          </a:p>
          <a:p>
            <a:pPr marL="400050" lvl="1" indent="-285750">
              <a:lnSpc>
                <a:spcPct val="90000"/>
              </a:lnSpc>
              <a:buClr>
                <a:srgbClr val="8A1636"/>
              </a:buClr>
              <a:buSzPct val="150000"/>
              <a:buFont typeface="Wingdings" pitchFamily="2" charset="2"/>
              <a:buChar char="§"/>
              <a:tabLst>
                <a:tab pos="400050" algn="l"/>
              </a:tabLst>
            </a:pPr>
            <a:r>
              <a:rPr lang="en-US" sz="2000" b="0" dirty="0">
                <a:solidFill>
                  <a:schemeClr val="tx1"/>
                </a:solidFill>
              </a:rPr>
              <a:t>When a good is in short supply, price rises. As it does, those who are willing and able to continue buying do so; others stop buying.</a:t>
            </a:r>
          </a:p>
        </p:txBody>
      </p:sp>
      <p:sp>
        <p:nvSpPr>
          <p:cNvPr id="5" name="Rectangle 6"/>
          <p:cNvSpPr txBox="1">
            <a:spLocks noChangeArrowheads="1"/>
          </p:cNvSpPr>
          <p:nvPr/>
        </p:nvSpPr>
        <p:spPr bwMode="auto">
          <a:xfrm>
            <a:off x="457200" y="219075"/>
            <a:ext cx="8382000" cy="457200"/>
          </a:xfrm>
          <a:prstGeom prst="rect">
            <a:avLst/>
          </a:prstGeom>
          <a:noFill/>
          <a:ln>
            <a:miter lim="800000"/>
            <a:headEnd/>
            <a:tailEnd/>
          </a:ln>
        </p:spPr>
        <p:txBody>
          <a:bodyPr/>
          <a:lstStyle/>
          <a:p>
            <a:pPr>
              <a:spcBef>
                <a:spcPct val="0"/>
              </a:spcBef>
              <a:spcAft>
                <a:spcPct val="0"/>
              </a:spcAft>
              <a:defRPr/>
            </a:pPr>
            <a:r>
              <a:rPr lang="en-US" sz="3200" b="0" kern="0" dirty="0">
                <a:solidFill>
                  <a:srgbClr val="8A1636"/>
                </a:solidFill>
                <a:latin typeface="+mj-lt"/>
                <a:ea typeface="+mj-ea"/>
                <a:cs typeface="+mj-cs"/>
              </a:rPr>
              <a:t>Looking Ahead: Markets and the Allocation of Resources</a:t>
            </a:r>
          </a:p>
        </p:txBody>
      </p:sp>
    </p:spTree>
    <p:extLst>
      <p:ext uri="{BB962C8B-B14F-4D97-AF65-F5344CB8AC3E}">
        <p14:creationId xmlns:p14="http://schemas.microsoft.com/office/powerpoint/2010/main" val="53021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74883"/>
                                        </p:tgtEl>
                                        <p:attrNameLst>
                                          <p:attrName>style.visibility</p:attrName>
                                        </p:attrNameLst>
                                      </p:cBhvr>
                                      <p:to>
                                        <p:strVal val="visible"/>
                                      </p:to>
                                    </p:set>
                                    <p:animEffect transition="in" filter="wipe(left)">
                                      <p:cBhvr>
                                        <p:cTn id="11" dur="500"/>
                                        <p:tgtEl>
                                          <p:spTgt spid="127488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74884">
                                            <p:txEl>
                                              <p:pRg st="0" end="0"/>
                                            </p:txEl>
                                          </p:spTgt>
                                        </p:tgtEl>
                                        <p:attrNameLst>
                                          <p:attrName>style.visibility</p:attrName>
                                        </p:attrNameLst>
                                      </p:cBhvr>
                                      <p:to>
                                        <p:strVal val="visible"/>
                                      </p:to>
                                    </p:set>
                                    <p:animEffect transition="in" filter="wipe(left)">
                                      <p:cBhvr>
                                        <p:cTn id="15" dur="500"/>
                                        <p:tgtEl>
                                          <p:spTgt spid="1274884">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74884">
                                            <p:txEl>
                                              <p:pRg st="2" end="2"/>
                                            </p:txEl>
                                          </p:spTgt>
                                        </p:tgtEl>
                                        <p:attrNameLst>
                                          <p:attrName>style.visibility</p:attrName>
                                        </p:attrNameLst>
                                      </p:cBhvr>
                                      <p:to>
                                        <p:strVal val="visible"/>
                                      </p:to>
                                    </p:set>
                                    <p:animEffect transition="in" filter="wipe(left)">
                                      <p:cBhvr>
                                        <p:cTn id="19" dur="500"/>
                                        <p:tgtEl>
                                          <p:spTgt spid="1274884">
                                            <p:txEl>
                                              <p:pRg st="2" end="2"/>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74884">
                                            <p:txEl>
                                              <p:pRg st="4" end="4"/>
                                            </p:txEl>
                                          </p:spTgt>
                                        </p:tgtEl>
                                        <p:attrNameLst>
                                          <p:attrName>style.visibility</p:attrName>
                                        </p:attrNameLst>
                                      </p:cBhvr>
                                      <p:to>
                                        <p:strVal val="visible"/>
                                      </p:to>
                                    </p:set>
                                    <p:animEffect transition="in" filter="wipe(left)">
                                      <p:cBhvr>
                                        <p:cTn id="23" dur="500"/>
                                        <p:tgtEl>
                                          <p:spTgt spid="12748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4883" grpId="0"/>
      <p:bldP spid="1274884" grpId="0" build="p" bldLvl="2"/>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Assignment</a:t>
            </a:r>
            <a:endParaRPr lang="en-US" dirty="0"/>
          </a:p>
        </p:txBody>
      </p:sp>
      <p:graphicFrame>
        <p:nvGraphicFramePr>
          <p:cNvPr id="5" name="Content Placeholder 4"/>
          <p:cNvGraphicFramePr>
            <a:graphicFrameLocks noGrp="1"/>
          </p:cNvGraphicFramePr>
          <p:nvPr>
            <p:ph idx="1"/>
          </p:nvPr>
        </p:nvGraphicFramePr>
        <p:xfrm>
          <a:off x="1295400" y="1371600"/>
          <a:ext cx="6088380" cy="2926080"/>
        </p:xfrm>
        <a:graphic>
          <a:graphicData uri="http://schemas.openxmlformats.org/drawingml/2006/table">
            <a:tbl>
              <a:tblPr/>
              <a:tblGrid>
                <a:gridCol w="2029460"/>
                <a:gridCol w="2029460"/>
                <a:gridCol w="2029460"/>
              </a:tblGrid>
              <a:tr h="654541">
                <a:tc>
                  <a:txBody>
                    <a:bodyPr/>
                    <a:lstStyle/>
                    <a:p>
                      <a:pPr marL="0" marR="0" algn="ctr">
                        <a:spcBef>
                          <a:spcPts val="0"/>
                        </a:spcBef>
                        <a:spcAft>
                          <a:spcPts val="0"/>
                        </a:spcAft>
                      </a:pPr>
                      <a:r>
                        <a:rPr lang="en-US" sz="2400" b="1" dirty="0">
                          <a:latin typeface="Calibri"/>
                          <a:ea typeface="Times New Roman"/>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latin typeface="Calibri"/>
                          <a:ea typeface="Times New Roman"/>
                          <a:cs typeface="Times New Roman"/>
                        </a:rPr>
                        <a:t>Quantity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kern="0">
                          <a:latin typeface="Calibri"/>
                          <a:ea typeface="Times New Roman"/>
                          <a:cs typeface="Times New Roman"/>
                        </a:rPr>
                        <a:t>Maximum price</a:t>
                      </a:r>
                    </a:p>
                    <a:p>
                      <a:pPr marL="0" marR="0" algn="ctr">
                        <a:spcBef>
                          <a:spcPts val="0"/>
                        </a:spcBef>
                        <a:spcAft>
                          <a:spcPts val="0"/>
                        </a:spcAft>
                      </a:pPr>
                      <a:r>
                        <a:rPr lang="en-US" sz="2400">
                          <a:latin typeface="Times New Roman"/>
                          <a:ea typeface="Times New Roman"/>
                          <a:cs typeface="Times New Roman"/>
                        </a:rPr>
                        <a:t>willing to pay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00">
                <a:tc>
                  <a:txBody>
                    <a:bodyPr/>
                    <a:lstStyle/>
                    <a:p>
                      <a:pPr marL="0" marR="0" algn="ctr">
                        <a:spcBef>
                          <a:spcPts val="0"/>
                        </a:spcBef>
                        <a:spcAft>
                          <a:spcPts val="0"/>
                        </a:spcAft>
                      </a:pPr>
                      <a:r>
                        <a:rPr lang="en-US" sz="2400">
                          <a:latin typeface="Times New Roman"/>
                          <a:ea typeface="Times New Roman"/>
                          <a:cs typeface="Times New Roman"/>
                        </a:rPr>
                        <a:t>Mary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00">
                <a:tc>
                  <a:txBody>
                    <a:bodyPr/>
                    <a:lstStyle/>
                    <a:p>
                      <a:pPr marL="0" marR="0" algn="ctr">
                        <a:spcBef>
                          <a:spcPts val="0"/>
                        </a:spcBef>
                        <a:spcAft>
                          <a:spcPts val="0"/>
                        </a:spcAft>
                      </a:pPr>
                      <a:r>
                        <a:rPr lang="en-US" sz="2400">
                          <a:latin typeface="Times New Roman"/>
                          <a:ea typeface="Times New Roman"/>
                          <a:cs typeface="Times New Roman"/>
                        </a:rPr>
                        <a:t>Bob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00">
                <a:tc>
                  <a:txBody>
                    <a:bodyPr/>
                    <a:lstStyle/>
                    <a:p>
                      <a:pPr marL="0" marR="0" algn="ctr">
                        <a:spcBef>
                          <a:spcPts val="0"/>
                        </a:spcBef>
                        <a:spcAft>
                          <a:spcPts val="0"/>
                        </a:spcAft>
                      </a:pPr>
                      <a:r>
                        <a:rPr lang="en-US" sz="2400">
                          <a:latin typeface="Times New Roman"/>
                          <a:ea typeface="Times New Roman"/>
                          <a:cs typeface="Times New Roman"/>
                        </a:rPr>
                        <a:t>Jane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00">
                <a:tc>
                  <a:txBody>
                    <a:bodyPr/>
                    <a:lstStyle/>
                    <a:p>
                      <a:pPr marL="0" marR="0" algn="ctr">
                        <a:spcBef>
                          <a:spcPts val="0"/>
                        </a:spcBef>
                        <a:spcAft>
                          <a:spcPts val="0"/>
                        </a:spcAft>
                      </a:pPr>
                      <a:r>
                        <a:rPr lang="en-US" sz="2400">
                          <a:latin typeface="Times New Roman"/>
                          <a:ea typeface="Times New Roman"/>
                          <a:cs typeface="Times New Roman"/>
                        </a:rPr>
                        <a: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00">
                <a:tc>
                  <a:txBody>
                    <a:bodyPr/>
                    <a:lstStyle/>
                    <a:p>
                      <a:pPr marL="0" marR="0" algn="ctr">
                        <a:spcBef>
                          <a:spcPts val="0"/>
                        </a:spcBef>
                        <a:spcAft>
                          <a:spcPts val="0"/>
                        </a:spcAft>
                      </a:pPr>
                      <a:r>
                        <a:rPr lang="en-US" sz="2400">
                          <a:latin typeface="Times New Roman"/>
                          <a:ea typeface="Times New Roman"/>
                          <a:cs typeface="Times New Roman"/>
                        </a:rPr>
                        <a:t>Alice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D3D2D4BA-FA60-4FA8-90F8-2E26CAF17F2B}" type="slidenum">
              <a:rPr lang="en-US" smtClean="0"/>
              <a:pPr/>
              <a:t>42</a:t>
            </a:fld>
            <a:endParaRPr lang="en-US"/>
          </a:p>
        </p:txBody>
      </p:sp>
      <p:sp>
        <p:nvSpPr>
          <p:cNvPr id="6" name="TextBox 5"/>
          <p:cNvSpPr txBox="1"/>
          <p:nvPr/>
        </p:nvSpPr>
        <p:spPr>
          <a:xfrm>
            <a:off x="421433" y="5257800"/>
            <a:ext cx="8570167" cy="461665"/>
          </a:xfrm>
          <a:prstGeom prst="rect">
            <a:avLst/>
          </a:prstGeom>
          <a:noFill/>
        </p:spPr>
        <p:txBody>
          <a:bodyPr wrap="none" rtlCol="0">
            <a:spAutoFit/>
          </a:bodyPr>
          <a:lstStyle/>
          <a:p>
            <a:r>
              <a:rPr lang="en-US" sz="2400" dirty="0" smtClean="0"/>
              <a:t>Use this data to construct a demand schedule and a demand curve.</a:t>
            </a:r>
            <a:endParaRPr lang="en-US" sz="2400" dirty="0"/>
          </a:p>
        </p:txBody>
      </p:sp>
    </p:spTree>
    <p:extLst>
      <p:ext uri="{BB962C8B-B14F-4D97-AF65-F5344CB8AC3E}">
        <p14:creationId xmlns:p14="http://schemas.microsoft.com/office/powerpoint/2010/main" val="211158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4947" name="Rectangle 3"/>
          <p:cNvSpPr>
            <a:spLocks noChangeArrowheads="1"/>
          </p:cNvSpPr>
          <p:nvPr/>
        </p:nvSpPr>
        <p:spPr bwMode="auto">
          <a:xfrm>
            <a:off x="457200" y="1752600"/>
            <a:ext cx="8229600" cy="6858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labor market  </a:t>
            </a:r>
            <a:r>
              <a:rPr lang="en-US" sz="2400" b="0" dirty="0">
                <a:solidFill>
                  <a:schemeClr val="tx1"/>
                </a:solidFill>
              </a:rPr>
              <a:t>The input/factor market in which households supply work for wages to firms that demand labor.</a:t>
            </a:r>
          </a:p>
        </p:txBody>
      </p:sp>
      <p:sp>
        <p:nvSpPr>
          <p:cNvPr id="1234948" name="Rectangle 4"/>
          <p:cNvSpPr>
            <a:spLocks noChangeArrowheads="1"/>
          </p:cNvSpPr>
          <p:nvPr/>
        </p:nvSpPr>
        <p:spPr bwMode="auto">
          <a:xfrm>
            <a:off x="461963" y="4191000"/>
            <a:ext cx="8221662" cy="9144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capital market  </a:t>
            </a:r>
            <a:r>
              <a:rPr lang="en-US" sz="2400" b="0" dirty="0">
                <a:solidFill>
                  <a:schemeClr val="tx1"/>
                </a:solidFill>
              </a:rPr>
              <a:t>The input/factor market in which households supply their savings, for interest or for claims to future profits, to firms that demand funds to buy capital goods.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4947">
                                            <p:txEl>
                                              <p:pRg st="0" end="0"/>
                                            </p:txEl>
                                          </p:spTgt>
                                        </p:tgtEl>
                                        <p:attrNameLst>
                                          <p:attrName>style.visibility</p:attrName>
                                        </p:attrNameLst>
                                      </p:cBhvr>
                                      <p:to>
                                        <p:strVal val="visible"/>
                                      </p:to>
                                    </p:set>
                                    <p:animEffect transition="in" filter="wipe(left)">
                                      <p:cBhvr>
                                        <p:cTn id="7" dur="500"/>
                                        <p:tgtEl>
                                          <p:spTgt spid="123494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4948"/>
                                        </p:tgtEl>
                                        <p:attrNameLst>
                                          <p:attrName>style.visibility</p:attrName>
                                        </p:attrNameLst>
                                      </p:cBhvr>
                                      <p:to>
                                        <p:strVal val="visible"/>
                                      </p:to>
                                    </p:set>
                                    <p:animEffect transition="in" filter="wipe(left)">
                                      <p:cBhvr>
                                        <p:cTn id="11" dur="500"/>
                                        <p:tgtEl>
                                          <p:spTgt spid="1234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947" grpId="0" build="p" bldLvl="2" autoUpdateAnimBg="0" advAuto="0"/>
      <p:bldP spid="123494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5971" name="Rectangle 3"/>
          <p:cNvSpPr>
            <a:spLocks noChangeArrowheads="1"/>
          </p:cNvSpPr>
          <p:nvPr/>
        </p:nvSpPr>
        <p:spPr bwMode="auto">
          <a:xfrm>
            <a:off x="457200" y="990600"/>
            <a:ext cx="8229600" cy="6858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land market  </a:t>
            </a:r>
            <a:r>
              <a:rPr lang="en-US" sz="2400" b="0" dirty="0">
                <a:solidFill>
                  <a:schemeClr val="tx1"/>
                </a:solidFill>
              </a:rPr>
              <a:t>The input/factor market in which households supply land or other real property in exchange for rent.</a:t>
            </a:r>
          </a:p>
        </p:txBody>
      </p:sp>
      <p:sp>
        <p:nvSpPr>
          <p:cNvPr id="1235972" name="Rectangle 4"/>
          <p:cNvSpPr>
            <a:spLocks noChangeArrowheads="1"/>
          </p:cNvSpPr>
          <p:nvPr/>
        </p:nvSpPr>
        <p:spPr bwMode="auto">
          <a:xfrm>
            <a:off x="461963" y="2667000"/>
            <a:ext cx="8220075" cy="6858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factors of production  </a:t>
            </a:r>
            <a:r>
              <a:rPr lang="en-US" sz="2400" b="0" dirty="0">
                <a:solidFill>
                  <a:schemeClr val="tx1"/>
                </a:solidFill>
              </a:rPr>
              <a:t>The inputs into the production process. Land, labor, and capital are the three key factors of production.</a:t>
            </a:r>
          </a:p>
        </p:txBody>
      </p:sp>
      <p:sp>
        <p:nvSpPr>
          <p:cNvPr id="1235973" name="Text Box 5"/>
          <p:cNvSpPr txBox="1">
            <a:spLocks noChangeArrowheads="1"/>
          </p:cNvSpPr>
          <p:nvPr/>
        </p:nvSpPr>
        <p:spPr bwMode="auto">
          <a:xfrm>
            <a:off x="461963" y="3962400"/>
            <a:ext cx="8224837" cy="2514600"/>
          </a:xfrm>
          <a:prstGeom prst="rect">
            <a:avLst/>
          </a:prstGeom>
          <a:solidFill>
            <a:srgbClr val="DDECEB"/>
          </a:solidFill>
          <a:ln w="9525" algn="ctr">
            <a:noFill/>
            <a:miter lim="800000"/>
            <a:headEnd/>
            <a:tailEnd/>
          </a:ln>
        </p:spPr>
        <p:txBody>
          <a:bodyPr/>
          <a:lstStyle/>
          <a:p>
            <a:pPr>
              <a:spcBef>
                <a:spcPct val="0"/>
              </a:spcBef>
              <a:spcAft>
                <a:spcPct val="0"/>
              </a:spcAft>
            </a:pPr>
            <a:r>
              <a:rPr lang="en-US" sz="2400" b="0" dirty="0">
                <a:solidFill>
                  <a:schemeClr val="tx1"/>
                </a:solidFill>
              </a:rPr>
              <a:t>Input and output markets are connected through the behavior of both firms and households. Firms determine the quantities and character of outputs produced and the types and quantities of inputs demanded. Households determine the types and quantities of products demanded and the quantities and types of inputs supplied.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5971">
                                            <p:txEl>
                                              <p:pRg st="0" end="0"/>
                                            </p:txEl>
                                          </p:spTgt>
                                        </p:tgtEl>
                                        <p:attrNameLst>
                                          <p:attrName>style.visibility</p:attrName>
                                        </p:attrNameLst>
                                      </p:cBhvr>
                                      <p:to>
                                        <p:strVal val="visible"/>
                                      </p:to>
                                    </p:set>
                                    <p:animEffect transition="in" filter="wipe(left)">
                                      <p:cBhvr>
                                        <p:cTn id="7" dur="500"/>
                                        <p:tgtEl>
                                          <p:spTgt spid="123597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5972"/>
                                        </p:tgtEl>
                                        <p:attrNameLst>
                                          <p:attrName>style.visibility</p:attrName>
                                        </p:attrNameLst>
                                      </p:cBhvr>
                                      <p:to>
                                        <p:strVal val="visible"/>
                                      </p:to>
                                    </p:set>
                                    <p:animEffect transition="in" filter="wipe(left)">
                                      <p:cBhvr>
                                        <p:cTn id="11" dur="500"/>
                                        <p:tgtEl>
                                          <p:spTgt spid="123597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5973"/>
                                        </p:tgtEl>
                                        <p:attrNameLst>
                                          <p:attrName>style.visibility</p:attrName>
                                        </p:attrNameLst>
                                      </p:cBhvr>
                                      <p:to>
                                        <p:strVal val="visible"/>
                                      </p:to>
                                    </p:set>
                                    <p:animEffect transition="in" filter="wipe(left)">
                                      <p:cBhvr>
                                        <p:cTn id="15" dur="500"/>
                                        <p:tgtEl>
                                          <p:spTgt spid="123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1" grpId="0" build="p" bldLvl="2" autoUpdateAnimBg="0" advAuto="0"/>
      <p:bldP spid="1235972" grpId="0"/>
      <p:bldP spid="123597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6995" name="Text Box 3"/>
          <p:cNvSpPr txBox="1">
            <a:spLocks noChangeArrowheads="1"/>
          </p:cNvSpPr>
          <p:nvPr/>
        </p:nvSpPr>
        <p:spPr bwMode="auto">
          <a:xfrm>
            <a:off x="457200" y="1219200"/>
            <a:ext cx="8229600" cy="4800599"/>
          </a:xfrm>
          <a:prstGeom prst="rect">
            <a:avLst/>
          </a:prstGeom>
          <a:noFill/>
          <a:ln w="9525" algn="ctr">
            <a:noFill/>
            <a:miter lim="800000"/>
            <a:headEnd/>
            <a:tailEnd/>
          </a:ln>
        </p:spPr>
        <p:txBody>
          <a:bodyPr/>
          <a:lstStyle/>
          <a:p>
            <a:pPr>
              <a:spcBef>
                <a:spcPct val="0"/>
              </a:spcBef>
              <a:spcAft>
                <a:spcPct val="0"/>
              </a:spcAft>
              <a:tabLst>
                <a:tab pos="571500" algn="l"/>
              </a:tabLst>
            </a:pPr>
            <a:r>
              <a:rPr lang="en-US" sz="2000" b="0" dirty="0">
                <a:solidFill>
                  <a:schemeClr val="tx1"/>
                </a:solidFill>
              </a:rPr>
              <a:t>A household’s decision about what quantity of a particular output, or product, to demand depends on a number of factors, including:</a:t>
            </a:r>
          </a:p>
          <a:p>
            <a:pPr>
              <a:spcBef>
                <a:spcPct val="0"/>
              </a:spcBef>
              <a:spcAft>
                <a:spcPct val="0"/>
              </a:spcAft>
              <a:tabLst>
                <a:tab pos="571500" algn="l"/>
              </a:tabLst>
            </a:pPr>
            <a:endParaRPr lang="en-US" sz="2000" b="0" dirty="0">
              <a:solidFill>
                <a:schemeClr val="tx1"/>
              </a:solidFill>
            </a:endParaRP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a:t>
            </a:r>
            <a:r>
              <a:rPr lang="en-US" sz="2000" b="0" i="1" dirty="0">
                <a:solidFill>
                  <a:schemeClr val="tx1"/>
                </a:solidFill>
              </a:rPr>
              <a:t>price of the product</a:t>
            </a:r>
            <a:r>
              <a:rPr lang="en-US" sz="2000" b="0" dirty="0">
                <a:solidFill>
                  <a:schemeClr val="tx1"/>
                </a:solidFill>
              </a:rPr>
              <a:t> in question.</a:t>
            </a: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a:t>
            </a:r>
            <a:r>
              <a:rPr lang="en-US" sz="2000" b="0" i="1" dirty="0">
                <a:solidFill>
                  <a:schemeClr val="tx1"/>
                </a:solidFill>
              </a:rPr>
              <a:t>income available</a:t>
            </a:r>
            <a:r>
              <a:rPr lang="en-US" sz="2000" b="0" dirty="0">
                <a:solidFill>
                  <a:schemeClr val="tx1"/>
                </a:solidFill>
              </a:rPr>
              <a:t> to the household.</a:t>
            </a: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household’s </a:t>
            </a:r>
            <a:r>
              <a:rPr lang="en-US" sz="2000" b="0" i="1" dirty="0">
                <a:solidFill>
                  <a:schemeClr val="tx1"/>
                </a:solidFill>
              </a:rPr>
              <a:t>amount of accumulated wealth</a:t>
            </a:r>
            <a:r>
              <a:rPr lang="en-US" sz="2000" b="0" dirty="0">
                <a:solidFill>
                  <a:schemeClr val="tx1"/>
                </a:solidFill>
              </a:rPr>
              <a:t>.</a:t>
            </a: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a:t>
            </a:r>
            <a:r>
              <a:rPr lang="en-US" sz="2000" b="0" i="1" dirty="0">
                <a:solidFill>
                  <a:schemeClr val="tx1"/>
                </a:solidFill>
              </a:rPr>
              <a:t>prices of other products</a:t>
            </a:r>
            <a:r>
              <a:rPr lang="en-US" sz="2000" b="0" dirty="0">
                <a:solidFill>
                  <a:schemeClr val="tx1"/>
                </a:solidFill>
              </a:rPr>
              <a:t> available to the household.</a:t>
            </a: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household’s </a:t>
            </a:r>
            <a:r>
              <a:rPr lang="en-US" sz="2000" b="0" i="1" dirty="0">
                <a:solidFill>
                  <a:schemeClr val="tx1"/>
                </a:solidFill>
              </a:rPr>
              <a:t>tastes and preferences</a:t>
            </a:r>
            <a:r>
              <a:rPr lang="en-US" sz="2000" b="0" dirty="0">
                <a:solidFill>
                  <a:schemeClr val="tx1"/>
                </a:solidFill>
              </a:rPr>
              <a:t>.</a:t>
            </a: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household’s </a:t>
            </a:r>
            <a:r>
              <a:rPr lang="en-US" sz="2000" b="0" i="1" dirty="0">
                <a:solidFill>
                  <a:schemeClr val="tx1"/>
                </a:solidFill>
              </a:rPr>
              <a:t>expectations </a:t>
            </a:r>
            <a:r>
              <a:rPr lang="en-US" sz="2000" b="0" dirty="0">
                <a:solidFill>
                  <a:schemeClr val="tx1"/>
                </a:solidFill>
              </a:rPr>
              <a:t>about future income, wealth, and prices.</a:t>
            </a:r>
          </a:p>
        </p:txBody>
      </p:sp>
      <p:sp>
        <p:nvSpPr>
          <p:cNvPr id="6" name="Rectangle 6"/>
          <p:cNvSpPr txBox="1">
            <a:spLocks noChangeArrowheads="1"/>
          </p:cNvSpPr>
          <p:nvPr/>
        </p:nvSpPr>
        <p:spPr bwMode="auto">
          <a:xfrm>
            <a:off x="457200" y="219075"/>
            <a:ext cx="8382000" cy="457200"/>
          </a:xfrm>
          <a:prstGeom prst="rect">
            <a:avLst/>
          </a:prstGeom>
          <a:noFill/>
          <a:ln>
            <a:miter lim="800000"/>
            <a:headEnd/>
            <a:tailEnd/>
          </a:ln>
        </p:spPr>
        <p:txBody>
          <a:bodyPr/>
          <a:lstStyle/>
          <a:p>
            <a:pPr>
              <a:spcBef>
                <a:spcPct val="0"/>
              </a:spcBef>
              <a:spcAft>
                <a:spcPct val="0"/>
              </a:spcAft>
              <a:defRPr/>
            </a:pPr>
            <a:r>
              <a:rPr lang="en-US" sz="3600" b="0" kern="0" dirty="0">
                <a:solidFill>
                  <a:srgbClr val="8A1636"/>
                </a:solidFill>
                <a:latin typeface="+mj-lt"/>
                <a:ea typeface="+mj-ea"/>
                <a:cs typeface="+mj-cs"/>
              </a:rPr>
              <a:t>Demand in Product/Output Markets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6995">
                                            <p:txEl>
                                              <p:pRg st="0" end="0"/>
                                            </p:txEl>
                                          </p:spTgt>
                                        </p:tgtEl>
                                        <p:attrNameLst>
                                          <p:attrName>style.visibility</p:attrName>
                                        </p:attrNameLst>
                                      </p:cBhvr>
                                      <p:to>
                                        <p:strVal val="visible"/>
                                      </p:to>
                                    </p:set>
                                    <p:animEffect transition="in" filter="wipe(left)">
                                      <p:cBhvr>
                                        <p:cTn id="11" dur="500"/>
                                        <p:tgtEl>
                                          <p:spTgt spid="1236995">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6995">
                                            <p:txEl>
                                              <p:pRg st="2" end="2"/>
                                            </p:txEl>
                                          </p:spTgt>
                                        </p:tgtEl>
                                        <p:attrNameLst>
                                          <p:attrName>style.visibility</p:attrName>
                                        </p:attrNameLst>
                                      </p:cBhvr>
                                      <p:to>
                                        <p:strVal val="visible"/>
                                      </p:to>
                                    </p:set>
                                    <p:animEffect transition="in" filter="wipe(left)">
                                      <p:cBhvr>
                                        <p:cTn id="15" dur="500"/>
                                        <p:tgtEl>
                                          <p:spTgt spid="1236995">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36995">
                                            <p:txEl>
                                              <p:pRg st="3" end="3"/>
                                            </p:txEl>
                                          </p:spTgt>
                                        </p:tgtEl>
                                        <p:attrNameLst>
                                          <p:attrName>style.visibility</p:attrName>
                                        </p:attrNameLst>
                                      </p:cBhvr>
                                      <p:to>
                                        <p:strVal val="visible"/>
                                      </p:to>
                                    </p:set>
                                    <p:animEffect transition="in" filter="wipe(left)">
                                      <p:cBhvr>
                                        <p:cTn id="19" dur="500"/>
                                        <p:tgtEl>
                                          <p:spTgt spid="1236995">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36995">
                                            <p:txEl>
                                              <p:pRg st="4" end="4"/>
                                            </p:txEl>
                                          </p:spTgt>
                                        </p:tgtEl>
                                        <p:attrNameLst>
                                          <p:attrName>style.visibility</p:attrName>
                                        </p:attrNameLst>
                                      </p:cBhvr>
                                      <p:to>
                                        <p:strVal val="visible"/>
                                      </p:to>
                                    </p:set>
                                    <p:animEffect transition="in" filter="wipe(left)">
                                      <p:cBhvr>
                                        <p:cTn id="23" dur="500"/>
                                        <p:tgtEl>
                                          <p:spTgt spid="1236995">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36995">
                                            <p:txEl>
                                              <p:pRg st="5" end="5"/>
                                            </p:txEl>
                                          </p:spTgt>
                                        </p:tgtEl>
                                        <p:attrNameLst>
                                          <p:attrName>style.visibility</p:attrName>
                                        </p:attrNameLst>
                                      </p:cBhvr>
                                      <p:to>
                                        <p:strVal val="visible"/>
                                      </p:to>
                                    </p:set>
                                    <p:animEffect transition="in" filter="wipe(left)">
                                      <p:cBhvr>
                                        <p:cTn id="27" dur="500"/>
                                        <p:tgtEl>
                                          <p:spTgt spid="1236995">
                                            <p:txEl>
                                              <p:pRg st="5" end="5"/>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236995">
                                            <p:txEl>
                                              <p:pRg st="6" end="6"/>
                                            </p:txEl>
                                          </p:spTgt>
                                        </p:tgtEl>
                                        <p:attrNameLst>
                                          <p:attrName>style.visibility</p:attrName>
                                        </p:attrNameLst>
                                      </p:cBhvr>
                                      <p:to>
                                        <p:strVal val="visible"/>
                                      </p:to>
                                    </p:set>
                                    <p:animEffect transition="in" filter="wipe(left)">
                                      <p:cBhvr>
                                        <p:cTn id="31" dur="500"/>
                                        <p:tgtEl>
                                          <p:spTgt spid="1236995">
                                            <p:txEl>
                                              <p:pRg st="6" end="6"/>
                                            </p:txEl>
                                          </p:spTgt>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36995">
                                            <p:txEl>
                                              <p:pRg st="7" end="7"/>
                                            </p:txEl>
                                          </p:spTgt>
                                        </p:tgtEl>
                                        <p:attrNameLst>
                                          <p:attrName>style.visibility</p:attrName>
                                        </p:attrNameLst>
                                      </p:cBhvr>
                                      <p:to>
                                        <p:strVal val="visible"/>
                                      </p:to>
                                    </p:set>
                                    <p:animEffect transition="in" filter="wipe(left)">
                                      <p:cBhvr>
                                        <p:cTn id="35" dur="500"/>
                                        <p:tgtEl>
                                          <p:spTgt spid="1236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995"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8019" name="Rectangle 3"/>
          <p:cNvSpPr>
            <a:spLocks noChangeArrowheads="1"/>
          </p:cNvSpPr>
          <p:nvPr/>
        </p:nvSpPr>
        <p:spPr bwMode="auto">
          <a:xfrm>
            <a:off x="457200" y="2971800"/>
            <a:ext cx="8001000" cy="9144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quantity demanded  </a:t>
            </a:r>
            <a:r>
              <a:rPr lang="en-US" sz="2400" b="0" dirty="0">
                <a:solidFill>
                  <a:schemeClr val="tx1"/>
                </a:solidFill>
              </a:rPr>
              <a:t>The amount (number of units) of a product that a household would buy in a given period if it could buy all it wanted at the current market price.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8019"/>
                                        </p:tgtEl>
                                        <p:attrNameLst>
                                          <p:attrName>style.visibility</p:attrName>
                                        </p:attrNameLst>
                                      </p:cBhvr>
                                      <p:to>
                                        <p:strVal val="visible"/>
                                      </p:to>
                                    </p:set>
                                    <p:animEffect transition="in" filter="wipe(left)">
                                      <p:cBhvr>
                                        <p:cTn id="7" dur="500"/>
                                        <p:tgtEl>
                                          <p:spTgt spid="1238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19"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43" name="Rectangle 3"/>
          <p:cNvSpPr>
            <a:spLocks noChangeArrowheads="1"/>
          </p:cNvSpPr>
          <p:nvPr/>
        </p:nvSpPr>
        <p:spPr bwMode="auto">
          <a:xfrm>
            <a:off x="457200" y="1751012"/>
            <a:ext cx="8239125" cy="1068387"/>
          </a:xfrm>
          <a:prstGeom prst="rect">
            <a:avLst/>
          </a:prstGeom>
          <a:noFill/>
          <a:ln w="9525">
            <a:noFill/>
            <a:miter lim="800000"/>
            <a:headEnd/>
            <a:tailEnd/>
          </a:ln>
        </p:spPr>
        <p:txBody>
          <a:bodyPr/>
          <a:lstStyle/>
          <a:p>
            <a:pPr>
              <a:spcBef>
                <a:spcPct val="0"/>
              </a:spcBef>
              <a:spcAft>
                <a:spcPct val="0"/>
              </a:spcAft>
            </a:pPr>
            <a:r>
              <a:rPr lang="en-US" sz="2400" b="0" dirty="0">
                <a:solidFill>
                  <a:schemeClr val="tx1"/>
                </a:solidFill>
              </a:rPr>
              <a:t>The most important relationship in individual markets is that between market price and quantity demanded.</a:t>
            </a:r>
          </a:p>
        </p:txBody>
      </p:sp>
      <p:sp>
        <p:nvSpPr>
          <p:cNvPr id="1239045" name="Text Box 5"/>
          <p:cNvSpPr txBox="1">
            <a:spLocks noChangeArrowheads="1"/>
          </p:cNvSpPr>
          <p:nvPr/>
        </p:nvSpPr>
        <p:spPr bwMode="auto">
          <a:xfrm>
            <a:off x="457200" y="3429000"/>
            <a:ext cx="8239125" cy="2814637"/>
          </a:xfrm>
          <a:prstGeom prst="rect">
            <a:avLst/>
          </a:prstGeom>
          <a:solidFill>
            <a:srgbClr val="DDECEB"/>
          </a:solidFill>
          <a:ln w="9525" algn="ctr">
            <a:noFill/>
            <a:miter lim="800000"/>
            <a:headEnd/>
            <a:tailEnd/>
          </a:ln>
        </p:spPr>
        <p:txBody>
          <a:bodyPr/>
          <a:lstStyle/>
          <a:p>
            <a:pPr>
              <a:spcBef>
                <a:spcPct val="0"/>
              </a:spcBef>
              <a:spcAft>
                <a:spcPct val="0"/>
              </a:spcAft>
            </a:pPr>
            <a:r>
              <a:rPr lang="en-US" sz="2400" b="0" dirty="0">
                <a:solidFill>
                  <a:schemeClr val="tx1"/>
                </a:solidFill>
              </a:rPr>
              <a:t>Changes in the price of a product affect the </a:t>
            </a:r>
            <a:r>
              <a:rPr lang="en-US" sz="2400" b="0" i="1" dirty="0">
                <a:solidFill>
                  <a:schemeClr val="tx1"/>
                </a:solidFill>
              </a:rPr>
              <a:t>quantity demanded</a:t>
            </a:r>
            <a:r>
              <a:rPr lang="en-US" sz="2400" b="0" dirty="0">
                <a:solidFill>
                  <a:schemeClr val="tx1"/>
                </a:solidFill>
              </a:rPr>
              <a:t> per period. Changes in any other factor, such as income or preferences, affect </a:t>
            </a:r>
            <a:r>
              <a:rPr lang="en-US" sz="2400" b="0" i="1" dirty="0">
                <a:solidFill>
                  <a:schemeClr val="tx1"/>
                </a:solidFill>
              </a:rPr>
              <a:t>demand</a:t>
            </a:r>
            <a:r>
              <a:rPr lang="en-US" sz="2400" b="0" dirty="0">
                <a:solidFill>
                  <a:schemeClr val="tx1"/>
                </a:solidFill>
              </a:rPr>
              <a:t>. Thus, we say that an increase in the price of Coca-Cola is likely to cause a decrease in the </a:t>
            </a:r>
            <a:r>
              <a:rPr lang="en-US" sz="2400" b="0" i="1" dirty="0">
                <a:solidFill>
                  <a:schemeClr val="tx1"/>
                </a:solidFill>
              </a:rPr>
              <a:t>quantity of Coca-Cola</a:t>
            </a:r>
            <a:r>
              <a:rPr lang="en-US" sz="2400" b="0" dirty="0">
                <a:solidFill>
                  <a:schemeClr val="tx1"/>
                </a:solidFill>
              </a:rPr>
              <a:t> </a:t>
            </a:r>
            <a:r>
              <a:rPr lang="en-US" sz="2400" b="0" i="1" dirty="0">
                <a:solidFill>
                  <a:schemeClr val="tx1"/>
                </a:solidFill>
              </a:rPr>
              <a:t>demanded</a:t>
            </a:r>
            <a:r>
              <a:rPr lang="en-US" sz="2400" b="0" dirty="0">
                <a:solidFill>
                  <a:schemeClr val="tx1"/>
                </a:solidFill>
              </a:rPr>
              <a:t>. However, we say that an increase in income is likely to cause an increase in the </a:t>
            </a:r>
            <a:r>
              <a:rPr lang="en-US" sz="2400" b="0" i="1" dirty="0">
                <a:solidFill>
                  <a:schemeClr val="tx1"/>
                </a:solidFill>
              </a:rPr>
              <a:t>demand</a:t>
            </a:r>
            <a:r>
              <a:rPr lang="en-US" sz="2400" b="0" dirty="0">
                <a:solidFill>
                  <a:schemeClr val="tx1"/>
                </a:solidFill>
              </a:rPr>
              <a:t> for most goods.</a:t>
            </a:r>
          </a:p>
        </p:txBody>
      </p:sp>
      <p:sp>
        <p:nvSpPr>
          <p:cNvPr id="8" name="Rectangle 4"/>
          <p:cNvSpPr txBox="1">
            <a:spLocks noChangeArrowheads="1"/>
          </p:cNvSpPr>
          <p:nvPr/>
        </p:nvSpPr>
        <p:spPr bwMode="auto">
          <a:xfrm>
            <a:off x="990600" y="219075"/>
            <a:ext cx="7269163" cy="1304925"/>
          </a:xfrm>
          <a:prstGeom prst="rect">
            <a:avLst/>
          </a:prstGeom>
          <a:noFill/>
          <a:ln>
            <a:miter lim="800000"/>
            <a:headEnd/>
            <a:tailEnd/>
          </a:ln>
        </p:spPr>
        <p:txBody>
          <a:bodyPr/>
          <a:lstStyle/>
          <a:p>
            <a:pPr marL="457200" indent="-457200">
              <a:defRPr/>
            </a:pPr>
            <a:r>
              <a:rPr lang="en-US" sz="3600" b="0" kern="0" dirty="0">
                <a:solidFill>
                  <a:srgbClr val="55367D"/>
                </a:solidFill>
                <a:latin typeface="+mn-lt"/>
              </a:rPr>
              <a:t>Changes in Quantity Demanded versus Changes in Demand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9043"/>
                                        </p:tgtEl>
                                        <p:attrNameLst>
                                          <p:attrName>style.visibility</p:attrName>
                                        </p:attrNameLst>
                                      </p:cBhvr>
                                      <p:to>
                                        <p:strVal val="visible"/>
                                      </p:to>
                                    </p:set>
                                    <p:animEffect transition="in" filter="wipe(left)">
                                      <p:cBhvr>
                                        <p:cTn id="11" dur="500"/>
                                        <p:tgtEl>
                                          <p:spTgt spid="123904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9045"/>
                                        </p:tgtEl>
                                        <p:attrNameLst>
                                          <p:attrName>style.visibility</p:attrName>
                                        </p:attrNameLst>
                                      </p:cBhvr>
                                      <p:to>
                                        <p:strVal val="visible"/>
                                      </p:to>
                                    </p:set>
                                    <p:animEffect transition="in" filter="wipe(left)">
                                      <p:cBhvr>
                                        <p:cTn id="15" dur="500"/>
                                        <p:tgtEl>
                                          <p:spTgt spid="1239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43" grpId="0"/>
      <p:bldP spid="1239045"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2851</Words>
  <Application>Microsoft Office PowerPoint</Application>
  <PresentationFormat>On-screen Show (4:3)</PresentationFormat>
  <Paragraphs>288</Paragraphs>
  <Slides>42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Rounded MT Bold</vt:lpstr>
      <vt:lpstr>Calibri</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800 ELITE</cp:lastModifiedBy>
  <cp:revision>10</cp:revision>
  <dcterms:created xsi:type="dcterms:W3CDTF">2015-07-29T08:47:02Z</dcterms:created>
  <dcterms:modified xsi:type="dcterms:W3CDTF">2019-07-31T04:51:34Z</dcterms:modified>
</cp:coreProperties>
</file>