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15862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34328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412945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841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995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11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33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74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48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06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71920-6E8C-4703-BC00-D2D1C32788CB}"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69942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940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396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312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798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823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238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235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839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35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71920-6E8C-4703-BC00-D2D1C32788CB}"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243167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71920-6E8C-4703-BC00-D2D1C32788CB}"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4742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71920-6E8C-4703-BC00-D2D1C32788CB}"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81732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71920-6E8C-4703-BC00-D2D1C32788CB}"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82971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71920-6E8C-4703-BC00-D2D1C32788CB}"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352094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71920-6E8C-4703-BC00-D2D1C32788CB}"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112722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71920-6E8C-4703-BC00-D2D1C32788CB}"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E837D-52F2-44B4-A04E-47BAA1BD6974}" type="slidenum">
              <a:rPr lang="en-US" smtClean="0"/>
              <a:pPr/>
              <a:t>‹#›</a:t>
            </a:fld>
            <a:endParaRPr lang="en-US"/>
          </a:p>
        </p:txBody>
      </p:sp>
    </p:spTree>
    <p:extLst>
      <p:ext uri="{BB962C8B-B14F-4D97-AF65-F5344CB8AC3E}">
        <p14:creationId xmlns:p14="http://schemas.microsoft.com/office/powerpoint/2010/main" val="23819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71920-6E8C-4703-BC00-D2D1C32788CB}" type="datetimeFigureOut">
              <a:rPr lang="en-US" smtClean="0"/>
              <a:pPr/>
              <a:t>8/1/2019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E837D-52F2-44B4-A04E-47BAA1BD6974}" type="slidenum">
              <a:rPr lang="en-US" smtClean="0"/>
              <a:pPr/>
              <a:t>‹#›</a:t>
            </a:fld>
            <a:endParaRPr lang="en-US"/>
          </a:p>
        </p:txBody>
      </p:sp>
    </p:spTree>
    <p:extLst>
      <p:ext uri="{BB962C8B-B14F-4D97-AF65-F5344CB8AC3E}">
        <p14:creationId xmlns:p14="http://schemas.microsoft.com/office/powerpoint/2010/main" val="50343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8" r:id="rId27"/>
    <p:sldLayoutId id="2147483679"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png"/><Relationship Id="rId7" Type="http://schemas.openxmlformats.org/officeDocument/2006/relationships/oleObject" Target="../embeddings/oleObject13.bin"/><Relationship Id="rId2" Type="http://schemas.openxmlformats.org/officeDocument/2006/relationships/slideLayout" Target="../slideLayouts/slideLayout20.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png"/><Relationship Id="rId7" Type="http://schemas.openxmlformats.org/officeDocument/2006/relationships/oleObject" Target="../embeddings/oleObject14.bin"/><Relationship Id="rId2" Type="http://schemas.openxmlformats.org/officeDocument/2006/relationships/slideLayout" Target="../slideLayouts/slideLayout21.xml"/><Relationship Id="rId1" Type="http://schemas.openxmlformats.org/officeDocument/2006/relationships/vmlDrawing" Target="../drawings/vmlDrawing10.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2.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17.bin"/><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19.bin"/><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21.bin"/><Relationship Id="rId4"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23.bin"/><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4.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1132"/>
          <p:cNvSpPr>
            <a:spLocks noChangeArrowheads="1"/>
          </p:cNvSpPr>
          <p:nvPr/>
        </p:nvSpPr>
        <p:spPr bwMode="auto">
          <a:xfrm rot="-5400000">
            <a:off x="5225534" y="-2805112"/>
            <a:ext cx="369332" cy="6858000"/>
          </a:xfrm>
          <a:prstGeom prst="rect">
            <a:avLst/>
          </a:prstGeom>
          <a:gradFill rotWithShape="1">
            <a:gsLst>
              <a:gs pos="0">
                <a:srgbClr val="593000"/>
              </a:gs>
              <a:gs pos="5000">
                <a:srgbClr val="593000"/>
              </a:gs>
              <a:gs pos="100000">
                <a:srgbClr val="FFFF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17" name="Rectangle 16"/>
          <p:cNvSpPr>
            <a:spLocks noChangeArrowheads="1"/>
          </p:cNvSpPr>
          <p:nvPr/>
        </p:nvSpPr>
        <p:spPr bwMode="auto">
          <a:xfrm>
            <a:off x="6858000" y="533400"/>
            <a:ext cx="3810000" cy="6019800"/>
          </a:xfrm>
          <a:prstGeom prst="rect">
            <a:avLst/>
          </a:prstGeom>
          <a:gradFill rotWithShape="0">
            <a:gsLst>
              <a:gs pos="0">
                <a:srgbClr val="D1B79F"/>
              </a:gs>
              <a:gs pos="100000">
                <a:srgbClr val="FFFF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19" name="Rectangle 18"/>
          <p:cNvSpPr>
            <a:spLocks noChangeArrowheads="1"/>
          </p:cNvSpPr>
          <p:nvPr/>
        </p:nvSpPr>
        <p:spPr bwMode="auto">
          <a:xfrm>
            <a:off x="6858000" y="0"/>
            <a:ext cx="3810000" cy="533400"/>
          </a:xfrm>
          <a:prstGeom prst="rect">
            <a:avLst/>
          </a:prstGeom>
          <a:solidFill>
            <a:srgbClr val="00758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2" name="TextBox 21"/>
          <p:cNvSpPr txBox="1">
            <a:spLocks noChangeArrowheads="1"/>
          </p:cNvSpPr>
          <p:nvPr/>
        </p:nvSpPr>
        <p:spPr bwMode="auto">
          <a:xfrm>
            <a:off x="1981201" y="738188"/>
            <a:ext cx="48863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r" eaLnBrk="1" hangingPunct="1"/>
            <a:r>
              <a:rPr lang="en-US" sz="3300">
                <a:solidFill>
                  <a:srgbClr val="55367D"/>
                </a:solidFill>
                <a:latin typeface="Arial Rounded MT Bold" panose="020F0704030504030204" pitchFamily="34" charset="0"/>
              </a:rPr>
              <a:t>Elasticity</a:t>
            </a:r>
          </a:p>
        </p:txBody>
      </p:sp>
      <p:sp>
        <p:nvSpPr>
          <p:cNvPr id="23" name="Text Box 113"/>
          <p:cNvSpPr txBox="1">
            <a:spLocks noChangeArrowheads="1"/>
          </p:cNvSpPr>
          <p:nvPr/>
        </p:nvSpPr>
        <p:spPr bwMode="auto">
          <a:xfrm rot="-5400000">
            <a:off x="7935883" y="334748"/>
            <a:ext cx="400110" cy="247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50000"/>
              </a:spcBef>
            </a:pPr>
            <a:r>
              <a:rPr lang="en-US" sz="1400">
                <a:solidFill>
                  <a:srgbClr val="593000"/>
                </a:solidFill>
              </a:rPr>
              <a:t>C H A P T E R   O U T L I N E</a:t>
            </a:r>
          </a:p>
        </p:txBody>
      </p:sp>
      <p:sp>
        <p:nvSpPr>
          <p:cNvPr id="24" name="TextBox 23"/>
          <p:cNvSpPr txBox="1">
            <a:spLocks noChangeArrowheads="1"/>
          </p:cNvSpPr>
          <p:nvPr/>
        </p:nvSpPr>
        <p:spPr bwMode="auto">
          <a:xfrm>
            <a:off x="6858000" y="1676400"/>
            <a:ext cx="3810000"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20650" algn="l"/>
              </a:tabLst>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tabLst>
                <a:tab pos="120650" algn="l"/>
              </a:tabLst>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tabLst>
                <a:tab pos="120650" algn="l"/>
              </a:tabLst>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tabLst>
                <a:tab pos="120650" algn="l"/>
              </a:tabLs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5000"/>
              </a:spcBef>
            </a:pPr>
            <a:r>
              <a:rPr lang="en-US" sz="1600" dirty="0">
                <a:solidFill>
                  <a:srgbClr val="8A1636"/>
                </a:solidFill>
                <a:latin typeface="Times New Roman" panose="02020603050405020304" pitchFamily="18" charset="0"/>
                <a:cs typeface="Times New Roman" panose="02020603050405020304" pitchFamily="18" charset="0"/>
              </a:rPr>
              <a:t>Price Elasticity of Demand</a:t>
            </a:r>
            <a:endParaRPr lang="en-US" sz="1600" b="0" dirty="0">
              <a:solidFill>
                <a:schemeClr val="tx1"/>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Slope and Elasticity</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Types of Elasticity</a:t>
            </a:r>
            <a:endParaRPr lang="en-US" sz="1400" dirty="0">
              <a:solidFill>
                <a:srgbClr val="1469B2"/>
              </a:solidFill>
            </a:endParaRPr>
          </a:p>
          <a:p>
            <a:pPr eaLnBrk="1" hangingPunct="1">
              <a:spcBef>
                <a:spcPct val="5000"/>
              </a:spcBef>
            </a:pPr>
            <a:r>
              <a:rPr lang="en-US" sz="1600" dirty="0">
                <a:solidFill>
                  <a:srgbClr val="8A1636"/>
                </a:solidFill>
                <a:latin typeface="Times New Roman" panose="02020603050405020304" pitchFamily="18" charset="0"/>
                <a:cs typeface="Times New Roman" panose="02020603050405020304" pitchFamily="18" charset="0"/>
              </a:rPr>
              <a:t>Calculating </a:t>
            </a:r>
            <a:r>
              <a:rPr lang="en-US" sz="1600" dirty="0" err="1">
                <a:solidFill>
                  <a:srgbClr val="8A1636"/>
                </a:solidFill>
                <a:latin typeface="Times New Roman" panose="02020603050405020304" pitchFamily="18" charset="0"/>
                <a:cs typeface="Times New Roman" panose="02020603050405020304" pitchFamily="18" charset="0"/>
              </a:rPr>
              <a:t>Elasticities</a:t>
            </a:r>
            <a:endParaRPr lang="en-US" sz="1600" b="0" dirty="0">
              <a:solidFill>
                <a:schemeClr val="tx1"/>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Calculating Percentage Changes</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Is a Ratio of Percentages</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The Midpoint Formula</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Changes Along a Straight-Line 	     Demand Curve</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and Total Revenue</a:t>
            </a:r>
            <a:endParaRPr lang="en-US" sz="1400" dirty="0">
              <a:solidFill>
                <a:srgbClr val="8A1636"/>
              </a:solidFill>
              <a:latin typeface="Times New Roman" panose="02020603050405020304" pitchFamily="18" charset="0"/>
              <a:cs typeface="Times New Roman" panose="02020603050405020304" pitchFamily="18" charset="0"/>
            </a:endParaRPr>
          </a:p>
          <a:p>
            <a:pPr eaLnBrk="1" hangingPunct="1">
              <a:spcBef>
                <a:spcPct val="5000"/>
              </a:spcBef>
            </a:pPr>
            <a:r>
              <a:rPr lang="en-US" sz="1600" dirty="0" smtClean="0">
                <a:solidFill>
                  <a:srgbClr val="8A1636"/>
                </a:solidFill>
                <a:latin typeface="Times New Roman" panose="02020603050405020304" pitchFamily="18" charset="0"/>
                <a:cs typeface="Times New Roman" panose="02020603050405020304" pitchFamily="18" charset="0"/>
              </a:rPr>
              <a:t>Other </a:t>
            </a:r>
            <a:r>
              <a:rPr lang="en-US" sz="1600" dirty="0">
                <a:solidFill>
                  <a:srgbClr val="8A1636"/>
                </a:solidFill>
                <a:latin typeface="Times New Roman" panose="02020603050405020304" pitchFamily="18" charset="0"/>
                <a:cs typeface="Times New Roman" panose="02020603050405020304" pitchFamily="18" charset="0"/>
              </a:rPr>
              <a:t>Important </a:t>
            </a:r>
            <a:r>
              <a:rPr lang="en-US" sz="1600" dirty="0" err="1">
                <a:solidFill>
                  <a:srgbClr val="8A1636"/>
                </a:solidFill>
                <a:latin typeface="Times New Roman" panose="02020603050405020304" pitchFamily="18" charset="0"/>
                <a:cs typeface="Times New Roman" panose="02020603050405020304" pitchFamily="18" charset="0"/>
              </a:rPr>
              <a:t>Elasticities</a:t>
            </a:r>
            <a:endParaRPr lang="en-US" sz="1600" dirty="0">
              <a:solidFill>
                <a:srgbClr val="8A1636"/>
              </a:solidFill>
              <a:latin typeface="Times New Roman" panose="02020603050405020304" pitchFamily="18" charset="0"/>
              <a:cs typeface="Times New Roman" panose="02020603050405020304" pitchFamily="18" charset="0"/>
            </a:endParaRPr>
          </a:p>
          <a:p>
            <a:pPr eaLnBrk="1" hangingPunct="1">
              <a:spcBef>
                <a:spcPct val="5000"/>
              </a:spcBef>
            </a:pPr>
            <a:r>
              <a:rPr lang="en-US" b="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Income Elasticity of Demand</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Cross-Price Elasticity of Demand</a:t>
            </a:r>
          </a:p>
          <a:p>
            <a:pPr eaLnBrk="1" hangingPunct="1">
              <a:spcBef>
                <a:spcPct val="5000"/>
              </a:spcBef>
            </a:pPr>
            <a:r>
              <a:rPr lang="en-US" sz="1400" b="0" dirty="0">
                <a:solidFill>
                  <a:schemeClr val="tx1"/>
                </a:solidFill>
                <a:latin typeface="Times New Roman" panose="02020603050405020304" pitchFamily="18" charset="0"/>
                <a:cs typeface="Times New Roman" panose="02020603050405020304" pitchFamily="18" charset="0"/>
              </a:rPr>
              <a:t>	Elasticity of </a:t>
            </a:r>
            <a:r>
              <a:rPr lang="en-US" sz="1400" b="0" dirty="0" smtClean="0">
                <a:solidFill>
                  <a:schemeClr val="tx1"/>
                </a:solidFill>
                <a:latin typeface="Times New Roman" panose="02020603050405020304" pitchFamily="18" charset="0"/>
                <a:cs typeface="Times New Roman" panose="02020603050405020304" pitchFamily="18" charset="0"/>
              </a:rPr>
              <a:t>Supply</a:t>
            </a:r>
            <a:endParaRPr lang="en-US" sz="1400" b="0" dirty="0">
              <a:solidFill>
                <a:schemeClr val="tx1"/>
              </a:solidFill>
              <a:latin typeface="Times New Roman" panose="02020603050405020304" pitchFamily="18" charset="0"/>
              <a:cs typeface="Times New Roman" panose="02020603050405020304" pitchFamily="18" charset="0"/>
            </a:endParaRPr>
          </a:p>
        </p:txBody>
      </p:sp>
      <p:sp>
        <p:nvSpPr>
          <p:cNvPr id="25" name="Line 102"/>
          <p:cNvSpPr>
            <a:spLocks noChangeShapeType="1"/>
          </p:cNvSpPr>
          <p:nvPr/>
        </p:nvSpPr>
        <p:spPr bwMode="auto">
          <a:xfrm>
            <a:off x="1981200" y="0"/>
            <a:ext cx="0" cy="533400"/>
          </a:xfrm>
          <a:prstGeom prst="line">
            <a:avLst/>
          </a:prstGeom>
          <a:noFill/>
          <a:ln w="9525">
            <a:solidFill>
              <a:srgbClr val="C6AE95"/>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26" name="Line 105"/>
          <p:cNvSpPr>
            <a:spLocks noChangeShapeType="1"/>
          </p:cNvSpPr>
          <p:nvPr/>
        </p:nvSpPr>
        <p:spPr bwMode="auto">
          <a:xfrm>
            <a:off x="6858000" y="6629400"/>
            <a:ext cx="3810000" cy="0"/>
          </a:xfrm>
          <a:prstGeom prst="line">
            <a:avLst/>
          </a:prstGeom>
          <a:noFill/>
          <a:ln w="15875">
            <a:solidFill>
              <a:srgbClr val="593000"/>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pic>
        <p:nvPicPr>
          <p:cNvPr id="215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524001"/>
            <a:ext cx="4791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2478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517"/>
                                        </p:tgtEl>
                                        <p:attrNameLst>
                                          <p:attrName>style.visibility</p:attrName>
                                        </p:attrNameLst>
                                      </p:cBhvr>
                                      <p:to>
                                        <p:strVal val="visible"/>
                                      </p:to>
                                    </p:set>
                                    <p:animEffect transition="in" filter="fade">
                                      <p:cBhvr>
                                        <p:cTn id="27" dur="1000"/>
                                        <p:tgtEl>
                                          <p:spTgt spid="21517"/>
                                        </p:tgtEl>
                                      </p:cBhvr>
                                    </p:animEffect>
                                  </p:childTnLst>
                                </p:cTn>
                              </p:par>
                            </p:childTnLst>
                          </p:cTn>
                        </p:par>
                        <p:par>
                          <p:cTn id="28" fill="hold" nodeType="afterGroup">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Effect transition="in" filter="wipe(left)">
                                      <p:cBhvr>
                                        <p:cTn id="35" dur="500"/>
                                        <p:tgtEl>
                                          <p:spTgt spid="24">
                                            <p:txEl>
                                              <p:pRg st="0" end="0"/>
                                            </p:txEl>
                                          </p:spTgt>
                                        </p:tgtEl>
                                      </p:cBhvr>
                                    </p:animEffect>
                                  </p:childTnLst>
                                </p:cTn>
                              </p:par>
                            </p:childTnLst>
                          </p:cTn>
                        </p:par>
                        <p:par>
                          <p:cTn id="36" fill="hold" nodeType="afterGroup">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4">
                                            <p:txEl>
                                              <p:pRg st="1" end="1"/>
                                            </p:txEl>
                                          </p:spTgt>
                                        </p:tgtEl>
                                        <p:attrNameLst>
                                          <p:attrName>style.visibility</p:attrName>
                                        </p:attrNameLst>
                                      </p:cBhvr>
                                      <p:to>
                                        <p:strVal val="visible"/>
                                      </p:to>
                                    </p:set>
                                    <p:animEffect transition="in" filter="wipe(left)">
                                      <p:cBhvr>
                                        <p:cTn id="39" dur="500"/>
                                        <p:tgtEl>
                                          <p:spTgt spid="24">
                                            <p:txEl>
                                              <p:pRg st="1" end="1"/>
                                            </p:txEl>
                                          </p:spTgt>
                                        </p:tgtEl>
                                      </p:cBhvr>
                                    </p:animEffect>
                                  </p:childTnLst>
                                </p:cTn>
                              </p:par>
                            </p:childTnLst>
                          </p:cTn>
                        </p:par>
                        <p:par>
                          <p:cTn id="40" fill="hold" nodeType="afterGroup">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24">
                                            <p:txEl>
                                              <p:pRg st="2" end="2"/>
                                            </p:txEl>
                                          </p:spTgt>
                                        </p:tgtEl>
                                        <p:attrNameLst>
                                          <p:attrName>style.visibility</p:attrName>
                                        </p:attrNameLst>
                                      </p:cBhvr>
                                      <p:to>
                                        <p:strVal val="visible"/>
                                      </p:to>
                                    </p:set>
                                    <p:animEffect transition="in" filter="wipe(left)">
                                      <p:cBhvr>
                                        <p:cTn id="43" dur="500"/>
                                        <p:tgtEl>
                                          <p:spTgt spid="24">
                                            <p:txEl>
                                              <p:pRg st="2" end="2"/>
                                            </p:txEl>
                                          </p:spTgt>
                                        </p:tgtEl>
                                      </p:cBhvr>
                                    </p:animEffect>
                                  </p:childTnLst>
                                </p:cTn>
                              </p:par>
                            </p:childTnLst>
                          </p:cTn>
                        </p:par>
                        <p:par>
                          <p:cTn id="44" fill="hold" nodeType="afterGroup">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24">
                                            <p:txEl>
                                              <p:pRg st="3" end="3"/>
                                            </p:txEl>
                                          </p:spTgt>
                                        </p:tgtEl>
                                        <p:attrNameLst>
                                          <p:attrName>style.visibility</p:attrName>
                                        </p:attrNameLst>
                                      </p:cBhvr>
                                      <p:to>
                                        <p:strVal val="visible"/>
                                      </p:to>
                                    </p:set>
                                    <p:animEffect transition="in" filter="wipe(left)">
                                      <p:cBhvr>
                                        <p:cTn id="47" dur="500"/>
                                        <p:tgtEl>
                                          <p:spTgt spid="24">
                                            <p:txEl>
                                              <p:pRg st="3" end="3"/>
                                            </p:txEl>
                                          </p:spTgt>
                                        </p:tgtEl>
                                      </p:cBhvr>
                                    </p:animEffect>
                                  </p:childTnLst>
                                </p:cTn>
                              </p:par>
                            </p:childTnLst>
                          </p:cTn>
                        </p:par>
                        <p:par>
                          <p:cTn id="48" fill="hold" nodeType="afterGroup">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24">
                                            <p:txEl>
                                              <p:pRg st="4" end="4"/>
                                            </p:txEl>
                                          </p:spTgt>
                                        </p:tgtEl>
                                        <p:attrNameLst>
                                          <p:attrName>style.visibility</p:attrName>
                                        </p:attrNameLst>
                                      </p:cBhvr>
                                      <p:to>
                                        <p:strVal val="visible"/>
                                      </p:to>
                                    </p:set>
                                    <p:animEffect transition="in" filter="wipe(left)">
                                      <p:cBhvr>
                                        <p:cTn id="51" dur="500"/>
                                        <p:tgtEl>
                                          <p:spTgt spid="24">
                                            <p:txEl>
                                              <p:pRg st="4" end="4"/>
                                            </p:txEl>
                                          </p:spTgt>
                                        </p:tgtEl>
                                      </p:cBhvr>
                                    </p:animEffect>
                                  </p:childTnLst>
                                </p:cTn>
                              </p:par>
                            </p:childTnLst>
                          </p:cTn>
                        </p:par>
                        <p:par>
                          <p:cTn id="52" fill="hold" nodeType="afterGroup">
                            <p:stCondLst>
                              <p:cond delay="6500"/>
                            </p:stCondLst>
                            <p:childTnLst>
                              <p:par>
                                <p:cTn id="53" presetID="22" presetClass="entr" presetSubtype="8" fill="hold" grpId="0" nodeType="afterEffect">
                                  <p:stCondLst>
                                    <p:cond delay="0"/>
                                  </p:stCondLst>
                                  <p:childTnLst>
                                    <p:set>
                                      <p:cBhvr>
                                        <p:cTn id="54" dur="1" fill="hold">
                                          <p:stCondLst>
                                            <p:cond delay="0"/>
                                          </p:stCondLst>
                                        </p:cTn>
                                        <p:tgtEl>
                                          <p:spTgt spid="24">
                                            <p:txEl>
                                              <p:pRg st="5" end="5"/>
                                            </p:txEl>
                                          </p:spTgt>
                                        </p:tgtEl>
                                        <p:attrNameLst>
                                          <p:attrName>style.visibility</p:attrName>
                                        </p:attrNameLst>
                                      </p:cBhvr>
                                      <p:to>
                                        <p:strVal val="visible"/>
                                      </p:to>
                                    </p:set>
                                    <p:animEffect transition="in" filter="wipe(left)">
                                      <p:cBhvr>
                                        <p:cTn id="55" dur="500"/>
                                        <p:tgtEl>
                                          <p:spTgt spid="24">
                                            <p:txEl>
                                              <p:pRg st="5" end="5"/>
                                            </p:txEl>
                                          </p:spTgt>
                                        </p:tgtEl>
                                      </p:cBhvr>
                                    </p:animEffect>
                                  </p:childTnLst>
                                </p:cTn>
                              </p:par>
                            </p:childTnLst>
                          </p:cTn>
                        </p:par>
                        <p:par>
                          <p:cTn id="56" fill="hold" nodeType="afterGroup">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24">
                                            <p:txEl>
                                              <p:pRg st="6" end="6"/>
                                            </p:txEl>
                                          </p:spTgt>
                                        </p:tgtEl>
                                        <p:attrNameLst>
                                          <p:attrName>style.visibility</p:attrName>
                                        </p:attrNameLst>
                                      </p:cBhvr>
                                      <p:to>
                                        <p:strVal val="visible"/>
                                      </p:to>
                                    </p:set>
                                    <p:animEffect transition="in" filter="wipe(left)">
                                      <p:cBhvr>
                                        <p:cTn id="59" dur="500"/>
                                        <p:tgtEl>
                                          <p:spTgt spid="24">
                                            <p:txEl>
                                              <p:pRg st="6" end="6"/>
                                            </p:txEl>
                                          </p:spTgt>
                                        </p:tgtEl>
                                      </p:cBhvr>
                                    </p:animEffect>
                                  </p:childTnLst>
                                </p:cTn>
                              </p:par>
                            </p:childTnLst>
                          </p:cTn>
                        </p:par>
                        <p:par>
                          <p:cTn id="60" fill="hold" nodeType="afterGroup">
                            <p:stCondLst>
                              <p:cond delay="7500"/>
                            </p:stCondLst>
                            <p:childTnLst>
                              <p:par>
                                <p:cTn id="61" presetID="22" presetClass="entr" presetSubtype="8" fill="hold" grpId="0" nodeType="afterEffect">
                                  <p:stCondLst>
                                    <p:cond delay="0"/>
                                  </p:stCondLst>
                                  <p:childTnLst>
                                    <p:set>
                                      <p:cBhvr>
                                        <p:cTn id="62" dur="1" fill="hold">
                                          <p:stCondLst>
                                            <p:cond delay="0"/>
                                          </p:stCondLst>
                                        </p:cTn>
                                        <p:tgtEl>
                                          <p:spTgt spid="24">
                                            <p:txEl>
                                              <p:pRg st="7" end="7"/>
                                            </p:txEl>
                                          </p:spTgt>
                                        </p:tgtEl>
                                        <p:attrNameLst>
                                          <p:attrName>style.visibility</p:attrName>
                                        </p:attrNameLst>
                                      </p:cBhvr>
                                      <p:to>
                                        <p:strVal val="visible"/>
                                      </p:to>
                                    </p:set>
                                    <p:animEffect transition="in" filter="wipe(left)">
                                      <p:cBhvr>
                                        <p:cTn id="63" dur="500"/>
                                        <p:tgtEl>
                                          <p:spTgt spid="24">
                                            <p:txEl>
                                              <p:pRg st="7" end="7"/>
                                            </p:txEl>
                                          </p:spTgt>
                                        </p:tgtEl>
                                      </p:cBhvr>
                                    </p:animEffect>
                                  </p:childTnLst>
                                </p:cTn>
                              </p:par>
                            </p:childTnLst>
                          </p:cTn>
                        </p:par>
                        <p:par>
                          <p:cTn id="64" fill="hold" nodeType="afterGroup">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24">
                                            <p:txEl>
                                              <p:pRg st="8" end="8"/>
                                            </p:txEl>
                                          </p:spTgt>
                                        </p:tgtEl>
                                        <p:attrNameLst>
                                          <p:attrName>style.visibility</p:attrName>
                                        </p:attrNameLst>
                                      </p:cBhvr>
                                      <p:to>
                                        <p:strVal val="visible"/>
                                      </p:to>
                                    </p:set>
                                    <p:animEffect transition="in" filter="wipe(left)">
                                      <p:cBhvr>
                                        <p:cTn id="67" dur="500"/>
                                        <p:tgtEl>
                                          <p:spTgt spid="24">
                                            <p:txEl>
                                              <p:pRg st="8" end="8"/>
                                            </p:txEl>
                                          </p:spTgt>
                                        </p:tgtEl>
                                      </p:cBhvr>
                                    </p:animEffect>
                                  </p:childTnLst>
                                </p:cTn>
                              </p:par>
                            </p:childTnLst>
                          </p:cTn>
                        </p:par>
                        <p:par>
                          <p:cTn id="68" fill="hold" nodeType="afterGroup">
                            <p:stCondLst>
                              <p:cond delay="8500"/>
                            </p:stCondLst>
                            <p:childTnLst>
                              <p:par>
                                <p:cTn id="69" presetID="22" presetClass="entr" presetSubtype="8" fill="hold" grpId="0" nodeType="afterEffect">
                                  <p:stCondLst>
                                    <p:cond delay="0"/>
                                  </p:stCondLst>
                                  <p:childTnLst>
                                    <p:set>
                                      <p:cBhvr>
                                        <p:cTn id="70" dur="1" fill="hold">
                                          <p:stCondLst>
                                            <p:cond delay="0"/>
                                          </p:stCondLst>
                                        </p:cTn>
                                        <p:tgtEl>
                                          <p:spTgt spid="24">
                                            <p:txEl>
                                              <p:pRg st="9" end="9"/>
                                            </p:txEl>
                                          </p:spTgt>
                                        </p:tgtEl>
                                        <p:attrNameLst>
                                          <p:attrName>style.visibility</p:attrName>
                                        </p:attrNameLst>
                                      </p:cBhvr>
                                      <p:to>
                                        <p:strVal val="visible"/>
                                      </p:to>
                                    </p:set>
                                    <p:animEffect transition="in" filter="wipe(left)">
                                      <p:cBhvr>
                                        <p:cTn id="71" dur="500"/>
                                        <p:tgtEl>
                                          <p:spTgt spid="24">
                                            <p:txEl>
                                              <p:pRg st="9" end="9"/>
                                            </p:txEl>
                                          </p:spTgt>
                                        </p:tgtEl>
                                      </p:cBhvr>
                                    </p:animEffect>
                                  </p:childTnLst>
                                </p:cTn>
                              </p:par>
                            </p:childTnLst>
                          </p:cTn>
                        </p:par>
                        <p:par>
                          <p:cTn id="72" fill="hold" nodeType="afterGroup">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24">
                                            <p:txEl>
                                              <p:pRg st="10" end="10"/>
                                            </p:txEl>
                                          </p:spTgt>
                                        </p:tgtEl>
                                        <p:attrNameLst>
                                          <p:attrName>style.visibility</p:attrName>
                                        </p:attrNameLst>
                                      </p:cBhvr>
                                      <p:to>
                                        <p:strVal val="visible"/>
                                      </p:to>
                                    </p:set>
                                    <p:animEffect transition="in" filter="wipe(left)">
                                      <p:cBhvr>
                                        <p:cTn id="75" dur="500"/>
                                        <p:tgtEl>
                                          <p:spTgt spid="24">
                                            <p:txEl>
                                              <p:pRg st="10" end="10"/>
                                            </p:txEl>
                                          </p:spTgt>
                                        </p:tgtEl>
                                      </p:cBhvr>
                                    </p:animEffect>
                                  </p:childTnLst>
                                </p:cTn>
                              </p:par>
                            </p:childTnLst>
                          </p:cTn>
                        </p:par>
                        <p:par>
                          <p:cTn id="76" fill="hold" nodeType="afterGroup">
                            <p:stCondLst>
                              <p:cond delay="9500"/>
                            </p:stCondLst>
                            <p:childTnLst>
                              <p:par>
                                <p:cTn id="77" presetID="22" presetClass="entr" presetSubtype="8" fill="hold" grpId="0" nodeType="afterEffect">
                                  <p:stCondLst>
                                    <p:cond delay="0"/>
                                  </p:stCondLst>
                                  <p:childTnLst>
                                    <p:set>
                                      <p:cBhvr>
                                        <p:cTn id="78" dur="1" fill="hold">
                                          <p:stCondLst>
                                            <p:cond delay="0"/>
                                          </p:stCondLst>
                                        </p:cTn>
                                        <p:tgtEl>
                                          <p:spTgt spid="24">
                                            <p:txEl>
                                              <p:pRg st="11" end="11"/>
                                            </p:txEl>
                                          </p:spTgt>
                                        </p:tgtEl>
                                        <p:attrNameLst>
                                          <p:attrName>style.visibility</p:attrName>
                                        </p:attrNameLst>
                                      </p:cBhvr>
                                      <p:to>
                                        <p:strVal val="visible"/>
                                      </p:to>
                                    </p:set>
                                    <p:animEffect transition="in" filter="wipe(left)">
                                      <p:cBhvr>
                                        <p:cTn id="79" dur="500"/>
                                        <p:tgtEl>
                                          <p:spTgt spid="24">
                                            <p:txEl>
                                              <p:pRg st="11" end="11"/>
                                            </p:txEl>
                                          </p:spTgt>
                                        </p:tgtEl>
                                      </p:cBhvr>
                                    </p:animEffect>
                                  </p:childTnLst>
                                </p:cTn>
                              </p:par>
                            </p:childTnLst>
                          </p:cTn>
                        </p:par>
                        <p:par>
                          <p:cTn id="80" fill="hold" nodeType="afterGroup">
                            <p:stCondLst>
                              <p:cond delay="10000"/>
                            </p:stCondLst>
                            <p:childTnLst>
                              <p:par>
                                <p:cTn id="81" presetID="22" presetClass="entr" presetSubtype="8" fill="hold" grpId="0" nodeType="afterEffect">
                                  <p:stCondLst>
                                    <p:cond delay="0"/>
                                  </p:stCondLst>
                                  <p:childTnLst>
                                    <p:set>
                                      <p:cBhvr>
                                        <p:cTn id="82" dur="1" fill="hold">
                                          <p:stCondLst>
                                            <p:cond delay="0"/>
                                          </p:stCondLst>
                                        </p:cTn>
                                        <p:tgtEl>
                                          <p:spTgt spid="24">
                                            <p:txEl>
                                              <p:pRg st="12" end="12"/>
                                            </p:txEl>
                                          </p:spTgt>
                                        </p:tgtEl>
                                        <p:attrNameLst>
                                          <p:attrName>style.visibility</p:attrName>
                                        </p:attrNameLst>
                                      </p:cBhvr>
                                      <p:to>
                                        <p:strVal val="visible"/>
                                      </p:to>
                                    </p:set>
                                    <p:animEffect transition="in" filter="wipe(left)">
                                      <p:cBhvr>
                                        <p:cTn id="83" dur="500"/>
                                        <p:tgtEl>
                                          <p:spTgt spid="24">
                                            <p:txEl>
                                              <p:pRg st="12" end="12"/>
                                            </p:txEl>
                                          </p:spTgt>
                                        </p:tgtEl>
                                      </p:cBhvr>
                                    </p:animEffect>
                                  </p:childTnLst>
                                </p:cTn>
                              </p:par>
                            </p:childTnLst>
                          </p:cTn>
                        </p:par>
                        <p:par>
                          <p:cTn id="84" fill="hold" nodeType="afterGroup">
                            <p:stCondLst>
                              <p:cond delay="10500"/>
                            </p:stCondLst>
                            <p:childTnLst>
                              <p:par>
                                <p:cTn id="85" presetID="22" presetClass="entr" presetSubtype="8"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2" grpId="0"/>
      <p:bldP spid="23" grpId="0"/>
      <p:bldP spid="24" grpId="0" build="p" bldLvl="2"/>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4650" name="Rectangle 10"/>
          <p:cNvSpPr>
            <a:spLocks noChangeArrowheads="1"/>
          </p:cNvSpPr>
          <p:nvPr/>
        </p:nvSpPr>
        <p:spPr bwMode="auto">
          <a:xfrm>
            <a:off x="1981200" y="12192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Once the changes in quantity demanded and price have been converted to percentages, calculating elasticity is a matter of simple division. Recall the formal definition of elasticity:</a:t>
            </a:r>
          </a:p>
        </p:txBody>
      </p:sp>
      <p:grpSp>
        <p:nvGrpSpPr>
          <p:cNvPr id="2" name="Group 14"/>
          <p:cNvGrpSpPr>
            <a:grpSpLocks/>
          </p:cNvGrpSpPr>
          <p:nvPr/>
        </p:nvGrpSpPr>
        <p:grpSpPr bwMode="auto">
          <a:xfrm>
            <a:off x="1981200" y="3048000"/>
            <a:ext cx="8229600" cy="1066800"/>
            <a:chOff x="432" y="2688"/>
            <a:chExt cx="5184" cy="672"/>
          </a:xfrm>
        </p:grpSpPr>
        <p:sp>
          <p:nvSpPr>
            <p:cNvPr id="5126" name="Text Box 12"/>
            <p:cNvSpPr txBox="1">
              <a:spLocks noChangeArrowheads="1"/>
            </p:cNvSpPr>
            <p:nvPr/>
          </p:nvSpPr>
          <p:spPr bwMode="auto">
            <a:xfrm>
              <a:off x="432" y="2688"/>
              <a:ext cx="5184" cy="67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5122" name="Object 13"/>
            <p:cNvGraphicFramePr>
              <a:graphicFrameLocks noChangeAspect="1"/>
            </p:cNvGraphicFramePr>
            <p:nvPr/>
          </p:nvGraphicFramePr>
          <p:xfrm>
            <a:off x="963" y="2797"/>
            <a:ext cx="4123" cy="440"/>
          </p:xfrm>
          <a:graphic>
            <a:graphicData uri="http://schemas.openxmlformats.org/presentationml/2006/ole">
              <mc:AlternateContent xmlns:mc="http://schemas.openxmlformats.org/markup-compatibility/2006">
                <mc:Choice xmlns:v="urn:schemas-microsoft-com:vml" Requires="v">
                  <p:oleObj spid="_x0000_s5130" name="Equation" r:id="rId3" imgW="5118100" imgH="546100" progId="">
                    <p:embed/>
                  </p:oleObj>
                </mc:Choice>
                <mc:Fallback>
                  <p:oleObj name="Equation" r:id="rId3" imgW="5118100" imgH="5461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 y="2797"/>
                          <a:ext cx="4123"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Elasticity Is a Ratio of Percentages</a:t>
            </a:r>
          </a:p>
        </p:txBody>
      </p:sp>
    </p:spTree>
    <p:extLst>
      <p:ext uri="{BB962C8B-B14F-4D97-AF65-F5344CB8AC3E}">
        <p14:creationId xmlns:p14="http://schemas.microsoft.com/office/powerpoint/2010/main" val="304449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4650"/>
                                        </p:tgtEl>
                                        <p:attrNameLst>
                                          <p:attrName>style.visibility</p:attrName>
                                        </p:attrNameLst>
                                      </p:cBhvr>
                                      <p:to>
                                        <p:strVal val="visible"/>
                                      </p:to>
                                    </p:set>
                                    <p:animEffect transition="in" filter="wipe(left)">
                                      <p:cBhvr>
                                        <p:cTn id="11" dur="500"/>
                                        <p:tgtEl>
                                          <p:spTgt spid="1264650"/>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50"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5672" name="Rectangle 8"/>
          <p:cNvSpPr>
            <a:spLocks noChangeArrowheads="1"/>
          </p:cNvSpPr>
          <p:nvPr/>
        </p:nvSpPr>
        <p:spPr bwMode="auto">
          <a:xfrm>
            <a:off x="1981200" y="142716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midpoint formula</a:t>
            </a:r>
            <a:r>
              <a:rPr lang="en-US" sz="1800" b="0">
                <a:solidFill>
                  <a:schemeClr val="tx1"/>
                </a:solidFill>
              </a:rPr>
              <a:t>  A more precise way of calculating percentages using the value halfway between </a:t>
            </a:r>
            <a:r>
              <a:rPr lang="en-US" sz="1800" b="0" i="1">
                <a:solidFill>
                  <a:schemeClr val="tx1"/>
                </a:solidFill>
              </a:rPr>
              <a:t>P</a:t>
            </a:r>
            <a:r>
              <a:rPr lang="en-US" sz="1800" b="0" baseline="-25000">
                <a:solidFill>
                  <a:schemeClr val="tx1"/>
                </a:solidFill>
              </a:rPr>
              <a:t>1</a:t>
            </a:r>
            <a:r>
              <a:rPr lang="en-US" sz="1800" b="0">
                <a:solidFill>
                  <a:schemeClr val="tx1"/>
                </a:solidFill>
              </a:rPr>
              <a:t> and </a:t>
            </a:r>
            <a:r>
              <a:rPr lang="en-US" sz="1800" b="0" i="1">
                <a:solidFill>
                  <a:schemeClr val="tx1"/>
                </a:solidFill>
              </a:rPr>
              <a:t>P</a:t>
            </a:r>
            <a:r>
              <a:rPr lang="en-US" sz="1800" b="0" baseline="-25000">
                <a:solidFill>
                  <a:schemeClr val="tx1"/>
                </a:solidFill>
              </a:rPr>
              <a:t>2</a:t>
            </a:r>
            <a:r>
              <a:rPr lang="en-US" sz="1800" b="0">
                <a:solidFill>
                  <a:schemeClr val="tx1"/>
                </a:solidFill>
              </a:rPr>
              <a:t> for the base in calculating the percentage change in price and the value halfway between </a:t>
            </a:r>
            <a:r>
              <a:rPr lang="en-US" sz="1800" b="0" i="1">
                <a:solidFill>
                  <a:schemeClr val="tx1"/>
                </a:solidFill>
              </a:rPr>
              <a:t>Q</a:t>
            </a:r>
            <a:r>
              <a:rPr lang="en-US" sz="1800" b="0" baseline="-25000">
                <a:solidFill>
                  <a:schemeClr val="tx1"/>
                </a:solidFill>
              </a:rPr>
              <a:t>1</a:t>
            </a:r>
            <a:r>
              <a:rPr lang="en-US" sz="1800" b="0">
                <a:solidFill>
                  <a:schemeClr val="tx1"/>
                </a:solidFill>
              </a:rPr>
              <a:t> and </a:t>
            </a:r>
            <a:r>
              <a:rPr lang="en-US" sz="1800" b="0" i="1">
                <a:solidFill>
                  <a:schemeClr val="tx1"/>
                </a:solidFill>
              </a:rPr>
              <a:t>Q</a:t>
            </a:r>
            <a:r>
              <a:rPr lang="en-US" sz="1800" b="0" baseline="-25000">
                <a:solidFill>
                  <a:schemeClr val="tx1"/>
                </a:solidFill>
              </a:rPr>
              <a:t>2</a:t>
            </a:r>
            <a:r>
              <a:rPr lang="en-US" sz="1800" b="0">
                <a:solidFill>
                  <a:schemeClr val="tx1"/>
                </a:solidFill>
              </a:rPr>
              <a:t> as the base for calculating the percentage change in quantity demanded.</a:t>
            </a:r>
          </a:p>
        </p:txBody>
      </p:sp>
      <p:sp>
        <p:nvSpPr>
          <p:cNvPr id="12"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Midpoint Formula</a:t>
            </a:r>
          </a:p>
        </p:txBody>
      </p:sp>
      <p:graphicFrame>
        <p:nvGraphicFramePr>
          <p:cNvPr id="3" name="Object 2"/>
          <p:cNvGraphicFramePr>
            <a:graphicFrameLocks noChangeAspect="1"/>
          </p:cNvGraphicFramePr>
          <p:nvPr/>
        </p:nvGraphicFramePr>
        <p:xfrm>
          <a:off x="2293939" y="3378201"/>
          <a:ext cx="7604125" cy="747713"/>
        </p:xfrm>
        <a:graphic>
          <a:graphicData uri="http://schemas.openxmlformats.org/presentationml/2006/ole">
            <mc:AlternateContent xmlns:mc="http://schemas.openxmlformats.org/markup-compatibility/2006">
              <mc:Choice xmlns:v="urn:schemas-microsoft-com:vml" Requires="v">
                <p:oleObj spid="_x0000_s6162" name="Equation" r:id="rId3" imgW="4356000" imgH="431640" progId="Equation.3">
                  <p:embed/>
                </p:oleObj>
              </mc:Choice>
              <mc:Fallback>
                <p:oleObj name="Equation" r:id="rId3" imgW="435600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9" y="3378201"/>
                        <a:ext cx="7604125"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nvGraphicFramePr>
        <p:xfrm>
          <a:off x="5440363" y="4941888"/>
          <a:ext cx="2460625" cy="747712"/>
        </p:xfrm>
        <a:graphic>
          <a:graphicData uri="http://schemas.openxmlformats.org/presentationml/2006/ole">
            <mc:AlternateContent xmlns:mc="http://schemas.openxmlformats.org/markup-compatibility/2006">
              <mc:Choice xmlns:v="urn:schemas-microsoft-com:vml" Requires="v">
                <p:oleObj spid="_x0000_s6163" name="Equation" r:id="rId5" imgW="1409400" imgH="431640" progId="Equation.3">
                  <p:embed/>
                </p:oleObj>
              </mc:Choice>
              <mc:Fallback>
                <p:oleObj name="Equation" r:id="rId5" imgW="1409400" imgH="431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363" y="4941888"/>
                        <a:ext cx="2460625"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464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5672"/>
                                        </p:tgtEl>
                                        <p:attrNameLst>
                                          <p:attrName>style.visibility</p:attrName>
                                        </p:attrNameLst>
                                      </p:cBhvr>
                                      <p:to>
                                        <p:strVal val="visible"/>
                                      </p:to>
                                    </p:set>
                                    <p:animEffect transition="in" filter="wipe(left)">
                                      <p:cBhvr>
                                        <p:cTn id="11" dur="500"/>
                                        <p:tgtEl>
                                          <p:spTgt spid="1265672"/>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72" grpId="0" bldLvl="2" autoUpdateAnimBg="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981200" y="276225"/>
            <a:ext cx="75199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rgbClr val="593000"/>
                </a:solidFill>
              </a:rPr>
              <a:t>Point Elasticity</a:t>
            </a:r>
          </a:p>
        </p:txBody>
      </p:sp>
      <p:sp>
        <p:nvSpPr>
          <p:cNvPr id="9" name="Rectangle 8"/>
          <p:cNvSpPr>
            <a:spLocks noChangeArrowheads="1"/>
          </p:cNvSpPr>
          <p:nvPr/>
        </p:nvSpPr>
        <p:spPr bwMode="auto">
          <a:xfrm>
            <a:off x="1981200" y="893764"/>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point elasticity</a:t>
            </a:r>
            <a:r>
              <a:rPr lang="en-US" sz="1800" b="0">
                <a:solidFill>
                  <a:schemeClr val="tx1"/>
                </a:solidFill>
              </a:rPr>
              <a:t>  A measure of elasticity that uses the slope measurement.</a:t>
            </a:r>
          </a:p>
        </p:txBody>
      </p:sp>
      <p:sp>
        <p:nvSpPr>
          <p:cNvPr id="11" name="Rectangle 10"/>
          <p:cNvSpPr>
            <a:spLocks noChangeArrowheads="1"/>
          </p:cNvSpPr>
          <p:nvPr/>
        </p:nvSpPr>
        <p:spPr bwMode="auto">
          <a:xfrm>
            <a:off x="1981200" y="14779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We have defined elasticity as the percentage change in quantity demanded divided by the percentage change in price. We can write this as</a:t>
            </a:r>
          </a:p>
        </p:txBody>
      </p:sp>
      <p:sp>
        <p:nvSpPr>
          <p:cNvPr id="12" name="Rectangle 11"/>
          <p:cNvSpPr>
            <a:spLocks noChangeArrowheads="1"/>
          </p:cNvSpPr>
          <p:nvPr/>
        </p:nvSpPr>
        <p:spPr bwMode="auto">
          <a:xfrm>
            <a:off x="1981200" y="4005264"/>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Where </a:t>
            </a:r>
            <a:r>
              <a:rPr lang="en-US" sz="1800" b="0">
                <a:solidFill>
                  <a:schemeClr val="tx1"/>
                </a:solidFill>
                <a:cs typeface="Arial" panose="020B0604020202020204" pitchFamily="34" charset="0"/>
              </a:rPr>
              <a:t>∆</a:t>
            </a:r>
            <a:r>
              <a:rPr lang="en-US" sz="1800" b="0">
                <a:solidFill>
                  <a:schemeClr val="tx1"/>
                </a:solidFill>
              </a:rPr>
              <a:t> denotes a small change and </a:t>
            </a:r>
            <a:r>
              <a:rPr lang="en-US" sz="1800" b="0" i="1">
                <a:solidFill>
                  <a:schemeClr val="tx1"/>
                </a:solidFill>
              </a:rPr>
              <a:t>Q</a:t>
            </a:r>
            <a:r>
              <a:rPr lang="en-US" sz="1800" b="0" baseline="-25000">
                <a:solidFill>
                  <a:schemeClr val="tx1"/>
                </a:solidFill>
              </a:rPr>
              <a:t>1</a:t>
            </a:r>
            <a:r>
              <a:rPr lang="en-US" sz="1800" b="0">
                <a:solidFill>
                  <a:schemeClr val="tx1"/>
                </a:solidFill>
              </a:rPr>
              <a:t> and </a:t>
            </a:r>
            <a:r>
              <a:rPr lang="en-US" sz="1800" b="0" i="1">
                <a:solidFill>
                  <a:schemeClr val="tx1"/>
                </a:solidFill>
              </a:rPr>
              <a:t>P</a:t>
            </a:r>
            <a:r>
              <a:rPr lang="en-US" sz="1800" b="0" baseline="-25000">
                <a:solidFill>
                  <a:schemeClr val="tx1"/>
                </a:solidFill>
              </a:rPr>
              <a:t>1</a:t>
            </a:r>
            <a:r>
              <a:rPr lang="en-US" sz="1800" b="0">
                <a:solidFill>
                  <a:schemeClr val="tx1"/>
                </a:solidFill>
              </a:rPr>
              <a:t> refer to the original price and quantity demanded.</a:t>
            </a:r>
          </a:p>
          <a:p>
            <a:pPr eaLnBrk="1" hangingPunct="1">
              <a:spcBef>
                <a:spcPct val="0"/>
              </a:spcBef>
              <a:spcAft>
                <a:spcPct val="0"/>
              </a:spcAft>
            </a:pPr>
            <a:r>
              <a:rPr lang="en-US" sz="1800" b="0">
                <a:solidFill>
                  <a:schemeClr val="tx1"/>
                </a:solidFill>
              </a:rPr>
              <a:t>This can be rearranged and written as</a:t>
            </a:r>
          </a:p>
        </p:txBody>
      </p:sp>
      <p:sp>
        <p:nvSpPr>
          <p:cNvPr id="7" name="Rectangle 6"/>
          <p:cNvSpPr>
            <a:spLocks noChangeArrowheads="1"/>
          </p:cNvSpPr>
          <p:nvPr/>
        </p:nvSpPr>
        <p:spPr bwMode="auto">
          <a:xfrm>
            <a:off x="1981200" y="6107114"/>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Notice that </a:t>
            </a:r>
            <a:r>
              <a:rPr lang="en-US" sz="1800" b="0">
                <a:solidFill>
                  <a:schemeClr val="tx1"/>
                </a:solidFill>
                <a:cs typeface="Arial" panose="020B0604020202020204" pitchFamily="34" charset="0"/>
              </a:rPr>
              <a:t>∆</a:t>
            </a:r>
            <a:r>
              <a:rPr lang="en-US" sz="1800" b="0" i="1">
                <a:solidFill>
                  <a:schemeClr val="tx1"/>
                </a:solidFill>
                <a:cs typeface="Arial" panose="020B0604020202020204" pitchFamily="34" charset="0"/>
              </a:rPr>
              <a:t>Q</a:t>
            </a:r>
            <a:r>
              <a:rPr lang="en-US" sz="1800" b="0">
                <a:solidFill>
                  <a:schemeClr val="tx1"/>
                </a:solidFill>
                <a:cs typeface="Arial" panose="020B0604020202020204" pitchFamily="34" charset="0"/>
              </a:rPr>
              <a:t>/∆</a:t>
            </a:r>
            <a:r>
              <a:rPr lang="en-US" sz="1800" b="0" i="1">
                <a:solidFill>
                  <a:schemeClr val="tx1"/>
                </a:solidFill>
                <a:cs typeface="Arial" panose="020B0604020202020204" pitchFamily="34" charset="0"/>
              </a:rPr>
              <a:t>P </a:t>
            </a:r>
            <a:r>
              <a:rPr lang="en-US" sz="1800" b="0">
                <a:solidFill>
                  <a:schemeClr val="tx1"/>
                </a:solidFill>
                <a:cs typeface="Arial" panose="020B0604020202020204" pitchFamily="34" charset="0"/>
              </a:rPr>
              <a:t>is the reciprocal of the slope.</a:t>
            </a:r>
            <a:endParaRPr lang="en-US" sz="1800" b="0">
              <a:solidFill>
                <a:schemeClr val="tx1"/>
              </a:solidFill>
            </a:endParaRPr>
          </a:p>
        </p:txBody>
      </p:sp>
      <p:graphicFrame>
        <p:nvGraphicFramePr>
          <p:cNvPr id="2" name="Object 1"/>
          <p:cNvGraphicFramePr>
            <a:graphicFrameLocks noChangeAspect="1"/>
          </p:cNvGraphicFramePr>
          <p:nvPr/>
        </p:nvGraphicFramePr>
        <p:xfrm>
          <a:off x="5832475" y="2338389"/>
          <a:ext cx="528638" cy="1450975"/>
        </p:xfrm>
        <a:graphic>
          <a:graphicData uri="http://schemas.openxmlformats.org/presentationml/2006/ole">
            <mc:AlternateContent xmlns:mc="http://schemas.openxmlformats.org/markup-compatibility/2006">
              <mc:Choice xmlns:v="urn:schemas-microsoft-com:vml" Requires="v">
                <p:oleObj spid="_x0000_s7186" name="Equation" r:id="rId3" imgW="304668" imgH="837836" progId="Equation.3">
                  <p:embed/>
                </p:oleObj>
              </mc:Choice>
              <mc:Fallback>
                <p:oleObj name="Equation" r:id="rId3" imgW="304668" imgH="837836"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2338389"/>
                        <a:ext cx="528638"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5641975" y="5143501"/>
          <a:ext cx="908050" cy="747713"/>
        </p:xfrm>
        <a:graphic>
          <a:graphicData uri="http://schemas.openxmlformats.org/presentationml/2006/ole">
            <mc:AlternateContent xmlns:mc="http://schemas.openxmlformats.org/markup-compatibility/2006">
              <mc:Choice xmlns:v="urn:schemas-microsoft-com:vml" Requires="v">
                <p:oleObj spid="_x0000_s7187" name="Equation" r:id="rId5" imgW="520474" imgH="431613" progId="Equation.3">
                  <p:embed/>
                </p:oleObj>
              </mc:Choice>
              <mc:Fallback>
                <p:oleObj name="Equation" r:id="rId5" imgW="520474"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1975" y="5143501"/>
                        <a:ext cx="90805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5930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17"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ppt_h/2"/>
                                          </p:val>
                                        </p:tav>
                                        <p:tav tm="100000">
                                          <p:val>
                                            <p:strVal val="#ppt_y"/>
                                          </p:val>
                                        </p:tav>
                                      </p:tavLst>
                                    </p:anim>
                                    <p:anim calcmode="lin" valueType="num">
                                      <p:cBhvr>
                                        <p:cTn id="21" dur="500" fill="hold"/>
                                        <p:tgtEl>
                                          <p:spTgt spid="2"/>
                                        </p:tgtEl>
                                        <p:attrNameLst>
                                          <p:attrName>ppt_w</p:attrName>
                                        </p:attrNameLst>
                                      </p:cBhvr>
                                      <p:tavLst>
                                        <p:tav tm="0">
                                          <p:val>
                                            <p:strVal val="#ppt_w"/>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wipe(left)">
                                      <p:cBhvr>
                                        <p:cTn id="30" dur="500"/>
                                        <p:tgtEl>
                                          <p:spTgt spid="12">
                                            <p:txEl>
                                              <p:pRg st="1" end="1"/>
                                            </p:txEl>
                                          </p:spTgt>
                                        </p:tgtEl>
                                      </p:cBhvr>
                                    </p:animEffect>
                                  </p:childTnLst>
                                </p:cTn>
                              </p:par>
                            </p:childTnLst>
                          </p:cTn>
                        </p:par>
                        <p:par>
                          <p:cTn id="31" fill="hold" nodeType="afterGroup">
                            <p:stCondLst>
                              <p:cond delay="3000"/>
                            </p:stCondLst>
                            <p:childTnLst>
                              <p:par>
                                <p:cTn id="32" presetID="17" presetClass="entr" presetSubtype="1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left)">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autoUpdateAnimBg="0"/>
      <p:bldP spid="11" grpId="0"/>
      <p:bldP spid="12"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1268763"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4"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5"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6"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69"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343525"/>
            <a:ext cx="83359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To calculate price elasticity of demand between points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on the demand curve, first calculate the percentage change in quantity demanded:</a:t>
            </a:r>
          </a:p>
        </p:txBody>
      </p:sp>
      <p:sp>
        <p:nvSpPr>
          <p:cNvPr id="29"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graphicFrame>
        <p:nvGraphicFramePr>
          <p:cNvPr id="12" name="Object 2"/>
          <p:cNvGraphicFramePr>
            <a:graphicFrameLocks noChangeAspect="1"/>
          </p:cNvGraphicFramePr>
          <p:nvPr/>
        </p:nvGraphicFramePr>
        <p:xfrm>
          <a:off x="2479675" y="5943600"/>
          <a:ext cx="7232650" cy="685800"/>
        </p:xfrm>
        <a:graphic>
          <a:graphicData uri="http://schemas.openxmlformats.org/presentationml/2006/ole">
            <mc:AlternateContent xmlns:mc="http://schemas.openxmlformats.org/markup-compatibility/2006">
              <mc:Choice xmlns:v="urn:schemas-microsoft-com:vml" Requires="v">
                <p:oleObj spid="_x0000_s8202" name="Equation" r:id="rId7" imgW="4419600" imgH="419100" progId="Equation.3">
                  <p:embed/>
                </p:oleObj>
              </mc:Choice>
              <mc:Fallback>
                <p:oleObj name="Equation" r:id="rId7" imgW="4419600" imgH="4191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5943600"/>
                        <a:ext cx="72326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1488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68786"/>
                                        </p:tgtEl>
                                        <p:attrNameLst>
                                          <p:attrName>style.visibility</p:attrName>
                                        </p:attrNameLst>
                                      </p:cBhvr>
                                      <p:to>
                                        <p:strVal val="visible"/>
                                      </p:to>
                                    </p:set>
                                    <p:animEffect transition="in" filter="wipe(up)">
                                      <p:cBhvr>
                                        <p:cTn id="11" dur="1000"/>
                                        <p:tgtEl>
                                          <p:spTgt spid="1268786"/>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68769"/>
                                        </p:tgtEl>
                                        <p:attrNameLst>
                                          <p:attrName>style.visibility</p:attrName>
                                        </p:attrNameLst>
                                      </p:cBhvr>
                                      <p:to>
                                        <p:strVal val="visible"/>
                                      </p:to>
                                    </p:set>
                                    <p:animEffect transition="in" filter="wipe(left)">
                                      <p:cBhvr>
                                        <p:cTn id="15" dur="500"/>
                                        <p:tgtEl>
                                          <p:spTgt spid="1268769"/>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68763"/>
                                        </p:tgtEl>
                                        <p:attrNameLst>
                                          <p:attrName>style.visibility</p:attrName>
                                        </p:attrNameLst>
                                      </p:cBhvr>
                                      <p:to>
                                        <p:strVal val="visible"/>
                                      </p:to>
                                    </p:set>
                                    <p:animEffect transition="in" filter="wipe(left)">
                                      <p:cBhvr>
                                        <p:cTn id="19" dur="1000"/>
                                        <p:tgtEl>
                                          <p:spTgt spid="1268763"/>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268764"/>
                                        </p:tgtEl>
                                        <p:attrNameLst>
                                          <p:attrName>style.visibility</p:attrName>
                                        </p:attrNameLst>
                                      </p:cBhvr>
                                      <p:to>
                                        <p:strVal val="visible"/>
                                      </p:to>
                                    </p:set>
                                    <p:animEffect transition="in" filter="wipe(left)">
                                      <p:cBhvr>
                                        <p:cTn id="23" dur="1000"/>
                                        <p:tgtEl>
                                          <p:spTgt spid="1268764"/>
                                        </p:tgtEl>
                                      </p:cBhvr>
                                    </p:animEffect>
                                  </p:childTnLst>
                                </p:cTn>
                              </p:par>
                            </p:childTnLst>
                          </p:cTn>
                        </p:par>
                        <p:par>
                          <p:cTn id="24" fill="hold" nodeType="afterGroup">
                            <p:stCondLst>
                              <p:cond delay="4000"/>
                            </p:stCondLst>
                            <p:childTnLst>
                              <p:par>
                                <p:cTn id="25" presetID="22" presetClass="entr" presetSubtype="1" fill="hold" nodeType="afterEffect">
                                  <p:stCondLst>
                                    <p:cond delay="0"/>
                                  </p:stCondLst>
                                  <p:childTnLst>
                                    <p:set>
                                      <p:cBhvr>
                                        <p:cTn id="26" dur="1" fill="hold">
                                          <p:stCondLst>
                                            <p:cond delay="0"/>
                                          </p:stCondLst>
                                        </p:cTn>
                                        <p:tgtEl>
                                          <p:spTgt spid="1268765"/>
                                        </p:tgtEl>
                                        <p:attrNameLst>
                                          <p:attrName>style.visibility</p:attrName>
                                        </p:attrNameLst>
                                      </p:cBhvr>
                                      <p:to>
                                        <p:strVal val="visible"/>
                                      </p:to>
                                    </p:set>
                                    <p:animEffect transition="in" filter="wipe(up)">
                                      <p:cBhvr>
                                        <p:cTn id="27" dur="1000"/>
                                        <p:tgtEl>
                                          <p:spTgt spid="1268765"/>
                                        </p:tgtEl>
                                      </p:cBhvr>
                                    </p:animEffect>
                                  </p:childTnLst>
                                </p:cTn>
                              </p:par>
                            </p:childTnLst>
                          </p:cTn>
                        </p:par>
                        <p:par>
                          <p:cTn id="28" fill="hold" nodeType="afterGroup">
                            <p:stCondLst>
                              <p:cond delay="5000"/>
                            </p:stCondLst>
                            <p:childTnLst>
                              <p:par>
                                <p:cTn id="29" presetID="22" presetClass="entr" presetSubtype="1" fill="hold" nodeType="afterEffect">
                                  <p:stCondLst>
                                    <p:cond delay="0"/>
                                  </p:stCondLst>
                                  <p:childTnLst>
                                    <p:set>
                                      <p:cBhvr>
                                        <p:cTn id="30" dur="1" fill="hold">
                                          <p:stCondLst>
                                            <p:cond delay="0"/>
                                          </p:stCondLst>
                                        </p:cTn>
                                        <p:tgtEl>
                                          <p:spTgt spid="1268766"/>
                                        </p:tgtEl>
                                        <p:attrNameLst>
                                          <p:attrName>style.visibility</p:attrName>
                                        </p:attrNameLst>
                                      </p:cBhvr>
                                      <p:to>
                                        <p:strVal val="visible"/>
                                      </p:to>
                                    </p:set>
                                    <p:animEffect transition="in" filter="wipe(up)">
                                      <p:cBhvr>
                                        <p:cTn id="31" dur="1000"/>
                                        <p:tgtEl>
                                          <p:spTgt spid="1268766"/>
                                        </p:tgtEl>
                                      </p:cBhvr>
                                    </p:animEffect>
                                  </p:childTnLst>
                                </p:cTn>
                              </p:par>
                            </p:childTnLst>
                          </p:cTn>
                        </p:par>
                        <p:par>
                          <p:cTn id="32" fill="hold" nodeType="afterGroup">
                            <p:stCondLst>
                              <p:cond delay="6000"/>
                            </p:stCondLst>
                            <p:childTnLst>
                              <p:par>
                                <p:cTn id="33" presetID="22" presetClass="entr" presetSubtype="8" fill="hold" nodeType="afterEffect">
                                  <p:stCondLst>
                                    <p:cond delay="0"/>
                                  </p:stCondLst>
                                  <p:childTnLst>
                                    <p:set>
                                      <p:cBhvr>
                                        <p:cTn id="34" dur="1" fill="hold">
                                          <p:stCondLst>
                                            <p:cond delay="0"/>
                                          </p:stCondLst>
                                        </p:cTn>
                                        <p:tgtEl>
                                          <p:spTgt spid="1268770">
                                            <p:txEl>
                                              <p:pRg st="0" end="0"/>
                                            </p:txEl>
                                          </p:spTgt>
                                        </p:tgtEl>
                                        <p:attrNameLst>
                                          <p:attrName>style.visibility</p:attrName>
                                        </p:attrNameLst>
                                      </p:cBhvr>
                                      <p:to>
                                        <p:strVal val="visible"/>
                                      </p:to>
                                    </p:set>
                                    <p:animEffect transition="in" filter="wipe(left)">
                                      <p:cBhvr>
                                        <p:cTn id="35" dur="500"/>
                                        <p:tgtEl>
                                          <p:spTgt spid="1268770">
                                            <p:txEl>
                                              <p:pRg st="0" end="0"/>
                                            </p:txEl>
                                          </p:spTgt>
                                        </p:tgtEl>
                                      </p:cBhvr>
                                    </p:animEffect>
                                  </p:childTnLst>
                                </p:cTn>
                              </p:par>
                            </p:childTnLst>
                          </p:cTn>
                        </p:par>
                        <p:par>
                          <p:cTn id="36" fill="hold" nodeType="afterGroup">
                            <p:stCondLst>
                              <p:cond delay="6500"/>
                            </p:stCondLst>
                            <p:childTnLst>
                              <p:par>
                                <p:cTn id="37" presetID="54" presetClass="entr" presetSubtype="0" accel="10000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strVal val="#ppt_w*0.05"/>
                                          </p:val>
                                        </p:tav>
                                        <p:tav tm="100000">
                                          <p:val>
                                            <p:strVal val="#ppt_w"/>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anim calcmode="lin" valueType="num">
                                      <p:cBhvr>
                                        <p:cTn id="41" dur="1000" fill="hold"/>
                                        <p:tgtEl>
                                          <p:spTgt spid="12"/>
                                        </p:tgtEl>
                                        <p:attrNameLst>
                                          <p:attrName>ppt_x</p:attrName>
                                        </p:attrNameLst>
                                      </p:cBhvr>
                                      <p:tavLst>
                                        <p:tav tm="0">
                                          <p:val>
                                            <p:strVal val="#ppt_x-.2"/>
                                          </p:val>
                                        </p:tav>
                                        <p:tav tm="100000">
                                          <p:val>
                                            <p:strVal val="#ppt_x"/>
                                          </p:val>
                                        </p:tav>
                                      </p:tavLst>
                                    </p:anim>
                                    <p:anim calcmode="lin" valueType="num">
                                      <p:cBhvr>
                                        <p:cTn id="42" dur="1000" fill="hold"/>
                                        <p:tgtEl>
                                          <p:spTgt spid="12"/>
                                        </p:tgtEl>
                                        <p:attrNameLst>
                                          <p:attrName>ppt_y</p:attrName>
                                        </p:attrNameLst>
                                      </p:cBhvr>
                                      <p:tavLst>
                                        <p:tav tm="0">
                                          <p:val>
                                            <p:strVal val="#ppt_y"/>
                                          </p:val>
                                        </p:tav>
                                        <p:tav tm="100000">
                                          <p:val>
                                            <p:strVal val="#ppt_y"/>
                                          </p:val>
                                        </p:tav>
                                      </p:tavLst>
                                    </p:anim>
                                    <p:animEffect transition="in" filter="fade">
                                      <p:cBhvr>
                                        <p:cTn id="4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69"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9227"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392739"/>
            <a:ext cx="8335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Next, calculate the percentage change in price:</a:t>
            </a:r>
          </a:p>
        </p:txBody>
      </p:sp>
      <p:graphicFrame>
        <p:nvGraphicFramePr>
          <p:cNvPr id="13" name="Object 3"/>
          <p:cNvGraphicFramePr>
            <a:graphicFrameLocks noChangeAspect="1"/>
          </p:cNvGraphicFramePr>
          <p:nvPr/>
        </p:nvGraphicFramePr>
        <p:xfrm>
          <a:off x="2968625" y="5791200"/>
          <a:ext cx="6254750" cy="685800"/>
        </p:xfrm>
        <a:graphic>
          <a:graphicData uri="http://schemas.openxmlformats.org/presentationml/2006/ole">
            <mc:AlternateContent xmlns:mc="http://schemas.openxmlformats.org/markup-compatibility/2006">
              <mc:Choice xmlns:v="urn:schemas-microsoft-com:vml" Requires="v">
                <p:oleObj spid="_x0000_s9226" name="Equation" r:id="rId7" imgW="3822700" imgH="419100" progId="Equation.3">
                  <p:embed/>
                </p:oleObj>
              </mc:Choice>
              <mc:Fallback>
                <p:oleObj name="Equation" r:id="rId7" imgW="3822700" imgH="4191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5791200"/>
                        <a:ext cx="62547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3655128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54" presetClass="entr" presetSubtype="0" accel="10000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strVal val="#ppt_w*0.05"/>
                                          </p:val>
                                        </p:tav>
                                        <p:tav tm="100000">
                                          <p:val>
                                            <p:strVal val="#ppt_w"/>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anim calcmode="lin" valueType="num">
                                      <p:cBhvr>
                                        <p:cTn id="13" dur="1000" fill="hold"/>
                                        <p:tgtEl>
                                          <p:spTgt spid="13"/>
                                        </p:tgtEl>
                                        <p:attrNameLst>
                                          <p:attrName>ppt_x</p:attrName>
                                        </p:attrNameLst>
                                      </p:cBhvr>
                                      <p:tavLst>
                                        <p:tav tm="0">
                                          <p:val>
                                            <p:strVal val="#ppt_x-.2"/>
                                          </p:val>
                                        </p:tav>
                                        <p:tav tm="100000">
                                          <p:val>
                                            <p:strVal val="#ppt_x"/>
                                          </p:val>
                                        </p:tav>
                                      </p:tavLst>
                                    </p:anim>
                                    <p:anim calcmode="lin" valueType="num">
                                      <p:cBhvr>
                                        <p:cTn id="14" dur="1000" fill="hold"/>
                                        <p:tgtEl>
                                          <p:spTgt spid="13"/>
                                        </p:tgtEl>
                                        <p:attrNameLst>
                                          <p:attrName>ppt_y</p:attrName>
                                        </p:attrNameLst>
                                      </p:cBhvr>
                                      <p:tavLst>
                                        <p:tav tm="0">
                                          <p:val>
                                            <p:strVal val="#ppt_y"/>
                                          </p:val>
                                        </p:tav>
                                        <p:tav tm="100000">
                                          <p:val>
                                            <p:strVal val="#ppt_y"/>
                                          </p:val>
                                        </p:tav>
                                      </p:tavLst>
                                    </p:anim>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10251" name="Picture 27" descr="fig5_3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28" descr="fig5_3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29" descr="fig5_3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30" descr="fig5_3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413375"/>
            <a:ext cx="8335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Finally, calculate elasticity:</a:t>
            </a:r>
          </a:p>
        </p:txBody>
      </p:sp>
      <p:graphicFrame>
        <p:nvGraphicFramePr>
          <p:cNvPr id="14" name="Object 3"/>
          <p:cNvGraphicFramePr>
            <a:graphicFrameLocks noChangeAspect="1"/>
          </p:cNvGraphicFramePr>
          <p:nvPr/>
        </p:nvGraphicFramePr>
        <p:xfrm>
          <a:off x="3981450" y="5794376"/>
          <a:ext cx="4229100" cy="682625"/>
        </p:xfrm>
        <a:graphic>
          <a:graphicData uri="http://schemas.openxmlformats.org/presentationml/2006/ole">
            <mc:AlternateContent xmlns:mc="http://schemas.openxmlformats.org/markup-compatibility/2006">
              <mc:Choice xmlns:v="urn:schemas-microsoft-com:vml" Requires="v">
                <p:oleObj spid="_x0000_s10250" name="Equation" r:id="rId7" imgW="2438400" imgH="393700" progId="Equation.3">
                  <p:embed/>
                </p:oleObj>
              </mc:Choice>
              <mc:Fallback>
                <p:oleObj name="Equation" r:id="rId7" imgW="2438400" imgH="3937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1450" y="5794376"/>
                        <a:ext cx="42291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24545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54" presetClass="entr" presetSubtype="0" accel="10000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05"/>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 calcmode="lin" valueType="num">
                                      <p:cBhvr>
                                        <p:cTn id="13" dur="1000" fill="hold"/>
                                        <p:tgtEl>
                                          <p:spTgt spid="14"/>
                                        </p:tgtEl>
                                        <p:attrNameLst>
                                          <p:attrName>ppt_x</p:attrName>
                                        </p:attrNameLst>
                                      </p:cBhvr>
                                      <p:tavLst>
                                        <p:tav tm="0">
                                          <p:val>
                                            <p:strVal val="#ppt_x-.2"/>
                                          </p:val>
                                        </p:tav>
                                        <p:tav tm="100000">
                                          <p:val>
                                            <p:strVal val="#ppt_x"/>
                                          </p:val>
                                        </p:tav>
                                      </p:tavLst>
                                    </p:anim>
                                    <p:anim calcmode="lin" valueType="num">
                                      <p:cBhvr>
                                        <p:cTn id="14" dur="1000" fill="hold"/>
                                        <p:tgtEl>
                                          <p:spTgt spid="14"/>
                                        </p:tgtEl>
                                        <p:attrNameLst>
                                          <p:attrName>ppt_y</p:attrName>
                                        </p:attrNameLst>
                                      </p:cBhvr>
                                      <p:tavLst>
                                        <p:tav tm="0">
                                          <p:val>
                                            <p:strVal val="#ppt_y"/>
                                          </p:val>
                                        </p:tav>
                                        <p:tav tm="100000">
                                          <p:val>
                                            <p:strVal val="#ppt_y"/>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68786" name="Group 50"/>
          <p:cNvGraphicFramePr>
            <a:graphicFrameLocks noGrp="1"/>
          </p:cNvGraphicFramePr>
          <p:nvPr/>
        </p:nvGraphicFramePr>
        <p:xfrm>
          <a:off x="2057400" y="762000"/>
          <a:ext cx="2895600" cy="4364045"/>
        </p:xfrm>
        <a:graphic>
          <a:graphicData uri="http://schemas.openxmlformats.org/drawingml/2006/table">
            <a:tbl>
              <a:tblPr/>
              <a:tblGrid>
                <a:gridCol w="914400"/>
                <a:gridCol w="1981200"/>
              </a:tblGrid>
              <a:tr h="746077">
                <a:tc gridSpan="2">
                  <a:txBody>
                    <a:bodyPr/>
                    <a:lstStyle/>
                    <a:p>
                      <a:pPr marL="971550" marR="0" lvl="0" indent="-97155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5.1  </a:t>
                      </a:r>
                      <a:r>
                        <a:rPr kumimoji="0" lang="en-US" sz="1400" b="1" i="0" u="none" strike="noStrike" cap="none" normalizeH="0" baseline="0" dirty="0" smtClean="0">
                          <a:ln>
                            <a:noFill/>
                          </a:ln>
                          <a:solidFill>
                            <a:schemeClr val="bg1"/>
                          </a:solidFill>
                          <a:effectLst/>
                          <a:latin typeface="Arial" pitchFamily="34" charset="0"/>
                        </a:rPr>
                        <a:t>Demand Schedule for Office Dining Room Lunches</a:t>
                      </a:r>
                    </a:p>
                  </a:txBody>
                  <a:tcPr marT="45718" marB="45718"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73151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a:t>
                      </a:r>
                    </a:p>
                  </a:txBody>
                  <a:tcPr marR="0" marT="45718" marB="4571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(Lunches per Month)</a:t>
                      </a:r>
                    </a:p>
                  </a:txBody>
                  <a:tcPr marR="0" marT="45718" marB="4571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6447">
                <a:tc>
                  <a:txBody>
                    <a:bodyPr/>
                    <a:lstStyle/>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9</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a:t>
                      </a:r>
                    </a:p>
                    <a:p>
                      <a:pPr marL="0" marR="0" lvl="0" indent="0" algn="r" defTabSz="914400" rtl="0" eaLnBrk="1" fontAlgn="base" latinLnBrk="0" hangingPunct="1">
                        <a:lnSpc>
                          <a:spcPct val="100000"/>
                        </a:lnSpc>
                        <a:spcBef>
                          <a:spcPct val="1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274320" marT="45718" marB="45718"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a:t>
                      </a:r>
                      <a:br>
                        <a:rPr kumimoji="0" lang="pt-BR" sz="1400" b="0" i="0" u="none" strike="noStrike" cap="none" normalizeH="0" baseline="0" dirty="0" smtClean="0">
                          <a:ln>
                            <a:noFill/>
                          </a:ln>
                          <a:solidFill>
                            <a:schemeClr val="tx1"/>
                          </a:solidFill>
                          <a:effectLst/>
                          <a:latin typeface="Arial" pitchFamily="34" charset="0"/>
                        </a:rPr>
                      </a:br>
                      <a:r>
                        <a:rPr kumimoji="0" lang="pt-BR" sz="1400" b="0" i="0" u="none" strike="noStrike" cap="none" normalizeH="0" baseline="0" dirty="0" smtClean="0">
                          <a:ln>
                            <a:noFill/>
                          </a:ln>
                          <a:solidFill>
                            <a:schemeClr val="tx1"/>
                          </a:solidFill>
                          <a:effectLst/>
                          <a:latin typeface="Arial" pitchFamily="34" charset="0"/>
                        </a:rPr>
                        <a:t>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12</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14</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16</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18</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20</a:t>
                      </a:r>
                    </a:p>
                    <a:p>
                      <a:pPr marL="0" marR="0" lvl="0" indent="0" algn="r" defTabSz="914400" rtl="0" eaLnBrk="0" fontAlgn="base" latinLnBrk="0" hangingPunct="0">
                        <a:lnSpc>
                          <a:spcPct val="100000"/>
                        </a:lnSpc>
                        <a:spcBef>
                          <a:spcPct val="1000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rPr>
                        <a:t>22</a:t>
                      </a:r>
                    </a:p>
                  </a:txBody>
                  <a:tcPr marR="868680" marT="45718" marB="45718"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pic>
        <p:nvPicPr>
          <p:cNvPr id="25610" name="Picture 27" descr="fig5_3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28" descr="fig5_3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29" descr="fig5_3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30" descr="fig5_3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7" name="Picture 31" descr="fig5_3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8768" name="Picture 32" descr="fig5_3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276350"/>
            <a:ext cx="4324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Rectangle 33"/>
          <p:cNvSpPr>
            <a:spLocks noChangeArrowheads="1"/>
          </p:cNvSpPr>
          <p:nvPr/>
        </p:nvSpPr>
        <p:spPr bwMode="auto">
          <a:xfrm>
            <a:off x="5257800" y="685801"/>
            <a:ext cx="503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5.3</a:t>
            </a:r>
            <a:r>
              <a:rPr lang="en-US" sz="1400"/>
              <a:t>  </a:t>
            </a:r>
            <a:r>
              <a:rPr lang="en-US" sz="1400">
                <a:solidFill>
                  <a:schemeClr val="tx1"/>
                </a:solidFill>
              </a:rPr>
              <a:t>Demand Curve for Lunch at the Office Dining Room</a:t>
            </a:r>
          </a:p>
        </p:txBody>
      </p:sp>
      <p:sp>
        <p:nvSpPr>
          <p:cNvPr id="1268770" name="Text Box 34"/>
          <p:cNvSpPr txBox="1">
            <a:spLocks noChangeArrowheads="1"/>
          </p:cNvSpPr>
          <p:nvPr/>
        </p:nvSpPr>
        <p:spPr bwMode="auto">
          <a:xfrm rot="10800000">
            <a:off x="1981201" y="5522914"/>
            <a:ext cx="8335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600" b="0">
                <a:solidFill>
                  <a:schemeClr val="tx1"/>
                </a:solidFill>
              </a:rPr>
              <a:t>Between points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demand is quite elastic at </a:t>
            </a:r>
            <a:r>
              <a:rPr lang="en-US" sz="1600" b="0">
                <a:solidFill>
                  <a:schemeClr val="tx1"/>
                </a:solidFill>
                <a:cs typeface="Arial" panose="020B0604020202020204" pitchFamily="34" charset="0"/>
              </a:rPr>
              <a:t>−</a:t>
            </a:r>
            <a:r>
              <a:rPr lang="en-US" sz="1600" b="0">
                <a:solidFill>
                  <a:schemeClr val="tx1"/>
                </a:solidFill>
              </a:rPr>
              <a:t>6.33.</a:t>
            </a:r>
          </a:p>
          <a:p>
            <a:pPr eaLnBrk="1" hangingPunct="1">
              <a:spcBef>
                <a:spcPct val="0"/>
              </a:spcBef>
              <a:spcAft>
                <a:spcPct val="0"/>
              </a:spcAft>
            </a:pPr>
            <a:endParaRPr lang="en-US" sz="800" b="0">
              <a:solidFill>
                <a:schemeClr val="tx1"/>
              </a:solidFill>
            </a:endParaRPr>
          </a:p>
          <a:p>
            <a:pPr eaLnBrk="1" hangingPunct="1">
              <a:spcBef>
                <a:spcPct val="0"/>
              </a:spcBef>
              <a:spcAft>
                <a:spcPct val="0"/>
              </a:spcAft>
            </a:pPr>
            <a:r>
              <a:rPr lang="en-US" sz="1600" b="0">
                <a:solidFill>
                  <a:schemeClr val="tx1"/>
                </a:solidFill>
              </a:rPr>
              <a:t>Between points </a:t>
            </a:r>
            <a:r>
              <a:rPr lang="en-US" sz="1600" b="0" i="1">
                <a:solidFill>
                  <a:schemeClr val="tx1"/>
                </a:solidFill>
              </a:rPr>
              <a:t>C </a:t>
            </a:r>
            <a:r>
              <a:rPr lang="en-US" sz="1600" b="0">
                <a:solidFill>
                  <a:schemeClr val="tx1"/>
                </a:solidFill>
              </a:rPr>
              <a:t>and </a:t>
            </a:r>
            <a:r>
              <a:rPr lang="en-US" sz="1600" b="0" i="1">
                <a:solidFill>
                  <a:schemeClr val="tx1"/>
                </a:solidFill>
              </a:rPr>
              <a:t>D</a:t>
            </a:r>
            <a:r>
              <a:rPr lang="en-US" sz="1600" b="0">
                <a:solidFill>
                  <a:schemeClr val="tx1"/>
                </a:solidFill>
              </a:rPr>
              <a:t>, demand is quite inelastic at  </a:t>
            </a:r>
            <a:r>
              <a:rPr lang="en-US" sz="1600" b="0">
                <a:solidFill>
                  <a:schemeClr val="tx1"/>
                </a:solidFill>
                <a:cs typeface="Arial" panose="020B0604020202020204" pitchFamily="34" charset="0"/>
              </a:rPr>
              <a:t>−</a:t>
            </a:r>
            <a:r>
              <a:rPr lang="en-US" sz="1600" b="0">
                <a:solidFill>
                  <a:schemeClr val="tx1"/>
                </a:solidFill>
              </a:rPr>
              <a:t>.294. (You can work this number out for yourself using the midpoint formula.)</a:t>
            </a:r>
          </a:p>
        </p:txBody>
      </p:sp>
      <p:sp>
        <p:nvSpPr>
          <p:cNvPr id="12" name="Rectangle 4"/>
          <p:cNvSpPr txBox="1">
            <a:spLocks noChangeArrowheads="1"/>
          </p:cNvSpPr>
          <p:nvPr/>
        </p:nvSpPr>
        <p:spPr bwMode="auto">
          <a:xfrm>
            <a:off x="1981200" y="266700"/>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Changes Along a Straight-Line Demand Curve</a:t>
            </a:r>
          </a:p>
        </p:txBody>
      </p:sp>
    </p:spTree>
    <p:extLst>
      <p:ext uri="{BB962C8B-B14F-4D97-AF65-F5344CB8AC3E}">
        <p14:creationId xmlns:p14="http://schemas.microsoft.com/office/powerpoint/2010/main" val="264293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68770">
                                            <p:txEl>
                                              <p:pRg st="0" end="0"/>
                                            </p:txEl>
                                          </p:spTgt>
                                        </p:tgtEl>
                                        <p:attrNameLst>
                                          <p:attrName>style.visibility</p:attrName>
                                        </p:attrNameLst>
                                      </p:cBhvr>
                                      <p:to>
                                        <p:strVal val="visible"/>
                                      </p:to>
                                    </p:set>
                                    <p:animEffect transition="in" filter="wipe(left)">
                                      <p:cBhvr>
                                        <p:cTn id="7" dur="500"/>
                                        <p:tgtEl>
                                          <p:spTgt spid="126877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68767"/>
                                        </p:tgtEl>
                                        <p:attrNameLst>
                                          <p:attrName>style.visibility</p:attrName>
                                        </p:attrNameLst>
                                      </p:cBhvr>
                                      <p:to>
                                        <p:strVal val="visible"/>
                                      </p:to>
                                    </p:set>
                                    <p:animEffect transition="in" filter="wipe(left)">
                                      <p:cBhvr>
                                        <p:cTn id="11" dur="1000"/>
                                        <p:tgtEl>
                                          <p:spTgt spid="1268767"/>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268768"/>
                                        </p:tgtEl>
                                        <p:attrNameLst>
                                          <p:attrName>style.visibility</p:attrName>
                                        </p:attrNameLst>
                                      </p:cBhvr>
                                      <p:to>
                                        <p:strVal val="visible"/>
                                      </p:to>
                                    </p:set>
                                    <p:animEffect transition="in" filter="wipe(left)">
                                      <p:cBhvr>
                                        <p:cTn id="15" dur="1000"/>
                                        <p:tgtEl>
                                          <p:spTgt spid="1268768"/>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268770">
                                            <p:txEl>
                                              <p:pRg st="2" end="2"/>
                                            </p:txEl>
                                          </p:spTgt>
                                        </p:tgtEl>
                                        <p:attrNameLst>
                                          <p:attrName>style.visibility</p:attrName>
                                        </p:attrNameLst>
                                      </p:cBhvr>
                                      <p:to>
                                        <p:strVal val="visible"/>
                                      </p:to>
                                    </p:set>
                                    <p:animEffect transition="in" filter="wipe(left)">
                                      <p:cBhvr>
                                        <p:cTn id="19" dur="500"/>
                                        <p:tgtEl>
                                          <p:spTgt spid="12687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10"/>
          <p:cNvSpPr>
            <a:spLocks noChangeArrowheads="1"/>
          </p:cNvSpPr>
          <p:nvPr/>
        </p:nvSpPr>
        <p:spPr bwMode="auto">
          <a:xfrm>
            <a:off x="1981201" y="457200"/>
            <a:ext cx="770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400">
                <a:solidFill>
                  <a:srgbClr val="00723F"/>
                </a:solidFill>
              </a:rPr>
              <a:t>  FIGURE 5.4</a:t>
            </a:r>
            <a:r>
              <a:rPr lang="en-US" sz="1400"/>
              <a:t>  </a:t>
            </a:r>
            <a:r>
              <a:rPr lang="en-US" sz="1400">
                <a:solidFill>
                  <a:schemeClr val="tx1"/>
                </a:solidFill>
              </a:rPr>
              <a:t>Point Elasticity Changes Along a Demand Curve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089" y="1400176"/>
            <a:ext cx="62198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47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8" name="Text Box 28"/>
          <p:cNvSpPr txBox="1">
            <a:spLocks noChangeArrowheads="1"/>
          </p:cNvSpPr>
          <p:nvPr/>
        </p:nvSpPr>
        <p:spPr bwMode="auto">
          <a:xfrm>
            <a:off x="1981200" y="2411413"/>
            <a:ext cx="8229600" cy="6858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sz="1800" b="0" i="1">
                <a:solidFill>
                  <a:schemeClr val="tx1"/>
                </a:solidFill>
              </a:rPr>
              <a:t>TR</a:t>
            </a:r>
            <a:r>
              <a:rPr lang="en-US" sz="1800" b="0">
                <a:solidFill>
                  <a:schemeClr val="tx1"/>
                </a:solidFill>
              </a:rPr>
              <a:t> = </a:t>
            </a:r>
            <a:r>
              <a:rPr lang="en-US" sz="1800" b="0" i="1">
                <a:solidFill>
                  <a:schemeClr val="tx1"/>
                </a:solidFill>
              </a:rPr>
              <a:t>P</a:t>
            </a:r>
            <a:r>
              <a:rPr lang="en-US" sz="1800" b="0">
                <a:solidFill>
                  <a:schemeClr val="tx1"/>
                </a:solidFill>
              </a:rPr>
              <a:t> </a:t>
            </a:r>
            <a:r>
              <a:rPr lang="en-US" sz="1800" b="0">
                <a:solidFill>
                  <a:schemeClr val="tx1"/>
                </a:solidFill>
                <a:cs typeface="Arial" panose="020B0604020202020204" pitchFamily="34" charset="0"/>
              </a:rPr>
              <a:t>×</a:t>
            </a:r>
            <a:r>
              <a:rPr lang="en-US" sz="1800" b="0">
                <a:solidFill>
                  <a:schemeClr val="tx1"/>
                </a:solidFill>
              </a:rPr>
              <a:t> </a:t>
            </a:r>
            <a:r>
              <a:rPr lang="en-US" sz="1800" b="0" i="1">
                <a:solidFill>
                  <a:schemeClr val="tx1"/>
                </a:solidFill>
              </a:rPr>
              <a:t>Q</a:t>
            </a:r>
            <a:br>
              <a:rPr lang="en-US" sz="1800" b="0" i="1">
                <a:solidFill>
                  <a:schemeClr val="tx1"/>
                </a:solidFill>
              </a:rPr>
            </a:br>
            <a:r>
              <a:rPr lang="en-US" sz="1800" b="0">
                <a:solidFill>
                  <a:schemeClr val="tx1"/>
                </a:solidFill>
              </a:rPr>
              <a:t>total revenue = price </a:t>
            </a:r>
            <a:r>
              <a:rPr lang="en-US" sz="1800" b="0">
                <a:solidFill>
                  <a:schemeClr val="tx1"/>
                </a:solidFill>
                <a:cs typeface="Arial" panose="020B0604020202020204" pitchFamily="34" charset="0"/>
              </a:rPr>
              <a:t>×</a:t>
            </a:r>
            <a:r>
              <a:rPr lang="en-US" sz="1800" b="0">
                <a:solidFill>
                  <a:schemeClr val="tx1"/>
                </a:solidFill>
              </a:rPr>
              <a:t> quantity</a:t>
            </a:r>
          </a:p>
        </p:txBody>
      </p:sp>
      <p:sp>
        <p:nvSpPr>
          <p:cNvPr id="1269789" name="Rectangle 29"/>
          <p:cNvSpPr>
            <a:spLocks noChangeArrowheads="1"/>
          </p:cNvSpPr>
          <p:nvPr/>
        </p:nvSpPr>
        <p:spPr bwMode="auto">
          <a:xfrm>
            <a:off x="1981200" y="13589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In any market, </a:t>
            </a:r>
            <a:r>
              <a:rPr lang="en-US" sz="1800" b="0" i="1">
                <a:solidFill>
                  <a:schemeClr val="tx1"/>
                </a:solidFill>
              </a:rPr>
              <a:t>P</a:t>
            </a:r>
            <a:r>
              <a:rPr lang="en-US" sz="1800" b="0">
                <a:solidFill>
                  <a:schemeClr val="tx1"/>
                </a:solidFill>
              </a:rPr>
              <a:t> </a:t>
            </a:r>
            <a:r>
              <a:rPr lang="en-US" sz="1800" b="0">
                <a:solidFill>
                  <a:schemeClr val="tx1"/>
                </a:solidFill>
                <a:cs typeface="Arial" panose="020B0604020202020204" pitchFamily="34" charset="0"/>
              </a:rPr>
              <a:t>×</a:t>
            </a:r>
            <a:r>
              <a:rPr lang="en-US" sz="1800" b="0">
                <a:solidFill>
                  <a:schemeClr val="tx1"/>
                </a:solidFill>
              </a:rPr>
              <a:t> </a:t>
            </a:r>
            <a:r>
              <a:rPr lang="en-US" sz="1800" b="0" i="1">
                <a:solidFill>
                  <a:schemeClr val="tx1"/>
                </a:solidFill>
              </a:rPr>
              <a:t>Q</a:t>
            </a:r>
            <a:r>
              <a:rPr lang="en-US" sz="1800" b="0">
                <a:solidFill>
                  <a:schemeClr val="tx1"/>
                </a:solidFill>
              </a:rPr>
              <a:t> is total revenue (</a:t>
            </a:r>
            <a:r>
              <a:rPr lang="en-US" sz="1800" b="0" i="1">
                <a:solidFill>
                  <a:schemeClr val="tx1"/>
                </a:solidFill>
              </a:rPr>
              <a:t>TR</a:t>
            </a:r>
            <a:r>
              <a:rPr lang="en-US" sz="1800" b="0">
                <a:solidFill>
                  <a:schemeClr val="tx1"/>
                </a:solidFill>
              </a:rPr>
              <a:t>) received by producers:</a:t>
            </a:r>
          </a:p>
        </p:txBody>
      </p:sp>
      <p:sp>
        <p:nvSpPr>
          <p:cNvPr id="1269790" name="Rectangle 30"/>
          <p:cNvSpPr>
            <a:spLocks noChangeArrowheads="1"/>
          </p:cNvSpPr>
          <p:nvPr/>
        </p:nvSpPr>
        <p:spPr bwMode="auto">
          <a:xfrm>
            <a:off x="1981200" y="37782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When price (</a:t>
            </a:r>
            <a:r>
              <a:rPr lang="en-US" sz="1800" b="0" i="1">
                <a:solidFill>
                  <a:schemeClr val="tx1"/>
                </a:solidFill>
              </a:rPr>
              <a:t>P</a:t>
            </a:r>
            <a:r>
              <a:rPr lang="en-US" sz="1800" b="0">
                <a:solidFill>
                  <a:schemeClr val="tx1"/>
                </a:solidFill>
              </a:rPr>
              <a:t>) declines, quantity demanded (</a:t>
            </a:r>
            <a:r>
              <a:rPr lang="en-US" sz="1800" b="0" i="1">
                <a:solidFill>
                  <a:schemeClr val="tx1"/>
                </a:solidFill>
              </a:rPr>
              <a:t>Q</a:t>
            </a:r>
            <a:r>
              <a:rPr lang="en-US" sz="1800" b="0" i="1" baseline="-25000">
                <a:solidFill>
                  <a:schemeClr val="tx1"/>
                </a:solidFill>
              </a:rPr>
              <a:t>D</a:t>
            </a:r>
            <a:r>
              <a:rPr lang="en-US" sz="1800" b="0">
                <a:solidFill>
                  <a:schemeClr val="tx1"/>
                </a:solidFill>
              </a:rPr>
              <a:t>) increases. The two factors, </a:t>
            </a:r>
            <a:r>
              <a:rPr lang="en-US" sz="1800" b="0" i="1">
                <a:solidFill>
                  <a:schemeClr val="tx1"/>
                </a:solidFill>
              </a:rPr>
              <a:t>P</a:t>
            </a:r>
            <a:r>
              <a:rPr lang="en-US" sz="1800" b="0">
                <a:solidFill>
                  <a:schemeClr val="tx1"/>
                </a:solidFill>
              </a:rPr>
              <a:t> and </a:t>
            </a:r>
            <a:r>
              <a:rPr lang="en-US" sz="1800" b="0" i="1">
                <a:solidFill>
                  <a:schemeClr val="tx1"/>
                </a:solidFill>
              </a:rPr>
              <a:t>Q</a:t>
            </a:r>
            <a:r>
              <a:rPr lang="en-US" sz="1800" b="0" i="1" baseline="-25000">
                <a:solidFill>
                  <a:schemeClr val="tx1"/>
                </a:solidFill>
              </a:rPr>
              <a:t>D</a:t>
            </a:r>
            <a:r>
              <a:rPr lang="en-US" sz="1800" b="0">
                <a:solidFill>
                  <a:schemeClr val="tx1"/>
                </a:solidFill>
              </a:rPr>
              <a:t>, move in opposite directions:</a:t>
            </a:r>
          </a:p>
        </p:txBody>
      </p:sp>
      <p:grpSp>
        <p:nvGrpSpPr>
          <p:cNvPr id="2" name="Group 34"/>
          <p:cNvGrpSpPr>
            <a:grpSpLocks/>
          </p:cNvGrpSpPr>
          <p:nvPr/>
        </p:nvGrpSpPr>
        <p:grpSpPr bwMode="auto">
          <a:xfrm>
            <a:off x="1981200" y="5105400"/>
            <a:ext cx="8229600" cy="1143000"/>
            <a:chOff x="552" y="3216"/>
            <a:chExt cx="5184" cy="720"/>
          </a:xfrm>
        </p:grpSpPr>
        <p:sp>
          <p:nvSpPr>
            <p:cNvPr id="11272" name="Text Box 32"/>
            <p:cNvSpPr txBox="1">
              <a:spLocks noChangeArrowheads="1"/>
            </p:cNvSpPr>
            <p:nvPr/>
          </p:nvSpPr>
          <p:spPr bwMode="auto">
            <a:xfrm>
              <a:off x="552" y="3216"/>
              <a:ext cx="5184" cy="72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		effects of price changes</a:t>
              </a:r>
              <a:br>
                <a:rPr lang="en-US" sz="1800" b="0">
                  <a:solidFill>
                    <a:schemeClr val="tx1"/>
                  </a:solidFill>
                </a:rPr>
              </a:br>
              <a:r>
                <a:rPr lang="en-US" sz="1800" b="0">
                  <a:solidFill>
                    <a:schemeClr val="tx1"/>
                  </a:solidFill>
                </a:rPr>
                <a:t>		on quantity demanded:</a:t>
              </a:r>
            </a:p>
          </p:txBody>
        </p:sp>
        <p:graphicFrame>
          <p:nvGraphicFramePr>
            <p:cNvPr id="11266" name="Object 33"/>
            <p:cNvGraphicFramePr>
              <a:graphicFrameLocks noChangeAspect="1"/>
            </p:cNvGraphicFramePr>
            <p:nvPr/>
          </p:nvGraphicFramePr>
          <p:xfrm>
            <a:off x="3648" y="3216"/>
            <a:ext cx="858" cy="707"/>
          </p:xfrm>
          <a:graphic>
            <a:graphicData uri="http://schemas.openxmlformats.org/presentationml/2006/ole">
              <mc:AlternateContent xmlns:mc="http://schemas.openxmlformats.org/markup-compatibility/2006">
                <mc:Choice xmlns:v="urn:schemas-microsoft-com:vml" Requires="v">
                  <p:oleObj spid="_x0000_s11274" name="Equation" r:id="rId3" imgW="863225" imgH="710891" progId="Equation.3">
                    <p:embed/>
                  </p:oleObj>
                </mc:Choice>
                <mc:Fallback>
                  <p:oleObj name="Equation" r:id="rId3" imgW="863225" imgH="710891"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3216"/>
                          <a:ext cx="858" cy="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Rectangle 4"/>
          <p:cNvSpPr txBox="1">
            <a:spLocks noChangeArrowheads="1"/>
          </p:cNvSpPr>
          <p:nvPr/>
        </p:nvSpPr>
        <p:spPr bwMode="auto">
          <a:xfrm>
            <a:off x="1981200" y="274638"/>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Elasticity and Total Revenue</a:t>
            </a:r>
          </a:p>
        </p:txBody>
      </p:sp>
    </p:spTree>
    <p:extLst>
      <p:ext uri="{BB962C8B-B14F-4D97-AF65-F5344CB8AC3E}">
        <p14:creationId xmlns:p14="http://schemas.microsoft.com/office/powerpoint/2010/main" val="3905796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789"/>
                                        </p:tgtEl>
                                        <p:attrNameLst>
                                          <p:attrName>style.visibility</p:attrName>
                                        </p:attrNameLst>
                                      </p:cBhvr>
                                      <p:to>
                                        <p:strVal val="visible"/>
                                      </p:to>
                                    </p:set>
                                    <p:animEffect transition="in" filter="wipe(left)">
                                      <p:cBhvr>
                                        <p:cTn id="11" dur="500"/>
                                        <p:tgtEl>
                                          <p:spTgt spid="1269789"/>
                                        </p:tgtEl>
                                      </p:cBhvr>
                                    </p:animEffect>
                                  </p:childTnLst>
                                </p:cTn>
                              </p:par>
                            </p:childTnLst>
                          </p:cTn>
                        </p:par>
                        <p:par>
                          <p:cTn id="12" fill="hold" nodeType="afterGroup">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269788"/>
                                        </p:tgtEl>
                                        <p:attrNameLst>
                                          <p:attrName>style.visibility</p:attrName>
                                        </p:attrNameLst>
                                      </p:cBhvr>
                                      <p:to>
                                        <p:strVal val="visible"/>
                                      </p:to>
                                    </p:set>
                                    <p:anim calcmode="lin" valueType="num">
                                      <p:cBhvr>
                                        <p:cTn id="15" dur="500" fill="hold"/>
                                        <p:tgtEl>
                                          <p:spTgt spid="1269788"/>
                                        </p:tgtEl>
                                        <p:attrNameLst>
                                          <p:attrName>ppt_w</p:attrName>
                                        </p:attrNameLst>
                                      </p:cBhvr>
                                      <p:tavLst>
                                        <p:tav tm="0">
                                          <p:val>
                                            <p:fltVal val="0"/>
                                          </p:val>
                                        </p:tav>
                                        <p:tav tm="100000">
                                          <p:val>
                                            <p:strVal val="#ppt_w"/>
                                          </p:val>
                                        </p:tav>
                                      </p:tavLst>
                                    </p:anim>
                                    <p:anim calcmode="lin" valueType="num">
                                      <p:cBhvr>
                                        <p:cTn id="16" dur="500" fill="hold"/>
                                        <p:tgtEl>
                                          <p:spTgt spid="1269788"/>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269790"/>
                                        </p:tgtEl>
                                        <p:attrNameLst>
                                          <p:attrName>style.visibility</p:attrName>
                                        </p:attrNameLst>
                                      </p:cBhvr>
                                      <p:to>
                                        <p:strVal val="visible"/>
                                      </p:to>
                                    </p:set>
                                    <p:animEffect transition="in" filter="wipe(left)">
                                      <p:cBhvr>
                                        <p:cTn id="20" dur="500"/>
                                        <p:tgtEl>
                                          <p:spTgt spid="1269790"/>
                                        </p:tgtEl>
                                      </p:cBhvr>
                                    </p:animEffect>
                                  </p:childTnLst>
                                </p:cTn>
                              </p:par>
                            </p:childTnLst>
                          </p:cTn>
                        </p:par>
                        <p:par>
                          <p:cTn id="21" fill="hold" nodeType="afterGroup">
                            <p:stCondLst>
                              <p:cond delay="2000"/>
                            </p:stCondLst>
                            <p:childTnLst>
                              <p:par>
                                <p:cTn id="22" presetID="17" presetClass="entr" presetSubtype="1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8" grpId="0" animBg="1"/>
      <p:bldP spid="1269789" grpId="0"/>
      <p:bldP spid="1269790"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0794" name="Rectangle 10"/>
          <p:cNvSpPr>
            <a:spLocks noChangeArrowheads="1"/>
          </p:cNvSpPr>
          <p:nvPr/>
        </p:nvSpPr>
        <p:spPr bwMode="auto">
          <a:xfrm>
            <a:off x="1981200" y="782639"/>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Because total revenue is the product of </a:t>
            </a:r>
            <a:r>
              <a:rPr lang="en-US" sz="1800" b="0" i="1">
                <a:solidFill>
                  <a:schemeClr val="tx1"/>
                </a:solidFill>
              </a:rPr>
              <a:t>P</a:t>
            </a:r>
            <a:r>
              <a:rPr lang="en-US" sz="1800" b="0">
                <a:solidFill>
                  <a:schemeClr val="tx1"/>
                </a:solidFill>
              </a:rPr>
              <a:t> and </a:t>
            </a:r>
            <a:r>
              <a:rPr lang="en-US" sz="1800" b="0" i="1">
                <a:solidFill>
                  <a:schemeClr val="tx1"/>
                </a:solidFill>
              </a:rPr>
              <a:t>Q</a:t>
            </a:r>
            <a:r>
              <a:rPr lang="en-US" sz="1800" b="0">
                <a:solidFill>
                  <a:schemeClr val="tx1"/>
                </a:solidFill>
              </a:rPr>
              <a:t>, whether </a:t>
            </a:r>
            <a:r>
              <a:rPr lang="en-US" sz="1800" b="0" i="1">
                <a:solidFill>
                  <a:schemeClr val="tx1"/>
                </a:solidFill>
              </a:rPr>
              <a:t>TR</a:t>
            </a:r>
            <a:r>
              <a:rPr lang="en-US" sz="1800" b="0">
                <a:solidFill>
                  <a:schemeClr val="tx1"/>
                </a:solidFill>
              </a:rPr>
              <a:t> rises or falls in response to a price increase depends on which is bigger: the percentage increase in price or the percentage decrease in quantity demanded.</a:t>
            </a:r>
          </a:p>
        </p:txBody>
      </p:sp>
      <p:sp>
        <p:nvSpPr>
          <p:cNvPr id="1270795" name="Rectangle 11"/>
          <p:cNvSpPr>
            <a:spLocks noChangeArrowheads="1"/>
          </p:cNvSpPr>
          <p:nvPr/>
        </p:nvSpPr>
        <p:spPr bwMode="auto">
          <a:xfrm>
            <a:off x="1981200" y="395922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If the percentage decline in quantity demanded following a price increase is larger than the percentage increase in price, total revenue will fall.</a:t>
            </a:r>
          </a:p>
        </p:txBody>
      </p:sp>
      <p:grpSp>
        <p:nvGrpSpPr>
          <p:cNvPr id="2" name="Group 12"/>
          <p:cNvGrpSpPr>
            <a:grpSpLocks/>
          </p:cNvGrpSpPr>
          <p:nvPr/>
        </p:nvGrpSpPr>
        <p:grpSpPr bwMode="auto">
          <a:xfrm>
            <a:off x="1981200" y="2490788"/>
            <a:ext cx="8229600" cy="685800"/>
            <a:chOff x="504" y="1728"/>
            <a:chExt cx="5184" cy="432"/>
          </a:xfrm>
        </p:grpSpPr>
        <p:sp>
          <p:nvSpPr>
            <p:cNvPr id="12297" name="Text Box 13"/>
            <p:cNvSpPr txBox="1">
              <a:spLocks noChangeArrowheads="1"/>
            </p:cNvSpPr>
            <p:nvPr/>
          </p:nvSpPr>
          <p:spPr bwMode="auto">
            <a:xfrm>
              <a:off x="504" y="1728"/>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increase on</a:t>
              </a:r>
              <a:br>
                <a:rPr lang="en-US" sz="1800" b="0">
                  <a:solidFill>
                    <a:schemeClr val="tx1"/>
                  </a:solidFill>
                </a:rPr>
              </a:br>
              <a:r>
                <a:rPr lang="en-US" sz="1800" b="0">
                  <a:solidFill>
                    <a:schemeClr val="tx1"/>
                  </a:solidFill>
                </a:rPr>
                <a:t>a product with inelastic demand:</a:t>
              </a:r>
            </a:p>
          </p:txBody>
        </p:sp>
        <p:graphicFrame>
          <p:nvGraphicFramePr>
            <p:cNvPr id="12291" name="Object 14"/>
            <p:cNvGraphicFramePr>
              <a:graphicFrameLocks noChangeAspect="1"/>
            </p:cNvGraphicFramePr>
            <p:nvPr/>
          </p:nvGraphicFramePr>
          <p:xfrm>
            <a:off x="3372" y="1817"/>
            <a:ext cx="1513" cy="275"/>
          </p:xfrm>
          <a:graphic>
            <a:graphicData uri="http://schemas.openxmlformats.org/presentationml/2006/ole">
              <mc:AlternateContent xmlns:mc="http://schemas.openxmlformats.org/markup-compatibility/2006">
                <mc:Choice xmlns:v="urn:schemas-microsoft-com:vml" Requires="v">
                  <p:oleObj spid="_x0000_s12306" name="Equation" r:id="rId3" imgW="1320227" imgH="241195" progId="Equation.3">
                    <p:embed/>
                  </p:oleObj>
                </mc:Choice>
                <mc:Fallback>
                  <p:oleObj name="Equation" r:id="rId3" imgW="1320227" imgH="241195"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 y="1817"/>
                          <a:ext cx="1513"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5"/>
          <p:cNvGrpSpPr>
            <a:grpSpLocks/>
          </p:cNvGrpSpPr>
          <p:nvPr/>
        </p:nvGrpSpPr>
        <p:grpSpPr bwMode="auto">
          <a:xfrm>
            <a:off x="1981200" y="5389563"/>
            <a:ext cx="8229600" cy="685800"/>
            <a:chOff x="504" y="3168"/>
            <a:chExt cx="5184" cy="432"/>
          </a:xfrm>
        </p:grpSpPr>
        <p:sp>
          <p:nvSpPr>
            <p:cNvPr id="12296" name="Text Box 16"/>
            <p:cNvSpPr txBox="1">
              <a:spLocks noChangeArrowheads="1"/>
            </p:cNvSpPr>
            <p:nvPr/>
          </p:nvSpPr>
          <p:spPr bwMode="auto">
            <a:xfrm>
              <a:off x="504" y="3168"/>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increase on</a:t>
              </a:r>
              <a:br>
                <a:rPr lang="en-US" sz="1800" b="0">
                  <a:solidFill>
                    <a:schemeClr val="tx1"/>
                  </a:solidFill>
                </a:rPr>
              </a:br>
              <a:r>
                <a:rPr lang="en-US" sz="1800" b="0">
                  <a:solidFill>
                    <a:schemeClr val="tx1"/>
                  </a:solidFill>
                </a:rPr>
                <a:t>a product with elastic demand:</a:t>
              </a:r>
            </a:p>
          </p:txBody>
        </p:sp>
        <p:graphicFrame>
          <p:nvGraphicFramePr>
            <p:cNvPr id="12290" name="Object 17"/>
            <p:cNvGraphicFramePr>
              <a:graphicFrameLocks noChangeAspect="1"/>
            </p:cNvGraphicFramePr>
            <p:nvPr/>
          </p:nvGraphicFramePr>
          <p:xfrm>
            <a:off x="3415" y="3264"/>
            <a:ext cx="1425" cy="261"/>
          </p:xfrm>
          <a:graphic>
            <a:graphicData uri="http://schemas.openxmlformats.org/presentationml/2006/ole">
              <mc:AlternateContent xmlns:mc="http://schemas.openxmlformats.org/markup-compatibility/2006">
                <mc:Choice xmlns:v="urn:schemas-microsoft-com:vml" Requires="v">
                  <p:oleObj spid="_x0000_s12307" name="Equation" r:id="rId5" imgW="1244600" imgH="228600" progId="Equation.3">
                    <p:embed/>
                  </p:oleObj>
                </mc:Choice>
                <mc:Fallback>
                  <p:oleObj name="Equation" r:id="rId5" imgW="124460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5" y="3264"/>
                          <a:ext cx="142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961725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0794"/>
                                        </p:tgtEl>
                                        <p:attrNameLst>
                                          <p:attrName>style.visibility</p:attrName>
                                        </p:attrNameLst>
                                      </p:cBhvr>
                                      <p:to>
                                        <p:strVal val="visible"/>
                                      </p:to>
                                    </p:set>
                                    <p:animEffect transition="in" filter="wipe(left)">
                                      <p:cBhvr>
                                        <p:cTn id="7" dur="500"/>
                                        <p:tgtEl>
                                          <p:spTgt spid="1270794"/>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70795"/>
                                        </p:tgtEl>
                                        <p:attrNameLst>
                                          <p:attrName>style.visibility</p:attrName>
                                        </p:attrNameLst>
                                      </p:cBhvr>
                                      <p:to>
                                        <p:strVal val="visible"/>
                                      </p:to>
                                    </p:set>
                                    <p:animEffect transition="in" filter="wipe(left)">
                                      <p:cBhvr>
                                        <p:cTn id="16" dur="500"/>
                                        <p:tgtEl>
                                          <p:spTgt spid="1270795"/>
                                        </p:tgtEl>
                                      </p:cBhvr>
                                    </p:animEffect>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94" grpId="0"/>
      <p:bldP spid="127079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2899" name="Rectangle 3"/>
          <p:cNvSpPr>
            <a:spLocks noChangeArrowheads="1"/>
          </p:cNvSpPr>
          <p:nvPr/>
        </p:nvSpPr>
        <p:spPr bwMode="auto">
          <a:xfrm>
            <a:off x="1981200" y="1752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a:t>
            </a:r>
            <a:r>
              <a:rPr lang="en-US" sz="1800" b="0">
                <a:solidFill>
                  <a:schemeClr val="tx1"/>
                </a:solidFill>
              </a:rPr>
              <a:t>  A general concept used to quantify the response in one variable when another variable changes.</a:t>
            </a:r>
          </a:p>
        </p:txBody>
      </p:sp>
      <p:grpSp>
        <p:nvGrpSpPr>
          <p:cNvPr id="2" name="Group 8"/>
          <p:cNvGrpSpPr>
            <a:grpSpLocks/>
          </p:cNvGrpSpPr>
          <p:nvPr/>
        </p:nvGrpSpPr>
        <p:grpSpPr bwMode="auto">
          <a:xfrm>
            <a:off x="1981200" y="4191000"/>
            <a:ext cx="8229600" cy="914400"/>
            <a:chOff x="408" y="2304"/>
            <a:chExt cx="5184" cy="576"/>
          </a:xfrm>
        </p:grpSpPr>
        <p:sp>
          <p:nvSpPr>
            <p:cNvPr id="1029" name="Text Box 5"/>
            <p:cNvSpPr txBox="1">
              <a:spLocks noChangeArrowheads="1"/>
            </p:cNvSpPr>
            <p:nvPr/>
          </p:nvSpPr>
          <p:spPr bwMode="auto">
            <a:xfrm>
              <a:off x="408" y="2304"/>
              <a:ext cx="5184"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026" name="Object 6"/>
            <p:cNvGraphicFramePr>
              <a:graphicFrameLocks noChangeAspect="1"/>
            </p:cNvGraphicFramePr>
            <p:nvPr/>
          </p:nvGraphicFramePr>
          <p:xfrm>
            <a:off x="1392" y="2350"/>
            <a:ext cx="3216" cy="482"/>
          </p:xfrm>
          <a:graphic>
            <a:graphicData uri="http://schemas.openxmlformats.org/presentationml/2006/ole">
              <mc:AlternateContent xmlns:mc="http://schemas.openxmlformats.org/markup-compatibility/2006">
                <mc:Choice xmlns:v="urn:schemas-microsoft-com:vml" Requires="v">
                  <p:oleObj spid="_x0000_s1034" name="Equation" r:id="rId3" imgW="3390900" imgH="508000" progId="">
                    <p:embed/>
                  </p:oleObj>
                </mc:Choice>
                <mc:Fallback>
                  <p:oleObj name="Equation" r:id="rId3" imgW="3390900" imgH="508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350"/>
                          <a:ext cx="3216" cy="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1697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2899"/>
                                        </p:tgtEl>
                                        <p:attrNameLst>
                                          <p:attrName>style.visibility</p:attrName>
                                        </p:attrNameLst>
                                      </p:cBhvr>
                                      <p:to>
                                        <p:strVal val="visible"/>
                                      </p:to>
                                    </p:set>
                                    <p:animEffect transition="in" filter="wipe(left)">
                                      <p:cBhvr>
                                        <p:cTn id="7" dur="500"/>
                                        <p:tgtEl>
                                          <p:spTgt spid="1232899"/>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1820" name="Rectangle 12"/>
          <p:cNvSpPr>
            <a:spLocks noChangeArrowheads="1"/>
          </p:cNvSpPr>
          <p:nvPr/>
        </p:nvSpPr>
        <p:spPr bwMode="auto">
          <a:xfrm>
            <a:off x="1981200" y="8937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The opposite is true for a price cut. When demand is elastic, a cut in price increases total revenues:</a:t>
            </a:r>
          </a:p>
        </p:txBody>
      </p:sp>
      <p:sp>
        <p:nvSpPr>
          <p:cNvPr id="1271821" name="Rectangle 13"/>
          <p:cNvSpPr>
            <a:spLocks noChangeArrowheads="1"/>
          </p:cNvSpPr>
          <p:nvPr/>
        </p:nvSpPr>
        <p:spPr bwMode="auto">
          <a:xfrm>
            <a:off x="1981200" y="4014788"/>
            <a:ext cx="822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When demand is inelastic, a cut in price reduces total revenues:</a:t>
            </a:r>
          </a:p>
        </p:txBody>
      </p:sp>
      <p:grpSp>
        <p:nvGrpSpPr>
          <p:cNvPr id="2" name="Group 20"/>
          <p:cNvGrpSpPr>
            <a:grpSpLocks/>
          </p:cNvGrpSpPr>
          <p:nvPr/>
        </p:nvGrpSpPr>
        <p:grpSpPr bwMode="auto">
          <a:xfrm>
            <a:off x="1981200" y="2435225"/>
            <a:ext cx="8229600" cy="685800"/>
            <a:chOff x="576" y="1872"/>
            <a:chExt cx="5184" cy="432"/>
          </a:xfrm>
        </p:grpSpPr>
        <p:sp>
          <p:nvSpPr>
            <p:cNvPr id="13321" name="Text Box 15"/>
            <p:cNvSpPr txBox="1">
              <a:spLocks noChangeArrowheads="1"/>
            </p:cNvSpPr>
            <p:nvPr/>
          </p:nvSpPr>
          <p:spPr bwMode="auto">
            <a:xfrm>
              <a:off x="576" y="1872"/>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cut on a product</a:t>
              </a:r>
            </a:p>
            <a:p>
              <a:pPr eaLnBrk="1" hangingPunct="1">
                <a:spcBef>
                  <a:spcPct val="0"/>
                </a:spcBef>
                <a:spcAft>
                  <a:spcPct val="0"/>
                </a:spcAft>
              </a:pPr>
              <a:r>
                <a:rPr lang="en-US" sz="1800" b="0">
                  <a:solidFill>
                    <a:schemeClr val="tx1"/>
                  </a:solidFill>
                </a:rPr>
                <a:t>with elastic demand:</a:t>
              </a:r>
            </a:p>
          </p:txBody>
        </p:sp>
        <p:graphicFrame>
          <p:nvGraphicFramePr>
            <p:cNvPr id="13315" name="Object 16"/>
            <p:cNvGraphicFramePr>
              <a:graphicFrameLocks noChangeAspect="1"/>
            </p:cNvGraphicFramePr>
            <p:nvPr/>
          </p:nvGraphicFramePr>
          <p:xfrm>
            <a:off x="3468" y="1961"/>
            <a:ext cx="1513" cy="276"/>
          </p:xfrm>
          <a:graphic>
            <a:graphicData uri="http://schemas.openxmlformats.org/presentationml/2006/ole">
              <mc:AlternateContent xmlns:mc="http://schemas.openxmlformats.org/markup-compatibility/2006">
                <mc:Choice xmlns:v="urn:schemas-microsoft-com:vml" Requires="v">
                  <p:oleObj spid="_x0000_s13330" name="Equation" r:id="rId3" imgW="1320227" imgH="241195" progId="Equation.3">
                    <p:embed/>
                  </p:oleObj>
                </mc:Choice>
                <mc:Fallback>
                  <p:oleObj name="Equation" r:id="rId3" imgW="1320227" imgH="241195"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 y="1961"/>
                          <a:ext cx="1513"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1"/>
          <p:cNvGrpSpPr>
            <a:grpSpLocks/>
          </p:cNvGrpSpPr>
          <p:nvPr/>
        </p:nvGrpSpPr>
        <p:grpSpPr bwMode="auto">
          <a:xfrm>
            <a:off x="1981200" y="5278438"/>
            <a:ext cx="8229600" cy="685800"/>
            <a:chOff x="576" y="3264"/>
            <a:chExt cx="5184" cy="432"/>
          </a:xfrm>
        </p:grpSpPr>
        <p:sp>
          <p:nvSpPr>
            <p:cNvPr id="13320" name="Text Box 18"/>
            <p:cNvSpPr txBox="1">
              <a:spLocks noChangeArrowheads="1"/>
            </p:cNvSpPr>
            <p:nvPr/>
          </p:nvSpPr>
          <p:spPr bwMode="auto">
            <a:xfrm>
              <a:off x="576" y="3264"/>
              <a:ext cx="5184" cy="432"/>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effect of price cut on a product</a:t>
              </a:r>
            </a:p>
            <a:p>
              <a:pPr eaLnBrk="1" hangingPunct="1">
                <a:spcBef>
                  <a:spcPct val="0"/>
                </a:spcBef>
                <a:spcAft>
                  <a:spcPct val="0"/>
                </a:spcAft>
              </a:pPr>
              <a:r>
                <a:rPr lang="en-US" sz="1800" b="0">
                  <a:solidFill>
                    <a:schemeClr val="tx1"/>
                  </a:solidFill>
                </a:rPr>
                <a:t>with inelastic demand:</a:t>
              </a:r>
            </a:p>
          </p:txBody>
        </p:sp>
        <p:graphicFrame>
          <p:nvGraphicFramePr>
            <p:cNvPr id="13314" name="Object 19"/>
            <p:cNvGraphicFramePr>
              <a:graphicFrameLocks noChangeAspect="1"/>
            </p:cNvGraphicFramePr>
            <p:nvPr/>
          </p:nvGraphicFramePr>
          <p:xfrm>
            <a:off x="3468" y="3353"/>
            <a:ext cx="1513" cy="276"/>
          </p:xfrm>
          <a:graphic>
            <a:graphicData uri="http://schemas.openxmlformats.org/presentationml/2006/ole">
              <mc:AlternateContent xmlns:mc="http://schemas.openxmlformats.org/markup-compatibility/2006">
                <mc:Choice xmlns:v="urn:schemas-microsoft-com:vml" Requires="v">
                  <p:oleObj spid="_x0000_s13331" name="Equation" r:id="rId5" imgW="1320227" imgH="241195" progId="Equation.3">
                    <p:embed/>
                  </p:oleObj>
                </mc:Choice>
                <mc:Fallback>
                  <p:oleObj name="Equation" r:id="rId5" imgW="1320227" imgH="241195"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 y="3353"/>
                          <a:ext cx="1513"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63431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1820"/>
                                        </p:tgtEl>
                                        <p:attrNameLst>
                                          <p:attrName>style.visibility</p:attrName>
                                        </p:attrNameLst>
                                      </p:cBhvr>
                                      <p:to>
                                        <p:strVal val="visible"/>
                                      </p:to>
                                    </p:set>
                                    <p:animEffect transition="in" filter="wipe(left)">
                                      <p:cBhvr>
                                        <p:cTn id="7" dur="500"/>
                                        <p:tgtEl>
                                          <p:spTgt spid="1271820"/>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71821"/>
                                        </p:tgtEl>
                                        <p:attrNameLst>
                                          <p:attrName>style.visibility</p:attrName>
                                        </p:attrNameLst>
                                      </p:cBhvr>
                                      <p:to>
                                        <p:strVal val="visible"/>
                                      </p:to>
                                    </p:set>
                                    <p:animEffect transition="in" filter="wipe(left)">
                                      <p:cBhvr>
                                        <p:cTn id="16" dur="500"/>
                                        <p:tgtEl>
                                          <p:spTgt spid="1271821"/>
                                        </p:tgtEl>
                                      </p:cBhvr>
                                    </p:animEffect>
                                  </p:childTnLst>
                                </p:cTn>
                              </p:par>
                            </p:childTnLst>
                          </p:cTn>
                        </p:par>
                        <p:par>
                          <p:cTn id="17" fill="hold" nodeType="afterGroup">
                            <p:stCondLst>
                              <p:cond delay="1500"/>
                            </p:stCondLst>
                            <p:childTnLst>
                              <p:par>
                                <p:cTn id="18" presetID="17"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20" grpId="0"/>
      <p:bldP spid="127182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5919" name="Rectangle 15"/>
          <p:cNvSpPr>
            <a:spLocks noChangeArrowheads="1"/>
          </p:cNvSpPr>
          <p:nvPr/>
        </p:nvSpPr>
        <p:spPr bwMode="auto">
          <a:xfrm>
            <a:off x="1981200" y="15732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income elasticity of demand</a:t>
            </a:r>
            <a:r>
              <a:rPr lang="en-US" sz="1800" b="0">
                <a:solidFill>
                  <a:schemeClr val="tx1"/>
                </a:solidFill>
              </a:rPr>
              <a:t>  A measure of the responsiveness of demand to changes in income.</a:t>
            </a:r>
          </a:p>
        </p:txBody>
      </p:sp>
      <p:grpSp>
        <p:nvGrpSpPr>
          <p:cNvPr id="2" name="Group 19"/>
          <p:cNvGrpSpPr>
            <a:grpSpLocks/>
          </p:cNvGrpSpPr>
          <p:nvPr/>
        </p:nvGrpSpPr>
        <p:grpSpPr bwMode="auto">
          <a:xfrm>
            <a:off x="1981200" y="2476501"/>
            <a:ext cx="8229600" cy="1101725"/>
            <a:chOff x="432" y="2352"/>
            <a:chExt cx="5184" cy="694"/>
          </a:xfrm>
        </p:grpSpPr>
        <p:sp>
          <p:nvSpPr>
            <p:cNvPr id="14348" name="Text Box 17"/>
            <p:cNvSpPr txBox="1">
              <a:spLocks noChangeArrowheads="1"/>
            </p:cNvSpPr>
            <p:nvPr/>
          </p:nvSpPr>
          <p:spPr bwMode="auto">
            <a:xfrm>
              <a:off x="432" y="2352"/>
              <a:ext cx="5184" cy="694"/>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4339" name="Object 18"/>
            <p:cNvGraphicFramePr>
              <a:graphicFrameLocks noChangeAspect="1"/>
            </p:cNvGraphicFramePr>
            <p:nvPr/>
          </p:nvGraphicFramePr>
          <p:xfrm>
            <a:off x="999" y="2468"/>
            <a:ext cx="4051" cy="442"/>
          </p:xfrm>
          <a:graphic>
            <a:graphicData uri="http://schemas.openxmlformats.org/presentationml/2006/ole">
              <mc:AlternateContent xmlns:mc="http://schemas.openxmlformats.org/markup-compatibility/2006">
                <mc:Choice xmlns:v="urn:schemas-microsoft-com:vml" Requires="v">
                  <p:oleObj spid="_x0000_s14354" name="Equation" r:id="rId3" imgW="3835400" imgH="419100" progId="Equation.3">
                    <p:embed/>
                  </p:oleObj>
                </mc:Choice>
                <mc:Fallback>
                  <p:oleObj name="Equation" r:id="rId3" imgW="3835400" imgH="4191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 y="2468"/>
                          <a:ext cx="4051"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Other Important </a:t>
            </a:r>
            <a:r>
              <a:rPr lang="en-US" sz="2400" kern="0" dirty="0" err="1">
                <a:solidFill>
                  <a:srgbClr val="8A1636"/>
                </a:solidFill>
                <a:latin typeface="+mj-lt"/>
                <a:ea typeface="+mj-ea"/>
                <a:cs typeface="+mj-cs"/>
              </a:rPr>
              <a:t>Elasticities</a:t>
            </a:r>
            <a:endParaRPr lang="en-US" sz="2400" kern="0" dirty="0">
              <a:solidFill>
                <a:srgbClr val="8A1636"/>
              </a:solidFill>
              <a:latin typeface="+mj-lt"/>
              <a:ea typeface="+mj-ea"/>
              <a:cs typeface="+mj-cs"/>
            </a:endParaRPr>
          </a:p>
        </p:txBody>
      </p:sp>
      <p:sp>
        <p:nvSpPr>
          <p:cNvPr id="10" name="Rectangle 4"/>
          <p:cNvSpPr txBox="1">
            <a:spLocks noChangeArrowheads="1"/>
          </p:cNvSpPr>
          <p:nvPr/>
        </p:nvSpPr>
        <p:spPr bwMode="auto">
          <a:xfrm>
            <a:off x="1981200" y="93345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Income Elasticity of Demand</a:t>
            </a:r>
          </a:p>
        </p:txBody>
      </p:sp>
      <p:sp>
        <p:nvSpPr>
          <p:cNvPr id="8" name="Rectangle 8"/>
          <p:cNvSpPr>
            <a:spLocks noChangeArrowheads="1"/>
          </p:cNvSpPr>
          <p:nvPr/>
        </p:nvSpPr>
        <p:spPr bwMode="auto">
          <a:xfrm>
            <a:off x="1981200" y="44751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cross-price elasticity of demand</a:t>
            </a:r>
            <a:r>
              <a:rPr lang="en-US" sz="1800" b="0">
                <a:solidFill>
                  <a:schemeClr val="tx1"/>
                </a:solidFill>
              </a:rPr>
              <a:t>  A measure of the response of the quantity of one good demanded to a change in the price of another good.</a:t>
            </a:r>
          </a:p>
        </p:txBody>
      </p:sp>
      <p:grpSp>
        <p:nvGrpSpPr>
          <p:cNvPr id="3" name="Group 9"/>
          <p:cNvGrpSpPr>
            <a:grpSpLocks/>
          </p:cNvGrpSpPr>
          <p:nvPr/>
        </p:nvGrpSpPr>
        <p:grpSpPr bwMode="auto">
          <a:xfrm>
            <a:off x="1981200" y="5378450"/>
            <a:ext cx="8229600" cy="1174750"/>
            <a:chOff x="1080" y="2544"/>
            <a:chExt cx="4032" cy="576"/>
          </a:xfrm>
        </p:grpSpPr>
        <p:sp>
          <p:nvSpPr>
            <p:cNvPr id="14347" name="Text Box 10"/>
            <p:cNvSpPr txBox="1">
              <a:spLocks noChangeArrowheads="1"/>
            </p:cNvSpPr>
            <p:nvPr/>
          </p:nvSpPr>
          <p:spPr bwMode="auto">
            <a:xfrm>
              <a:off x="1080" y="2544"/>
              <a:ext cx="4032"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4338" name="Object 11"/>
            <p:cNvGraphicFramePr>
              <a:graphicFrameLocks noChangeAspect="1"/>
            </p:cNvGraphicFramePr>
            <p:nvPr/>
          </p:nvGraphicFramePr>
          <p:xfrm>
            <a:off x="1304" y="2663"/>
            <a:ext cx="3584" cy="341"/>
          </p:xfrm>
          <a:graphic>
            <a:graphicData uri="http://schemas.openxmlformats.org/presentationml/2006/ole">
              <mc:AlternateContent xmlns:mc="http://schemas.openxmlformats.org/markup-compatibility/2006">
                <mc:Choice xmlns:v="urn:schemas-microsoft-com:vml" Requires="v">
                  <p:oleObj spid="_x0000_s14355" name="Equation" r:id="rId5" imgW="4406900" imgH="419100" progId="Equation.3">
                    <p:embed/>
                  </p:oleObj>
                </mc:Choice>
                <mc:Fallback>
                  <p:oleObj name="Equation" r:id="rId5" imgW="4406900" imgH="4191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2663"/>
                          <a:ext cx="3584"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 name="Rectangle 4"/>
          <p:cNvSpPr txBox="1">
            <a:spLocks noChangeArrowheads="1"/>
          </p:cNvSpPr>
          <p:nvPr/>
        </p:nvSpPr>
        <p:spPr bwMode="auto">
          <a:xfrm>
            <a:off x="1981200" y="3835400"/>
            <a:ext cx="6846888" cy="381000"/>
          </a:xfrm>
          <a:prstGeom prst="rect">
            <a:avLst/>
          </a:prstGeom>
          <a:noFill/>
          <a:ln>
            <a:miter lim="800000"/>
            <a:headEnd/>
            <a:tailEnd/>
          </a:ln>
        </p:spPr>
        <p:txBody>
          <a:bodyPr/>
          <a:lstStyle/>
          <a:p>
            <a:pPr marL="457200" indent="-457200">
              <a:defRPr/>
            </a:pPr>
            <a:r>
              <a:rPr lang="en-US" sz="2000" kern="0" dirty="0">
                <a:solidFill>
                  <a:srgbClr val="55367D"/>
                </a:solidFill>
              </a:rPr>
              <a:t>Cross-Price Elasticity of Demand</a:t>
            </a:r>
          </a:p>
        </p:txBody>
      </p:sp>
    </p:spTree>
    <p:extLst>
      <p:ext uri="{BB962C8B-B14F-4D97-AF65-F5344CB8AC3E}">
        <p14:creationId xmlns:p14="http://schemas.microsoft.com/office/powerpoint/2010/main" val="247803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75919">
                                            <p:txEl>
                                              <p:pRg st="0" end="0"/>
                                            </p:txEl>
                                          </p:spTgt>
                                        </p:tgtEl>
                                        <p:attrNameLst>
                                          <p:attrName>style.visibility</p:attrName>
                                        </p:attrNameLst>
                                      </p:cBhvr>
                                      <p:to>
                                        <p:strVal val="visible"/>
                                      </p:to>
                                    </p:set>
                                    <p:animEffect transition="in" filter="wipe(left)">
                                      <p:cBhvr>
                                        <p:cTn id="15" dur="500"/>
                                        <p:tgtEl>
                                          <p:spTgt spid="1275919">
                                            <p:txEl>
                                              <p:pRg st="0" end="0"/>
                                            </p:txEl>
                                          </p:spTgt>
                                        </p:tgtEl>
                                      </p:cBhvr>
                                    </p:animEffect>
                                  </p:childTnLst>
                                </p:cTn>
                              </p:par>
                            </p:childTnLst>
                          </p:cTn>
                        </p:par>
                        <p:par>
                          <p:cTn id="16" fill="hold" nodeType="afterGroup">
                            <p:stCondLst>
                              <p:cond delay="1500"/>
                            </p:stCondLst>
                            <p:childTnLst>
                              <p:par>
                                <p:cTn id="17" presetID="17"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nodeType="after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par>
                          <p:cTn id="29" fill="hold" nodeType="afterGroup">
                            <p:stCondLst>
                              <p:cond delay="3000"/>
                            </p:stCondLst>
                            <p:childTnLst>
                              <p:par>
                                <p:cTn id="30" presetID="17" presetClass="entr" presetSubtype="1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19" grpId="0" build="p" bldLvl="2" autoUpdateAnimBg="0" advAuto="0"/>
      <p:bldP spid="9" grpId="0" animBg="1"/>
      <p:bldP spid="10" grpId="0" animBg="1"/>
      <p:bldP spid="8" grpId="0" build="p" bldLvl="2" autoUpdateAnimBg="0" advAuto="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7960" name="Rectangle 8"/>
          <p:cNvSpPr>
            <a:spLocks noChangeArrowheads="1"/>
          </p:cNvSpPr>
          <p:nvPr/>
        </p:nvSpPr>
        <p:spPr bwMode="auto">
          <a:xfrm>
            <a:off x="1981200" y="12001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 of supply</a:t>
            </a:r>
            <a:r>
              <a:rPr lang="en-US" sz="1800" b="0">
                <a:solidFill>
                  <a:schemeClr val="tx1"/>
                </a:solidFill>
              </a:rPr>
              <a:t>  A measure of the response of quantity of a good supplied to a change in price of that good. Likely to be positive in output markets.</a:t>
            </a:r>
          </a:p>
        </p:txBody>
      </p:sp>
      <p:grpSp>
        <p:nvGrpSpPr>
          <p:cNvPr id="2" name="Group 12"/>
          <p:cNvGrpSpPr>
            <a:grpSpLocks/>
          </p:cNvGrpSpPr>
          <p:nvPr/>
        </p:nvGrpSpPr>
        <p:grpSpPr bwMode="auto">
          <a:xfrm>
            <a:off x="1981200" y="2371726"/>
            <a:ext cx="8229600" cy="1116013"/>
            <a:chOff x="432" y="2304"/>
            <a:chExt cx="5184" cy="703"/>
          </a:xfrm>
        </p:grpSpPr>
        <p:sp>
          <p:nvSpPr>
            <p:cNvPr id="15370" name="Text Box 10"/>
            <p:cNvSpPr txBox="1">
              <a:spLocks noChangeArrowheads="1"/>
            </p:cNvSpPr>
            <p:nvPr/>
          </p:nvSpPr>
          <p:spPr bwMode="auto">
            <a:xfrm>
              <a:off x="432" y="2304"/>
              <a:ext cx="5184" cy="703"/>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5363" name="Object 10"/>
            <p:cNvGraphicFramePr>
              <a:graphicFrameLocks noChangeAspect="1"/>
            </p:cNvGraphicFramePr>
            <p:nvPr/>
          </p:nvGraphicFramePr>
          <p:xfrm>
            <a:off x="1069" y="2398"/>
            <a:ext cx="3909" cy="483"/>
          </p:xfrm>
          <a:graphic>
            <a:graphicData uri="http://schemas.openxmlformats.org/presentationml/2006/ole">
              <mc:AlternateContent xmlns:mc="http://schemas.openxmlformats.org/markup-compatibility/2006">
                <mc:Choice xmlns:v="urn:schemas-microsoft-com:vml" Requires="v">
                  <p:oleObj spid="_x0000_s15378" name="Equation" r:id="rId3" imgW="4419600" imgH="546100" progId="">
                    <p:embed/>
                  </p:oleObj>
                </mc:Choice>
                <mc:Fallback>
                  <p:oleObj name="Equation" r:id="rId3" imgW="4419600" imgH="5461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 y="2398"/>
                          <a:ext cx="3909" cy="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4"/>
          <p:cNvSpPr txBox="1">
            <a:spLocks noChangeArrowheads="1"/>
          </p:cNvSpPr>
          <p:nvPr/>
        </p:nvSpPr>
        <p:spPr bwMode="auto">
          <a:xfrm>
            <a:off x="1981200" y="295275"/>
            <a:ext cx="8229600" cy="381000"/>
          </a:xfrm>
          <a:prstGeom prst="rect">
            <a:avLst/>
          </a:prstGeom>
          <a:noFill/>
          <a:ln>
            <a:miter lim="800000"/>
            <a:headEnd/>
            <a:tailEnd/>
          </a:ln>
        </p:spPr>
        <p:txBody>
          <a:bodyPr/>
          <a:lstStyle/>
          <a:p>
            <a:pPr marL="457200" indent="-457200">
              <a:defRPr/>
            </a:pPr>
            <a:r>
              <a:rPr lang="en-US" sz="2000" kern="0" dirty="0">
                <a:solidFill>
                  <a:srgbClr val="55367D"/>
                </a:solidFill>
              </a:rPr>
              <a:t>Elasticity of Supply</a:t>
            </a:r>
          </a:p>
        </p:txBody>
      </p:sp>
      <p:sp>
        <p:nvSpPr>
          <p:cNvPr id="8" name="Rectangle 8"/>
          <p:cNvSpPr>
            <a:spLocks noChangeArrowheads="1"/>
          </p:cNvSpPr>
          <p:nvPr/>
        </p:nvSpPr>
        <p:spPr bwMode="auto">
          <a:xfrm>
            <a:off x="1981200" y="40116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elasticity of labor supply</a:t>
            </a:r>
            <a:r>
              <a:rPr lang="en-US" sz="1800" b="0">
                <a:solidFill>
                  <a:schemeClr val="tx1"/>
                </a:solidFill>
              </a:rPr>
              <a:t>  A measure of the response of labor supplied to a change in the price of labor.</a:t>
            </a:r>
          </a:p>
        </p:txBody>
      </p:sp>
      <p:grpSp>
        <p:nvGrpSpPr>
          <p:cNvPr id="3" name="Group 9"/>
          <p:cNvGrpSpPr>
            <a:grpSpLocks/>
          </p:cNvGrpSpPr>
          <p:nvPr/>
        </p:nvGrpSpPr>
        <p:grpSpPr bwMode="auto">
          <a:xfrm>
            <a:off x="1981200" y="5181601"/>
            <a:ext cx="8229600" cy="1139825"/>
            <a:chOff x="1017" y="2544"/>
            <a:chExt cx="4158" cy="576"/>
          </a:xfrm>
        </p:grpSpPr>
        <p:sp>
          <p:nvSpPr>
            <p:cNvPr id="15369" name="Text Box 10"/>
            <p:cNvSpPr txBox="1">
              <a:spLocks noChangeArrowheads="1"/>
            </p:cNvSpPr>
            <p:nvPr/>
          </p:nvSpPr>
          <p:spPr bwMode="auto">
            <a:xfrm>
              <a:off x="1017" y="2544"/>
              <a:ext cx="4158" cy="576"/>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5362" name="Object 11"/>
            <p:cNvGraphicFramePr>
              <a:graphicFrameLocks noChangeAspect="1"/>
            </p:cNvGraphicFramePr>
            <p:nvPr/>
          </p:nvGraphicFramePr>
          <p:xfrm>
            <a:off x="1320" y="2652"/>
            <a:ext cx="3552" cy="369"/>
          </p:xfrm>
          <a:graphic>
            <a:graphicData uri="http://schemas.openxmlformats.org/presentationml/2006/ole">
              <mc:AlternateContent xmlns:mc="http://schemas.openxmlformats.org/markup-compatibility/2006">
                <mc:Choice xmlns:v="urn:schemas-microsoft-com:vml" Requires="v">
                  <p:oleObj spid="_x0000_s15379" name="Equation" r:id="rId5" imgW="4038600" imgH="419100" progId="Equation.3">
                    <p:embed/>
                  </p:oleObj>
                </mc:Choice>
                <mc:Fallback>
                  <p:oleObj name="Equation" r:id="rId5" imgW="4038600" imgH="4191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 y="2652"/>
                          <a:ext cx="3552"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52208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77960">
                                            <p:txEl>
                                              <p:pRg st="0" end="0"/>
                                            </p:txEl>
                                          </p:spTgt>
                                        </p:tgtEl>
                                        <p:attrNameLst>
                                          <p:attrName>style.visibility</p:attrName>
                                        </p:attrNameLst>
                                      </p:cBhvr>
                                      <p:to>
                                        <p:strVal val="visible"/>
                                      </p:to>
                                    </p:set>
                                    <p:animEffect transition="in" filter="wipe(left)">
                                      <p:cBhvr>
                                        <p:cTn id="11" dur="500"/>
                                        <p:tgtEl>
                                          <p:spTgt spid="1277960">
                                            <p:txEl>
                                              <p:pRg st="0" end="0"/>
                                            </p:txEl>
                                          </p:spTgt>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2000"/>
                            </p:stCondLst>
                            <p:childTnLst>
                              <p:par>
                                <p:cTn id="22" presetID="17"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0" grpId="0" build="p" bldLvl="2" autoUpdateAnimBg="0" advAuto="0"/>
      <p:bldP spid="10" grpId="0" animBg="1"/>
      <p:bldP spid="8" grpId="0"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3935" name="Rectangle 15"/>
          <p:cNvSpPr>
            <a:spLocks noChangeArrowheads="1"/>
          </p:cNvSpPr>
          <p:nvPr/>
        </p:nvSpPr>
        <p:spPr bwMode="auto">
          <a:xfrm>
            <a:off x="1981201" y="5715000"/>
            <a:ext cx="5915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5.1</a:t>
            </a:r>
            <a:r>
              <a:rPr lang="en-US" sz="1400"/>
              <a:t>  </a:t>
            </a:r>
            <a:r>
              <a:rPr lang="en-US" sz="1400">
                <a:solidFill>
                  <a:schemeClr val="tx1"/>
                </a:solidFill>
              </a:rPr>
              <a:t>Slope Is Not a Useful Measure of Responsiveness</a:t>
            </a:r>
          </a:p>
        </p:txBody>
      </p:sp>
      <p:sp>
        <p:nvSpPr>
          <p:cNvPr id="1233936" name="Text Box 16"/>
          <p:cNvSpPr txBox="1">
            <a:spLocks noChangeArrowheads="1"/>
          </p:cNvSpPr>
          <p:nvPr/>
        </p:nvSpPr>
        <p:spPr bwMode="auto">
          <a:xfrm rot="10800000">
            <a:off x="1905000" y="599122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Changing the unit of measure from pounds to ounces changes the numerical value of the demand slope dramatically, but the behavior of buyers in the two diagrams is identical.</a:t>
            </a:r>
          </a:p>
        </p:txBody>
      </p:sp>
      <p:pic>
        <p:nvPicPr>
          <p:cNvPr id="1233940" name="Picture 20" descr="fig5_1_pp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1" name="Picture 21" descr="fig5_1_pp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2" name="Picture 22" descr="fig5_1_pp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3" name="Picture 23" descr="fig5_1_ppt-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4" name="Picture 24" descr="fig5_1_ppt-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5" name="Picture 25" descr="fig5_1_ppt-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6" name="Picture 26" descr="fig5_1_ppt-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7" name="Picture 27" descr="fig5_1_ppt-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8" name="Picture 28" descr="fig5_1_ppt-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49" name="Picture 29" descr="fig5_1_ppt-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6039" y="1295400"/>
            <a:ext cx="7019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Price Elasticity of Demand</a:t>
            </a:r>
          </a:p>
        </p:txBody>
      </p:sp>
      <p:sp>
        <p:nvSpPr>
          <p:cNvPr id="18" name="Rectangle 4"/>
          <p:cNvSpPr txBox="1">
            <a:spLocks noChangeArrowheads="1"/>
          </p:cNvSpPr>
          <p:nvPr/>
        </p:nvSpPr>
        <p:spPr bwMode="auto">
          <a:xfrm>
            <a:off x="1981200" y="7620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Slope and Elasticity</a:t>
            </a:r>
          </a:p>
        </p:txBody>
      </p:sp>
    </p:spTree>
    <p:extLst>
      <p:ext uri="{BB962C8B-B14F-4D97-AF65-F5344CB8AC3E}">
        <p14:creationId xmlns:p14="http://schemas.microsoft.com/office/powerpoint/2010/main" val="146461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3935"/>
                                        </p:tgtEl>
                                        <p:attrNameLst>
                                          <p:attrName>style.visibility</p:attrName>
                                        </p:attrNameLst>
                                      </p:cBhvr>
                                      <p:to>
                                        <p:strVal val="visible"/>
                                      </p:to>
                                    </p:set>
                                    <p:animEffect transition="in" filter="wipe(left)">
                                      <p:cBhvr>
                                        <p:cTn id="15" dur="500"/>
                                        <p:tgtEl>
                                          <p:spTgt spid="123393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33940"/>
                                        </p:tgtEl>
                                        <p:attrNameLst>
                                          <p:attrName>style.visibility</p:attrName>
                                        </p:attrNameLst>
                                      </p:cBhvr>
                                      <p:to>
                                        <p:strVal val="visible"/>
                                      </p:to>
                                    </p:set>
                                    <p:animEffect transition="in" filter="wipe(left)">
                                      <p:cBhvr>
                                        <p:cTn id="19" dur="1000"/>
                                        <p:tgtEl>
                                          <p:spTgt spid="1233940"/>
                                        </p:tgtEl>
                                      </p:cBhvr>
                                    </p:animEffect>
                                  </p:childTnLst>
                                </p:cTn>
                              </p:par>
                              <p:par>
                                <p:cTn id="20" presetID="22" presetClass="entr" presetSubtype="8" fill="hold" nodeType="withEffect">
                                  <p:stCondLst>
                                    <p:cond delay="0"/>
                                  </p:stCondLst>
                                  <p:childTnLst>
                                    <p:set>
                                      <p:cBhvr>
                                        <p:cTn id="21" dur="1" fill="hold">
                                          <p:stCondLst>
                                            <p:cond delay="0"/>
                                          </p:stCondLst>
                                        </p:cTn>
                                        <p:tgtEl>
                                          <p:spTgt spid="1233945"/>
                                        </p:tgtEl>
                                        <p:attrNameLst>
                                          <p:attrName>style.visibility</p:attrName>
                                        </p:attrNameLst>
                                      </p:cBhvr>
                                      <p:to>
                                        <p:strVal val="visible"/>
                                      </p:to>
                                    </p:set>
                                    <p:animEffect transition="in" filter="wipe(left)">
                                      <p:cBhvr>
                                        <p:cTn id="22" dur="1000"/>
                                        <p:tgtEl>
                                          <p:spTgt spid="1233945"/>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233941"/>
                                        </p:tgtEl>
                                        <p:attrNameLst>
                                          <p:attrName>style.visibility</p:attrName>
                                        </p:attrNameLst>
                                      </p:cBhvr>
                                      <p:to>
                                        <p:strVal val="visible"/>
                                      </p:to>
                                    </p:set>
                                    <p:animEffect transition="in" filter="wipe(left)">
                                      <p:cBhvr>
                                        <p:cTn id="26" dur="1000"/>
                                        <p:tgtEl>
                                          <p:spTgt spid="1233941"/>
                                        </p:tgtEl>
                                      </p:cBhvr>
                                    </p:animEffect>
                                  </p:childTnLst>
                                </p:cTn>
                              </p:par>
                              <p:par>
                                <p:cTn id="27" presetID="22" presetClass="entr" presetSubtype="8" fill="hold" nodeType="withEffect">
                                  <p:stCondLst>
                                    <p:cond delay="0"/>
                                  </p:stCondLst>
                                  <p:childTnLst>
                                    <p:set>
                                      <p:cBhvr>
                                        <p:cTn id="28" dur="1" fill="hold">
                                          <p:stCondLst>
                                            <p:cond delay="0"/>
                                          </p:stCondLst>
                                        </p:cTn>
                                        <p:tgtEl>
                                          <p:spTgt spid="1233946"/>
                                        </p:tgtEl>
                                        <p:attrNameLst>
                                          <p:attrName>style.visibility</p:attrName>
                                        </p:attrNameLst>
                                      </p:cBhvr>
                                      <p:to>
                                        <p:strVal val="visible"/>
                                      </p:to>
                                    </p:set>
                                    <p:animEffect transition="in" filter="wipe(left)">
                                      <p:cBhvr>
                                        <p:cTn id="29" dur="1000"/>
                                        <p:tgtEl>
                                          <p:spTgt spid="1233946"/>
                                        </p:tgtEl>
                                      </p:cBhvr>
                                    </p:animEffect>
                                  </p:childTnLst>
                                </p:cTn>
                              </p:par>
                            </p:childTnLst>
                          </p:cTn>
                        </p:par>
                        <p:par>
                          <p:cTn id="30" fill="hold" nodeType="afterGroup">
                            <p:stCondLst>
                              <p:cond delay="3500"/>
                            </p:stCondLst>
                            <p:childTnLst>
                              <p:par>
                                <p:cTn id="31" presetID="22" presetClass="entr" presetSubtype="1" fill="hold" nodeType="afterEffect">
                                  <p:stCondLst>
                                    <p:cond delay="0"/>
                                  </p:stCondLst>
                                  <p:childTnLst>
                                    <p:set>
                                      <p:cBhvr>
                                        <p:cTn id="32" dur="1" fill="hold">
                                          <p:stCondLst>
                                            <p:cond delay="0"/>
                                          </p:stCondLst>
                                        </p:cTn>
                                        <p:tgtEl>
                                          <p:spTgt spid="1233942"/>
                                        </p:tgtEl>
                                        <p:attrNameLst>
                                          <p:attrName>style.visibility</p:attrName>
                                        </p:attrNameLst>
                                      </p:cBhvr>
                                      <p:to>
                                        <p:strVal val="visible"/>
                                      </p:to>
                                    </p:set>
                                    <p:animEffect transition="in" filter="wipe(up)">
                                      <p:cBhvr>
                                        <p:cTn id="33" dur="1000"/>
                                        <p:tgtEl>
                                          <p:spTgt spid="1233942"/>
                                        </p:tgtEl>
                                      </p:cBhvr>
                                    </p:animEffect>
                                  </p:childTnLst>
                                </p:cTn>
                              </p:par>
                              <p:par>
                                <p:cTn id="34" presetID="22" presetClass="entr" presetSubtype="1" fill="hold" nodeType="withEffect">
                                  <p:stCondLst>
                                    <p:cond delay="0"/>
                                  </p:stCondLst>
                                  <p:childTnLst>
                                    <p:set>
                                      <p:cBhvr>
                                        <p:cTn id="35" dur="1" fill="hold">
                                          <p:stCondLst>
                                            <p:cond delay="0"/>
                                          </p:stCondLst>
                                        </p:cTn>
                                        <p:tgtEl>
                                          <p:spTgt spid="1233947"/>
                                        </p:tgtEl>
                                        <p:attrNameLst>
                                          <p:attrName>style.visibility</p:attrName>
                                        </p:attrNameLst>
                                      </p:cBhvr>
                                      <p:to>
                                        <p:strVal val="visible"/>
                                      </p:to>
                                    </p:set>
                                    <p:animEffect transition="in" filter="wipe(up)">
                                      <p:cBhvr>
                                        <p:cTn id="36" dur="1000"/>
                                        <p:tgtEl>
                                          <p:spTgt spid="1233947"/>
                                        </p:tgtEl>
                                      </p:cBhvr>
                                    </p:animEffect>
                                  </p:childTnLst>
                                </p:cTn>
                              </p:par>
                            </p:childTnLst>
                          </p:cTn>
                        </p:par>
                        <p:par>
                          <p:cTn id="37" fill="hold" nodeType="afterGroup">
                            <p:stCondLst>
                              <p:cond delay="4500"/>
                            </p:stCondLst>
                            <p:childTnLst>
                              <p:par>
                                <p:cTn id="38" presetID="22" presetClass="entr" presetSubtype="8" fill="hold" nodeType="afterEffect">
                                  <p:stCondLst>
                                    <p:cond delay="0"/>
                                  </p:stCondLst>
                                  <p:childTnLst>
                                    <p:set>
                                      <p:cBhvr>
                                        <p:cTn id="39" dur="1" fill="hold">
                                          <p:stCondLst>
                                            <p:cond delay="0"/>
                                          </p:stCondLst>
                                        </p:cTn>
                                        <p:tgtEl>
                                          <p:spTgt spid="1233943"/>
                                        </p:tgtEl>
                                        <p:attrNameLst>
                                          <p:attrName>style.visibility</p:attrName>
                                        </p:attrNameLst>
                                      </p:cBhvr>
                                      <p:to>
                                        <p:strVal val="visible"/>
                                      </p:to>
                                    </p:set>
                                    <p:animEffect transition="in" filter="wipe(left)">
                                      <p:cBhvr>
                                        <p:cTn id="40" dur="1000"/>
                                        <p:tgtEl>
                                          <p:spTgt spid="1233943"/>
                                        </p:tgtEl>
                                      </p:cBhvr>
                                    </p:animEffect>
                                  </p:childTnLst>
                                </p:cTn>
                              </p:par>
                              <p:par>
                                <p:cTn id="41" presetID="22" presetClass="entr" presetSubtype="8" fill="hold" nodeType="withEffect">
                                  <p:stCondLst>
                                    <p:cond delay="0"/>
                                  </p:stCondLst>
                                  <p:childTnLst>
                                    <p:set>
                                      <p:cBhvr>
                                        <p:cTn id="42" dur="1" fill="hold">
                                          <p:stCondLst>
                                            <p:cond delay="0"/>
                                          </p:stCondLst>
                                        </p:cTn>
                                        <p:tgtEl>
                                          <p:spTgt spid="1233948"/>
                                        </p:tgtEl>
                                        <p:attrNameLst>
                                          <p:attrName>style.visibility</p:attrName>
                                        </p:attrNameLst>
                                      </p:cBhvr>
                                      <p:to>
                                        <p:strVal val="visible"/>
                                      </p:to>
                                    </p:set>
                                    <p:animEffect transition="in" filter="wipe(left)">
                                      <p:cBhvr>
                                        <p:cTn id="43" dur="1000"/>
                                        <p:tgtEl>
                                          <p:spTgt spid="1233948"/>
                                        </p:tgtEl>
                                      </p:cBhvr>
                                    </p:animEffect>
                                  </p:childTnLst>
                                </p:cTn>
                              </p:par>
                            </p:childTnLst>
                          </p:cTn>
                        </p:par>
                        <p:par>
                          <p:cTn id="44" fill="hold" nodeType="afterGroup">
                            <p:stCondLst>
                              <p:cond delay="5500"/>
                            </p:stCondLst>
                            <p:childTnLst>
                              <p:par>
                                <p:cTn id="45" presetID="22" presetClass="entr" presetSubtype="8" fill="hold" nodeType="afterEffect">
                                  <p:stCondLst>
                                    <p:cond delay="0"/>
                                  </p:stCondLst>
                                  <p:childTnLst>
                                    <p:set>
                                      <p:cBhvr>
                                        <p:cTn id="46" dur="1" fill="hold">
                                          <p:stCondLst>
                                            <p:cond delay="0"/>
                                          </p:stCondLst>
                                        </p:cTn>
                                        <p:tgtEl>
                                          <p:spTgt spid="1233944"/>
                                        </p:tgtEl>
                                        <p:attrNameLst>
                                          <p:attrName>style.visibility</p:attrName>
                                        </p:attrNameLst>
                                      </p:cBhvr>
                                      <p:to>
                                        <p:strVal val="visible"/>
                                      </p:to>
                                    </p:set>
                                    <p:animEffect transition="in" filter="wipe(left)">
                                      <p:cBhvr>
                                        <p:cTn id="47" dur="1000"/>
                                        <p:tgtEl>
                                          <p:spTgt spid="1233944"/>
                                        </p:tgtEl>
                                      </p:cBhvr>
                                    </p:animEffect>
                                  </p:childTnLst>
                                </p:cTn>
                              </p:par>
                              <p:par>
                                <p:cTn id="48" presetID="22" presetClass="entr" presetSubtype="8" fill="hold" nodeType="withEffect">
                                  <p:stCondLst>
                                    <p:cond delay="0"/>
                                  </p:stCondLst>
                                  <p:childTnLst>
                                    <p:set>
                                      <p:cBhvr>
                                        <p:cTn id="49" dur="1" fill="hold">
                                          <p:stCondLst>
                                            <p:cond delay="0"/>
                                          </p:stCondLst>
                                        </p:cTn>
                                        <p:tgtEl>
                                          <p:spTgt spid="1233949"/>
                                        </p:tgtEl>
                                        <p:attrNameLst>
                                          <p:attrName>style.visibility</p:attrName>
                                        </p:attrNameLst>
                                      </p:cBhvr>
                                      <p:to>
                                        <p:strVal val="visible"/>
                                      </p:to>
                                    </p:set>
                                    <p:animEffect transition="in" filter="wipe(left)">
                                      <p:cBhvr>
                                        <p:cTn id="50" dur="1000"/>
                                        <p:tgtEl>
                                          <p:spTgt spid="1233949"/>
                                        </p:tgtEl>
                                      </p:cBhvr>
                                    </p:animEffect>
                                  </p:childTnLst>
                                </p:cTn>
                              </p:par>
                            </p:childTnLst>
                          </p:cTn>
                        </p:par>
                        <p:par>
                          <p:cTn id="51" fill="hold" nodeType="afterGroup">
                            <p:stCondLst>
                              <p:cond delay="6500"/>
                            </p:stCondLst>
                            <p:childTnLst>
                              <p:par>
                                <p:cTn id="52" presetID="22" presetClass="entr" presetSubtype="8" fill="hold" nodeType="afterEffect">
                                  <p:stCondLst>
                                    <p:cond delay="0"/>
                                  </p:stCondLst>
                                  <p:childTnLst>
                                    <p:set>
                                      <p:cBhvr>
                                        <p:cTn id="53" dur="1" fill="hold">
                                          <p:stCondLst>
                                            <p:cond delay="0"/>
                                          </p:stCondLst>
                                        </p:cTn>
                                        <p:tgtEl>
                                          <p:spTgt spid="1233936">
                                            <p:txEl>
                                              <p:pRg st="0" end="0"/>
                                            </p:txEl>
                                          </p:spTgt>
                                        </p:tgtEl>
                                        <p:attrNameLst>
                                          <p:attrName>style.visibility</p:attrName>
                                        </p:attrNameLst>
                                      </p:cBhvr>
                                      <p:to>
                                        <p:strVal val="visible"/>
                                      </p:to>
                                    </p:set>
                                    <p:animEffect transition="in" filter="wipe(left)">
                                      <p:cBhvr>
                                        <p:cTn id="54" dur="500"/>
                                        <p:tgtEl>
                                          <p:spTgt spid="12339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35"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4947" name="Rectangle 3"/>
          <p:cNvSpPr>
            <a:spLocks noChangeArrowheads="1"/>
          </p:cNvSpPr>
          <p:nvPr/>
        </p:nvSpPr>
        <p:spPr bwMode="auto">
          <a:xfrm>
            <a:off x="1981200" y="1736725"/>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price elasticity of demand</a:t>
            </a:r>
            <a:r>
              <a:rPr lang="en-US" sz="1800" b="0">
                <a:solidFill>
                  <a:schemeClr val="tx1"/>
                </a:solidFill>
              </a:rPr>
              <a:t>  The ratio of the percentage of change in quantity demanded to the percentage of change in price; measures the responsiveness of quantity demanded to changes in price.</a:t>
            </a:r>
          </a:p>
        </p:txBody>
      </p:sp>
      <p:graphicFrame>
        <p:nvGraphicFramePr>
          <p:cNvPr id="1234950" name="Object 6"/>
          <p:cNvGraphicFramePr>
            <a:graphicFrameLocks noGrp="1" noChangeAspect="1"/>
          </p:cNvGraphicFramePr>
          <p:nvPr>
            <p:ph idx="4294967295"/>
          </p:nvPr>
        </p:nvGraphicFramePr>
        <p:xfrm>
          <a:off x="2895600" y="4395789"/>
          <a:ext cx="6400800" cy="725487"/>
        </p:xfrm>
        <a:graphic>
          <a:graphicData uri="http://schemas.openxmlformats.org/presentationml/2006/ole">
            <mc:AlternateContent xmlns:mc="http://schemas.openxmlformats.org/markup-compatibility/2006">
              <mc:Choice xmlns:v="urn:schemas-microsoft-com:vml" Requires="v">
                <p:oleObj spid="_x0000_s2058" name="Equation" r:id="rId3" imgW="3695700" imgH="419100" progId="Equation.3">
                  <p:embed/>
                </p:oleObj>
              </mc:Choice>
              <mc:Fallback>
                <p:oleObj name="Equation" r:id="rId3" imgW="3695700" imgH="419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395789"/>
                        <a:ext cx="640080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709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4947"/>
                                        </p:tgtEl>
                                        <p:attrNameLst>
                                          <p:attrName>style.visibility</p:attrName>
                                        </p:attrNameLst>
                                      </p:cBhvr>
                                      <p:to>
                                        <p:strVal val="visible"/>
                                      </p:to>
                                    </p:set>
                                    <p:animEffect transition="in" filter="wipe(left)">
                                      <p:cBhvr>
                                        <p:cTn id="7" dur="500"/>
                                        <p:tgtEl>
                                          <p:spTgt spid="123494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1234950"/>
                                        </p:tgtEl>
                                        <p:attrNameLst>
                                          <p:attrName>style.visibility</p:attrName>
                                        </p:attrNameLst>
                                      </p:cBhvr>
                                      <p:to>
                                        <p:strVal val="visible"/>
                                      </p:to>
                                    </p:set>
                                    <p:anim calcmode="lin" valueType="num">
                                      <p:cBhvr>
                                        <p:cTn id="11" dur="500" fill="hold"/>
                                        <p:tgtEl>
                                          <p:spTgt spid="1234950"/>
                                        </p:tgtEl>
                                        <p:attrNameLst>
                                          <p:attrName>ppt_w</p:attrName>
                                        </p:attrNameLst>
                                      </p:cBhvr>
                                      <p:tavLst>
                                        <p:tav tm="0">
                                          <p:val>
                                            <p:fltVal val="0"/>
                                          </p:val>
                                        </p:tav>
                                        <p:tav tm="100000">
                                          <p:val>
                                            <p:strVal val="#ppt_w"/>
                                          </p:val>
                                        </p:tav>
                                      </p:tavLst>
                                    </p:anim>
                                    <p:anim calcmode="lin" valueType="num">
                                      <p:cBhvr>
                                        <p:cTn id="12" dur="500" fill="hold"/>
                                        <p:tgtEl>
                                          <p:spTgt spid="12349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6023" name="Rectangle 55"/>
          <p:cNvSpPr>
            <a:spLocks noChangeArrowheads="1"/>
          </p:cNvSpPr>
          <p:nvPr/>
        </p:nvSpPr>
        <p:spPr bwMode="auto">
          <a:xfrm>
            <a:off x="1981200" y="13112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perfectly inelastic demand</a:t>
            </a:r>
            <a:r>
              <a:rPr lang="en-US" sz="1800" b="0">
                <a:solidFill>
                  <a:schemeClr val="tx1"/>
                </a:solidFill>
              </a:rPr>
              <a:t>  Demand in which quantity demanded does not respond at all to a change in price.</a:t>
            </a:r>
          </a:p>
        </p:txBody>
      </p:sp>
      <p:sp>
        <p:nvSpPr>
          <p:cNvPr id="57"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Types of Elasticity</a:t>
            </a:r>
          </a:p>
        </p:txBody>
      </p:sp>
      <p:sp>
        <p:nvSpPr>
          <p:cNvPr id="58" name="Rectangle 8"/>
          <p:cNvSpPr>
            <a:spLocks noChangeArrowheads="1"/>
          </p:cNvSpPr>
          <p:nvPr/>
        </p:nvSpPr>
        <p:spPr bwMode="auto">
          <a:xfrm>
            <a:off x="1981200" y="259238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perfectly elastic demand</a:t>
            </a:r>
            <a:r>
              <a:rPr lang="en-US" sz="1800" b="0">
                <a:solidFill>
                  <a:schemeClr val="tx1"/>
                </a:solidFill>
              </a:rPr>
              <a:t>  Demand in which quantity drops to zero at the slightest increase in price.</a:t>
            </a:r>
          </a:p>
        </p:txBody>
      </p:sp>
    </p:spTree>
    <p:extLst>
      <p:ext uri="{BB962C8B-B14F-4D97-AF65-F5344CB8AC3E}">
        <p14:creationId xmlns:p14="http://schemas.microsoft.com/office/powerpoint/2010/main" val="888489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6023"/>
                                        </p:tgtEl>
                                        <p:attrNameLst>
                                          <p:attrName>style.visibility</p:attrName>
                                        </p:attrNameLst>
                                      </p:cBhvr>
                                      <p:to>
                                        <p:strVal val="visible"/>
                                      </p:to>
                                    </p:set>
                                    <p:animEffect transition="in" filter="wipe(left)">
                                      <p:cBhvr>
                                        <p:cTn id="11" dur="500"/>
                                        <p:tgtEl>
                                          <p:spTgt spid="12360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023" grpId="0" autoUpdateAnimBg="0"/>
      <p:bldP spid="57" grpId="0"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7001" name="Rectangle 9"/>
          <p:cNvSpPr>
            <a:spLocks noChangeArrowheads="1"/>
          </p:cNvSpPr>
          <p:nvPr/>
        </p:nvSpPr>
        <p:spPr bwMode="auto">
          <a:xfrm>
            <a:off x="1981200" y="4246564"/>
            <a:ext cx="636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5.2</a:t>
            </a:r>
            <a:r>
              <a:rPr lang="en-US" sz="1400"/>
              <a:t>  </a:t>
            </a:r>
            <a:r>
              <a:rPr lang="en-US" sz="1400">
                <a:solidFill>
                  <a:schemeClr val="tx1"/>
                </a:solidFill>
              </a:rPr>
              <a:t>Perfectly Inelastic and Perfectly Elastic Demand Curves</a:t>
            </a:r>
          </a:p>
        </p:txBody>
      </p:sp>
      <p:sp>
        <p:nvSpPr>
          <p:cNvPr id="1237002" name="Text Box 10"/>
          <p:cNvSpPr txBox="1">
            <a:spLocks noChangeArrowheads="1"/>
          </p:cNvSpPr>
          <p:nvPr/>
        </p:nvSpPr>
        <p:spPr bwMode="auto">
          <a:xfrm rot="10800000">
            <a:off x="1905000" y="4575176"/>
            <a:ext cx="83820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Figure 5.2(a) shows a perfectly inelastic demand curve for insulin. </a:t>
            </a:r>
          </a:p>
          <a:p>
            <a:pPr eaLnBrk="1" hangingPunct="1">
              <a:lnSpc>
                <a:spcPct val="105000"/>
              </a:lnSpc>
              <a:spcBef>
                <a:spcPct val="0"/>
              </a:spcBef>
              <a:spcAft>
                <a:spcPct val="0"/>
              </a:spcAft>
            </a:pPr>
            <a:r>
              <a:rPr lang="en-US" sz="1600" b="0">
                <a:solidFill>
                  <a:schemeClr val="tx1"/>
                </a:solidFill>
              </a:rPr>
              <a:t>Price elasticity of demand is zero. </a:t>
            </a:r>
          </a:p>
          <a:p>
            <a:pPr eaLnBrk="1" hangingPunct="1">
              <a:lnSpc>
                <a:spcPct val="105000"/>
              </a:lnSpc>
              <a:spcBef>
                <a:spcPct val="0"/>
              </a:spcBef>
              <a:spcAft>
                <a:spcPct val="0"/>
              </a:spcAft>
            </a:pPr>
            <a:r>
              <a:rPr lang="en-US" sz="1600" b="0">
                <a:solidFill>
                  <a:schemeClr val="tx1"/>
                </a:solidFill>
              </a:rPr>
              <a:t>Quantity demanded is fixed; it does not change at all when price changes.</a:t>
            </a:r>
          </a:p>
          <a:p>
            <a:pPr eaLnBrk="1" hangingPunct="1">
              <a:lnSpc>
                <a:spcPct val="105000"/>
              </a:lnSpc>
              <a:spcBef>
                <a:spcPct val="0"/>
              </a:spcBef>
              <a:spcAft>
                <a:spcPct val="0"/>
              </a:spcAft>
            </a:pPr>
            <a:r>
              <a:rPr lang="en-US" sz="1600" b="0">
                <a:solidFill>
                  <a:schemeClr val="tx1"/>
                </a:solidFill>
              </a:rPr>
              <a:t>Figure 5.2(b) shows a perfectly elastic demand curve facing a wheat farmer. </a:t>
            </a:r>
          </a:p>
          <a:p>
            <a:pPr eaLnBrk="1" hangingPunct="1">
              <a:lnSpc>
                <a:spcPct val="105000"/>
              </a:lnSpc>
              <a:spcBef>
                <a:spcPct val="0"/>
              </a:spcBef>
              <a:spcAft>
                <a:spcPct val="0"/>
              </a:spcAft>
            </a:pPr>
            <a:r>
              <a:rPr lang="en-US" sz="1600" b="0">
                <a:solidFill>
                  <a:schemeClr val="tx1"/>
                </a:solidFill>
              </a:rPr>
              <a:t>A tiny price increase drives the quantity demanded to zero. </a:t>
            </a:r>
          </a:p>
          <a:p>
            <a:pPr eaLnBrk="1" hangingPunct="1">
              <a:lnSpc>
                <a:spcPct val="105000"/>
              </a:lnSpc>
              <a:spcBef>
                <a:spcPct val="0"/>
              </a:spcBef>
              <a:spcAft>
                <a:spcPct val="0"/>
              </a:spcAft>
            </a:pPr>
            <a:r>
              <a:rPr lang="en-US" sz="1600" b="0">
                <a:solidFill>
                  <a:schemeClr val="tx1"/>
                </a:solidFill>
              </a:rPr>
              <a:t>In essence, perfectly elastic demand implies that individual producers can sell all they want at the going market price but cannot charge a higher price.  </a:t>
            </a:r>
          </a:p>
        </p:txBody>
      </p:sp>
      <p:pic>
        <p:nvPicPr>
          <p:cNvPr id="1237003" name="Picture 11" descr="fig5_2_pp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4" name="Picture 12" descr="fig5_2_ppt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5" name="Picture 13" descr="fig5_2_ppt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06" name="Picture 14" descr="fig5_2_ppt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685801"/>
            <a:ext cx="5562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935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7001"/>
                                        </p:tgtEl>
                                        <p:attrNameLst>
                                          <p:attrName>style.visibility</p:attrName>
                                        </p:attrNameLst>
                                      </p:cBhvr>
                                      <p:to>
                                        <p:strVal val="visible"/>
                                      </p:to>
                                    </p:set>
                                    <p:animEffect transition="in" filter="wipe(left)">
                                      <p:cBhvr>
                                        <p:cTn id="7" dur="500"/>
                                        <p:tgtEl>
                                          <p:spTgt spid="123700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37003"/>
                                        </p:tgtEl>
                                        <p:attrNameLst>
                                          <p:attrName>style.visibility</p:attrName>
                                        </p:attrNameLst>
                                      </p:cBhvr>
                                      <p:to>
                                        <p:strVal val="visible"/>
                                      </p:to>
                                    </p:set>
                                    <p:animEffect transition="in" filter="wipe(left)">
                                      <p:cBhvr>
                                        <p:cTn id="11" dur="1000"/>
                                        <p:tgtEl>
                                          <p:spTgt spid="1237003"/>
                                        </p:tgtEl>
                                      </p:cBhvr>
                                    </p:animEffect>
                                  </p:childTnLst>
                                </p:cTn>
                              </p:par>
                            </p:childTnLst>
                          </p:cTn>
                        </p:par>
                        <p:par>
                          <p:cTn id="12" fill="hold" nodeType="afterGroup">
                            <p:stCondLst>
                              <p:cond delay="1500"/>
                            </p:stCondLst>
                            <p:childTnLst>
                              <p:par>
                                <p:cTn id="13" presetID="22" presetClass="entr" presetSubtype="4" fill="hold" nodeType="afterEffect">
                                  <p:stCondLst>
                                    <p:cond delay="0"/>
                                  </p:stCondLst>
                                  <p:childTnLst>
                                    <p:set>
                                      <p:cBhvr>
                                        <p:cTn id="14" dur="1" fill="hold">
                                          <p:stCondLst>
                                            <p:cond delay="0"/>
                                          </p:stCondLst>
                                        </p:cTn>
                                        <p:tgtEl>
                                          <p:spTgt spid="1237004"/>
                                        </p:tgtEl>
                                        <p:attrNameLst>
                                          <p:attrName>style.visibility</p:attrName>
                                        </p:attrNameLst>
                                      </p:cBhvr>
                                      <p:to>
                                        <p:strVal val="visible"/>
                                      </p:to>
                                    </p:set>
                                    <p:animEffect transition="in" filter="wipe(down)">
                                      <p:cBhvr>
                                        <p:cTn id="15" dur="1000"/>
                                        <p:tgtEl>
                                          <p:spTgt spid="1237004"/>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237002">
                                            <p:txEl>
                                              <p:pRg st="0" end="0"/>
                                            </p:txEl>
                                          </p:spTgt>
                                        </p:tgtEl>
                                        <p:attrNameLst>
                                          <p:attrName>style.visibility</p:attrName>
                                        </p:attrNameLst>
                                      </p:cBhvr>
                                      <p:to>
                                        <p:strVal val="visible"/>
                                      </p:to>
                                    </p:set>
                                    <p:animEffect transition="in" filter="wipe(left)">
                                      <p:cBhvr>
                                        <p:cTn id="19" dur="500"/>
                                        <p:tgtEl>
                                          <p:spTgt spid="1237002">
                                            <p:txEl>
                                              <p:pRg st="0" end="0"/>
                                            </p:txEl>
                                          </p:spTgt>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237002">
                                            <p:txEl>
                                              <p:pRg st="1" end="1"/>
                                            </p:txEl>
                                          </p:spTgt>
                                        </p:tgtEl>
                                        <p:attrNameLst>
                                          <p:attrName>style.visibility</p:attrName>
                                        </p:attrNameLst>
                                      </p:cBhvr>
                                      <p:to>
                                        <p:strVal val="visible"/>
                                      </p:to>
                                    </p:set>
                                    <p:animEffect transition="in" filter="wipe(left)">
                                      <p:cBhvr>
                                        <p:cTn id="23" dur="500"/>
                                        <p:tgtEl>
                                          <p:spTgt spid="1237002">
                                            <p:txEl>
                                              <p:pRg st="1" end="1"/>
                                            </p:txEl>
                                          </p:spTgt>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237002">
                                            <p:txEl>
                                              <p:pRg st="2" end="2"/>
                                            </p:txEl>
                                          </p:spTgt>
                                        </p:tgtEl>
                                        <p:attrNameLst>
                                          <p:attrName>style.visibility</p:attrName>
                                        </p:attrNameLst>
                                      </p:cBhvr>
                                      <p:to>
                                        <p:strVal val="visible"/>
                                      </p:to>
                                    </p:set>
                                    <p:animEffect transition="in" filter="wipe(left)">
                                      <p:cBhvr>
                                        <p:cTn id="27" dur="500"/>
                                        <p:tgtEl>
                                          <p:spTgt spid="1237002">
                                            <p:txEl>
                                              <p:pRg st="2" end="2"/>
                                            </p:txEl>
                                          </p:spTgt>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237005"/>
                                        </p:tgtEl>
                                        <p:attrNameLst>
                                          <p:attrName>style.visibility</p:attrName>
                                        </p:attrNameLst>
                                      </p:cBhvr>
                                      <p:to>
                                        <p:strVal val="visible"/>
                                      </p:to>
                                    </p:set>
                                    <p:animEffect transition="in" filter="wipe(left)">
                                      <p:cBhvr>
                                        <p:cTn id="31" dur="1000"/>
                                        <p:tgtEl>
                                          <p:spTgt spid="1237005"/>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237006"/>
                                        </p:tgtEl>
                                        <p:attrNameLst>
                                          <p:attrName>style.visibility</p:attrName>
                                        </p:attrNameLst>
                                      </p:cBhvr>
                                      <p:to>
                                        <p:strVal val="visible"/>
                                      </p:to>
                                    </p:set>
                                    <p:animEffect transition="in" filter="wipe(left)">
                                      <p:cBhvr>
                                        <p:cTn id="35" dur="1000"/>
                                        <p:tgtEl>
                                          <p:spTgt spid="1237006"/>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237002">
                                            <p:txEl>
                                              <p:pRg st="3" end="3"/>
                                            </p:txEl>
                                          </p:spTgt>
                                        </p:tgtEl>
                                        <p:attrNameLst>
                                          <p:attrName>style.visibility</p:attrName>
                                        </p:attrNameLst>
                                      </p:cBhvr>
                                      <p:to>
                                        <p:strVal val="visible"/>
                                      </p:to>
                                    </p:set>
                                    <p:animEffect transition="in" filter="wipe(left)">
                                      <p:cBhvr>
                                        <p:cTn id="39" dur="500"/>
                                        <p:tgtEl>
                                          <p:spTgt spid="1237002">
                                            <p:txEl>
                                              <p:pRg st="3" end="3"/>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237002">
                                            <p:txEl>
                                              <p:pRg st="4" end="4"/>
                                            </p:txEl>
                                          </p:spTgt>
                                        </p:tgtEl>
                                        <p:attrNameLst>
                                          <p:attrName>style.visibility</p:attrName>
                                        </p:attrNameLst>
                                      </p:cBhvr>
                                      <p:to>
                                        <p:strVal val="visible"/>
                                      </p:to>
                                    </p:set>
                                    <p:animEffect transition="in" filter="wipe(left)">
                                      <p:cBhvr>
                                        <p:cTn id="43" dur="500"/>
                                        <p:tgtEl>
                                          <p:spTgt spid="1237002">
                                            <p:txEl>
                                              <p:pRg st="4" end="4"/>
                                            </p:txEl>
                                          </p:spTgt>
                                        </p:tgtEl>
                                      </p:cBhvr>
                                    </p:animEffect>
                                  </p:childTnLst>
                                </p:cTn>
                              </p:par>
                            </p:childTnLst>
                          </p:cTn>
                        </p:par>
                        <p:par>
                          <p:cTn id="44" fill="hold" nodeType="afterGroup">
                            <p:stCondLst>
                              <p:cond delay="7000"/>
                            </p:stCondLst>
                            <p:childTnLst>
                              <p:par>
                                <p:cTn id="45" presetID="22" presetClass="entr" presetSubtype="8" fill="hold" nodeType="afterEffect">
                                  <p:stCondLst>
                                    <p:cond delay="0"/>
                                  </p:stCondLst>
                                  <p:childTnLst>
                                    <p:set>
                                      <p:cBhvr>
                                        <p:cTn id="46" dur="1" fill="hold">
                                          <p:stCondLst>
                                            <p:cond delay="0"/>
                                          </p:stCondLst>
                                        </p:cTn>
                                        <p:tgtEl>
                                          <p:spTgt spid="1237002">
                                            <p:txEl>
                                              <p:pRg st="5" end="5"/>
                                            </p:txEl>
                                          </p:spTgt>
                                        </p:tgtEl>
                                        <p:attrNameLst>
                                          <p:attrName>style.visibility</p:attrName>
                                        </p:attrNameLst>
                                      </p:cBhvr>
                                      <p:to>
                                        <p:strVal val="visible"/>
                                      </p:to>
                                    </p:set>
                                    <p:animEffect transition="in" filter="wipe(left)">
                                      <p:cBhvr>
                                        <p:cTn id="47" dur="500"/>
                                        <p:tgtEl>
                                          <p:spTgt spid="12370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00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0547" name="Rectangle 3"/>
          <p:cNvSpPr>
            <a:spLocks noChangeArrowheads="1"/>
          </p:cNvSpPr>
          <p:nvPr/>
        </p:nvSpPr>
        <p:spPr bwMode="auto">
          <a:xfrm>
            <a:off x="1981200" y="1838325"/>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inelastic demand</a:t>
            </a:r>
            <a:r>
              <a:rPr lang="en-US" sz="1800" b="0">
                <a:solidFill>
                  <a:schemeClr val="tx1"/>
                </a:solidFill>
              </a:rPr>
              <a:t>  Demand that responds somewhat, but not a great deal, to changes in price. Inelastic demand always has a numerical value between zero and 1.</a:t>
            </a:r>
          </a:p>
        </p:txBody>
      </p:sp>
      <p:sp>
        <p:nvSpPr>
          <p:cNvPr id="9" name="Rectangle 6"/>
          <p:cNvSpPr>
            <a:spLocks noChangeArrowheads="1"/>
          </p:cNvSpPr>
          <p:nvPr/>
        </p:nvSpPr>
        <p:spPr bwMode="auto">
          <a:xfrm>
            <a:off x="1981200" y="3209925"/>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unitary elasticity</a:t>
            </a:r>
            <a:r>
              <a:rPr lang="en-US" sz="1800" b="0">
                <a:solidFill>
                  <a:schemeClr val="tx1"/>
                </a:solidFill>
              </a:rPr>
              <a:t>  A demand relationship in which the percentage change in quantity of a product demanded is the same as the percentage change in price in absolute value (a demand elasticity of 1).</a:t>
            </a:r>
          </a:p>
        </p:txBody>
      </p:sp>
      <p:sp>
        <p:nvSpPr>
          <p:cNvPr id="10" name="Rectangle 7"/>
          <p:cNvSpPr>
            <a:spLocks noChangeArrowheads="1"/>
          </p:cNvSpPr>
          <p:nvPr/>
        </p:nvSpPr>
        <p:spPr bwMode="auto">
          <a:xfrm>
            <a:off x="1981200" y="4572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elastic demand</a:t>
            </a:r>
            <a:r>
              <a:rPr lang="en-US" sz="1800" b="0">
                <a:solidFill>
                  <a:schemeClr val="tx1"/>
                </a:solidFill>
              </a:rPr>
              <a:t>  A demand relationship in which the percentage change in quantity demanded is larger than the percentage change in price in absolute value (a demand elasticity with an absolute value greater than 1). </a:t>
            </a:r>
          </a:p>
        </p:txBody>
      </p:sp>
      <p:sp>
        <p:nvSpPr>
          <p:cNvPr id="11" name="Text Box 6"/>
          <p:cNvSpPr txBox="1">
            <a:spLocks noChangeArrowheads="1"/>
          </p:cNvSpPr>
          <p:nvPr/>
        </p:nvSpPr>
        <p:spPr bwMode="auto">
          <a:xfrm>
            <a:off x="1981200" y="5476876"/>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You must be very careful about signs. Because it is generally understood that demand elasticities are negative (demand curves have a negative slope), they are often reported and discussed without the negative sign. </a:t>
            </a:r>
          </a:p>
        </p:txBody>
      </p:sp>
      <p:sp>
        <p:nvSpPr>
          <p:cNvPr id="12" name="TextBox 11"/>
          <p:cNvSpPr txBox="1">
            <a:spLocks noChangeArrowheads="1"/>
          </p:cNvSpPr>
          <p:nvPr/>
        </p:nvSpPr>
        <p:spPr bwMode="auto">
          <a:xfrm>
            <a:off x="5345114" y="4589463"/>
            <a:ext cx="150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2200" b="0">
                <a:solidFill>
                  <a:srgbClr val="FF0000"/>
                </a:solidFill>
              </a:rPr>
              <a:t>A warning:</a:t>
            </a:r>
            <a:endParaRPr lang="en-US" sz="2200">
              <a:solidFill>
                <a:srgbClr val="FF0000"/>
              </a:solidFill>
            </a:endParaRPr>
          </a:p>
        </p:txBody>
      </p:sp>
    </p:spTree>
    <p:extLst>
      <p:ext uri="{BB962C8B-B14F-4D97-AF65-F5344CB8AC3E}">
        <p14:creationId xmlns:p14="http://schemas.microsoft.com/office/powerpoint/2010/main" val="3207572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0547"/>
                                        </p:tgtEl>
                                        <p:attrNameLst>
                                          <p:attrName>style.visibility</p:attrName>
                                        </p:attrNameLst>
                                      </p:cBhvr>
                                      <p:to>
                                        <p:strVal val="visible"/>
                                      </p:to>
                                    </p:set>
                                    <p:animEffect transition="in" filter="wipe(left)">
                                      <p:cBhvr>
                                        <p:cTn id="11" dur="500"/>
                                        <p:tgtEl>
                                          <p:spTgt spid="126054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nodeType="afterGroup">
                            <p:stCondLst>
                              <p:cond delay="1500"/>
                            </p:stCondLst>
                            <p:childTnLst>
                              <p:par>
                                <p:cTn id="17" presetID="2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7" grpId="0" autoUpdateAnimBg="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Text Box 5"/>
          <p:cNvSpPr txBox="1">
            <a:spLocks noChangeArrowheads="1"/>
          </p:cNvSpPr>
          <p:nvPr/>
        </p:nvSpPr>
        <p:spPr bwMode="auto">
          <a:xfrm>
            <a:off x="1981200" y="3429000"/>
            <a:ext cx="8229600" cy="16764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sp>
        <p:nvSpPr>
          <p:cNvPr id="1241096" name="Rectangle 8"/>
          <p:cNvSpPr>
            <a:spLocks noChangeArrowheads="1"/>
          </p:cNvSpPr>
          <p:nvPr/>
        </p:nvSpPr>
        <p:spPr bwMode="auto">
          <a:xfrm>
            <a:off x="1981200" y="211613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To calculate percentage change in quantity demanded using the initial value as the base, the following formula is used:</a:t>
            </a:r>
          </a:p>
        </p:txBody>
      </p:sp>
      <p:sp>
        <p:nvSpPr>
          <p:cNvPr id="11"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Calculating </a:t>
            </a:r>
            <a:r>
              <a:rPr lang="en-US" sz="2400" kern="0" dirty="0" err="1">
                <a:solidFill>
                  <a:srgbClr val="8A1636"/>
                </a:solidFill>
                <a:latin typeface="+mj-lt"/>
                <a:ea typeface="+mj-ea"/>
                <a:cs typeface="+mj-cs"/>
              </a:rPr>
              <a:t>Elasticities</a:t>
            </a:r>
            <a:endParaRPr lang="en-US" sz="2400" kern="0" dirty="0">
              <a:solidFill>
                <a:srgbClr val="8A1636"/>
              </a:solidFill>
              <a:latin typeface="+mj-lt"/>
              <a:ea typeface="+mj-ea"/>
              <a:cs typeface="+mj-cs"/>
            </a:endParaRPr>
          </a:p>
        </p:txBody>
      </p:sp>
      <p:sp>
        <p:nvSpPr>
          <p:cNvPr id="12" name="Rectangle 4"/>
          <p:cNvSpPr txBox="1">
            <a:spLocks noChangeArrowheads="1"/>
          </p:cNvSpPr>
          <p:nvPr/>
        </p:nvSpPr>
        <p:spPr bwMode="auto">
          <a:xfrm>
            <a:off x="1981200" y="10668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Calculating Percentage Changes</a:t>
            </a:r>
          </a:p>
        </p:txBody>
      </p:sp>
      <p:graphicFrame>
        <p:nvGraphicFramePr>
          <p:cNvPr id="10" name="Object 10"/>
          <p:cNvGraphicFramePr>
            <a:graphicFrameLocks noChangeAspect="1"/>
          </p:cNvGraphicFramePr>
          <p:nvPr/>
        </p:nvGraphicFramePr>
        <p:xfrm>
          <a:off x="2247900" y="3560763"/>
          <a:ext cx="7696200" cy="762000"/>
        </p:xfrm>
        <a:graphic>
          <a:graphicData uri="http://schemas.openxmlformats.org/presentationml/2006/ole">
            <mc:AlternateContent xmlns:mc="http://schemas.openxmlformats.org/markup-compatibility/2006">
              <mc:Choice xmlns:v="urn:schemas-microsoft-com:vml" Requires="v">
                <p:oleObj spid="_x0000_s3090" name="Equation" r:id="rId3" imgW="4356100" imgH="431800" progId="Equation.3">
                  <p:embed/>
                </p:oleObj>
              </mc:Choice>
              <mc:Fallback>
                <p:oleObj name="Equation" r:id="rId3" imgW="43561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560763"/>
                        <a:ext cx="7696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1"/>
          <p:cNvGraphicFramePr>
            <a:graphicFrameLocks noChangeAspect="1"/>
          </p:cNvGraphicFramePr>
          <p:nvPr/>
        </p:nvGraphicFramePr>
        <p:xfrm>
          <a:off x="5715000" y="4246564"/>
          <a:ext cx="1981200" cy="782637"/>
        </p:xfrm>
        <a:graphic>
          <a:graphicData uri="http://schemas.openxmlformats.org/presentationml/2006/ole">
            <mc:AlternateContent xmlns:mc="http://schemas.openxmlformats.org/markup-compatibility/2006">
              <mc:Choice xmlns:v="urn:schemas-microsoft-com:vml" Requires="v">
                <p:oleObj spid="_x0000_s3091" name="Equation" r:id="rId5" imgW="1091726" imgH="431613" progId="Equation.3">
                  <p:embed/>
                </p:oleObj>
              </mc:Choice>
              <mc:Fallback>
                <p:oleObj name="Equation" r:id="rId5" imgW="1091726"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246564"/>
                        <a:ext cx="1981200"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4538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1096"/>
                                        </p:tgtEl>
                                        <p:attrNameLst>
                                          <p:attrName>style.visibility</p:attrName>
                                        </p:attrNameLst>
                                      </p:cBhvr>
                                      <p:to>
                                        <p:strVal val="visible"/>
                                      </p:to>
                                    </p:set>
                                    <p:animEffect transition="in" filter="wipe(left)">
                                      <p:cBhvr>
                                        <p:cTn id="15" dur="500"/>
                                        <p:tgtEl>
                                          <p:spTgt spid="1241096"/>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barn(outVertical)">
                                      <p:cBhvr>
                                        <p:cTn id="19" dur="500"/>
                                        <p:tgtEl>
                                          <p:spTgt spid="12294"/>
                                        </p:tgtEl>
                                      </p:cBhvr>
                                    </p:animEffect>
                                  </p:childTnLst>
                                </p:cTn>
                              </p:par>
                              <p:par>
                                <p:cTn id="20" presetID="16" presetClass="entr" presetSubtype="37"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cTn>
                              </p:par>
                            </p:childTnLst>
                          </p:cTn>
                        </p:par>
                        <p:par>
                          <p:cTn id="23" fill="hold" nodeType="afterGroup">
                            <p:stCondLst>
                              <p:cond delay="2000"/>
                            </p:stCondLst>
                            <p:childTnLst>
                              <p:par>
                                <p:cTn id="24" presetID="16" presetClass="entr" presetSubtype="37"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out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41096" grpId="0"/>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3626" name="Rectangle 10"/>
          <p:cNvSpPr>
            <a:spLocks noChangeArrowheads="1"/>
          </p:cNvSpPr>
          <p:nvPr/>
        </p:nvSpPr>
        <p:spPr bwMode="auto">
          <a:xfrm>
            <a:off x="1981200" y="11938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We can calculate the percentage change in price in a similar way. Once again, let us use the initial value of </a:t>
            </a:r>
            <a:r>
              <a:rPr lang="en-US" sz="1800" b="0" i="1">
                <a:solidFill>
                  <a:schemeClr val="tx1"/>
                </a:solidFill>
              </a:rPr>
              <a:t>P</a:t>
            </a:r>
            <a:r>
              <a:rPr lang="en-US" sz="1800" b="0">
                <a:solidFill>
                  <a:schemeClr val="tx1"/>
                </a:solidFill>
              </a:rPr>
              <a:t>—that is, </a:t>
            </a:r>
            <a:r>
              <a:rPr lang="en-US" sz="1800" b="0" i="1">
                <a:solidFill>
                  <a:schemeClr val="tx1"/>
                </a:solidFill>
              </a:rPr>
              <a:t>P</a:t>
            </a:r>
            <a:r>
              <a:rPr lang="en-US" sz="1800" b="0" baseline="-25000">
                <a:solidFill>
                  <a:schemeClr val="tx1"/>
                </a:solidFill>
              </a:rPr>
              <a:t>1</a:t>
            </a:r>
            <a:r>
              <a:rPr lang="en-US" sz="1800" b="0">
                <a:solidFill>
                  <a:schemeClr val="tx1"/>
                </a:solidFill>
              </a:rPr>
              <a:t>—as the base for calculating the percentage. By using </a:t>
            </a:r>
            <a:r>
              <a:rPr lang="en-US" sz="1800" b="0" i="1">
                <a:solidFill>
                  <a:schemeClr val="tx1"/>
                </a:solidFill>
              </a:rPr>
              <a:t>P</a:t>
            </a:r>
            <a:r>
              <a:rPr lang="en-US" sz="1800" b="0" baseline="-25000">
                <a:solidFill>
                  <a:schemeClr val="tx1"/>
                </a:solidFill>
              </a:rPr>
              <a:t>1</a:t>
            </a:r>
            <a:r>
              <a:rPr lang="en-US" sz="1800" b="0">
                <a:solidFill>
                  <a:schemeClr val="tx1"/>
                </a:solidFill>
              </a:rPr>
              <a:t> as the base, the formula for calculating the percentage of change in </a:t>
            </a:r>
            <a:r>
              <a:rPr lang="en-US" sz="1800" b="0" i="1">
                <a:solidFill>
                  <a:schemeClr val="tx1"/>
                </a:solidFill>
              </a:rPr>
              <a:t>P</a:t>
            </a:r>
            <a:r>
              <a:rPr lang="en-US" sz="1800" b="0">
                <a:solidFill>
                  <a:schemeClr val="tx1"/>
                </a:solidFill>
              </a:rPr>
              <a:t> is</a:t>
            </a:r>
          </a:p>
        </p:txBody>
      </p:sp>
      <p:sp>
        <p:nvSpPr>
          <p:cNvPr id="10" name="Text Box 5"/>
          <p:cNvSpPr txBox="1">
            <a:spLocks noChangeArrowheads="1"/>
          </p:cNvSpPr>
          <p:nvPr/>
        </p:nvSpPr>
        <p:spPr bwMode="auto">
          <a:xfrm>
            <a:off x="1981200" y="3429000"/>
            <a:ext cx="8229600" cy="1676400"/>
          </a:xfrm>
          <a:prstGeom prst="rect">
            <a:avLst/>
          </a:prstGeom>
          <a:solidFill>
            <a:srgbClr val="DDECE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endParaRPr lang="en-US" sz="1400">
              <a:solidFill>
                <a:schemeClr val="tx1"/>
              </a:solidFill>
            </a:endParaRPr>
          </a:p>
        </p:txBody>
      </p:sp>
      <p:graphicFrame>
        <p:nvGraphicFramePr>
          <p:cNvPr id="11" name="Object 10"/>
          <p:cNvGraphicFramePr>
            <a:graphicFrameLocks noChangeAspect="1"/>
          </p:cNvGraphicFramePr>
          <p:nvPr/>
        </p:nvGraphicFramePr>
        <p:xfrm>
          <a:off x="3740150" y="3560763"/>
          <a:ext cx="4711700" cy="762000"/>
        </p:xfrm>
        <a:graphic>
          <a:graphicData uri="http://schemas.openxmlformats.org/presentationml/2006/ole">
            <mc:AlternateContent xmlns:mc="http://schemas.openxmlformats.org/markup-compatibility/2006">
              <mc:Choice xmlns:v="urn:schemas-microsoft-com:vml" Requires="v">
                <p:oleObj spid="_x0000_s4114" name="Equation" r:id="rId3" imgW="2667000" imgH="431800" progId="Equation.3">
                  <p:embed/>
                </p:oleObj>
              </mc:Choice>
              <mc:Fallback>
                <p:oleObj name="Equation" r:id="rId3" imgW="26670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3560763"/>
                        <a:ext cx="47117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5683251" y="4246564"/>
          <a:ext cx="1889125" cy="782637"/>
        </p:xfrm>
        <a:graphic>
          <a:graphicData uri="http://schemas.openxmlformats.org/presentationml/2006/ole">
            <mc:AlternateContent xmlns:mc="http://schemas.openxmlformats.org/markup-compatibility/2006">
              <mc:Choice xmlns:v="urn:schemas-microsoft-com:vml" Requires="v">
                <p:oleObj spid="_x0000_s4115" name="Equation" r:id="rId5" imgW="1040948" imgH="431613" progId="Equation.3">
                  <p:embed/>
                </p:oleObj>
              </mc:Choice>
              <mc:Fallback>
                <p:oleObj name="Equation" r:id="rId5" imgW="1040948" imgH="431613"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1" y="4246564"/>
                        <a:ext cx="1889125"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386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3626"/>
                                        </p:tgtEl>
                                        <p:attrNameLst>
                                          <p:attrName>style.visibility</p:attrName>
                                        </p:attrNameLst>
                                      </p:cBhvr>
                                      <p:to>
                                        <p:strVal val="visible"/>
                                      </p:to>
                                    </p:set>
                                    <p:animEffect transition="in" filter="wipe(left)">
                                      <p:cBhvr>
                                        <p:cTn id="7" dur="500"/>
                                        <p:tgtEl>
                                          <p:spTgt spid="1263626"/>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par>
                                <p:cTn id="12" presetID="16" presetClass="entr" presetSubtype="37"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nodeType="afterGroup">
                            <p:stCondLst>
                              <p:cond delay="1000"/>
                            </p:stCondLst>
                            <p:childTnLst>
                              <p:par>
                                <p:cTn id="16" presetID="16" presetClass="entr" presetSubtype="37"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6" grpId="0"/>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1202</Words>
  <Application>Microsoft Office PowerPoint</Application>
  <PresentationFormat>Widescreen</PresentationFormat>
  <Paragraphs>192</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Arial Rounded MT Bold</vt:lpstr>
      <vt:lpstr>Calibri</vt:lpstr>
      <vt:lpstr>Calibri Light</vt:lpstr>
      <vt:lpstr>Times New Roman</vt:lpstr>
      <vt:lpstr>Wingdings 3</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7</cp:revision>
  <dcterms:created xsi:type="dcterms:W3CDTF">2015-08-10T09:49:51Z</dcterms:created>
  <dcterms:modified xsi:type="dcterms:W3CDTF">2019-08-01T06:44:30Z</dcterms:modified>
</cp:coreProperties>
</file>