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4"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embeddedFontLst>
    <p:embeddedFont>
      <p:font typeface="Proxima Nova"/>
      <p:regular r:id="rId22"/>
      <p:bold r:id="rId23"/>
      <p:italic r:id="rId24"/>
      <p:boldItalic r:id="rId25"/>
    </p:embeddedFont>
    <p:embeddedFont>
      <p:font typeface="Roboto"/>
      <p:regular r:id="rId26"/>
      <p:bold r:id="rId27"/>
      <p:italic r:id="rId28"/>
      <p:boldItalic r:id="rId29"/>
    </p:embeddedFont>
    <p:embeddedFont>
      <p:font typeface="Nunito"/>
      <p:regular r:id="rId30"/>
      <p:bold r:id="rId31"/>
      <p:italic r:id="rId32"/>
      <p:boldItalic r:id="rId33"/>
    </p:embeddedFont>
    <p:embeddedFont>
      <p:font typeface="Alfa Slab One"/>
      <p:regular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38A8D684-D5F0-4F73-8620-F3DF7150C8F9}">
  <a:tblStyle styleId="{38A8D684-D5F0-4F73-8620-F3DF7150C8F9}"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2783B559-916C-42C3-B5DF-5822B6F44EB8}"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ProximaNova-regular.fntdata"/><Relationship Id="rId21" Type="http://schemas.openxmlformats.org/officeDocument/2006/relationships/slide" Target="slides/slide15.xml"/><Relationship Id="rId24" Type="http://schemas.openxmlformats.org/officeDocument/2006/relationships/font" Target="fonts/ProximaNova-italic.fntdata"/><Relationship Id="rId23" Type="http://schemas.openxmlformats.org/officeDocument/2006/relationships/font" Target="fonts/ProximaNova-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regular.fntdata"/><Relationship Id="rId25" Type="http://schemas.openxmlformats.org/officeDocument/2006/relationships/font" Target="fonts/ProximaNova-boldItalic.fntdata"/><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bold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Nunito-bold.fntdata"/><Relationship Id="rId30" Type="http://schemas.openxmlformats.org/officeDocument/2006/relationships/font" Target="fonts/Nunito-regular.fntdata"/><Relationship Id="rId11" Type="http://schemas.openxmlformats.org/officeDocument/2006/relationships/slide" Target="slides/slide5.xml"/><Relationship Id="rId33" Type="http://schemas.openxmlformats.org/officeDocument/2006/relationships/font" Target="fonts/Nunito-boldItalic.fntdata"/><Relationship Id="rId10" Type="http://schemas.openxmlformats.org/officeDocument/2006/relationships/slide" Target="slides/slide4.xml"/><Relationship Id="rId32" Type="http://schemas.openxmlformats.org/officeDocument/2006/relationships/font" Target="fonts/Nunito-italic.fntdata"/><Relationship Id="rId13" Type="http://schemas.openxmlformats.org/officeDocument/2006/relationships/slide" Target="slides/slide7.xml"/><Relationship Id="rId12" Type="http://schemas.openxmlformats.org/officeDocument/2006/relationships/slide" Target="slides/slide6.xml"/><Relationship Id="rId34" Type="http://schemas.openxmlformats.org/officeDocument/2006/relationships/font" Target="fonts/AlfaSlabOne-regular.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 name="Shape 34"/>
        <p:cNvGrpSpPr/>
        <p:nvPr/>
      </p:nvGrpSpPr>
      <p:grpSpPr>
        <a:xfrm>
          <a:off x="0" y="0"/>
          <a:ext cx="0" cy="0"/>
          <a:chOff x="0" y="0"/>
          <a:chExt cx="0" cy="0"/>
        </a:xfrm>
      </p:grpSpPr>
      <p:sp>
        <p:nvSpPr>
          <p:cNvPr id="35" name="Google Shape;35;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 name="Google Shape;3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7cb6e28337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7cb6e28337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7cb6e28337_1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7cb6e28337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7cb6e28337_5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7cb6e28337_5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7cb6e28337_5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7cb6e28337_5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7cb6e28337_5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7cb6e28337_5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7cb6e28337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7cb6e28337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 name="Shape 42"/>
        <p:cNvGrpSpPr/>
        <p:nvPr/>
      </p:nvGrpSpPr>
      <p:grpSpPr>
        <a:xfrm>
          <a:off x="0" y="0"/>
          <a:ext cx="0" cy="0"/>
          <a:chOff x="0" y="0"/>
          <a:chExt cx="0" cy="0"/>
        </a:xfrm>
      </p:grpSpPr>
      <p:sp>
        <p:nvSpPr>
          <p:cNvPr id="43" name="Google Shape;43;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 name="Google Shape;44;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 name="Shape 48"/>
        <p:cNvGrpSpPr/>
        <p:nvPr/>
      </p:nvGrpSpPr>
      <p:grpSpPr>
        <a:xfrm>
          <a:off x="0" y="0"/>
          <a:ext cx="0" cy="0"/>
          <a:chOff x="0" y="0"/>
          <a:chExt cx="0" cy="0"/>
        </a:xfrm>
      </p:grpSpPr>
      <p:sp>
        <p:nvSpPr>
          <p:cNvPr id="49" name="Google Shape;49;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 name="Google Shape;50;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 name="Shape 54"/>
        <p:cNvGrpSpPr/>
        <p:nvPr/>
      </p:nvGrpSpPr>
      <p:grpSpPr>
        <a:xfrm>
          <a:off x="0" y="0"/>
          <a:ext cx="0" cy="0"/>
          <a:chOff x="0" y="0"/>
          <a:chExt cx="0" cy="0"/>
        </a:xfrm>
      </p:grpSpPr>
      <p:sp>
        <p:nvSpPr>
          <p:cNvPr id="55" name="Google Shape;55;g7cb6e2833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g7cb6e2833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g7cb6e28337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7cb6e28337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7cb6e28337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7cb6e28337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7cb6e28337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7cb6e28337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7cb6e28337_5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7cb6e28337_5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7cb6e28337_5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7cb6e28337_5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1" name="Shape 11"/>
        <p:cNvGrpSpPr/>
        <p:nvPr/>
      </p:nvGrpSpPr>
      <p:grpSpPr>
        <a:xfrm>
          <a:off x="0" y="0"/>
          <a:ext cx="0" cy="0"/>
          <a:chOff x="0" y="0"/>
          <a:chExt cx="0" cy="0"/>
        </a:xfrm>
      </p:grpSpPr>
      <p:cxnSp>
        <p:nvCxnSpPr>
          <p:cNvPr id="12" name="Google Shape;12;p2"/>
          <p:cNvCxnSpPr/>
          <p:nvPr/>
        </p:nvCxnSpPr>
        <p:spPr>
          <a:xfrm>
            <a:off x="4278300" y="1984083"/>
            <a:ext cx="587400" cy="0"/>
          </a:xfrm>
          <a:prstGeom prst="straightConnector1">
            <a:avLst/>
          </a:prstGeom>
          <a:noFill/>
          <a:ln cap="flat" cmpd="sng" w="76200">
            <a:solidFill>
              <a:schemeClr val="dk1"/>
            </a:solidFill>
            <a:prstDash val="solid"/>
            <a:round/>
            <a:headEnd len="sm" w="sm" type="none"/>
            <a:tailEnd len="sm" w="sm" type="none"/>
          </a:ln>
        </p:spPr>
      </p:cxnSp>
      <p:sp>
        <p:nvSpPr>
          <p:cNvPr id="13" name="Google Shape;13;p2"/>
          <p:cNvSpPr txBox="1"/>
          <p:nvPr>
            <p:ph type="ctrTitle"/>
          </p:nvPr>
        </p:nvSpPr>
        <p:spPr>
          <a:xfrm>
            <a:off x="311700" y="976975"/>
            <a:ext cx="8520600" cy="688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000"/>
              <a:buFont typeface="Nunito"/>
              <a:buNone/>
              <a:defRPr b="1" sz="4000">
                <a:latin typeface="Nunito"/>
                <a:ea typeface="Nunito"/>
                <a:cs typeface="Nunito"/>
                <a:sym typeface="Nunito"/>
              </a:defRPr>
            </a:lvl1pPr>
            <a:lvl2pPr lvl="1" algn="ctr">
              <a:lnSpc>
                <a:spcPct val="100000"/>
              </a:lnSpc>
              <a:spcBef>
                <a:spcPts val="0"/>
              </a:spcBef>
              <a:spcAft>
                <a:spcPts val="0"/>
              </a:spcAft>
              <a:buSzPts val="5400"/>
              <a:buNone/>
              <a:defRPr sz="5400"/>
            </a:lvl2pPr>
            <a:lvl3pPr lvl="2" algn="ctr">
              <a:lnSpc>
                <a:spcPct val="100000"/>
              </a:lnSpc>
              <a:spcBef>
                <a:spcPts val="0"/>
              </a:spcBef>
              <a:spcAft>
                <a:spcPts val="0"/>
              </a:spcAft>
              <a:buSzPts val="5400"/>
              <a:buNone/>
              <a:defRPr sz="5400"/>
            </a:lvl3pPr>
            <a:lvl4pPr lvl="3" algn="ctr">
              <a:lnSpc>
                <a:spcPct val="100000"/>
              </a:lnSpc>
              <a:spcBef>
                <a:spcPts val="0"/>
              </a:spcBef>
              <a:spcAft>
                <a:spcPts val="0"/>
              </a:spcAft>
              <a:buSzPts val="5400"/>
              <a:buNone/>
              <a:defRPr sz="5400"/>
            </a:lvl4pPr>
            <a:lvl5pPr lvl="4" algn="ctr">
              <a:lnSpc>
                <a:spcPct val="100000"/>
              </a:lnSpc>
              <a:spcBef>
                <a:spcPts val="0"/>
              </a:spcBef>
              <a:spcAft>
                <a:spcPts val="0"/>
              </a:spcAft>
              <a:buSzPts val="5400"/>
              <a:buNone/>
              <a:defRPr sz="5400"/>
            </a:lvl5pPr>
            <a:lvl6pPr lvl="5" algn="ctr">
              <a:lnSpc>
                <a:spcPct val="100000"/>
              </a:lnSpc>
              <a:spcBef>
                <a:spcPts val="0"/>
              </a:spcBef>
              <a:spcAft>
                <a:spcPts val="0"/>
              </a:spcAft>
              <a:buSzPts val="5400"/>
              <a:buNone/>
              <a:defRPr sz="5400"/>
            </a:lvl6pPr>
            <a:lvl7pPr lvl="6" algn="ctr">
              <a:lnSpc>
                <a:spcPct val="100000"/>
              </a:lnSpc>
              <a:spcBef>
                <a:spcPts val="0"/>
              </a:spcBef>
              <a:spcAft>
                <a:spcPts val="0"/>
              </a:spcAft>
              <a:buSzPts val="5400"/>
              <a:buNone/>
              <a:defRPr sz="5400"/>
            </a:lvl7pPr>
            <a:lvl8pPr lvl="7" algn="ctr">
              <a:lnSpc>
                <a:spcPct val="100000"/>
              </a:lnSpc>
              <a:spcBef>
                <a:spcPts val="0"/>
              </a:spcBef>
              <a:spcAft>
                <a:spcPts val="0"/>
              </a:spcAft>
              <a:buSzPts val="5400"/>
              <a:buNone/>
              <a:defRPr sz="5400"/>
            </a:lvl8pPr>
            <a:lvl9pPr lvl="8" algn="ctr">
              <a:lnSpc>
                <a:spcPct val="100000"/>
              </a:lnSpc>
              <a:spcBef>
                <a:spcPts val="0"/>
              </a:spcBef>
              <a:spcAft>
                <a:spcPts val="0"/>
              </a:spcAft>
              <a:buSzPts val="5400"/>
              <a:buNone/>
              <a:defRPr sz="5400"/>
            </a:lvl9pPr>
          </a:lstStyle>
          <a:p/>
        </p:txBody>
      </p:sp>
      <p:sp>
        <p:nvSpPr>
          <p:cNvPr id="14" name="Google Shape;14;p2"/>
          <p:cNvSpPr txBox="1"/>
          <p:nvPr>
            <p:ph idx="1" type="subTitle"/>
          </p:nvPr>
        </p:nvSpPr>
        <p:spPr>
          <a:xfrm>
            <a:off x="311700" y="2284475"/>
            <a:ext cx="8520600" cy="2117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5" name="Google Shape;15;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3"/>
          <p:cNvSpPr txBox="1"/>
          <p:nvPr>
            <p:ph type="title"/>
          </p:nvPr>
        </p:nvSpPr>
        <p:spPr>
          <a:xfrm>
            <a:off x="311700" y="5974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8" name="Google Shape;18;p3"/>
          <p:cNvSpPr txBox="1"/>
          <p:nvPr>
            <p:ph idx="1" type="body"/>
          </p:nvPr>
        </p:nvSpPr>
        <p:spPr>
          <a:xfrm>
            <a:off x="311700" y="1363675"/>
            <a:ext cx="8520600" cy="32052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9" name="Google Shape;19;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4"/>
          <p:cNvSpPr txBox="1"/>
          <p:nvPr>
            <p:ph type="title"/>
          </p:nvPr>
        </p:nvSpPr>
        <p:spPr>
          <a:xfrm>
            <a:off x="311700" y="5974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2" name="Google Shape;22;p4"/>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3" name="Google Shape;23;p4"/>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4" name="Google Shape;24;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5"/>
          <p:cNvSpPr txBox="1"/>
          <p:nvPr>
            <p:ph type="title"/>
          </p:nvPr>
        </p:nvSpPr>
        <p:spPr>
          <a:xfrm>
            <a:off x="311700" y="5974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7" name="Google Shape;27;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6"/>
          <p:cNvSpPr txBox="1"/>
          <p:nvPr>
            <p:ph type="title"/>
          </p:nvPr>
        </p:nvSpPr>
        <p:spPr>
          <a:xfrm>
            <a:off x="311700" y="6318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6"/>
          <p:cNvSpPr txBox="1"/>
          <p:nvPr>
            <p:ph idx="1" type="body"/>
          </p:nvPr>
        </p:nvSpPr>
        <p:spPr>
          <a:xfrm>
            <a:off x="311700" y="1490875"/>
            <a:ext cx="2808000" cy="30780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1" name="Google Shape;31;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32" name="Shape 32"/>
        <p:cNvGrpSpPr/>
        <p:nvPr/>
      </p:nvGrpSpPr>
      <p:grpSpPr>
        <a:xfrm>
          <a:off x="0" y="0"/>
          <a:ext cx="0" cy="0"/>
          <a:chOff x="0" y="0"/>
          <a:chExt cx="0" cy="0"/>
        </a:xfrm>
      </p:grpSpPr>
      <p:sp>
        <p:nvSpPr>
          <p:cNvPr id="33" name="Google Shape;33;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theme" Target="../theme/theme1.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5974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accent3"/>
              </a:buClr>
              <a:buSzPts val="2800"/>
              <a:buFont typeface="Alfa Slab One"/>
              <a:buNone/>
              <a:defRPr b="0" i="0" sz="2800" u="none" cap="none" strike="noStrike">
                <a:solidFill>
                  <a:schemeClr val="accent3"/>
                </a:solidFill>
                <a:latin typeface="Alfa Slab One"/>
                <a:ea typeface="Alfa Slab One"/>
                <a:cs typeface="Alfa Slab One"/>
                <a:sym typeface="Alfa Slab One"/>
              </a:defRPr>
            </a:lvl1pPr>
            <a:lvl2pPr lvl="1"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2pPr>
            <a:lvl3pPr lvl="2"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3pPr>
            <a:lvl4pPr lvl="3"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4pPr>
            <a:lvl5pPr lvl="4"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5pPr>
            <a:lvl6pPr lvl="5"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6pPr>
            <a:lvl7pPr lvl="6"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7pPr>
            <a:lvl8pPr lvl="7"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8pPr>
            <a:lvl9pPr lvl="8"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363675"/>
            <a:ext cx="8520600" cy="32052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Proxima Nova"/>
              <a:buChar char="●"/>
              <a:defRPr b="0" i="0" sz="1800" u="none" cap="none" strike="noStrike">
                <a:solidFill>
                  <a:schemeClr val="dk2"/>
                </a:solidFill>
                <a:latin typeface="Proxima Nova"/>
                <a:ea typeface="Proxima Nova"/>
                <a:cs typeface="Proxima Nova"/>
                <a:sym typeface="Proxima Nova"/>
              </a:defRPr>
            </a:lvl1pPr>
            <a:lvl2pPr indent="-317500" lvl="1" marL="914400" marR="0" rtl="0" algn="l">
              <a:lnSpc>
                <a:spcPct val="115000"/>
              </a:lnSpc>
              <a:spcBef>
                <a:spcPts val="160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2pPr>
            <a:lvl3pPr indent="-317500" lvl="2" marL="1371600" marR="0" rtl="0" algn="l">
              <a:lnSpc>
                <a:spcPct val="115000"/>
              </a:lnSpc>
              <a:spcBef>
                <a:spcPts val="160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3pPr>
            <a:lvl4pPr indent="-317500" lvl="3" marL="1828800" marR="0" rtl="0" algn="l">
              <a:lnSpc>
                <a:spcPct val="115000"/>
              </a:lnSpc>
              <a:spcBef>
                <a:spcPts val="160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4pPr>
            <a:lvl5pPr indent="-317500" lvl="4" marL="2286000" marR="0" rtl="0" algn="l">
              <a:lnSpc>
                <a:spcPct val="115000"/>
              </a:lnSpc>
              <a:spcBef>
                <a:spcPts val="160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5pPr>
            <a:lvl6pPr indent="-317500" lvl="5" marL="2743200" marR="0" rtl="0" algn="l">
              <a:lnSpc>
                <a:spcPct val="115000"/>
              </a:lnSpc>
              <a:spcBef>
                <a:spcPts val="160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6pPr>
            <a:lvl7pPr indent="-317500" lvl="6" marL="3200400" marR="0" rtl="0" algn="l">
              <a:lnSpc>
                <a:spcPct val="115000"/>
              </a:lnSpc>
              <a:spcBef>
                <a:spcPts val="160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7pPr>
            <a:lvl8pPr indent="-317500" lvl="7" marL="3657600" marR="0" rtl="0" algn="l">
              <a:lnSpc>
                <a:spcPct val="115000"/>
              </a:lnSpc>
              <a:spcBef>
                <a:spcPts val="160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8pPr>
            <a:lvl9pPr indent="-317500" lvl="8" marL="4114800" marR="0" rtl="0" algn="l">
              <a:lnSpc>
                <a:spcPct val="115000"/>
              </a:lnSpc>
              <a:spcBef>
                <a:spcPts val="1600"/>
              </a:spcBef>
              <a:spcAft>
                <a:spcPts val="160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pic>
        <p:nvPicPr>
          <p:cNvPr id="9" name="Google Shape;9;p1"/>
          <p:cNvPicPr preferRelativeResize="0"/>
          <p:nvPr/>
        </p:nvPicPr>
        <p:blipFill rotWithShape="1">
          <a:blip r:embed="rId1">
            <a:alphaModFix/>
          </a:blip>
          <a:srcRect b="0" l="0" r="0" t="0"/>
          <a:stretch/>
        </p:blipFill>
        <p:spPr>
          <a:xfrm>
            <a:off x="1266825" y="4516888"/>
            <a:ext cx="6610350" cy="619125"/>
          </a:xfrm>
          <a:prstGeom prst="rect">
            <a:avLst/>
          </a:prstGeom>
          <a:noFill/>
          <a:ln>
            <a:noFill/>
          </a:ln>
        </p:spPr>
      </p:pic>
      <p:pic>
        <p:nvPicPr>
          <p:cNvPr id="10" name="Google Shape;10;p1"/>
          <p:cNvPicPr preferRelativeResize="0"/>
          <p:nvPr/>
        </p:nvPicPr>
        <p:blipFill rotWithShape="1">
          <a:blip r:embed="rId2">
            <a:alphaModFix/>
          </a:blip>
          <a:srcRect b="0" l="0" r="0" t="0"/>
          <a:stretch/>
        </p:blipFill>
        <p:spPr>
          <a:xfrm>
            <a:off x="3145401" y="55025"/>
            <a:ext cx="2853200" cy="43272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7.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9.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jpg"/><Relationship Id="rId4"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 name="Shape 37"/>
        <p:cNvGrpSpPr/>
        <p:nvPr/>
      </p:nvGrpSpPr>
      <p:grpSpPr>
        <a:xfrm>
          <a:off x="0" y="0"/>
          <a:ext cx="0" cy="0"/>
          <a:chOff x="0" y="0"/>
          <a:chExt cx="0" cy="0"/>
        </a:xfrm>
      </p:grpSpPr>
      <p:sp>
        <p:nvSpPr>
          <p:cNvPr id="38" name="Google Shape;38;p8"/>
          <p:cNvSpPr txBox="1"/>
          <p:nvPr>
            <p:ph type="ctrTitle"/>
          </p:nvPr>
        </p:nvSpPr>
        <p:spPr>
          <a:xfrm>
            <a:off x="311700" y="976975"/>
            <a:ext cx="8520600" cy="688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000"/>
              <a:buNone/>
            </a:pPr>
            <a:r>
              <a:rPr lang="en" sz="3200"/>
              <a:t>PS Id. - </a:t>
            </a:r>
            <a:r>
              <a:rPr lang="en" sz="3200"/>
              <a:t>NM372-ISRO</a:t>
            </a:r>
            <a:endParaRPr sz="3200"/>
          </a:p>
        </p:txBody>
      </p:sp>
      <p:sp>
        <p:nvSpPr>
          <p:cNvPr id="39" name="Google Shape;39;p8"/>
          <p:cNvSpPr txBox="1"/>
          <p:nvPr>
            <p:ph idx="1" type="subTitle"/>
          </p:nvPr>
        </p:nvSpPr>
        <p:spPr>
          <a:xfrm>
            <a:off x="311700" y="2032950"/>
            <a:ext cx="8520600" cy="2478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Team No.: T20</a:t>
            </a:r>
            <a:endParaRPr/>
          </a:p>
          <a:p>
            <a:pPr indent="0" lvl="0" marL="0" rtl="0" algn="l">
              <a:lnSpc>
                <a:spcPct val="100000"/>
              </a:lnSpc>
              <a:spcBef>
                <a:spcPts val="0"/>
              </a:spcBef>
              <a:spcAft>
                <a:spcPts val="0"/>
              </a:spcAft>
              <a:buSzPts val="2400"/>
              <a:buNone/>
            </a:pPr>
            <a:r>
              <a:rPr lang="en"/>
              <a:t>Team Name: Wildhunt</a:t>
            </a:r>
            <a:endParaRPr/>
          </a:p>
          <a:p>
            <a:pPr indent="0" lvl="0" marL="0" rtl="0" algn="l">
              <a:lnSpc>
                <a:spcPct val="100000"/>
              </a:lnSpc>
              <a:spcBef>
                <a:spcPts val="0"/>
              </a:spcBef>
              <a:spcAft>
                <a:spcPts val="0"/>
              </a:spcAft>
              <a:buSzPts val="2400"/>
              <a:buNone/>
            </a:pPr>
            <a:r>
              <a:rPr lang="en"/>
              <a:t>Team Leader: Chetan Agarwal</a:t>
            </a:r>
            <a:endParaRPr/>
          </a:p>
          <a:p>
            <a:pPr indent="0" lvl="0" marL="0" rtl="0" algn="l">
              <a:lnSpc>
                <a:spcPct val="100000"/>
              </a:lnSpc>
              <a:spcBef>
                <a:spcPts val="0"/>
              </a:spcBef>
              <a:spcAft>
                <a:spcPts val="0"/>
              </a:spcAft>
              <a:buSzPts val="2400"/>
              <a:buNone/>
            </a:pPr>
            <a:r>
              <a:rPr lang="en"/>
              <a:t>Team Members: Shubham Agrawal, Chaitany Pandiya,</a:t>
            </a:r>
            <a:endParaRPr/>
          </a:p>
          <a:p>
            <a:pPr indent="0" lvl="0" marL="1828800" rtl="0" algn="l">
              <a:lnSpc>
                <a:spcPct val="100000"/>
              </a:lnSpc>
              <a:spcBef>
                <a:spcPts val="0"/>
              </a:spcBef>
              <a:spcAft>
                <a:spcPts val="0"/>
              </a:spcAft>
              <a:buSzPts val="2400"/>
              <a:buNone/>
            </a:pPr>
            <a:r>
              <a:rPr lang="en"/>
              <a:t>     Siddharth Singh, Madhumitha Nara,</a:t>
            </a:r>
            <a:endParaRPr/>
          </a:p>
          <a:p>
            <a:pPr indent="0" lvl="0" marL="1828800" rtl="0" algn="l">
              <a:lnSpc>
                <a:spcPct val="100000"/>
              </a:lnSpc>
              <a:spcBef>
                <a:spcPts val="0"/>
              </a:spcBef>
              <a:spcAft>
                <a:spcPts val="0"/>
              </a:spcAft>
              <a:buSzPts val="2400"/>
              <a:buNone/>
            </a:pPr>
            <a:r>
              <a:rPr lang="en"/>
              <a:t>     Harsh Prakash Gupta</a:t>
            </a:r>
            <a:endParaRPr/>
          </a:p>
        </p:txBody>
      </p:sp>
      <p:pic>
        <p:nvPicPr>
          <p:cNvPr id="40" name="Google Shape;40;p8"/>
          <p:cNvPicPr preferRelativeResize="0"/>
          <p:nvPr/>
        </p:nvPicPr>
        <p:blipFill rotWithShape="1">
          <a:blip r:embed="rId3">
            <a:alphaModFix/>
          </a:blip>
          <a:srcRect b="0" l="0" r="0" t="0"/>
          <a:stretch/>
        </p:blipFill>
        <p:spPr>
          <a:xfrm>
            <a:off x="1804902" y="55025"/>
            <a:ext cx="5472198" cy="829950"/>
          </a:xfrm>
          <a:prstGeom prst="rect">
            <a:avLst/>
          </a:prstGeom>
          <a:noFill/>
          <a:ln>
            <a:noFill/>
          </a:ln>
        </p:spPr>
      </p:pic>
      <p:pic>
        <p:nvPicPr>
          <p:cNvPr id="41" name="Google Shape;41;p8"/>
          <p:cNvPicPr preferRelativeResize="0"/>
          <p:nvPr/>
        </p:nvPicPr>
        <p:blipFill rotWithShape="1">
          <a:blip r:embed="rId4">
            <a:alphaModFix/>
          </a:blip>
          <a:srcRect b="0" l="0" r="0" t="0"/>
          <a:stretch/>
        </p:blipFill>
        <p:spPr>
          <a:xfrm>
            <a:off x="1266825" y="4511298"/>
            <a:ext cx="6610350" cy="6191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7"/>
          <p:cNvSpPr txBox="1"/>
          <p:nvPr>
            <p:ph idx="1" type="body"/>
          </p:nvPr>
        </p:nvSpPr>
        <p:spPr>
          <a:xfrm>
            <a:off x="311700" y="1270750"/>
            <a:ext cx="4479300" cy="402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X-axis: Month (numbered 1-24)</a:t>
            </a:r>
            <a:endParaRPr/>
          </a:p>
          <a:p>
            <a:pPr indent="0" lvl="0" marL="0" rtl="0" algn="l">
              <a:spcBef>
                <a:spcPts val="0"/>
              </a:spcBef>
              <a:spcAft>
                <a:spcPts val="0"/>
              </a:spcAft>
              <a:buNone/>
            </a:pPr>
            <a:r>
              <a:rPr lang="en"/>
              <a:t>Y-axis: Pixel Count of given NDVI at specific month.</a:t>
            </a:r>
            <a:endParaRPr/>
          </a:p>
        </p:txBody>
      </p:sp>
      <p:pic>
        <p:nvPicPr>
          <p:cNvPr id="106" name="Google Shape;106;p17"/>
          <p:cNvPicPr preferRelativeResize="0"/>
          <p:nvPr/>
        </p:nvPicPr>
        <p:blipFill>
          <a:blip r:embed="rId3">
            <a:alphaModFix/>
          </a:blip>
          <a:stretch>
            <a:fillRect/>
          </a:stretch>
        </p:blipFill>
        <p:spPr>
          <a:xfrm>
            <a:off x="4791000" y="479625"/>
            <a:ext cx="3968200" cy="4184251"/>
          </a:xfrm>
          <a:prstGeom prst="rect">
            <a:avLst/>
          </a:prstGeom>
          <a:noFill/>
          <a:ln>
            <a:noFill/>
          </a:ln>
        </p:spPr>
      </p:pic>
      <p:sp>
        <p:nvSpPr>
          <p:cNvPr id="107" name="Google Shape;107;p17"/>
          <p:cNvSpPr txBox="1"/>
          <p:nvPr>
            <p:ph type="title"/>
          </p:nvPr>
        </p:nvSpPr>
        <p:spPr>
          <a:xfrm>
            <a:off x="311700" y="597425"/>
            <a:ext cx="4260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Variation of pixel counts wrt to NDVI values per month</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18"/>
          <p:cNvSpPr txBox="1"/>
          <p:nvPr>
            <p:ph type="title"/>
          </p:nvPr>
        </p:nvSpPr>
        <p:spPr>
          <a:xfrm>
            <a:off x="311700" y="5974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Estimated </a:t>
            </a:r>
            <a:r>
              <a:rPr lang="en"/>
              <a:t>NDVI</a:t>
            </a:r>
            <a:r>
              <a:rPr lang="en"/>
              <a:t> values of Different Seasonal Crops</a:t>
            </a:r>
            <a:endParaRPr/>
          </a:p>
        </p:txBody>
      </p:sp>
      <p:graphicFrame>
        <p:nvGraphicFramePr>
          <p:cNvPr id="113" name="Google Shape;113;p18"/>
          <p:cNvGraphicFramePr/>
          <p:nvPr/>
        </p:nvGraphicFramePr>
        <p:xfrm>
          <a:off x="1238257" y="2279410"/>
          <a:ext cx="3000000" cy="3000000"/>
        </p:xfrm>
        <a:graphic>
          <a:graphicData uri="http://schemas.openxmlformats.org/drawingml/2006/table">
            <a:tbl>
              <a:tblPr>
                <a:noFill/>
                <a:tableStyleId>{38A8D684-D5F0-4F73-8620-F3DF7150C8F9}</a:tableStyleId>
              </a:tblPr>
              <a:tblGrid>
                <a:gridCol w="952500"/>
                <a:gridCol w="952500"/>
                <a:gridCol w="952500"/>
                <a:gridCol w="952500"/>
                <a:gridCol w="952500"/>
                <a:gridCol w="952500"/>
                <a:gridCol w="952500"/>
              </a:tblGrid>
              <a:tr h="200025">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gridSpan="3">
                  <a:txBody>
                    <a:bodyPr/>
                    <a:lstStyle/>
                    <a:p>
                      <a:pPr indent="0" lvl="0" marL="0" rtl="0" algn="ctr">
                        <a:lnSpc>
                          <a:spcPct val="115000"/>
                        </a:lnSpc>
                        <a:spcBef>
                          <a:spcPts val="0"/>
                        </a:spcBef>
                        <a:spcAft>
                          <a:spcPts val="0"/>
                        </a:spcAft>
                        <a:buNone/>
                      </a:pPr>
                      <a:r>
                        <a:rPr lang="en" sz="1000"/>
                        <a:t>NDVI</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c gridSpan="3">
                  <a:txBody>
                    <a:bodyPr/>
                    <a:lstStyle/>
                    <a:p>
                      <a:pPr indent="0" lvl="0" marL="0" rtl="0" algn="ctr">
                        <a:lnSpc>
                          <a:spcPct val="115000"/>
                        </a:lnSpc>
                        <a:spcBef>
                          <a:spcPts val="0"/>
                        </a:spcBef>
                        <a:spcAft>
                          <a:spcPts val="0"/>
                        </a:spcAft>
                        <a:buNone/>
                      </a:pPr>
                      <a:r>
                        <a:rPr lang="en" sz="1000"/>
                        <a:t>EVI2</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r>
              <a:tr h="200025">
                <a:tc>
                  <a:txBody>
                    <a:bodyPr/>
                    <a:lstStyle/>
                    <a:p>
                      <a:pPr indent="0" lvl="0" marL="0" rtl="0" algn="l">
                        <a:spcBef>
                          <a:spcPts val="0"/>
                        </a:spcBef>
                        <a:spcAft>
                          <a:spcPts val="0"/>
                        </a:spcAft>
                        <a:buNone/>
                      </a:pPr>
                      <a:r>
                        <a:t/>
                      </a:r>
                      <a:endParaRPr/>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Kharif</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Rabi</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Zaid</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Kharif</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Rabi</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Zaid</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rtl="0" algn="l">
                        <a:lnSpc>
                          <a:spcPct val="115000"/>
                        </a:lnSpc>
                        <a:spcBef>
                          <a:spcPts val="0"/>
                        </a:spcBef>
                        <a:spcAft>
                          <a:spcPts val="0"/>
                        </a:spcAft>
                        <a:buNone/>
                      </a:pPr>
                      <a:r>
                        <a:rPr lang="en" sz="1000"/>
                        <a:t>Min</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0.45</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0.23</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0.32</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0.84</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0.37</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0.49</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rtl="0" algn="l">
                        <a:lnSpc>
                          <a:spcPct val="115000"/>
                        </a:lnSpc>
                        <a:spcBef>
                          <a:spcPts val="0"/>
                        </a:spcBef>
                        <a:spcAft>
                          <a:spcPts val="0"/>
                        </a:spcAft>
                        <a:buNone/>
                      </a:pPr>
                      <a:r>
                        <a:rPr lang="en" sz="1000"/>
                        <a:t>Max</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0.62</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0.45</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0.57</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1.22</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0.7</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0.98</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rtl="0" algn="l">
                        <a:lnSpc>
                          <a:spcPct val="115000"/>
                        </a:lnSpc>
                        <a:spcBef>
                          <a:spcPts val="0"/>
                        </a:spcBef>
                        <a:spcAft>
                          <a:spcPts val="0"/>
                        </a:spcAft>
                        <a:buNone/>
                      </a:pPr>
                      <a:r>
                        <a:rPr lang="en" sz="1000"/>
                        <a:t>Mean</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0.52</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0.34</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0.45</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1.07</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0.58</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0.75</a:t>
                      </a:r>
                      <a:endParaRPr sz="1000"/>
                    </a:p>
                  </a:txBody>
                  <a:tcPr marT="19050" marB="19050" marR="28575" marL="28575"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19"/>
          <p:cNvSpPr txBox="1"/>
          <p:nvPr>
            <p:ph type="title"/>
          </p:nvPr>
        </p:nvSpPr>
        <p:spPr>
          <a:xfrm>
            <a:off x="311700" y="597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Seasonal Crop Division</a:t>
            </a:r>
            <a:endParaRPr/>
          </a:p>
          <a:p>
            <a:pPr indent="0" lvl="0" marL="0" rtl="0" algn="l">
              <a:spcBef>
                <a:spcPts val="0"/>
              </a:spcBef>
              <a:spcAft>
                <a:spcPts val="0"/>
              </a:spcAft>
              <a:buNone/>
            </a:pPr>
            <a:r>
              <a:t/>
            </a:r>
            <a:endParaRPr/>
          </a:p>
        </p:txBody>
      </p:sp>
      <p:pic>
        <p:nvPicPr>
          <p:cNvPr id="119" name="Google Shape;119;p19"/>
          <p:cNvPicPr preferRelativeResize="0"/>
          <p:nvPr/>
        </p:nvPicPr>
        <p:blipFill>
          <a:blip r:embed="rId3">
            <a:alphaModFix/>
          </a:blip>
          <a:stretch>
            <a:fillRect/>
          </a:stretch>
        </p:blipFill>
        <p:spPr>
          <a:xfrm>
            <a:off x="182050" y="1170125"/>
            <a:ext cx="5169677" cy="3205200"/>
          </a:xfrm>
          <a:prstGeom prst="rect">
            <a:avLst/>
          </a:prstGeom>
          <a:noFill/>
          <a:ln>
            <a:noFill/>
          </a:ln>
        </p:spPr>
      </p:pic>
      <p:graphicFrame>
        <p:nvGraphicFramePr>
          <p:cNvPr id="120" name="Google Shape;120;p19"/>
          <p:cNvGraphicFramePr/>
          <p:nvPr/>
        </p:nvGraphicFramePr>
        <p:xfrm>
          <a:off x="5394950" y="1513750"/>
          <a:ext cx="3000000" cy="3000000"/>
        </p:xfrm>
        <a:graphic>
          <a:graphicData uri="http://schemas.openxmlformats.org/drawingml/2006/table">
            <a:tbl>
              <a:tblPr>
                <a:noFill/>
                <a:tableStyleId>{2783B559-916C-42C3-B5DF-5822B6F44EB8}</a:tableStyleId>
              </a:tblPr>
              <a:tblGrid>
                <a:gridCol w="675300"/>
                <a:gridCol w="1496525"/>
                <a:gridCol w="1496525"/>
              </a:tblGrid>
              <a:tr h="43562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Season Starts</a:t>
                      </a:r>
                      <a:endParaRPr/>
                    </a:p>
                  </a:txBody>
                  <a:tcPr marT="91425" marB="91425" marR="91425" marL="91425"/>
                </a:tc>
                <a:tc>
                  <a:txBody>
                    <a:bodyPr/>
                    <a:lstStyle/>
                    <a:p>
                      <a:pPr indent="0" lvl="0" marL="0" rtl="0" algn="l">
                        <a:spcBef>
                          <a:spcPts val="0"/>
                        </a:spcBef>
                        <a:spcAft>
                          <a:spcPts val="0"/>
                        </a:spcAft>
                        <a:buNone/>
                      </a:pPr>
                      <a:r>
                        <a:rPr lang="en"/>
                        <a:t>Harvest</a:t>
                      </a:r>
                      <a:endParaRPr/>
                    </a:p>
                  </a:txBody>
                  <a:tcPr marT="91425" marB="91425" marR="91425" marL="91425"/>
                </a:tc>
              </a:tr>
              <a:tr h="381000">
                <a:tc>
                  <a:txBody>
                    <a:bodyPr/>
                    <a:lstStyle/>
                    <a:p>
                      <a:pPr indent="0" lvl="0" marL="0" rtl="0" algn="l">
                        <a:spcBef>
                          <a:spcPts val="0"/>
                        </a:spcBef>
                        <a:spcAft>
                          <a:spcPts val="0"/>
                        </a:spcAft>
                        <a:buNone/>
                      </a:pPr>
                      <a:r>
                        <a:rPr lang="en"/>
                        <a:t>Kharif</a:t>
                      </a:r>
                      <a:endParaRPr/>
                    </a:p>
                  </a:txBody>
                  <a:tcPr marT="91425" marB="91425" marR="91425" marL="91425"/>
                </a:tc>
                <a:tc>
                  <a:txBody>
                    <a:bodyPr/>
                    <a:lstStyle/>
                    <a:p>
                      <a:pPr indent="0" lvl="0" marL="0" rtl="0" algn="l">
                        <a:spcBef>
                          <a:spcPts val="0"/>
                        </a:spcBef>
                        <a:spcAft>
                          <a:spcPts val="0"/>
                        </a:spcAft>
                        <a:buNone/>
                      </a:pPr>
                      <a:r>
                        <a:rPr lang="en"/>
                        <a:t>June</a:t>
                      </a:r>
                      <a:endParaRPr/>
                    </a:p>
                  </a:txBody>
                  <a:tcPr marT="91425" marB="91425" marR="91425" marL="91425"/>
                </a:tc>
                <a:tc>
                  <a:txBody>
                    <a:bodyPr/>
                    <a:lstStyle/>
                    <a:p>
                      <a:pPr indent="0" lvl="0" marL="0" rtl="0" algn="l">
                        <a:spcBef>
                          <a:spcPts val="0"/>
                        </a:spcBef>
                        <a:spcAft>
                          <a:spcPts val="0"/>
                        </a:spcAft>
                        <a:buNone/>
                      </a:pPr>
                      <a:r>
                        <a:rPr lang="en"/>
                        <a:t>November</a:t>
                      </a:r>
                      <a:endParaRPr/>
                    </a:p>
                  </a:txBody>
                  <a:tcPr marT="91425" marB="91425" marR="91425" marL="91425"/>
                </a:tc>
              </a:tr>
              <a:tr h="381000">
                <a:tc>
                  <a:txBody>
                    <a:bodyPr/>
                    <a:lstStyle/>
                    <a:p>
                      <a:pPr indent="0" lvl="0" marL="0" rtl="0" algn="l">
                        <a:spcBef>
                          <a:spcPts val="0"/>
                        </a:spcBef>
                        <a:spcAft>
                          <a:spcPts val="0"/>
                        </a:spcAft>
                        <a:buNone/>
                      </a:pPr>
                      <a:r>
                        <a:rPr lang="en"/>
                        <a:t>Rabi</a:t>
                      </a:r>
                      <a:endParaRPr/>
                    </a:p>
                  </a:txBody>
                  <a:tcPr marT="91425" marB="91425" marR="91425" marL="91425"/>
                </a:tc>
                <a:tc>
                  <a:txBody>
                    <a:bodyPr/>
                    <a:lstStyle/>
                    <a:p>
                      <a:pPr indent="0" lvl="0" marL="0" rtl="0" algn="l">
                        <a:spcBef>
                          <a:spcPts val="0"/>
                        </a:spcBef>
                        <a:spcAft>
                          <a:spcPts val="0"/>
                        </a:spcAft>
                        <a:buNone/>
                      </a:pPr>
                      <a:r>
                        <a:rPr lang="en"/>
                        <a:t>November</a:t>
                      </a:r>
                      <a:endParaRPr/>
                    </a:p>
                  </a:txBody>
                  <a:tcPr marT="91425" marB="91425" marR="91425" marL="91425"/>
                </a:tc>
                <a:tc>
                  <a:txBody>
                    <a:bodyPr/>
                    <a:lstStyle/>
                    <a:p>
                      <a:pPr indent="0" lvl="0" marL="0" rtl="0" algn="l">
                        <a:spcBef>
                          <a:spcPts val="0"/>
                        </a:spcBef>
                        <a:spcAft>
                          <a:spcPts val="0"/>
                        </a:spcAft>
                        <a:buNone/>
                      </a:pPr>
                      <a:r>
                        <a:rPr lang="en"/>
                        <a:t>March</a:t>
                      </a:r>
                      <a:endParaRPr/>
                    </a:p>
                  </a:txBody>
                  <a:tcPr marT="91425" marB="91425" marR="91425" marL="91425"/>
                </a:tc>
              </a:tr>
              <a:tr h="381000">
                <a:tc>
                  <a:txBody>
                    <a:bodyPr/>
                    <a:lstStyle/>
                    <a:p>
                      <a:pPr indent="0" lvl="0" marL="0" rtl="0" algn="l">
                        <a:spcBef>
                          <a:spcPts val="0"/>
                        </a:spcBef>
                        <a:spcAft>
                          <a:spcPts val="0"/>
                        </a:spcAft>
                        <a:buNone/>
                      </a:pPr>
                      <a:r>
                        <a:rPr lang="en"/>
                        <a:t>Zaid </a:t>
                      </a:r>
                      <a:endParaRPr/>
                    </a:p>
                  </a:txBody>
                  <a:tcPr marT="91425" marB="91425" marR="91425" marL="91425"/>
                </a:tc>
                <a:tc>
                  <a:txBody>
                    <a:bodyPr/>
                    <a:lstStyle/>
                    <a:p>
                      <a:pPr indent="0" lvl="0" marL="0" rtl="0" algn="l">
                        <a:spcBef>
                          <a:spcPts val="0"/>
                        </a:spcBef>
                        <a:spcAft>
                          <a:spcPts val="0"/>
                        </a:spcAft>
                        <a:buNone/>
                      </a:pPr>
                      <a:r>
                        <a:rPr lang="en"/>
                        <a:t>August-September (or) </a:t>
                      </a:r>
                      <a:r>
                        <a:rPr lang="en"/>
                        <a:t>February-March</a:t>
                      </a:r>
                      <a:endParaRPr/>
                    </a:p>
                  </a:txBody>
                  <a:tcPr marT="91425" marB="91425" marR="91425" marL="91425"/>
                </a:tc>
                <a:tc>
                  <a:txBody>
                    <a:bodyPr/>
                    <a:lstStyle/>
                    <a:p>
                      <a:pPr indent="0" lvl="0" marL="0" rtl="0" algn="l">
                        <a:spcBef>
                          <a:spcPts val="0"/>
                        </a:spcBef>
                        <a:spcAft>
                          <a:spcPts val="0"/>
                        </a:spcAft>
                        <a:buNone/>
                      </a:pPr>
                      <a:r>
                        <a:rPr lang="en"/>
                        <a:t>December-January (or) April-May</a:t>
                      </a:r>
                      <a:endParaRPr/>
                    </a:p>
                  </a:txBody>
                  <a:tcPr marT="91425" marB="91425" marR="91425" marL="91425"/>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20"/>
          <p:cNvSpPr txBox="1"/>
          <p:nvPr>
            <p:ph type="title"/>
          </p:nvPr>
        </p:nvSpPr>
        <p:spPr>
          <a:xfrm>
            <a:off x="311700" y="597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Conclusions and Future Work</a:t>
            </a:r>
            <a:endParaRPr/>
          </a:p>
        </p:txBody>
      </p:sp>
      <p:sp>
        <p:nvSpPr>
          <p:cNvPr id="126" name="Google Shape;126;p20"/>
          <p:cNvSpPr txBox="1"/>
          <p:nvPr>
            <p:ph idx="1" type="body"/>
          </p:nvPr>
        </p:nvSpPr>
        <p:spPr>
          <a:xfrm>
            <a:off x="311700" y="1363675"/>
            <a:ext cx="8520600" cy="320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What we achieved</a:t>
            </a:r>
            <a:endParaRPr sz="1500"/>
          </a:p>
          <a:p>
            <a:pPr indent="-323850" lvl="0" marL="457200" rtl="0" algn="l">
              <a:spcBef>
                <a:spcPts val="0"/>
              </a:spcBef>
              <a:spcAft>
                <a:spcPts val="0"/>
              </a:spcAft>
              <a:buSzPts val="1500"/>
              <a:buChar char="-"/>
            </a:pPr>
            <a:r>
              <a:rPr lang="en" sz="1500"/>
              <a:t>Processed images to evaluate NDVI and EVI2 for each month</a:t>
            </a:r>
            <a:endParaRPr sz="1500"/>
          </a:p>
          <a:p>
            <a:pPr indent="-323850" lvl="0" marL="457200" rtl="0" algn="l">
              <a:spcBef>
                <a:spcPts val="0"/>
              </a:spcBef>
              <a:spcAft>
                <a:spcPts val="0"/>
              </a:spcAft>
              <a:buSzPts val="1500"/>
              <a:buChar char="-"/>
            </a:pPr>
            <a:r>
              <a:rPr lang="en" sz="1500"/>
              <a:t>Time series analysis to determine date of sowing and harvest</a:t>
            </a:r>
            <a:endParaRPr sz="1500"/>
          </a:p>
          <a:p>
            <a:pPr indent="-323850" lvl="0" marL="457200" rtl="0" algn="l">
              <a:spcBef>
                <a:spcPts val="0"/>
              </a:spcBef>
              <a:spcAft>
                <a:spcPts val="0"/>
              </a:spcAft>
              <a:buSzPts val="1500"/>
              <a:buChar char="-"/>
            </a:pPr>
            <a:r>
              <a:rPr lang="en" sz="1500"/>
              <a:t>Innovation: Classified vegetation as Kharif, Rabi and Zaid</a:t>
            </a:r>
            <a:endParaRPr sz="1500"/>
          </a:p>
          <a:p>
            <a:pPr indent="-323850" lvl="0" marL="457200" rtl="0" algn="l">
              <a:spcBef>
                <a:spcPts val="0"/>
              </a:spcBef>
              <a:spcAft>
                <a:spcPts val="0"/>
              </a:spcAft>
              <a:buSzPts val="1500"/>
              <a:buChar char="-"/>
            </a:pPr>
            <a:r>
              <a:rPr lang="en" sz="1500"/>
              <a:t>Innovation</a:t>
            </a:r>
            <a:r>
              <a:rPr lang="en" sz="1500"/>
              <a:t>: NDVI values to visualize growth rate of crops</a:t>
            </a:r>
            <a:endParaRPr sz="1500"/>
          </a:p>
          <a:p>
            <a:pPr indent="0" lvl="0" marL="457200" rtl="0" algn="l">
              <a:spcBef>
                <a:spcPts val="0"/>
              </a:spcBef>
              <a:spcAft>
                <a:spcPts val="0"/>
              </a:spcAft>
              <a:buNone/>
            </a:pPr>
            <a:r>
              <a:t/>
            </a:r>
            <a:endParaRPr sz="1500"/>
          </a:p>
          <a:p>
            <a:pPr indent="0" lvl="0" marL="0" rtl="0" algn="l">
              <a:spcBef>
                <a:spcPts val="0"/>
              </a:spcBef>
              <a:spcAft>
                <a:spcPts val="0"/>
              </a:spcAft>
              <a:buNone/>
            </a:pPr>
            <a:r>
              <a:rPr lang="en" sz="1500"/>
              <a:t>Future Work</a:t>
            </a:r>
            <a:endParaRPr sz="1500"/>
          </a:p>
          <a:p>
            <a:pPr indent="-323850" lvl="0" marL="457200" rtl="0" algn="l">
              <a:spcBef>
                <a:spcPts val="0"/>
              </a:spcBef>
              <a:spcAft>
                <a:spcPts val="0"/>
              </a:spcAft>
              <a:buSzPts val="1500"/>
              <a:buChar char="-"/>
            </a:pPr>
            <a:r>
              <a:rPr lang="en" sz="1500"/>
              <a:t>Gaussian Filter to normalize and smoothen plots </a:t>
            </a:r>
            <a:endParaRPr sz="1500"/>
          </a:p>
          <a:p>
            <a:pPr indent="-323850" lvl="0" marL="457200" rtl="0" algn="l">
              <a:spcBef>
                <a:spcPts val="0"/>
              </a:spcBef>
              <a:spcAft>
                <a:spcPts val="0"/>
              </a:spcAft>
              <a:buSzPts val="1500"/>
              <a:buChar char="-"/>
            </a:pPr>
            <a:r>
              <a:rPr lang="en" sz="1500"/>
              <a:t>Disease and Pest Control</a:t>
            </a:r>
            <a:endParaRPr sz="1500"/>
          </a:p>
          <a:p>
            <a:pPr indent="-323850" lvl="0" marL="457200" rtl="0" algn="l">
              <a:spcBef>
                <a:spcPts val="0"/>
              </a:spcBef>
              <a:spcAft>
                <a:spcPts val="0"/>
              </a:spcAft>
              <a:buSzPts val="1500"/>
              <a:buChar char="-"/>
            </a:pPr>
            <a:r>
              <a:rPr lang="en" sz="1500"/>
              <a:t>Rainfall Detection and Prediction</a:t>
            </a:r>
            <a:endParaRPr sz="1500"/>
          </a:p>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1"/>
          <p:cNvSpPr txBox="1"/>
          <p:nvPr>
            <p:ph type="title"/>
          </p:nvPr>
        </p:nvSpPr>
        <p:spPr>
          <a:xfrm>
            <a:off x="3177150" y="22854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 you.</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pic>
        <p:nvPicPr>
          <p:cNvPr id="136" name="Google Shape;136;p22"/>
          <p:cNvPicPr preferRelativeResize="0"/>
          <p:nvPr/>
        </p:nvPicPr>
        <p:blipFill>
          <a:blip r:embed="rId3">
            <a:alphaModFix/>
          </a:blip>
          <a:stretch>
            <a:fillRect/>
          </a:stretch>
        </p:blipFill>
        <p:spPr>
          <a:xfrm>
            <a:off x="1757350" y="1054250"/>
            <a:ext cx="5258450" cy="23773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 name="Shape 45"/>
        <p:cNvGrpSpPr/>
        <p:nvPr/>
      </p:nvGrpSpPr>
      <p:grpSpPr>
        <a:xfrm>
          <a:off x="0" y="0"/>
          <a:ext cx="0" cy="0"/>
          <a:chOff x="0" y="0"/>
          <a:chExt cx="0" cy="0"/>
        </a:xfrm>
      </p:grpSpPr>
      <p:sp>
        <p:nvSpPr>
          <p:cNvPr id="46" name="Google Shape;46;p9"/>
          <p:cNvSpPr txBox="1"/>
          <p:nvPr>
            <p:ph type="title"/>
          </p:nvPr>
        </p:nvSpPr>
        <p:spPr>
          <a:xfrm>
            <a:off x="311700" y="5974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Table of contents</a:t>
            </a:r>
            <a:endParaRPr/>
          </a:p>
        </p:txBody>
      </p:sp>
      <p:sp>
        <p:nvSpPr>
          <p:cNvPr id="47" name="Google Shape;47;p9"/>
          <p:cNvSpPr txBox="1"/>
          <p:nvPr>
            <p:ph idx="1" type="body"/>
          </p:nvPr>
        </p:nvSpPr>
        <p:spPr>
          <a:xfrm>
            <a:off x="311700" y="1363675"/>
            <a:ext cx="8520600" cy="32052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Dataset Analysis</a:t>
            </a:r>
            <a:endParaRPr/>
          </a:p>
          <a:p>
            <a:pPr indent="-342900" lvl="0" marL="457200" rtl="0" algn="l">
              <a:lnSpc>
                <a:spcPct val="115000"/>
              </a:lnSpc>
              <a:spcBef>
                <a:spcPts val="0"/>
              </a:spcBef>
              <a:spcAft>
                <a:spcPts val="0"/>
              </a:spcAft>
              <a:buSzPts val="1800"/>
              <a:buChar char="-"/>
            </a:pPr>
            <a:r>
              <a:rPr lang="en"/>
              <a:t>Multispectral and Multitemporal</a:t>
            </a:r>
            <a:endParaRPr/>
          </a:p>
          <a:p>
            <a:pPr indent="-342900" lvl="0" marL="457200" rtl="0" algn="l">
              <a:lnSpc>
                <a:spcPct val="115000"/>
              </a:lnSpc>
              <a:spcBef>
                <a:spcPts val="0"/>
              </a:spcBef>
              <a:spcAft>
                <a:spcPts val="0"/>
              </a:spcAft>
              <a:buSzPts val="1800"/>
              <a:buChar char="-"/>
            </a:pPr>
            <a:r>
              <a:rPr lang="en"/>
              <a:t>NDVI</a:t>
            </a:r>
            <a:endParaRPr/>
          </a:p>
          <a:p>
            <a:pPr indent="-342900" lvl="0" marL="457200" rtl="0" algn="l">
              <a:lnSpc>
                <a:spcPct val="115000"/>
              </a:lnSpc>
              <a:spcBef>
                <a:spcPts val="0"/>
              </a:spcBef>
              <a:spcAft>
                <a:spcPts val="0"/>
              </a:spcAft>
              <a:buSzPts val="1800"/>
              <a:buChar char="-"/>
            </a:pPr>
            <a:r>
              <a:rPr lang="en"/>
              <a:t>Image Processing</a:t>
            </a:r>
            <a:endParaRPr/>
          </a:p>
          <a:p>
            <a:pPr indent="-342900" lvl="0" marL="457200" rtl="0" algn="l">
              <a:lnSpc>
                <a:spcPct val="115000"/>
              </a:lnSpc>
              <a:spcBef>
                <a:spcPts val="0"/>
              </a:spcBef>
              <a:spcAft>
                <a:spcPts val="0"/>
              </a:spcAft>
              <a:buSzPts val="1800"/>
              <a:buChar char="-"/>
            </a:pPr>
            <a:r>
              <a:rPr lang="en"/>
              <a:t>Results</a:t>
            </a:r>
            <a:endParaRPr/>
          </a:p>
          <a:p>
            <a:pPr indent="-342900" lvl="0" marL="457200" rtl="0" algn="l">
              <a:lnSpc>
                <a:spcPct val="115000"/>
              </a:lnSpc>
              <a:spcBef>
                <a:spcPts val="0"/>
              </a:spcBef>
              <a:spcAft>
                <a:spcPts val="0"/>
              </a:spcAft>
              <a:buSzPts val="1800"/>
              <a:buChar char="-"/>
            </a:pPr>
            <a:r>
              <a:rPr lang="en"/>
              <a:t>Conclusions and Future Work</a:t>
            </a:r>
            <a:endParaRPr/>
          </a:p>
          <a:p>
            <a:pPr indent="0" lvl="0" marL="0" rtl="0" algn="l">
              <a:lnSpc>
                <a:spcPct val="115000"/>
              </a:lnSpc>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 name="Shape 51"/>
        <p:cNvGrpSpPr/>
        <p:nvPr/>
      </p:nvGrpSpPr>
      <p:grpSpPr>
        <a:xfrm>
          <a:off x="0" y="0"/>
          <a:ext cx="0" cy="0"/>
          <a:chOff x="0" y="0"/>
          <a:chExt cx="0" cy="0"/>
        </a:xfrm>
      </p:grpSpPr>
      <p:sp>
        <p:nvSpPr>
          <p:cNvPr id="52" name="Google Shape;52;p10"/>
          <p:cNvSpPr txBox="1"/>
          <p:nvPr>
            <p:ph type="title"/>
          </p:nvPr>
        </p:nvSpPr>
        <p:spPr>
          <a:xfrm>
            <a:off x="311700" y="5974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a:t>What is our dataset?</a:t>
            </a:r>
            <a:endParaRPr/>
          </a:p>
        </p:txBody>
      </p:sp>
      <p:sp>
        <p:nvSpPr>
          <p:cNvPr id="53" name="Google Shape;53;p10"/>
          <p:cNvSpPr txBox="1"/>
          <p:nvPr>
            <p:ph idx="1" type="body"/>
          </p:nvPr>
        </p:nvSpPr>
        <p:spPr>
          <a:xfrm>
            <a:off x="311700" y="1363675"/>
            <a:ext cx="8520600" cy="32052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1800"/>
              <a:buNone/>
            </a:pPr>
            <a:r>
              <a:rPr lang="en"/>
              <a:t>Our dataset is 48 multispectral and multi-temporal images that are captured through AWiFS(The Advanced Wide Field Sensor). It has two images for every month from Jan 2017 to Dec 2018. One image of each month represents NIR(Near Infrared) and the other RED.</a:t>
            </a:r>
            <a:endParaRPr/>
          </a:p>
          <a:p>
            <a:pPr indent="0" lvl="0" marL="0" rtl="0" algn="ctr">
              <a:lnSpc>
                <a:spcPct val="115000"/>
              </a:lnSpc>
              <a:spcBef>
                <a:spcPts val="1600"/>
              </a:spcBef>
              <a:spcAft>
                <a:spcPts val="0"/>
              </a:spcAft>
              <a:buSzPts val="1800"/>
              <a:buNone/>
            </a:pPr>
            <a:r>
              <a:t/>
            </a:r>
            <a:endParaRPr/>
          </a:p>
          <a:p>
            <a:pPr indent="0" lvl="0" marL="0" rtl="0" algn="ctr">
              <a:lnSpc>
                <a:spcPct val="115000"/>
              </a:lnSpc>
              <a:spcBef>
                <a:spcPts val="1600"/>
              </a:spcBef>
              <a:spcAft>
                <a:spcPts val="1600"/>
              </a:spcAft>
              <a:buSzPts val="1800"/>
              <a:buNone/>
            </a:pPr>
            <a:r>
              <a:rPr lang="en"/>
              <a: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 name="Shape 57"/>
        <p:cNvGrpSpPr/>
        <p:nvPr/>
      </p:nvGrpSpPr>
      <p:grpSpPr>
        <a:xfrm>
          <a:off x="0" y="0"/>
          <a:ext cx="0" cy="0"/>
          <a:chOff x="0" y="0"/>
          <a:chExt cx="0" cy="0"/>
        </a:xfrm>
      </p:grpSpPr>
      <p:sp>
        <p:nvSpPr>
          <p:cNvPr id="58" name="Google Shape;58;p11"/>
          <p:cNvSpPr txBox="1"/>
          <p:nvPr>
            <p:ph type="title"/>
          </p:nvPr>
        </p:nvSpPr>
        <p:spPr>
          <a:xfrm>
            <a:off x="311700" y="597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multispectral and multitemporal?</a:t>
            </a:r>
            <a:endParaRPr/>
          </a:p>
        </p:txBody>
      </p:sp>
      <p:sp>
        <p:nvSpPr>
          <p:cNvPr id="59" name="Google Shape;59;p11"/>
          <p:cNvSpPr txBox="1"/>
          <p:nvPr>
            <p:ph idx="1" type="body"/>
          </p:nvPr>
        </p:nvSpPr>
        <p:spPr>
          <a:xfrm>
            <a:off x="311700" y="1363675"/>
            <a:ext cx="8520600" cy="3205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Multispectral images are involved in many regions of electromagnetic spectrum.</a:t>
            </a:r>
            <a:endParaRPr/>
          </a:p>
          <a:p>
            <a:pPr indent="-342900" lvl="0" marL="457200" rtl="0" algn="l">
              <a:spcBef>
                <a:spcPts val="0"/>
              </a:spcBef>
              <a:spcAft>
                <a:spcPts val="0"/>
              </a:spcAft>
              <a:buSzPts val="1800"/>
              <a:buChar char="-"/>
            </a:pPr>
            <a:r>
              <a:rPr lang="en"/>
              <a:t>Multitemporal data refers to time series data of some component.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12"/>
          <p:cNvSpPr txBox="1"/>
          <p:nvPr>
            <p:ph type="title"/>
          </p:nvPr>
        </p:nvSpPr>
        <p:spPr>
          <a:xfrm>
            <a:off x="311700" y="5974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What is NDVI ?</a:t>
            </a:r>
            <a:endParaRPr/>
          </a:p>
        </p:txBody>
      </p:sp>
      <p:sp>
        <p:nvSpPr>
          <p:cNvPr id="65" name="Google Shape;65;p12"/>
          <p:cNvSpPr txBox="1"/>
          <p:nvPr>
            <p:ph idx="1" type="body"/>
          </p:nvPr>
        </p:nvSpPr>
        <p:spPr>
          <a:xfrm>
            <a:off x="311700" y="1363675"/>
            <a:ext cx="8520600" cy="3205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00"/>
              </a:buClr>
              <a:buSzPts val="1800"/>
              <a:buChar char="-"/>
            </a:pPr>
            <a:r>
              <a:rPr lang="en">
                <a:solidFill>
                  <a:srgbClr val="000000"/>
                </a:solidFill>
                <a:highlight>
                  <a:srgbClr val="FFFFFF"/>
                </a:highlight>
              </a:rPr>
              <a:t>Normalized Difference Vegetation Index (NDVI) quantifies vegetation by measuring the difference between near-infrared (which vegetation strongly reflects) and red light (which vegetation absorbs). NDVI always ranges from -1 to +1. </a:t>
            </a:r>
            <a:endParaRPr>
              <a:solidFill>
                <a:srgbClr val="000000"/>
              </a:solidFill>
              <a:highlight>
                <a:srgbClr val="FFFFFF"/>
              </a:highlight>
            </a:endParaRPr>
          </a:p>
          <a:p>
            <a:pPr indent="-342900" lvl="0" marL="457200" rtl="0" algn="l">
              <a:spcBef>
                <a:spcPts val="0"/>
              </a:spcBef>
              <a:spcAft>
                <a:spcPts val="0"/>
              </a:spcAft>
              <a:buClr>
                <a:srgbClr val="000000"/>
              </a:buClr>
              <a:buSzPts val="1800"/>
              <a:buChar char="-"/>
            </a:pPr>
            <a:r>
              <a:rPr lang="en">
                <a:solidFill>
                  <a:srgbClr val="000000"/>
                </a:solidFill>
                <a:highlight>
                  <a:srgbClr val="FFFFFF"/>
                </a:highlight>
              </a:rPr>
              <a:t>When you have negative values, it’s highly likely that it’s water. On the other hand, if you have a NDVI value close to +1, there’s a high possibility that it’s dense green leaves. But when NDVI is close to zero, there isn’t green leaves and it could even be an urbanized area.</a:t>
            </a:r>
            <a:endParaRPr>
              <a:solidFill>
                <a:srgbClr val="000000"/>
              </a:solidFill>
              <a:highlight>
                <a:srgbClr val="FFFFFF"/>
              </a:highlight>
            </a:endParaRPr>
          </a:p>
          <a:p>
            <a:pPr indent="0" lvl="0" marL="0" rtl="0" algn="l">
              <a:spcBef>
                <a:spcPts val="1500"/>
              </a:spcBef>
              <a:spcAft>
                <a:spcPts val="0"/>
              </a:spcAft>
              <a:buNone/>
            </a:pPr>
            <a:r>
              <a:t/>
            </a:r>
            <a:endParaRPr>
              <a:solidFill>
                <a:srgbClr val="000000"/>
              </a:solidFill>
              <a:highlight>
                <a:srgbClr val="FFFFFF"/>
              </a:highlight>
            </a:endParaRPr>
          </a:p>
          <a:p>
            <a:pPr indent="0" lvl="0" marL="0" rtl="0" algn="l">
              <a:spcBef>
                <a:spcPts val="150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3"/>
          <p:cNvSpPr txBox="1"/>
          <p:nvPr>
            <p:ph type="title"/>
          </p:nvPr>
        </p:nvSpPr>
        <p:spPr>
          <a:xfrm>
            <a:off x="311700" y="597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do you calculate NDVI ?</a:t>
            </a:r>
            <a:endParaRPr/>
          </a:p>
        </p:txBody>
      </p:sp>
      <p:sp>
        <p:nvSpPr>
          <p:cNvPr id="71" name="Google Shape;71;p13"/>
          <p:cNvSpPr txBox="1"/>
          <p:nvPr>
            <p:ph idx="1" type="body"/>
          </p:nvPr>
        </p:nvSpPr>
        <p:spPr>
          <a:xfrm>
            <a:off x="311700" y="1363675"/>
            <a:ext cx="4737000" cy="320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50">
                <a:solidFill>
                  <a:srgbClr val="000000"/>
                </a:solidFill>
                <a:highlight>
                  <a:srgbClr val="FFFFFF"/>
                </a:highlight>
                <a:latin typeface="Roboto"/>
                <a:ea typeface="Roboto"/>
                <a:cs typeface="Roboto"/>
                <a:sym typeface="Roboto"/>
              </a:rPr>
              <a:t>Normalized Difference Vegetation Index (NDVI)</a:t>
            </a:r>
            <a:r>
              <a:rPr lang="en" sz="1450">
                <a:solidFill>
                  <a:srgbClr val="000000"/>
                </a:solidFill>
                <a:highlight>
                  <a:srgbClr val="FFFFFF"/>
                </a:highlight>
                <a:latin typeface="Roboto"/>
                <a:ea typeface="Roboto"/>
                <a:cs typeface="Roboto"/>
                <a:sym typeface="Roboto"/>
              </a:rPr>
              <a:t> uses the NIR and red channels in its formula.</a:t>
            </a:r>
            <a:endParaRPr sz="1450">
              <a:solidFill>
                <a:srgbClr val="000000"/>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450">
              <a:solidFill>
                <a:srgbClr val="000000"/>
              </a:solidFill>
              <a:highlight>
                <a:srgbClr val="FFFFFF"/>
              </a:highlight>
              <a:latin typeface="Roboto"/>
              <a:ea typeface="Roboto"/>
              <a:cs typeface="Roboto"/>
              <a:sym typeface="Roboto"/>
            </a:endParaRPr>
          </a:p>
          <a:p>
            <a:pPr indent="0" lvl="0" marL="0" rtl="0" algn="l">
              <a:spcBef>
                <a:spcPts val="0"/>
              </a:spcBef>
              <a:spcAft>
                <a:spcPts val="0"/>
              </a:spcAft>
              <a:buNone/>
            </a:pPr>
            <a:r>
              <a:rPr lang="en" sz="1450">
                <a:solidFill>
                  <a:srgbClr val="000000"/>
                </a:solidFill>
                <a:highlight>
                  <a:srgbClr val="FFFFFF"/>
                </a:highlight>
                <a:latin typeface="Roboto"/>
                <a:ea typeface="Roboto"/>
                <a:cs typeface="Roboto"/>
                <a:sym typeface="Roboto"/>
              </a:rPr>
              <a:t>NDVI = (NIR - Red)/(NIR + Red)</a:t>
            </a:r>
            <a:endParaRPr sz="1450">
              <a:solidFill>
                <a:srgbClr val="000000"/>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450">
              <a:solidFill>
                <a:srgbClr val="000000"/>
              </a:solidFill>
              <a:highlight>
                <a:srgbClr val="FFFFFF"/>
              </a:highlight>
              <a:latin typeface="Roboto"/>
              <a:ea typeface="Roboto"/>
              <a:cs typeface="Roboto"/>
              <a:sym typeface="Roboto"/>
            </a:endParaRPr>
          </a:p>
          <a:p>
            <a:pPr indent="0" lvl="0" marL="0" rtl="0" algn="l">
              <a:spcBef>
                <a:spcPts val="0"/>
              </a:spcBef>
              <a:spcAft>
                <a:spcPts val="0"/>
              </a:spcAft>
              <a:buNone/>
            </a:pPr>
            <a:r>
              <a:rPr lang="en" sz="1450">
                <a:solidFill>
                  <a:srgbClr val="000000"/>
                </a:solidFill>
                <a:highlight>
                  <a:srgbClr val="FFFFFF"/>
                </a:highlight>
                <a:latin typeface="Roboto"/>
                <a:ea typeface="Roboto"/>
                <a:cs typeface="Roboto"/>
                <a:sym typeface="Roboto"/>
              </a:rPr>
              <a:t>Healthy vegetation (chlorophyll) reflects more near-infrared (NIR) and green light compared to other wavelengths. But it absorbs more red and blue light.</a:t>
            </a:r>
            <a:endParaRPr sz="1450">
              <a:solidFill>
                <a:srgbClr val="000000"/>
              </a:solidFill>
              <a:highlight>
                <a:srgbClr val="FFFFFF"/>
              </a:highlight>
              <a:latin typeface="Roboto"/>
              <a:ea typeface="Roboto"/>
              <a:cs typeface="Roboto"/>
              <a:sym typeface="Roboto"/>
            </a:endParaRPr>
          </a:p>
          <a:p>
            <a:pPr indent="0" lvl="0" marL="0" rtl="0" algn="l">
              <a:spcBef>
                <a:spcPts val="1500"/>
              </a:spcBef>
              <a:spcAft>
                <a:spcPts val="0"/>
              </a:spcAft>
              <a:buNone/>
            </a:pPr>
            <a:r>
              <a:rPr lang="en" sz="1450">
                <a:solidFill>
                  <a:srgbClr val="000000"/>
                </a:solidFill>
                <a:highlight>
                  <a:srgbClr val="FFFFFF"/>
                </a:highlight>
                <a:latin typeface="Roboto"/>
                <a:ea typeface="Roboto"/>
                <a:cs typeface="Roboto"/>
                <a:sym typeface="Roboto"/>
              </a:rPr>
              <a:t>This is why our eyes see vegetation as the </a:t>
            </a:r>
            <a:r>
              <a:rPr b="1" lang="en" sz="1450">
                <a:solidFill>
                  <a:srgbClr val="000000"/>
                </a:solidFill>
                <a:highlight>
                  <a:srgbClr val="FFFFFF"/>
                </a:highlight>
                <a:latin typeface="Roboto"/>
                <a:ea typeface="Roboto"/>
                <a:cs typeface="Roboto"/>
                <a:sym typeface="Roboto"/>
              </a:rPr>
              <a:t>color green</a:t>
            </a:r>
            <a:r>
              <a:rPr lang="en" sz="1450">
                <a:solidFill>
                  <a:srgbClr val="000000"/>
                </a:solidFill>
                <a:highlight>
                  <a:srgbClr val="FFFFFF"/>
                </a:highlight>
                <a:latin typeface="Roboto"/>
                <a:ea typeface="Roboto"/>
                <a:cs typeface="Roboto"/>
                <a:sym typeface="Roboto"/>
              </a:rPr>
              <a:t>. If you could see near-infrared, then it would be strong for vegetation too.</a:t>
            </a:r>
            <a:endParaRPr sz="1450">
              <a:solidFill>
                <a:srgbClr val="000000"/>
              </a:solidFill>
              <a:highlight>
                <a:srgbClr val="FFFFFF"/>
              </a:highlight>
              <a:latin typeface="Roboto"/>
              <a:ea typeface="Roboto"/>
              <a:cs typeface="Roboto"/>
              <a:sym typeface="Roboto"/>
            </a:endParaRPr>
          </a:p>
          <a:p>
            <a:pPr indent="0" lvl="0" marL="0" rtl="0" algn="l">
              <a:spcBef>
                <a:spcPts val="1500"/>
              </a:spcBef>
              <a:spcAft>
                <a:spcPts val="0"/>
              </a:spcAft>
              <a:buNone/>
            </a:pPr>
            <a:r>
              <a:t/>
            </a:r>
            <a:endParaRPr sz="1450">
              <a:solidFill>
                <a:srgbClr val="000000"/>
              </a:solidFill>
              <a:highlight>
                <a:srgbClr val="FFFFFF"/>
              </a:highlight>
              <a:latin typeface="Roboto"/>
              <a:ea typeface="Roboto"/>
              <a:cs typeface="Roboto"/>
              <a:sym typeface="Roboto"/>
            </a:endParaRPr>
          </a:p>
          <a:p>
            <a:pPr indent="0" lvl="0" marL="0" rtl="0" algn="l">
              <a:spcBef>
                <a:spcPts val="1500"/>
              </a:spcBef>
              <a:spcAft>
                <a:spcPts val="0"/>
              </a:spcAft>
              <a:buNone/>
            </a:pPr>
            <a:r>
              <a:t/>
            </a:r>
            <a:endParaRPr sz="1450">
              <a:solidFill>
                <a:srgbClr val="000000"/>
              </a:solidFill>
              <a:highlight>
                <a:srgbClr val="FFFFFF"/>
              </a:highlight>
              <a:latin typeface="Roboto"/>
              <a:ea typeface="Roboto"/>
              <a:cs typeface="Roboto"/>
              <a:sym typeface="Roboto"/>
            </a:endParaRPr>
          </a:p>
        </p:txBody>
      </p:sp>
      <p:pic>
        <p:nvPicPr>
          <p:cNvPr id="72" name="Google Shape;72;p13"/>
          <p:cNvPicPr preferRelativeResize="0"/>
          <p:nvPr/>
        </p:nvPicPr>
        <p:blipFill>
          <a:blip r:embed="rId3">
            <a:alphaModFix/>
          </a:blip>
          <a:stretch>
            <a:fillRect/>
          </a:stretch>
        </p:blipFill>
        <p:spPr>
          <a:xfrm>
            <a:off x="5498550" y="1363673"/>
            <a:ext cx="3333750" cy="30063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4"/>
          <p:cNvSpPr txBox="1"/>
          <p:nvPr>
            <p:ph type="title"/>
          </p:nvPr>
        </p:nvSpPr>
        <p:spPr>
          <a:xfrm>
            <a:off x="364325" y="597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Image Processing Implemented</a:t>
            </a:r>
            <a:endParaRPr/>
          </a:p>
        </p:txBody>
      </p:sp>
      <p:sp>
        <p:nvSpPr>
          <p:cNvPr id="78" name="Google Shape;78;p14"/>
          <p:cNvSpPr txBox="1"/>
          <p:nvPr>
            <p:ph idx="1" type="body"/>
          </p:nvPr>
        </p:nvSpPr>
        <p:spPr>
          <a:xfrm>
            <a:off x="311700" y="1363675"/>
            <a:ext cx="8520600" cy="320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new NDVI image (.tiff file) was generated for every month using the formula,</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each pixel of the image.</a:t>
            </a:r>
            <a:endParaRPr/>
          </a:p>
        </p:txBody>
      </p:sp>
      <p:pic>
        <p:nvPicPr>
          <p:cNvPr id="79" name="Google Shape;79;p14"/>
          <p:cNvPicPr preferRelativeResize="0"/>
          <p:nvPr/>
        </p:nvPicPr>
        <p:blipFill>
          <a:blip r:embed="rId3">
            <a:alphaModFix/>
          </a:blip>
          <a:stretch>
            <a:fillRect/>
          </a:stretch>
        </p:blipFill>
        <p:spPr>
          <a:xfrm>
            <a:off x="3164825" y="2285400"/>
            <a:ext cx="1963522" cy="572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5"/>
          <p:cNvSpPr txBox="1"/>
          <p:nvPr>
            <p:ph type="title"/>
          </p:nvPr>
        </p:nvSpPr>
        <p:spPr>
          <a:xfrm>
            <a:off x="311700" y="597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Image Processing Example (April 2017)</a:t>
            </a:r>
            <a:endParaRPr/>
          </a:p>
        </p:txBody>
      </p:sp>
      <p:sp>
        <p:nvSpPr>
          <p:cNvPr id="85" name="Google Shape;85;p15"/>
          <p:cNvSpPr txBox="1"/>
          <p:nvPr>
            <p:ph idx="1" type="body"/>
          </p:nvPr>
        </p:nvSpPr>
        <p:spPr>
          <a:xfrm>
            <a:off x="311700" y="1363675"/>
            <a:ext cx="8520600" cy="320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5"/>
          <p:cNvSpPr txBox="1"/>
          <p:nvPr/>
        </p:nvSpPr>
        <p:spPr>
          <a:xfrm>
            <a:off x="1409288" y="4175275"/>
            <a:ext cx="5511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Red</a:t>
            </a:r>
            <a:endParaRPr>
              <a:latin typeface="Proxima Nova"/>
              <a:ea typeface="Proxima Nova"/>
              <a:cs typeface="Proxima Nova"/>
              <a:sym typeface="Proxima Nova"/>
            </a:endParaRPr>
          </a:p>
        </p:txBody>
      </p:sp>
      <p:sp>
        <p:nvSpPr>
          <p:cNvPr id="87" name="Google Shape;87;p15"/>
          <p:cNvSpPr txBox="1"/>
          <p:nvPr/>
        </p:nvSpPr>
        <p:spPr>
          <a:xfrm>
            <a:off x="4157625" y="4175275"/>
            <a:ext cx="7734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roxima Nova"/>
                <a:ea typeface="Proxima Nova"/>
                <a:cs typeface="Proxima Nova"/>
                <a:sym typeface="Proxima Nova"/>
              </a:rPr>
              <a:t>Near IR</a:t>
            </a:r>
            <a:endParaRPr>
              <a:latin typeface="Proxima Nova"/>
              <a:ea typeface="Proxima Nova"/>
              <a:cs typeface="Proxima Nova"/>
              <a:sym typeface="Proxima Nova"/>
            </a:endParaRPr>
          </a:p>
        </p:txBody>
      </p:sp>
      <p:sp>
        <p:nvSpPr>
          <p:cNvPr id="88" name="Google Shape;88;p15"/>
          <p:cNvSpPr/>
          <p:nvPr/>
        </p:nvSpPr>
        <p:spPr>
          <a:xfrm>
            <a:off x="2999988" y="2510013"/>
            <a:ext cx="353400" cy="393600"/>
          </a:xfrm>
          <a:prstGeom prst="mathPlus">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5"/>
          <p:cNvSpPr/>
          <p:nvPr/>
        </p:nvSpPr>
        <p:spPr>
          <a:xfrm>
            <a:off x="5963538" y="2510025"/>
            <a:ext cx="353400" cy="393600"/>
          </a:xfrm>
          <a:prstGeom prst="mathEqual">
            <a:avLst>
              <a:gd fmla="val 23520" name="adj1"/>
              <a:gd fmla="val 1176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0" name="Google Shape;90;p15"/>
          <p:cNvPicPr preferRelativeResize="0"/>
          <p:nvPr/>
        </p:nvPicPr>
        <p:blipFill rotWithShape="1">
          <a:blip r:embed="rId3">
            <a:alphaModFix/>
          </a:blip>
          <a:srcRect b="6991" l="29298" r="25731" t="11614"/>
          <a:stretch/>
        </p:blipFill>
        <p:spPr>
          <a:xfrm>
            <a:off x="311700" y="1363675"/>
            <a:ext cx="2578402" cy="2625175"/>
          </a:xfrm>
          <a:prstGeom prst="rect">
            <a:avLst/>
          </a:prstGeom>
          <a:noFill/>
          <a:ln>
            <a:noFill/>
          </a:ln>
        </p:spPr>
      </p:pic>
      <p:pic>
        <p:nvPicPr>
          <p:cNvPr id="91" name="Google Shape;91;p15"/>
          <p:cNvPicPr preferRelativeResize="0"/>
          <p:nvPr/>
        </p:nvPicPr>
        <p:blipFill rotWithShape="1">
          <a:blip r:embed="rId4">
            <a:alphaModFix/>
          </a:blip>
          <a:srcRect b="6991" l="29298" r="26396" t="11614"/>
          <a:stretch/>
        </p:blipFill>
        <p:spPr>
          <a:xfrm>
            <a:off x="3363375" y="1360113"/>
            <a:ext cx="2540222" cy="2625175"/>
          </a:xfrm>
          <a:prstGeom prst="rect">
            <a:avLst/>
          </a:prstGeom>
          <a:noFill/>
          <a:ln>
            <a:noFill/>
          </a:ln>
        </p:spPr>
      </p:pic>
      <p:pic>
        <p:nvPicPr>
          <p:cNvPr id="92" name="Google Shape;92;p15"/>
          <p:cNvPicPr preferRelativeResize="0"/>
          <p:nvPr/>
        </p:nvPicPr>
        <p:blipFill rotWithShape="1">
          <a:blip r:embed="rId5">
            <a:alphaModFix/>
          </a:blip>
          <a:srcRect b="3651" l="5526" r="0" t="0"/>
          <a:stretch/>
        </p:blipFill>
        <p:spPr>
          <a:xfrm>
            <a:off x="6338700" y="1350416"/>
            <a:ext cx="2578401" cy="260600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6"/>
          <p:cNvSpPr txBox="1"/>
          <p:nvPr>
            <p:ph type="title"/>
          </p:nvPr>
        </p:nvSpPr>
        <p:spPr>
          <a:xfrm>
            <a:off x="311700" y="597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NDVI Deviations &amp; Information Extraction</a:t>
            </a:r>
            <a:endParaRPr/>
          </a:p>
        </p:txBody>
      </p:sp>
      <p:sp>
        <p:nvSpPr>
          <p:cNvPr id="98" name="Google Shape;98;p16"/>
          <p:cNvSpPr txBox="1"/>
          <p:nvPr>
            <p:ph idx="1" type="body"/>
          </p:nvPr>
        </p:nvSpPr>
        <p:spPr>
          <a:xfrm>
            <a:off x="311700" y="1363675"/>
            <a:ext cx="8520600" cy="320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99" name="Google Shape;99;p16"/>
          <p:cNvPicPr preferRelativeResize="0"/>
          <p:nvPr/>
        </p:nvPicPr>
        <p:blipFill rotWithShape="1">
          <a:blip r:embed="rId3">
            <a:alphaModFix/>
          </a:blip>
          <a:srcRect b="46658" l="0" r="0" t="0"/>
          <a:stretch/>
        </p:blipFill>
        <p:spPr>
          <a:xfrm>
            <a:off x="311700" y="1363675"/>
            <a:ext cx="4833450" cy="2743675"/>
          </a:xfrm>
          <a:prstGeom prst="rect">
            <a:avLst/>
          </a:prstGeom>
          <a:noFill/>
          <a:ln>
            <a:noFill/>
          </a:ln>
        </p:spPr>
      </p:pic>
      <p:pic>
        <p:nvPicPr>
          <p:cNvPr id="100" name="Google Shape;100;p16"/>
          <p:cNvPicPr preferRelativeResize="0"/>
          <p:nvPr/>
        </p:nvPicPr>
        <p:blipFill rotWithShape="1">
          <a:blip r:embed="rId4">
            <a:alphaModFix/>
          </a:blip>
          <a:srcRect b="0" l="0" r="53557" t="52228"/>
          <a:stretch/>
        </p:blipFill>
        <p:spPr>
          <a:xfrm>
            <a:off x="5377325" y="1343188"/>
            <a:ext cx="2244800" cy="24571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