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6"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438654" y="1599945"/>
            <a:ext cx="5800851" cy="1493520"/>
          </a:xfrm>
          <a:prstGeom prst="rect">
            <a:avLst/>
          </a:prstGeom>
        </p:spPr>
        <p:txBody>
          <a:bodyPr vert="horz" wrap="square" lIns="0" tIns="16510" rIns="0" bIns="0" rtlCol="0">
            <a:spAutoFit/>
          </a:bodyPr>
          <a:lstStyle/>
          <a:p>
            <a:pPr marL="3213735">
              <a:lnSpc>
                <a:spcPct val="100000"/>
              </a:lnSpc>
              <a:spcBef>
                <a:spcPts val="130"/>
              </a:spcBef>
            </a:pPr>
            <a:r>
              <a:rPr lang="en-US" spc="15" dirty="0"/>
              <a:t>Madhumitha</a:t>
            </a:r>
            <a:br>
              <a:rPr lang="en-US" spc="15" dirty="0"/>
            </a:br>
            <a:r>
              <a:rPr lang="en-US" spc="15" dirty="0"/>
              <a:t>Ponnaganti</a:t>
            </a:r>
            <a:br>
              <a:rPr lang="en-US" spc="15" dirty="0"/>
            </a:b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533400" y="1295400"/>
            <a:ext cx="6986270" cy="2584450"/>
          </a:xfrm>
          <a:prstGeom prst="rect">
            <a:avLst/>
          </a:prstGeom>
          <a:noFill/>
        </p:spPr>
        <p:txBody>
          <a:bodyPr wrap="square" rtlCol="0">
            <a:spAutoFit/>
          </a:bodyPr>
          <a:p>
            <a:pPr marL="0" marR="0" lvl="0" indent="0" algn="just"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Import Required Modules: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Python's keyboard module to capture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Optionally, use other modules for logging, encryption, or network communication</a:t>
            </a:r>
            <a:r>
              <a:rPr lang="en-US" altLang="en-US" dirty="0">
                <a:ln>
                  <a:noFill/>
                </a:ln>
                <a:effectLst/>
                <a:latin typeface="Arial" panose="020B0604020202020204" pitchFamily="34" charset="0"/>
                <a:sym typeface="+mn-ea"/>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Configure logging settings to specify the format and destination of log files.</a:t>
            </a:r>
            <a:endParaRPr lang="en-US" dirty="0">
              <a:latin typeface="Times New Roman" panose="02020603050405020304" pitchFamily="18" charset="0"/>
              <a:cs typeface="Times New Roman" panose="02020603050405020304" pitchFamily="18" charset="0"/>
            </a:endParaRPr>
          </a:p>
          <a:p>
            <a:endParaRPr lang="en-US"/>
          </a:p>
        </p:txBody>
      </p:sp>
      <p:sp>
        <p:nvSpPr>
          <p:cNvPr id="11" name="Text Box 10"/>
          <p:cNvSpPr txBox="1"/>
          <p:nvPr/>
        </p:nvSpPr>
        <p:spPr>
          <a:xfrm>
            <a:off x="533400" y="3657600"/>
            <a:ext cx="6581775" cy="2584450"/>
          </a:xfrm>
          <a:prstGeom prst="rect">
            <a:avLst/>
          </a:prstGeom>
          <a:noFill/>
        </p:spPr>
        <p:txBody>
          <a:bodyPr wrap="square" rtlCol="0">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Define Keylogger Function: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Create a function to capture and log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the </a:t>
            </a:r>
            <a:r>
              <a:rPr lang="en-US" altLang="en-US" dirty="0" err="1">
                <a:ln>
                  <a:noFill/>
                </a:ln>
                <a:effectLst/>
                <a:latin typeface="Times New Roman" panose="02020603050405020304" pitchFamily="18" charset="0"/>
                <a:cs typeface="Times New Roman" panose="02020603050405020304" pitchFamily="18" charset="0"/>
                <a:sym typeface="+mn-ea"/>
              </a:rPr>
              <a:t>keyboard.on_press</a:t>
            </a:r>
            <a:r>
              <a:rPr lang="en-US" altLang="en-US" dirty="0">
                <a:ln>
                  <a:noFill/>
                </a:ln>
                <a:effectLst/>
                <a:latin typeface="Times New Roman" panose="02020603050405020304" pitchFamily="18" charset="0"/>
                <a:cs typeface="Times New Roman" panose="02020603050405020304" pitchFamily="18" charset="0"/>
                <a:sym typeface="+mn-ea"/>
              </a:rPr>
              <a:t>() method to register a callback function to capture each key press event.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Main Function:</a:t>
            </a:r>
            <a:endParaRPr lang="en-US" b="1"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Create a main function to start the keylogger and keep it running indefinitely.</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Rectangles 7"/>
          <p:cNvSpPr/>
          <p:nvPr/>
        </p:nvSpPr>
        <p:spPr>
          <a:xfrm>
            <a:off x="609600" y="1524000"/>
            <a:ext cx="2797175" cy="2057400"/>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3962400" y="1524000"/>
            <a:ext cx="2592070" cy="2057400"/>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Rectangles 10"/>
          <p:cNvSpPr/>
          <p:nvPr/>
        </p:nvSpPr>
        <p:spPr>
          <a:xfrm>
            <a:off x="7162800" y="1524000"/>
            <a:ext cx="2362200" cy="2057400"/>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Text Box 11"/>
          <p:cNvSpPr txBox="1"/>
          <p:nvPr/>
        </p:nvSpPr>
        <p:spPr>
          <a:xfrm>
            <a:off x="589280" y="4202430"/>
            <a:ext cx="7758430" cy="1640205"/>
          </a:xfrm>
          <a:prstGeom prst="rect">
            <a:avLst/>
          </a:prstGeom>
          <a:noFill/>
        </p:spPr>
        <p:txBody>
          <a:bodyPr wrap="square" rtlCol="0">
            <a:noAutofit/>
          </a:bodyPr>
          <a:p>
            <a:pPr marL="342900" indent="-342900">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The result of a keylogger program typically involves capturing and logging keystrokes entered by a user on a keyboard. These logged keystrokes can then be used for various purposes, depending on the intent of the keylogger user.</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1905000"/>
            <a:ext cx="7487285" cy="334772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sz="2400"/>
              <a:t>Keyloggers are a particularly insidious type of spyware that can record and steal consecutive keystrokes (and much more) that the user enters on a device. The term keylogger, or “keystroke logger,” is self-explanatory: Software that logs what you type on your keyboard. However, keyloggers can also enable cybercriminals to eavesdrop on you, watch you on your system camera, or listen over your smartphone’s microphone.</a:t>
            </a:r>
            <a:endParaRPr sz="240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609600" y="829310"/>
            <a:ext cx="7606030" cy="693420"/>
          </a:xfrm>
          <a:prstGeom prst="rect">
            <a:avLst/>
          </a:prstGeom>
        </p:spPr>
        <p:txBody>
          <a:bodyPr vert="horz" wrap="square" lIns="0" tIns="16510" rIns="0" bIns="0" rtlCol="0">
            <a:spAutoFit/>
          </a:bodyPr>
          <a:lstStyle/>
          <a:p>
            <a:pPr marL="12700">
              <a:lnSpc>
                <a:spcPct val="100000"/>
              </a:lnSpc>
              <a:spcBef>
                <a:spcPts val="130"/>
              </a:spcBef>
            </a:pPr>
            <a:r>
              <a:rPr lang="en-US" sz="4400">
                <a:solidFill>
                  <a:srgbClr val="00B050"/>
                </a:solidFill>
              </a:rPr>
              <a:t>Keylogger &amp; Security</a:t>
            </a:r>
            <a:endParaRPr lang="en-US" sz="4400">
              <a:solidFill>
                <a:srgbClr val="00B05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1616075" y="1600200"/>
            <a:ext cx="6096000" cy="3784600"/>
          </a:xfrm>
          <a:prstGeom prst="rect">
            <a:avLst/>
          </a:prstGeom>
          <a:noFill/>
        </p:spPr>
        <p:txBody>
          <a:bodyPr wrap="square" rtlCol="0" anchor="t">
            <a:spAutoFit/>
          </a:bodyPr>
          <a:p>
            <a:pPr algn="just"/>
            <a:r>
              <a:rPr lang="en-US" sz="2400">
                <a:solidFill>
                  <a:schemeClr val="tx2"/>
                </a:solidFill>
                <a:sym typeface="+mn-ea"/>
              </a:rPr>
              <a:t>1.</a:t>
            </a:r>
            <a:r>
              <a:rPr lang="en-IN" sz="2400" dirty="0">
                <a:solidFill>
                  <a:schemeClr val="tx2"/>
                </a:solidFill>
                <a:latin typeface="Times New Roman" panose="02020603050405020304" pitchFamily="18" charset="0"/>
                <a:cs typeface="Times New Roman" panose="02020603050405020304" pitchFamily="18" charset="0"/>
                <a:sym typeface="+mn-ea"/>
              </a:rPr>
              <a:t>Introduction to Keyloggers</a:t>
            </a:r>
            <a:endParaRPr lang="en-US" sz="2400">
              <a:solidFill>
                <a:schemeClr val="tx2"/>
              </a:solidFill>
              <a:sym typeface="+mn-ea"/>
            </a:endParaRPr>
          </a:p>
          <a:p>
            <a:pPr algn="just"/>
            <a:r>
              <a:rPr lang="en-US" sz="2400">
                <a:solidFill>
                  <a:schemeClr val="tx2"/>
                </a:solidFill>
                <a:sym typeface="+mn-ea"/>
              </a:rPr>
              <a:t>2.</a:t>
            </a:r>
            <a:r>
              <a:rPr lang="en-IN" sz="2400" dirty="0">
                <a:solidFill>
                  <a:schemeClr val="tx2"/>
                </a:solidFill>
                <a:latin typeface="Times New Roman" panose="02020603050405020304" pitchFamily="18" charset="0"/>
                <a:cs typeface="Times New Roman" panose="02020603050405020304" pitchFamily="18" charset="0"/>
                <a:sym typeface="+mn-ea"/>
              </a:rPr>
              <a:t>Problem statement</a:t>
            </a:r>
            <a:endParaRPr lang="en-US" sz="2400">
              <a:solidFill>
                <a:schemeClr val="tx2"/>
              </a:solidFill>
              <a:sym typeface="+mn-ea"/>
            </a:endParaRPr>
          </a:p>
          <a:p>
            <a:pPr algn="just"/>
            <a:r>
              <a:rPr lang="en-US" sz="2400">
                <a:solidFill>
                  <a:schemeClr val="tx2"/>
                </a:solidFill>
                <a:sym typeface="+mn-ea"/>
              </a:rPr>
              <a:t>3.</a:t>
            </a:r>
            <a:r>
              <a:rPr lang="en-IN" sz="2400" dirty="0">
                <a:solidFill>
                  <a:schemeClr val="tx2"/>
                </a:solidFill>
                <a:latin typeface="Times New Roman" panose="02020603050405020304" pitchFamily="18" charset="0"/>
                <a:cs typeface="Times New Roman" panose="02020603050405020304" pitchFamily="18" charset="0"/>
                <a:sym typeface="+mn-ea"/>
              </a:rPr>
              <a:t>Project overview</a:t>
            </a:r>
            <a:endParaRPr lang="en-US" sz="2400">
              <a:solidFill>
                <a:schemeClr val="tx2"/>
              </a:solidFill>
              <a:sym typeface="+mn-ea"/>
            </a:endParaRPr>
          </a:p>
          <a:p>
            <a:pPr algn="just"/>
            <a:r>
              <a:rPr lang="en-US" sz="2400">
                <a:solidFill>
                  <a:schemeClr val="tx2"/>
                </a:solidFill>
                <a:sym typeface="+mn-ea"/>
              </a:rPr>
              <a:t>4.</a:t>
            </a:r>
            <a:r>
              <a:rPr lang="en-IN" sz="2400" dirty="0">
                <a:solidFill>
                  <a:schemeClr val="tx2"/>
                </a:solidFill>
                <a:latin typeface="Times New Roman" panose="02020603050405020304" pitchFamily="18" charset="0"/>
                <a:cs typeface="Times New Roman" panose="02020603050405020304" pitchFamily="18" charset="0"/>
                <a:sym typeface="+mn-ea"/>
              </a:rPr>
              <a:t>Who are the end users?</a:t>
            </a:r>
            <a:endParaRPr lang="en-US" sz="2400">
              <a:solidFill>
                <a:schemeClr val="tx2"/>
              </a:solidFill>
              <a:sym typeface="+mn-ea"/>
            </a:endParaRPr>
          </a:p>
          <a:p>
            <a:pPr algn="just"/>
            <a:r>
              <a:rPr lang="en-US" sz="2400">
                <a:solidFill>
                  <a:schemeClr val="tx2"/>
                </a:solidFill>
                <a:sym typeface="+mn-ea"/>
              </a:rPr>
              <a:t>5.</a:t>
            </a:r>
            <a:r>
              <a:rPr lang="en-IN" sz="2400" dirty="0">
                <a:solidFill>
                  <a:schemeClr val="tx2"/>
                </a:solidFill>
                <a:latin typeface="Times New Roman" panose="02020603050405020304" pitchFamily="18" charset="0"/>
                <a:cs typeface="Times New Roman" panose="02020603050405020304" pitchFamily="18" charset="0"/>
                <a:sym typeface="+mn-ea"/>
              </a:rPr>
              <a:t>Solution and its value proposition</a:t>
            </a:r>
            <a:endParaRPr lang="en-IN" sz="2400" dirty="0">
              <a:solidFill>
                <a:schemeClr val="tx2"/>
              </a:solidFill>
              <a:latin typeface="Times New Roman" panose="02020603050405020304" pitchFamily="18" charset="0"/>
              <a:cs typeface="Times New Roman" panose="02020603050405020304" pitchFamily="18" charset="0"/>
              <a:sym typeface="+mn-ea"/>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6.</a:t>
            </a:r>
            <a:r>
              <a:rPr lang="en-IN" sz="2400" dirty="0">
                <a:solidFill>
                  <a:schemeClr val="tx2"/>
                </a:solidFill>
                <a:latin typeface="Times New Roman" panose="02020603050405020304" pitchFamily="18" charset="0"/>
                <a:cs typeface="Times New Roman" panose="02020603050405020304" pitchFamily="18" charset="0"/>
                <a:sym typeface="+mn-ea"/>
              </a:rPr>
              <a:t>The wow in your solution</a:t>
            </a:r>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7.</a:t>
            </a:r>
            <a:r>
              <a:rPr lang="en-IN" sz="2400" dirty="0">
                <a:solidFill>
                  <a:schemeClr val="tx2"/>
                </a:solidFill>
                <a:latin typeface="Times New Roman" panose="02020603050405020304" pitchFamily="18" charset="0"/>
                <a:cs typeface="Times New Roman" panose="02020603050405020304" pitchFamily="18" charset="0"/>
                <a:sym typeface="+mn-ea"/>
              </a:rPr>
              <a:t>Detection of Keyloggers</a:t>
            </a:r>
            <a:endParaRPr lang="en-US" sz="2400">
              <a:solidFill>
                <a:schemeClr val="tx2"/>
              </a:solidFill>
              <a:sym typeface="+mn-ea"/>
            </a:endParaRPr>
          </a:p>
          <a:p>
            <a:pPr algn="just"/>
            <a:r>
              <a:rPr lang="en-US" sz="2400">
                <a:solidFill>
                  <a:schemeClr val="tx2"/>
                </a:solidFill>
                <a:sym typeface="+mn-ea"/>
              </a:rPr>
              <a:t>8.</a:t>
            </a:r>
            <a:r>
              <a:rPr lang="en-IN" sz="2400" dirty="0">
                <a:solidFill>
                  <a:schemeClr val="tx2"/>
                </a:solidFill>
                <a:latin typeface="Times New Roman" panose="02020603050405020304" pitchFamily="18" charset="0"/>
                <a:cs typeface="Times New Roman" panose="02020603050405020304" pitchFamily="18" charset="0"/>
                <a:sym typeface="+mn-ea"/>
              </a:rPr>
              <a:t>Prevention and Protection Strategies</a:t>
            </a:r>
            <a:endParaRPr lang="en-US" sz="2400">
              <a:solidFill>
                <a:schemeClr val="tx2"/>
              </a:solidFill>
              <a:sym typeface="+mn-ea"/>
            </a:endParaRPr>
          </a:p>
          <a:p>
            <a:pPr algn="just"/>
            <a:r>
              <a:rPr lang="en-US" sz="2400">
                <a:solidFill>
                  <a:schemeClr val="tx2"/>
                </a:solidFill>
                <a:sym typeface="+mn-ea"/>
              </a:rPr>
              <a:t>9.</a:t>
            </a:r>
            <a:r>
              <a:rPr lang="en-IN" sz="2400" dirty="0">
                <a:solidFill>
                  <a:schemeClr val="tx2"/>
                </a:solidFill>
                <a:latin typeface="Times New Roman" panose="02020603050405020304" pitchFamily="18" charset="0"/>
                <a:cs typeface="Times New Roman" panose="02020603050405020304" pitchFamily="18" charset="0"/>
                <a:sym typeface="+mn-ea"/>
              </a:rPr>
              <a:t>Modelling</a:t>
            </a:r>
            <a:endParaRPr lang="en-US" sz="2400">
              <a:solidFill>
                <a:schemeClr val="tx2"/>
              </a:solidFill>
              <a:sym typeface="+mn-ea"/>
            </a:endParaRPr>
          </a:p>
          <a:p>
            <a:pPr algn="just"/>
            <a:r>
              <a:rPr lang="en-US" sz="2400">
                <a:solidFill>
                  <a:schemeClr val="tx2"/>
                </a:solidFill>
                <a:sym typeface="+mn-ea"/>
              </a:rPr>
              <a:t>10.</a:t>
            </a:r>
            <a:r>
              <a:rPr lang="en-IN" sz="2400" dirty="0">
                <a:solidFill>
                  <a:schemeClr val="tx2"/>
                </a:solidFill>
                <a:latin typeface="Times New Roman" panose="02020603050405020304" pitchFamily="18" charset="0"/>
                <a:cs typeface="Times New Roman" panose="02020603050405020304" pitchFamily="18" charset="0"/>
                <a:sym typeface="+mn-ea"/>
              </a:rPr>
              <a:t>Results</a:t>
            </a:r>
            <a:endParaRPr lang="en-IN" sz="2400" dirty="0">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9" name="Text Box 18"/>
          <p:cNvSpPr txBox="1"/>
          <p:nvPr/>
        </p:nvSpPr>
        <p:spPr>
          <a:xfrm>
            <a:off x="1295400" y="1600200"/>
            <a:ext cx="4064000" cy="2030095"/>
          </a:xfrm>
          <a:prstGeom prst="rect">
            <a:avLst/>
          </a:prstGeom>
          <a:noFill/>
        </p:spPr>
        <p:txBody>
          <a:bodyPr wrap="square" rtlCol="0">
            <a:spAutoFit/>
          </a:bodyPr>
          <a:p>
            <a:pPr marL="285750" indent="-285750">
              <a:buFont typeface="Wingdings" panose="05000000000000000000" charset="0"/>
              <a:buChar char="Ø"/>
            </a:pPr>
            <a:r>
              <a:rPr lang="en-US"/>
              <a:t>The main danger of keyloggers is that malicious users can identify and exploit your personal information. The following examples illustrate some of the risks of a keylogger attack: Hackers can steal credit card information and make unauthorized purchases.</a:t>
            </a:r>
            <a:endParaRPr lang="en-US"/>
          </a:p>
        </p:txBody>
      </p:sp>
      <p:sp>
        <p:nvSpPr>
          <p:cNvPr id="20" name="Text Box 19"/>
          <p:cNvSpPr txBox="1"/>
          <p:nvPr/>
        </p:nvSpPr>
        <p:spPr>
          <a:xfrm>
            <a:off x="1295400" y="3810000"/>
            <a:ext cx="4064000" cy="1476375"/>
          </a:xfrm>
          <a:prstGeom prst="rect">
            <a:avLst/>
          </a:prstGeom>
          <a:noFill/>
        </p:spPr>
        <p:txBody>
          <a:bodyPr wrap="square" rtlCol="0">
            <a:spAutoFit/>
          </a:bodyPr>
          <a:p>
            <a:pPr marL="285750" indent="-285750">
              <a:buFont typeface="Wingdings" panose="05000000000000000000" charset="0"/>
              <a:buChar char="Ø"/>
            </a:pPr>
            <a:r>
              <a:rPr lang="en-US"/>
              <a:t>Hardware keyloggers are challenging to detect because they do not interact with the computer's operating system and, as a result, often go unnoticed by antivirus or security software.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Rectangles 10"/>
          <p:cNvSpPr/>
          <p:nvPr/>
        </p:nvSpPr>
        <p:spPr>
          <a:xfrm>
            <a:off x="818515" y="1828800"/>
            <a:ext cx="4591685" cy="1983105"/>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Text Box 11"/>
          <p:cNvSpPr txBox="1"/>
          <p:nvPr/>
        </p:nvSpPr>
        <p:spPr>
          <a:xfrm>
            <a:off x="1230630" y="4157980"/>
            <a:ext cx="7094220" cy="1802130"/>
          </a:xfrm>
          <a:prstGeom prst="rect">
            <a:avLst/>
          </a:prstGeom>
          <a:noFill/>
        </p:spPr>
        <p:txBody>
          <a:bodyPr wrap="square" rtlCol="0">
            <a:noAutofit/>
          </a:bodyPr>
          <a:p>
            <a:pPr marL="342900" indent="-342900">
              <a:buFont typeface="Wingdings" panose="05000000000000000000" charset="0"/>
              <a:buChar char="Ø"/>
            </a:pPr>
            <a:r>
              <a:rPr lang="en-US" sz="2400">
                <a:gradFill>
                  <a:gsLst>
                    <a:gs pos="0">
                      <a:srgbClr val="7B32B2"/>
                    </a:gs>
                    <a:gs pos="100000">
                      <a:srgbClr val="401A5D"/>
                    </a:gs>
                  </a:gsLst>
                  <a:lin scaled="0"/>
                </a:gradFill>
              </a:rPr>
              <a:t>Benefits of Using SpyAgent:</a:t>
            </a:r>
            <a:endParaRPr lang="en-US" sz="2400">
              <a:gradFill>
                <a:gsLst>
                  <a:gs pos="0">
                    <a:srgbClr val="7B32B2"/>
                  </a:gs>
                  <a:gs pos="100000">
                    <a:srgbClr val="401A5D"/>
                  </a:gs>
                </a:gsLst>
                <a:lin scaled="0"/>
              </a:gradFill>
            </a:endParaRPr>
          </a:p>
          <a:p>
            <a:r>
              <a:rPr lang="en-US"/>
              <a:t>SpyAgent's unmatched all-seeing eye can bring an array of benefits to your family or business environment. With the ability to log all keystrokes, track web and program usage down to the second, and show you everything that has happened with screenshots, SpyAgent helps you learn the truth and put your mind at ease.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739775" y="1600200"/>
            <a:ext cx="8411845" cy="4646295"/>
          </a:xfrm>
          <a:prstGeom prst="rect">
            <a:avLst/>
          </a:prstGeom>
          <a:noFill/>
        </p:spPr>
        <p:txBody>
          <a:bodyPr wrap="square" rtlCol="0">
            <a:spAutoFit/>
          </a:bodyPr>
          <a:p>
            <a:pPr algn="just"/>
            <a:r>
              <a:rPr lang="en-US" sz="2000" b="1" dirty="0">
                <a:solidFill>
                  <a:srgbClr val="7030A0"/>
                </a:solidFill>
                <a:latin typeface="Times New Roman" panose="02020603050405020304" pitchFamily="18" charset="0"/>
                <a:cs typeface="Times New Roman" panose="02020603050405020304" pitchFamily="18" charset="0"/>
                <a:sym typeface="+mn-ea"/>
              </a:rPr>
              <a:t>Ethical Hackers and Security Professionals: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IT Administrators: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IT administrators may utilize keyloggers to troubleshoot technical issues, diagnose problems, or monitor system usage within their organization's network.</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Cybercriminals: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819400" y="1929765"/>
            <a:ext cx="6120130" cy="3664585"/>
          </a:xfrm>
          <a:prstGeom prst="rect">
            <a:avLst/>
          </a:prstGeom>
          <a:noFill/>
        </p:spPr>
        <p:txBody>
          <a:bodyPr wrap="square" rtlCol="0">
            <a:noAutofit/>
          </a:bodyPr>
          <a:p>
            <a:pPr marL="285750" indent="-285750" algn="just">
              <a:buFont typeface="Wingdings" panose="05000000000000000000" charset="0"/>
              <a:buChar char="Ø"/>
            </a:pPr>
            <a:r>
              <a:rPr lang="en-US"/>
              <a:t>Use a firewall. A firewall is a security system that helps monitor network traffic for suspicious activity. Firewalls can help prevent keylogging by intercepting data that a keylogger attempts to send through the internet.</a:t>
            </a:r>
            <a:endParaRPr lang="en-US"/>
          </a:p>
          <a:p>
            <a:pPr marL="285750" indent="-285750" algn="just">
              <a:buFont typeface="Wingdings" panose="05000000000000000000" charset="0"/>
              <a:buChar char="Ø"/>
            </a:pPr>
            <a:r>
              <a:rPr lang="en-US"/>
              <a:t>Use a password manager and update passwords frequently. A password manager stores passwords from all your accounts so you only need to remember the master password. </a:t>
            </a:r>
            <a:endParaRPr lang="en-US"/>
          </a:p>
          <a:p>
            <a:pPr marL="285750" indent="-285750" algn="just">
              <a:buFont typeface="Wingdings" panose="05000000000000000000" charset="0"/>
              <a:buChar char="Ø"/>
            </a:pPr>
            <a:r>
              <a:rPr lang="en-US"/>
              <a:t>Update your system frequently. System updates to your operating system and applications keep malicious users from exploiting known issues. Make sure that you install updates as soon as they are available to keep your system protected.</a:t>
            </a:r>
            <a:endParaRPr lang="en-US"/>
          </a:p>
          <a:p>
            <a:pPr algn="just"/>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2524760" y="1851660"/>
            <a:ext cx="6955155" cy="4393565"/>
          </a:xfrm>
          <a:prstGeom prst="rect">
            <a:avLst/>
          </a:prstGeom>
          <a:noFill/>
        </p:spPr>
        <p:txBody>
          <a:bodyPr wrap="square" rtlCol="0">
            <a:noAutofit/>
          </a:bodyPr>
          <a:p>
            <a:r>
              <a:rPr lang="en-US" sz="2400">
                <a:solidFill>
                  <a:srgbClr val="7030A0"/>
                </a:solidFill>
              </a:rPr>
              <a:t>Web page scripts:</a:t>
            </a:r>
            <a:endParaRPr lang="en-US" sz="2400">
              <a:solidFill>
                <a:srgbClr val="7030A0"/>
              </a:solidFill>
            </a:endParaRPr>
          </a:p>
          <a:p>
            <a:r>
              <a:rPr lang="en-US" sz="2400"/>
              <a:t> </a:t>
            </a:r>
            <a:r>
              <a:rPr lang="en-US"/>
              <a:t>Hackers can insert malicious code on a web page. When you click an infected link or visit a malicious website, the keylogger automatically downloads on your device.</a:t>
            </a:r>
            <a:endParaRPr lang="en-US"/>
          </a:p>
          <a:p>
            <a:r>
              <a:rPr lang="en-US" sz="2400">
                <a:solidFill>
                  <a:srgbClr val="7030A0"/>
                </a:solidFill>
              </a:rPr>
              <a:t>Phishing:</a:t>
            </a:r>
            <a:endParaRPr lang="en-US" sz="2400">
              <a:solidFill>
                <a:srgbClr val="7030A0"/>
              </a:solidFill>
            </a:endParaRPr>
          </a:p>
          <a:p>
            <a:r>
              <a:rPr lang="en-US"/>
              <a:t> Hackers can use phishing emails, which are fraudulent messages designed to look legitimate. When you click an infected link or open a malicious attachment, the keylogger downloads on your device.</a:t>
            </a:r>
            <a:endParaRPr lang="en-US"/>
          </a:p>
          <a:p>
            <a:r>
              <a:rPr lang="en-US" sz="2400">
                <a:solidFill>
                  <a:srgbClr val="7030A0"/>
                </a:solidFill>
              </a:rPr>
              <a:t>Social engineering:</a:t>
            </a:r>
            <a:endParaRPr lang="en-US" sz="2400">
              <a:solidFill>
                <a:srgbClr val="7030A0"/>
              </a:solidFill>
            </a:endParaRPr>
          </a:p>
          <a:p>
            <a:r>
              <a:rPr lang="en-US" sz="2400"/>
              <a:t> </a:t>
            </a:r>
            <a:r>
              <a:rPr lang="en-US"/>
              <a:t>Phishing is a type of social engineering, which is a strategy designed to trick victims into divulging confidential information. Cybercriminals might pretend to be a trusted contact to convince the recipient to open an attachment and download malware.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solidFill>
                  <a:srgbClr val="7030A0"/>
                </a:solidFill>
              </a:rPr>
              <a:t>Advantages of keylogger:</a:t>
            </a:r>
            <a:endParaRPr lang="en-US">
              <a:solidFill>
                <a:srgbClr val="7030A0"/>
              </a:solidFill>
            </a:endParaRPr>
          </a:p>
        </p:txBody>
      </p:sp>
      <p:sp>
        <p:nvSpPr>
          <p:cNvPr id="3" name="Text Box 2"/>
          <p:cNvSpPr txBox="1"/>
          <p:nvPr/>
        </p:nvSpPr>
        <p:spPr>
          <a:xfrm>
            <a:off x="685800" y="1524000"/>
            <a:ext cx="6485890" cy="4246245"/>
          </a:xfrm>
          <a:prstGeom prst="rect">
            <a:avLst/>
          </a:prstGeom>
          <a:noFill/>
        </p:spPr>
        <p:txBody>
          <a:bodyPr wrap="square" rtlCol="0">
            <a:spAutoFit/>
          </a:bodyPr>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Monitoring and Surveillance:</a:t>
            </a:r>
            <a:r>
              <a:rPr lang="en-US" dirty="0">
                <a:latin typeface="Times New Roman" panose="02020603050405020304" pitchFamily="18" charset="0"/>
                <a:cs typeface="Times New Roman" panose="02020603050405020304" pitchFamily="18" charset="0"/>
                <a:sym typeface="+mn-ea"/>
              </a:rPr>
              <a:t> Keyloggers can be used for legitimate monitoring purposes, such as parental control to ensure children's online safety or employee monitoring to track productivity and adherence to company policies.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Data Recovery:</a:t>
            </a:r>
            <a:r>
              <a:rPr lang="en-US" dirty="0">
                <a:latin typeface="Times New Roman" panose="02020603050405020304" pitchFamily="18" charset="0"/>
                <a:cs typeface="Times New Roman" panose="02020603050405020304" pitchFamily="18" charset="0"/>
                <a:sym typeface="+mn-ea"/>
              </a:rPr>
              <a:t> In situations where data is accidentally lost, keyloggers can sometimes help recover the lost information by capturing keystrokes before they are deleted.</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Investigative Tool:</a:t>
            </a:r>
            <a:r>
              <a:rPr lang="en-US" dirty="0">
                <a:latin typeface="Times New Roman" panose="02020603050405020304" pitchFamily="18" charset="0"/>
                <a:cs typeface="Times New Roman" panose="02020603050405020304" pitchFamily="18" charset="0"/>
                <a:sym typeface="+mn-ea"/>
              </a:rPr>
              <a:t> Law enforcement agencies and legal professionals can use keyloggers as part of their investigative toolkit to gather evidence in criminal cases or track suspicious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5359</Words>
  <Application>WPS Presentation</Application>
  <PresentationFormat>Widescreen</PresentationFormat>
  <Paragraphs>131</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Trebuchet MS</vt:lpstr>
      <vt:lpstr>Times New Roman</vt:lpstr>
      <vt:lpstr>Wingdings</vt:lpstr>
      <vt:lpstr>Calibri</vt:lpstr>
      <vt:lpstr>Microsoft YaHei</vt:lpstr>
      <vt:lpstr>Arial Unicode MS</vt:lpstr>
      <vt:lpstr>Office Theme</vt:lpstr>
      <vt:lpstr>Mary midhila poluri </vt:lpstr>
      <vt:lpstr>Keylogger &amp; Security</vt:lpstr>
      <vt:lpstr>AGENDA</vt:lpstr>
      <vt:lpstr>PROBLEM	STATEMENT</vt:lpstr>
      <vt:lpstr>PROJECT	OVERVIEW</vt:lpstr>
      <vt:lpstr>WHO ARE THE END USERS?</vt:lpstr>
      <vt:lpstr>YOUR SOLUTION AND ITS VALUE PROPOSITION</vt:lpstr>
      <vt:lpstr>THE WOW IN YOUR SOLUTION</vt:lpstr>
      <vt:lpstr>Advantages of keylogger:</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 IPG3 ECIN</cp:lastModifiedBy>
  <cp:revision>8</cp:revision>
  <dcterms:created xsi:type="dcterms:W3CDTF">2024-06-03T05:48:00Z</dcterms:created>
  <dcterms:modified xsi:type="dcterms:W3CDTF">2024-06-27T05:00:16Z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2024-06-03T16:30:00Z</vt:filetime>
  </property>
  <property fmtid="{D5CDD505-2E9C-101B-9397-08002B2CF9AE}" pid="4" name="ICV">
    <vt:lpwstr>37A56D8258BF4C0185D24B9C0B78B091_13</vt:lpwstr>
  </property>
  <property fmtid="{D5CDD505-2E9C-101B-9397-08002B2CF9AE}" pid="5" name="KSOProductBuildVer">
    <vt:lpwstr>1033-12.2.0.17119</vt:lpwstr>
  </property>
</Properties>
</file>