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0C8C7A-B9D7-432C-A3E6-C6997814B73E}">
  <a:tblStyle styleId="{1B0C8C7A-B9D7-432C-A3E6-C6997814B7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f1ac73498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ef1ac73498_0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ef1ac73498_0_1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SLIDES_API512833235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SLIDES_API512833235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SLIDES_API51283323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SLIDES_API512833235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SLIDES_API512833235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SLIDES_API512833235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SLIDES_API512833235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SLIDES_API512833235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SLIDES_API512833235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SLIDES_API512833235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SLIDES_API51283323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SLIDES_API512833235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SLIDES_API51283323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SLIDES_API512833235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SLIDES_API51283323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SLIDES_API512833235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SLIDES_API51283323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SLIDES_API512833235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SLIDES_API51283323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SLIDES_API512833235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01d741d5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01d741d5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401d741d5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401d741d5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401d741d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401d741d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01d741d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01d741d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SLIDES_API51283323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SLIDES_API512833235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SLIDES_API51283323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SLIDES_API512833235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0116faa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40116faa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40116faa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40116faa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SLIDES_API51283323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SLIDES_API512833235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SLIDES_API51283323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SLIDES_API512833235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SLIDES_API51283323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SLIDES_API512833235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f1ac734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ef1ac7349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40116faa3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40116faa3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40116faa3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40116faa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5128332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SLIDES_API51283323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SLIDES_API51283323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SLIDES_API512833235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51283323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SLIDES_API512833235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SLIDES_API51283323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SLIDES_API512833235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SLIDES_API512833235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SLIDES_API512833235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SLIDES_API512833235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SLIDES_API512833235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61" name="Google Shape;61;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298940" y="171450"/>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7" name="Google Shape;67;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6"/>
          <p:cNvSpPr txBox="1"/>
          <p:nvPr>
            <p:ph type="title"/>
          </p:nvPr>
        </p:nvSpPr>
        <p:spPr>
          <a:xfrm>
            <a:off x="298940" y="171450"/>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7"/>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298940" y="171450"/>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4" name="Google Shape;84;p18"/>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5" name="Google Shape;85;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298940" y="171450"/>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19"/>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1" name="Google Shape;91;p1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2" name="Google Shape;92;p19"/>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3" name="Google Shape;93;p19"/>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4" name="Google Shape;94;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4" name="Google Shape;104;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5" name="Google Shape;105;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22"/>
          <p:cNvSpPr/>
          <p:nvPr>
            <p:ph idx="2" type="pic"/>
          </p:nvPr>
        </p:nvSpPr>
        <p:spPr>
          <a:xfrm>
            <a:off x="1792288" y="459581"/>
            <a:ext cx="5486400" cy="3086100"/>
          </a:xfrm>
          <a:prstGeom prst="rect">
            <a:avLst/>
          </a:prstGeom>
          <a:noFill/>
          <a:ln>
            <a:noFill/>
          </a:ln>
        </p:spPr>
      </p:sp>
      <p:sp>
        <p:nvSpPr>
          <p:cNvPr id="111" name="Google Shape;111;p2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2" name="Google Shape;112;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298940" y="171450"/>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23"/>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8" name="Google Shape;118;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 name="Google Shape;123;p24"/>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4" name="Google Shape;124;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27" name="Shape 127"/>
        <p:cNvGrpSpPr/>
        <p:nvPr/>
      </p:nvGrpSpPr>
      <p:grpSpPr>
        <a:xfrm>
          <a:off x="0" y="0"/>
          <a:ext cx="0" cy="0"/>
          <a:chOff x="0" y="0"/>
          <a:chExt cx="0" cy="0"/>
        </a:xfrm>
      </p:grpSpPr>
      <p:sp>
        <p:nvSpPr>
          <p:cNvPr id="128" name="Google Shape;128;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9" name="Google Shape;129;p25"/>
          <p:cNvSpPr txBox="1"/>
          <p:nvPr>
            <p:ph idx="10" type="dt"/>
          </p:nvPr>
        </p:nvSpPr>
        <p:spPr>
          <a:xfrm>
            <a:off x="457200" y="4767263"/>
            <a:ext cx="2133600" cy="273900"/>
          </a:xfrm>
          <a:prstGeom prst="rect">
            <a:avLst/>
          </a:prstGeom>
          <a:noFill/>
          <a:ln>
            <a:noFill/>
          </a:ln>
          <a:effectLst>
            <a:outerShdw blurRad="50800" rotWithShape="0" algn="ctr" dir="5400000" dist="50800">
              <a:schemeClr val="lt1"/>
            </a:outerShdw>
          </a:effectLst>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974806"/>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974806"/>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974806"/>
                </a:solidFill>
                <a:latin typeface="Calibri"/>
                <a:ea typeface="Calibri"/>
                <a:cs typeface="Calibri"/>
                <a:sym typeface="Calibri"/>
              </a:defRPr>
            </a:lvl1pPr>
            <a:lvl2pPr indent="0" lvl="1" marL="0" rtl="0" algn="r">
              <a:spcBef>
                <a:spcPts val="0"/>
              </a:spcBef>
              <a:buNone/>
              <a:defRPr sz="1200">
                <a:solidFill>
                  <a:srgbClr val="974806"/>
                </a:solidFill>
                <a:latin typeface="Calibri"/>
                <a:ea typeface="Calibri"/>
                <a:cs typeface="Calibri"/>
                <a:sym typeface="Calibri"/>
              </a:defRPr>
            </a:lvl2pPr>
            <a:lvl3pPr indent="0" lvl="2" marL="0" rtl="0" algn="r">
              <a:spcBef>
                <a:spcPts val="0"/>
              </a:spcBef>
              <a:buNone/>
              <a:defRPr sz="1200">
                <a:solidFill>
                  <a:srgbClr val="974806"/>
                </a:solidFill>
                <a:latin typeface="Calibri"/>
                <a:ea typeface="Calibri"/>
                <a:cs typeface="Calibri"/>
                <a:sym typeface="Calibri"/>
              </a:defRPr>
            </a:lvl3pPr>
            <a:lvl4pPr indent="0" lvl="3" marL="0" rtl="0" algn="r">
              <a:spcBef>
                <a:spcPts val="0"/>
              </a:spcBef>
              <a:buNone/>
              <a:defRPr sz="1200">
                <a:solidFill>
                  <a:srgbClr val="974806"/>
                </a:solidFill>
                <a:latin typeface="Calibri"/>
                <a:ea typeface="Calibri"/>
                <a:cs typeface="Calibri"/>
                <a:sym typeface="Calibri"/>
              </a:defRPr>
            </a:lvl4pPr>
            <a:lvl5pPr indent="0" lvl="4" marL="0" rtl="0" algn="r">
              <a:spcBef>
                <a:spcPts val="0"/>
              </a:spcBef>
              <a:buNone/>
              <a:defRPr sz="1200">
                <a:solidFill>
                  <a:srgbClr val="974806"/>
                </a:solidFill>
                <a:latin typeface="Calibri"/>
                <a:ea typeface="Calibri"/>
                <a:cs typeface="Calibri"/>
                <a:sym typeface="Calibri"/>
              </a:defRPr>
            </a:lvl5pPr>
            <a:lvl6pPr indent="0" lvl="5" marL="0" rtl="0" algn="r">
              <a:spcBef>
                <a:spcPts val="0"/>
              </a:spcBef>
              <a:buNone/>
              <a:defRPr sz="1200">
                <a:solidFill>
                  <a:srgbClr val="974806"/>
                </a:solidFill>
                <a:latin typeface="Calibri"/>
                <a:ea typeface="Calibri"/>
                <a:cs typeface="Calibri"/>
                <a:sym typeface="Calibri"/>
              </a:defRPr>
            </a:lvl6pPr>
            <a:lvl7pPr indent="0" lvl="6" marL="0" rtl="0" algn="r">
              <a:spcBef>
                <a:spcPts val="0"/>
              </a:spcBef>
              <a:buNone/>
              <a:defRPr sz="1200">
                <a:solidFill>
                  <a:srgbClr val="974806"/>
                </a:solidFill>
                <a:latin typeface="Calibri"/>
                <a:ea typeface="Calibri"/>
                <a:cs typeface="Calibri"/>
                <a:sym typeface="Calibri"/>
              </a:defRPr>
            </a:lvl7pPr>
            <a:lvl8pPr indent="0" lvl="7" marL="0" rtl="0" algn="r">
              <a:spcBef>
                <a:spcPts val="0"/>
              </a:spcBef>
              <a:buNone/>
              <a:defRPr sz="1200">
                <a:solidFill>
                  <a:srgbClr val="974806"/>
                </a:solidFill>
                <a:latin typeface="Calibri"/>
                <a:ea typeface="Calibri"/>
                <a:cs typeface="Calibri"/>
                <a:sym typeface="Calibri"/>
              </a:defRPr>
            </a:lvl8pPr>
            <a:lvl9pPr indent="0" lvl="8" marL="0" rtl="0" algn="r">
              <a:spcBef>
                <a:spcPts val="0"/>
              </a:spcBef>
              <a:buNone/>
              <a:defRPr sz="1200">
                <a:solidFill>
                  <a:srgbClr val="97480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98940" y="171450"/>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298940" y="132857"/>
            <a:ext cx="8610600" cy="49149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7" name="Google Shape;57;p13"/>
          <p:cNvCxnSpPr/>
          <p:nvPr/>
        </p:nvCxnSpPr>
        <p:spPr>
          <a:xfrm>
            <a:off x="298940" y="914400"/>
            <a:ext cx="8610600" cy="1200"/>
          </a:xfrm>
          <a:prstGeom prst="straightConnector1">
            <a:avLst/>
          </a:prstGeom>
          <a:noFill/>
          <a:ln cap="flat" cmpd="sng" w="254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ctrTitle"/>
          </p:nvPr>
        </p:nvSpPr>
        <p:spPr>
          <a:xfrm>
            <a:off x="571500" y="337458"/>
            <a:ext cx="7772400" cy="2628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44061"/>
              </a:buClr>
              <a:buSzPts val="2000"/>
              <a:buFont typeface="Arial"/>
              <a:buNone/>
            </a:pPr>
            <a:br>
              <a:rPr lang="en" sz="2000">
                <a:solidFill>
                  <a:srgbClr val="244061"/>
                </a:solidFill>
                <a:latin typeface="Arial"/>
                <a:ea typeface="Arial"/>
                <a:cs typeface="Arial"/>
                <a:sym typeface="Arial"/>
              </a:rPr>
            </a:br>
            <a:br>
              <a:rPr lang="en" sz="2400">
                <a:solidFill>
                  <a:srgbClr val="244061"/>
                </a:solidFill>
                <a:latin typeface="Arial"/>
                <a:ea typeface="Arial"/>
                <a:cs typeface="Arial"/>
                <a:sym typeface="Arial"/>
              </a:rPr>
            </a:br>
            <a:endParaRPr sz="2400">
              <a:solidFill>
                <a:srgbClr val="244061"/>
              </a:solidFill>
              <a:latin typeface="Arial"/>
              <a:ea typeface="Arial"/>
              <a:cs typeface="Arial"/>
              <a:sym typeface="Arial"/>
            </a:endParaRPr>
          </a:p>
        </p:txBody>
      </p:sp>
      <p:sp>
        <p:nvSpPr>
          <p:cNvPr id="138" name="Google Shape;138;p26"/>
          <p:cNvSpPr txBox="1"/>
          <p:nvPr>
            <p:ph idx="1" type="subTitle"/>
          </p:nvPr>
        </p:nvSpPr>
        <p:spPr>
          <a:xfrm>
            <a:off x="906025" y="2286721"/>
            <a:ext cx="6709200" cy="1023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spcBef>
                <a:spcPts val="0"/>
              </a:spcBef>
              <a:spcAft>
                <a:spcPts val="0"/>
              </a:spcAft>
              <a:buClr>
                <a:srgbClr val="888888"/>
              </a:buClr>
              <a:buSzPct val="100000"/>
              <a:buNone/>
            </a:pPr>
            <a:r>
              <a:t/>
            </a:r>
            <a:endParaRPr sz="2800">
              <a:solidFill>
                <a:schemeClr val="dk1"/>
              </a:solidFill>
              <a:latin typeface="Arial"/>
              <a:ea typeface="Arial"/>
              <a:cs typeface="Arial"/>
              <a:sym typeface="Arial"/>
            </a:endParaRPr>
          </a:p>
          <a:p>
            <a:pPr indent="0" lvl="0" marL="0" rtl="0" algn="ctr">
              <a:spcBef>
                <a:spcPts val="224"/>
              </a:spcBef>
              <a:spcAft>
                <a:spcPts val="0"/>
              </a:spcAft>
              <a:buClr>
                <a:srgbClr val="888888"/>
              </a:buClr>
              <a:buSzPct val="100000"/>
              <a:buNone/>
            </a:pPr>
            <a:r>
              <a:t/>
            </a:r>
            <a:endParaRPr sz="2800">
              <a:solidFill>
                <a:schemeClr val="dk1"/>
              </a:solidFill>
              <a:latin typeface="Arial"/>
              <a:ea typeface="Arial"/>
              <a:cs typeface="Arial"/>
              <a:sym typeface="Arial"/>
            </a:endParaRPr>
          </a:p>
          <a:p>
            <a:pPr indent="0" lvl="0" marL="0" rtl="0" algn="ctr">
              <a:spcBef>
                <a:spcPts val="456"/>
              </a:spcBef>
              <a:spcAft>
                <a:spcPts val="0"/>
              </a:spcAft>
              <a:buClr>
                <a:schemeClr val="dk1"/>
              </a:buClr>
              <a:buSzPct val="100000"/>
              <a:buNone/>
            </a:pPr>
            <a:r>
              <a:rPr lang="en" sz="2800">
                <a:solidFill>
                  <a:schemeClr val="dk1"/>
                </a:solidFill>
                <a:latin typeface="Arial"/>
                <a:ea typeface="Arial"/>
                <a:cs typeface="Arial"/>
                <a:sym typeface="Arial"/>
              </a:rPr>
              <a:t>      </a:t>
            </a:r>
            <a:r>
              <a:rPr lang="en" sz="7600">
                <a:solidFill>
                  <a:schemeClr val="dk1"/>
                </a:solidFill>
                <a:latin typeface="Arial"/>
                <a:ea typeface="Arial"/>
                <a:cs typeface="Arial"/>
                <a:sym typeface="Arial"/>
              </a:rPr>
              <a:t> </a:t>
            </a:r>
            <a:r>
              <a:rPr b="1" lang="en" sz="7600">
                <a:solidFill>
                  <a:schemeClr val="dk1"/>
                </a:solidFill>
                <a:latin typeface="Arial"/>
                <a:ea typeface="Arial"/>
                <a:cs typeface="Arial"/>
                <a:sym typeface="Arial"/>
              </a:rPr>
              <a:t>Optimizing Machine Learning Approaches For The Early Prediction Of</a:t>
            </a:r>
            <a:endParaRPr b="1" sz="7600">
              <a:solidFill>
                <a:schemeClr val="dk1"/>
              </a:solidFill>
              <a:latin typeface="Arial"/>
              <a:ea typeface="Arial"/>
              <a:cs typeface="Arial"/>
              <a:sym typeface="Arial"/>
            </a:endParaRPr>
          </a:p>
          <a:p>
            <a:pPr indent="0" lvl="0" marL="0" rtl="0" algn="ctr">
              <a:spcBef>
                <a:spcPts val="456"/>
              </a:spcBef>
              <a:spcAft>
                <a:spcPts val="0"/>
              </a:spcAft>
              <a:buClr>
                <a:schemeClr val="dk1"/>
              </a:buClr>
              <a:buSzPts val="275"/>
              <a:buFont typeface="Arial"/>
              <a:buNone/>
            </a:pPr>
            <a:r>
              <a:rPr b="1" lang="en" sz="7600">
                <a:solidFill>
                  <a:schemeClr val="dk1"/>
                </a:solidFill>
                <a:latin typeface="Arial"/>
                <a:ea typeface="Arial"/>
                <a:cs typeface="Arial"/>
                <a:sym typeface="Arial"/>
              </a:rPr>
              <a:t>Chronic Kidney Disease Using Multi-Modal Data</a:t>
            </a:r>
            <a:endParaRPr b="1" sz="7600">
              <a:solidFill>
                <a:schemeClr val="dk1"/>
              </a:solidFill>
              <a:latin typeface="Arial"/>
              <a:ea typeface="Arial"/>
              <a:cs typeface="Arial"/>
              <a:sym typeface="Arial"/>
            </a:endParaRPr>
          </a:p>
          <a:p>
            <a:pPr indent="0" lvl="0" marL="0" rtl="0" algn="ctr">
              <a:spcBef>
                <a:spcPts val="456"/>
              </a:spcBef>
              <a:spcAft>
                <a:spcPts val="0"/>
              </a:spcAft>
              <a:buClr>
                <a:schemeClr val="dk1"/>
              </a:buClr>
              <a:buSzPct val="25688"/>
              <a:buNone/>
            </a:pPr>
            <a:r>
              <a:t/>
            </a:r>
            <a:endParaRPr sz="10900">
              <a:solidFill>
                <a:schemeClr val="dk1"/>
              </a:solidFill>
              <a:latin typeface="Arial"/>
              <a:ea typeface="Arial"/>
              <a:cs typeface="Arial"/>
              <a:sym typeface="Arial"/>
            </a:endParaRPr>
          </a:p>
        </p:txBody>
      </p:sp>
      <p:sp>
        <p:nvSpPr>
          <p:cNvPr id="139" name="Google Shape;139;p26"/>
          <p:cNvSpPr txBox="1"/>
          <p:nvPr>
            <p:ph idx="11" type="ftr"/>
          </p:nvPr>
        </p:nvSpPr>
        <p:spPr>
          <a:xfrm>
            <a:off x="3354600" y="4791822"/>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140" name="Google Shape;140;p26"/>
          <p:cNvSpPr txBox="1"/>
          <p:nvPr>
            <p:ph idx="12" type="sldNum"/>
          </p:nvPr>
        </p:nvSpPr>
        <p:spPr>
          <a:xfrm>
            <a:off x="6705600" y="4791822"/>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41" name="Google Shape;141;p26"/>
          <p:cNvPicPr preferRelativeResize="0"/>
          <p:nvPr/>
        </p:nvPicPr>
        <p:blipFill rotWithShape="1">
          <a:blip r:embed="rId3">
            <a:alphaModFix/>
          </a:blip>
          <a:srcRect b="0" l="0" r="0" t="0"/>
          <a:stretch/>
        </p:blipFill>
        <p:spPr>
          <a:xfrm>
            <a:off x="304800" y="102394"/>
            <a:ext cx="8610600" cy="1272514"/>
          </a:xfrm>
          <a:prstGeom prst="rect">
            <a:avLst/>
          </a:prstGeom>
          <a:noFill/>
          <a:ln cap="flat" cmpd="sng" w="9525">
            <a:solidFill>
              <a:srgbClr val="002060"/>
            </a:solidFill>
            <a:prstDash val="solid"/>
            <a:round/>
            <a:headEnd len="sm" w="sm" type="none"/>
            <a:tailEnd len="sm" w="sm" type="none"/>
          </a:ln>
        </p:spPr>
      </p:pic>
      <p:sp>
        <p:nvSpPr>
          <p:cNvPr id="142" name="Google Shape;142;p26"/>
          <p:cNvSpPr txBox="1"/>
          <p:nvPr/>
        </p:nvSpPr>
        <p:spPr>
          <a:xfrm>
            <a:off x="1066800" y="1374908"/>
            <a:ext cx="655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26"/>
          <p:cNvSpPr txBox="1"/>
          <p:nvPr/>
        </p:nvSpPr>
        <p:spPr>
          <a:xfrm>
            <a:off x="457200" y="3675813"/>
            <a:ext cx="8382000" cy="1116000"/>
          </a:xfrm>
          <a:prstGeom prst="rect">
            <a:avLst/>
          </a:prstGeom>
          <a:noFill/>
          <a:ln>
            <a:noFill/>
          </a:ln>
        </p:spPr>
        <p:txBody>
          <a:bodyPr anchorCtr="0" anchor="t" bIns="45700" lIns="91425" spcFirstLastPara="1" rIns="91425" wrap="square" tIns="45700">
            <a:normAutofit fontScale="85000"/>
          </a:bodyPr>
          <a:lstStyle/>
          <a:p>
            <a:pPr indent="0" lvl="0" marL="0" marR="0" rtl="0" algn="l">
              <a:spcBef>
                <a:spcPts val="0"/>
              </a:spcBef>
              <a:spcAft>
                <a:spcPts val="0"/>
              </a:spcAft>
              <a:buClr>
                <a:schemeClr val="dk1"/>
              </a:buClr>
              <a:buSzPct val="100000"/>
              <a:buFont typeface="Arial"/>
              <a:buNone/>
            </a:pPr>
            <a:r>
              <a:rPr b="1" lang="en" sz="2400" u="none">
                <a:solidFill>
                  <a:schemeClr val="dk1"/>
                </a:solidFill>
                <a:latin typeface="Calibri"/>
                <a:ea typeface="Calibri"/>
                <a:cs typeface="Calibri"/>
                <a:sym typeface="Calibri"/>
              </a:rPr>
              <a:t>PROJECT STUDENTS :                                                       </a:t>
            </a:r>
            <a:r>
              <a:rPr b="1" lang="en" sz="2400">
                <a:solidFill>
                  <a:schemeClr val="dk1"/>
                </a:solidFill>
                <a:latin typeface="Calibri"/>
                <a:ea typeface="Calibri"/>
                <a:cs typeface="Calibri"/>
                <a:sym typeface="Calibri"/>
              </a:rPr>
              <a:t>          </a:t>
            </a:r>
            <a:r>
              <a:rPr b="1" lang="en" sz="2400" u="none">
                <a:solidFill>
                  <a:schemeClr val="dk1"/>
                </a:solidFill>
                <a:latin typeface="Calibri"/>
                <a:ea typeface="Calibri"/>
                <a:cs typeface="Calibri"/>
                <a:sym typeface="Calibri"/>
              </a:rPr>
              <a:t> GUIDE:</a:t>
            </a:r>
            <a:endParaRPr b="1" sz="2400" u="non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ct val="100000"/>
              <a:buFont typeface="Arial"/>
              <a:buNone/>
            </a:pPr>
            <a:r>
              <a:rPr b="1" lang="en" sz="2000">
                <a:solidFill>
                  <a:schemeClr val="dk1"/>
                </a:solidFill>
                <a:latin typeface="Calibri"/>
                <a:ea typeface="Calibri"/>
                <a:cs typeface="Calibri"/>
                <a:sym typeface="Calibri"/>
              </a:rPr>
              <a:t>NAMBURI MADHU NAIDU-41110861</a:t>
            </a:r>
            <a:r>
              <a:rPr b="1" lang="en" sz="2000" u="none">
                <a:solidFill>
                  <a:schemeClr val="dk1"/>
                </a:solidFill>
                <a:latin typeface="Calibri"/>
                <a:ea typeface="Calibri"/>
                <a:cs typeface="Calibri"/>
                <a:sym typeface="Calibri"/>
              </a:rPr>
              <a:t>                                      Dr. </a:t>
            </a:r>
            <a:r>
              <a:rPr b="1" lang="en" sz="2000">
                <a:solidFill>
                  <a:schemeClr val="dk1"/>
                </a:solidFill>
                <a:latin typeface="Calibri"/>
                <a:ea typeface="Calibri"/>
                <a:cs typeface="Calibri"/>
                <a:sym typeface="Calibri"/>
              </a:rPr>
              <a:t>J.JOAN NIVEDA.M.E.,(Ph.D)</a:t>
            </a:r>
            <a:r>
              <a:rPr b="1" lang="en" sz="2000" u="none">
                <a:solidFill>
                  <a:schemeClr val="dk1"/>
                </a:solidFill>
                <a:latin typeface="Calibri"/>
                <a:ea typeface="Calibri"/>
                <a:cs typeface="Calibri"/>
                <a:sym typeface="Calibri"/>
              </a:rPr>
              <a:t>                                     </a:t>
            </a:r>
            <a:endParaRPr b="1" sz="2000">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ct val="100000"/>
              <a:buFont typeface="Arial"/>
              <a:buNone/>
            </a:pPr>
            <a:r>
              <a:rPr b="1" lang="en" sz="2000">
                <a:solidFill>
                  <a:schemeClr val="dk1"/>
                </a:solidFill>
                <a:latin typeface="Calibri"/>
                <a:ea typeface="Calibri"/>
                <a:cs typeface="Calibri"/>
                <a:sym typeface="Calibri"/>
              </a:rPr>
              <a:t>N.NANDA KISHORE REDDY-41110862</a:t>
            </a:r>
            <a:r>
              <a:rPr b="1" lang="en" sz="2000" u="none">
                <a:solidFill>
                  <a:schemeClr val="dk1"/>
                </a:solidFill>
                <a:latin typeface="Calibri"/>
                <a:ea typeface="Calibri"/>
                <a:cs typeface="Calibri"/>
                <a:sym typeface="Calibri"/>
              </a:rPr>
              <a:t>                         </a:t>
            </a:r>
            <a:r>
              <a:rPr b="1" lang="en" sz="2000">
                <a:solidFill>
                  <a:schemeClr val="dk1"/>
                </a:solidFill>
                <a:latin typeface="Calibri"/>
                <a:ea typeface="Calibri"/>
                <a:cs typeface="Calibri"/>
                <a:sym typeface="Calibri"/>
              </a:rPr>
              <a:t>                         </a:t>
            </a:r>
            <a:r>
              <a:rPr b="1" lang="en" sz="2000" u="none">
                <a:solidFill>
                  <a:schemeClr val="dk1"/>
                </a:solidFill>
                <a:latin typeface="Calibri"/>
                <a:ea typeface="Calibri"/>
                <a:cs typeface="Calibri"/>
                <a:sym typeface="Calibri"/>
              </a:rPr>
              <a:t>Professor, CSE</a:t>
            </a:r>
            <a:endParaRPr b="0" sz="2000" u="none">
              <a:solidFill>
                <a:schemeClr val="dk1"/>
              </a:solidFill>
              <a:latin typeface="Calibri"/>
              <a:ea typeface="Calibri"/>
              <a:cs typeface="Calibri"/>
              <a:sym typeface="Calibri"/>
            </a:endParaRPr>
          </a:p>
        </p:txBody>
      </p:sp>
      <p:sp>
        <p:nvSpPr>
          <p:cNvPr id="144" name="Google Shape;144;p26"/>
          <p:cNvSpPr txBox="1"/>
          <p:nvPr/>
        </p:nvSpPr>
        <p:spPr>
          <a:xfrm>
            <a:off x="1420950" y="1497875"/>
            <a:ext cx="6073500" cy="9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libri"/>
                <a:ea typeface="Calibri"/>
                <a:cs typeface="Calibri"/>
                <a:sym typeface="Calibri"/>
              </a:rPr>
              <a:t>DEPARTMENT OF COMPUTER SCIENCE AND ENGINEERING</a:t>
            </a:r>
            <a:endParaRPr b="1" sz="1900">
              <a:solidFill>
                <a:schemeClr val="dk1"/>
              </a:solidFill>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a:p>
            <a:pPr indent="0" lvl="0" marL="0" rtl="0" algn="l">
              <a:spcBef>
                <a:spcPts val="0"/>
              </a:spcBef>
              <a:spcAft>
                <a:spcPts val="0"/>
              </a:spcAft>
              <a:buNone/>
            </a:pPr>
            <a:r>
              <a:rPr b="1" lang="en" sz="1900">
                <a:solidFill>
                  <a:schemeClr val="dk1"/>
                </a:solidFill>
                <a:latin typeface="Calibri"/>
                <a:ea typeface="Calibri"/>
                <a:cs typeface="Calibri"/>
                <a:sym typeface="Calibri"/>
              </a:rPr>
              <a:t>                               PROJECT VIVA VOCE</a:t>
            </a:r>
            <a:endParaRPr b="1" sz="19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SURVEY(5/10)</a:t>
            </a:r>
            <a:endParaRPr sz="3600"/>
          </a:p>
        </p:txBody>
      </p:sp>
      <p:sp>
        <p:nvSpPr>
          <p:cNvPr id="219" name="Google Shape;219;p35"/>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5"/>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21" name="Google Shape;221;p35"/>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2" name="Google Shape;222;p35"/>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A. D. K. G, S. S, A. J. Sudhakar and K. K</a:t>
                      </a:r>
                      <a:endParaRPr sz="1100"/>
                    </a:p>
                  </a:txBody>
                  <a:tcPr marT="91425" marB="91425" marR="91425" marL="91425"/>
                </a:tc>
                <a:tc>
                  <a:txBody>
                    <a:bodyPr/>
                    <a:lstStyle/>
                    <a:p>
                      <a:pPr indent="0" lvl="0" marL="0" rtl="0" algn="l">
                        <a:spcBef>
                          <a:spcPts val="0"/>
                        </a:spcBef>
                        <a:spcAft>
                          <a:spcPts val="0"/>
                        </a:spcAft>
                        <a:buNone/>
                      </a:pPr>
                      <a:r>
                        <a:rPr lang="en" sz="1100"/>
                        <a:t>A Comprehensive Web Application for Chronic Kidney Disease Prediction with Cuisine-Centric Diet Recommendation,</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Inception</a:t>
                      </a:r>
                      <a:endParaRPr sz="1100"/>
                    </a:p>
                  </a:txBody>
                  <a:tcPr marT="91425" marB="91425" marR="91425" marL="91425"/>
                </a:tc>
                <a:tc>
                  <a:txBody>
                    <a:bodyPr/>
                    <a:lstStyle/>
                    <a:p>
                      <a:pPr indent="0" lvl="0" marL="0" rtl="0" algn="l">
                        <a:spcBef>
                          <a:spcPts val="0"/>
                        </a:spcBef>
                        <a:spcAft>
                          <a:spcPts val="0"/>
                        </a:spcAft>
                        <a:buNone/>
                      </a:pPr>
                      <a:r>
                        <a:rPr lang="en" sz="1100"/>
                        <a:t>Deep learning with multi-scale convolutional kernels.</a:t>
                      </a:r>
                      <a:endParaRPr sz="1100"/>
                    </a:p>
                  </a:txBody>
                  <a:tcPr marT="91425" marB="91425" marR="91425" marL="91425"/>
                </a:tc>
                <a:tc>
                  <a:txBody>
                    <a:bodyPr/>
                    <a:lstStyle/>
                    <a:p>
                      <a:pPr indent="0" lvl="0" marL="0" rtl="0" algn="l">
                        <a:spcBef>
                          <a:spcPts val="0"/>
                        </a:spcBef>
                        <a:spcAft>
                          <a:spcPts val="0"/>
                        </a:spcAft>
                        <a:buNone/>
                      </a:pPr>
                      <a:r>
                        <a:rPr lang="en" sz="1100"/>
                        <a:t>Introduces a novel time series anomaly detection technique.</a:t>
                      </a:r>
                      <a:endParaRPr sz="1100"/>
                    </a:p>
                  </a:txBody>
                  <a:tcPr marT="91425" marB="91425" marR="91425" marL="91425"/>
                </a:tc>
                <a:tc>
                  <a:txBody>
                    <a:bodyPr/>
                    <a:lstStyle/>
                    <a:p>
                      <a:pPr indent="0" lvl="0" marL="0" rtl="0" algn="l">
                        <a:spcBef>
                          <a:spcPts val="0"/>
                        </a:spcBef>
                        <a:spcAft>
                          <a:spcPts val="0"/>
                        </a:spcAft>
                        <a:buNone/>
                      </a:pPr>
                      <a:r>
                        <a:rPr lang="en" sz="1100"/>
                        <a:t>No consideration for time series data in the algorithm.</a:t>
                      </a:r>
                      <a:endParaRPr sz="11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SURVEY(6/10)</a:t>
            </a:r>
            <a:endParaRPr sz="3600"/>
          </a:p>
        </p:txBody>
      </p:sp>
      <p:sp>
        <p:nvSpPr>
          <p:cNvPr id="228" name="Google Shape;228;p36"/>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36"/>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30" name="Google Shape;230;p36"/>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1" name="Google Shape;231;p36"/>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V. C. R, V. Asha, A. Prasad, S. Das, S. Kumar and S. S. P</a:t>
                      </a:r>
                      <a:endParaRPr sz="1100"/>
                    </a:p>
                  </a:txBody>
                  <a:tcPr marT="91425" marB="91425" marR="91425" marL="91425"/>
                </a:tc>
                <a:tc>
                  <a:txBody>
                    <a:bodyPr/>
                    <a:lstStyle/>
                    <a:p>
                      <a:pPr indent="0" lvl="0" marL="0" rtl="0" algn="l">
                        <a:spcBef>
                          <a:spcPts val="0"/>
                        </a:spcBef>
                        <a:spcAft>
                          <a:spcPts val="0"/>
                        </a:spcAft>
                        <a:buNone/>
                      </a:pPr>
                      <a:r>
                        <a:rPr lang="en" sz="1100"/>
                        <a:t>Support Vector Machine (SVM) and Artificial Neural Networks (ANN) based Chronic Kidney Disease Prediction,</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Ensemble learning combining multiple decision trees.</a:t>
                      </a:r>
                      <a:endParaRPr sz="1100"/>
                    </a:p>
                  </a:txBody>
                  <a:tcPr marT="91425" marB="91425" marR="91425" marL="91425"/>
                </a:tc>
                <a:tc>
                  <a:txBody>
                    <a:bodyPr/>
                    <a:lstStyle/>
                    <a:p>
                      <a:pPr indent="0" lvl="0" marL="0" rtl="0" algn="l">
                        <a:spcBef>
                          <a:spcPts val="0"/>
                        </a:spcBef>
                        <a:spcAft>
                          <a:spcPts val="0"/>
                        </a:spcAft>
                        <a:buNone/>
                      </a:pPr>
                      <a:r>
                        <a:rPr lang="en" sz="1100"/>
                        <a:t>Practical application on real-world datasets.</a:t>
                      </a:r>
                      <a:endParaRPr sz="1100"/>
                    </a:p>
                  </a:txBody>
                  <a:tcPr marT="91425" marB="91425" marR="91425" marL="91425"/>
                </a:tc>
                <a:tc>
                  <a:txBody>
                    <a:bodyPr/>
                    <a:lstStyle/>
                    <a:p>
                      <a:pPr indent="0" lvl="0" marL="0" rtl="0" algn="l">
                        <a:spcBef>
                          <a:spcPts val="0"/>
                        </a:spcBef>
                        <a:spcAft>
                          <a:spcPts val="0"/>
                        </a:spcAft>
                        <a:buNone/>
                      </a:pPr>
                      <a:r>
                        <a:rPr lang="en" sz="1100"/>
                        <a:t>Overlooks potential issues with data leakage.</a:t>
                      </a:r>
                      <a:endParaRPr sz="11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SURVEY(7/10)</a:t>
            </a:r>
            <a:endParaRPr sz="3600"/>
          </a:p>
        </p:txBody>
      </p:sp>
      <p:sp>
        <p:nvSpPr>
          <p:cNvPr id="237" name="Google Shape;237;p37"/>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7"/>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39" name="Google Shape;239;p37"/>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0" name="Google Shape;240;p37"/>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C. Choudhary, L. S. Nagra, P. Das, J. Singh and S. S. Jamwal</a:t>
                      </a:r>
                      <a:endParaRPr sz="1100"/>
                    </a:p>
                  </a:txBody>
                  <a:tcPr marT="91425" marB="91425" marR="91425" marL="91425"/>
                </a:tc>
                <a:tc>
                  <a:txBody>
                    <a:bodyPr/>
                    <a:lstStyle/>
                    <a:p>
                      <a:pPr indent="0" lvl="0" marL="0" rtl="0" algn="l">
                        <a:spcBef>
                          <a:spcPts val="0"/>
                        </a:spcBef>
                        <a:spcAft>
                          <a:spcPts val="0"/>
                        </a:spcAft>
                        <a:buNone/>
                      </a:pPr>
                      <a:r>
                        <a:rPr lang="en" sz="1100"/>
                        <a:t>Optimized Ensemble Machine Learning Model for Chronic Kidney Disease Prediction,</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Reinforcement Learning</a:t>
                      </a:r>
                      <a:endParaRPr sz="1100"/>
                    </a:p>
                  </a:txBody>
                  <a:tcPr marT="91425" marB="91425" marR="91425" marL="91425"/>
                </a:tc>
                <a:tc>
                  <a:txBody>
                    <a:bodyPr/>
                    <a:lstStyle/>
                    <a:p>
                      <a:pPr indent="0" lvl="0" marL="0" rtl="0" algn="l">
                        <a:spcBef>
                          <a:spcPts val="0"/>
                        </a:spcBef>
                        <a:spcAft>
                          <a:spcPts val="0"/>
                        </a:spcAft>
                        <a:buNone/>
                      </a:pPr>
                      <a:r>
                        <a:rPr lang="en" sz="1100"/>
                        <a:t>Learning from interactions with an environment.</a:t>
                      </a:r>
                      <a:endParaRPr sz="1100"/>
                    </a:p>
                  </a:txBody>
                  <a:tcPr marT="91425" marB="91425" marR="91425" marL="91425"/>
                </a:tc>
                <a:tc>
                  <a:txBody>
                    <a:bodyPr/>
                    <a:lstStyle/>
                    <a:p>
                      <a:pPr indent="0" lvl="0" marL="0" rtl="0" algn="l">
                        <a:spcBef>
                          <a:spcPts val="0"/>
                        </a:spcBef>
                        <a:spcAft>
                          <a:spcPts val="0"/>
                        </a:spcAft>
                        <a:buNone/>
                      </a:pPr>
                      <a:r>
                        <a:rPr lang="en" sz="1100"/>
                        <a:t>Effective handling of imbalanced classes through resampling.</a:t>
                      </a:r>
                      <a:endParaRPr sz="1100"/>
                    </a:p>
                  </a:txBody>
                  <a:tcPr marT="91425" marB="91425" marR="91425" marL="91425"/>
                </a:tc>
                <a:tc>
                  <a:txBody>
                    <a:bodyPr/>
                    <a:lstStyle/>
                    <a:p>
                      <a:pPr indent="0" lvl="0" marL="0" rtl="0" algn="l">
                        <a:spcBef>
                          <a:spcPts val="0"/>
                        </a:spcBef>
                        <a:spcAft>
                          <a:spcPts val="0"/>
                        </a:spcAft>
                        <a:buNone/>
                      </a:pPr>
                      <a:r>
                        <a:rPr lang="en" sz="1100"/>
                        <a:t>Ineffective handling of missing values in the data.</a:t>
                      </a:r>
                      <a:endParaRPr sz="11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SURVEY(8/10)</a:t>
            </a:r>
            <a:endParaRPr sz="3600"/>
          </a:p>
        </p:txBody>
      </p:sp>
      <p:sp>
        <p:nvSpPr>
          <p:cNvPr id="246" name="Google Shape;246;p38"/>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38"/>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48" name="Google Shape;248;p38"/>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9" name="Google Shape;249;p38"/>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8</a:t>
                      </a:r>
                      <a:endParaRPr sz="1100"/>
                    </a:p>
                  </a:txBody>
                  <a:tcPr marT="91425" marB="91425" marR="91425" marL="91425"/>
                </a:tc>
                <a:tc>
                  <a:txBody>
                    <a:bodyPr/>
                    <a:lstStyle/>
                    <a:p>
                      <a:pPr indent="0" lvl="0" marL="0" rtl="0" algn="l">
                        <a:spcBef>
                          <a:spcPts val="0"/>
                        </a:spcBef>
                        <a:spcAft>
                          <a:spcPts val="0"/>
                        </a:spcAft>
                        <a:buNone/>
                      </a:pPr>
                      <a:r>
                        <a:rPr lang="en" sz="1100"/>
                        <a:t>N. K. Pareek, D. Soni and S. Degadwala</a:t>
                      </a:r>
                      <a:endParaRPr sz="1100"/>
                    </a:p>
                  </a:txBody>
                  <a:tcPr marT="91425" marB="91425" marR="91425" marL="91425"/>
                </a:tc>
                <a:tc>
                  <a:txBody>
                    <a:bodyPr/>
                    <a:lstStyle/>
                    <a:p>
                      <a:pPr indent="0" lvl="0" marL="0" rtl="0" algn="l">
                        <a:spcBef>
                          <a:spcPts val="0"/>
                        </a:spcBef>
                        <a:spcAft>
                          <a:spcPts val="0"/>
                        </a:spcAft>
                        <a:buNone/>
                      </a:pPr>
                      <a:r>
                        <a:rPr lang="en" sz="1100"/>
                        <a:t>Early Stage Chronic Kidney Disease Prediction using Convolution Neural Network,</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Bayesian Optimization</a:t>
                      </a:r>
                      <a:endParaRPr sz="1100"/>
                    </a:p>
                  </a:txBody>
                  <a:tcPr marT="91425" marB="91425" marR="91425" marL="91425"/>
                </a:tc>
                <a:tc>
                  <a:txBody>
                    <a:bodyPr/>
                    <a:lstStyle/>
                    <a:p>
                      <a:pPr indent="0" lvl="0" marL="0" rtl="0" algn="l">
                        <a:spcBef>
                          <a:spcPts val="0"/>
                        </a:spcBef>
                        <a:spcAft>
                          <a:spcPts val="0"/>
                        </a:spcAft>
                        <a:buNone/>
                      </a:pPr>
                      <a:r>
                        <a:rPr lang="en" sz="1100"/>
                        <a:t>Global optimization using probabilistic models.</a:t>
                      </a:r>
                      <a:endParaRPr sz="1100"/>
                    </a:p>
                  </a:txBody>
                  <a:tcPr marT="91425" marB="91425" marR="91425" marL="91425"/>
                </a:tc>
                <a:tc>
                  <a:txBody>
                    <a:bodyPr/>
                    <a:lstStyle/>
                    <a:p>
                      <a:pPr indent="0" lvl="0" marL="0" rtl="0" algn="l">
                        <a:spcBef>
                          <a:spcPts val="0"/>
                        </a:spcBef>
                        <a:spcAft>
                          <a:spcPts val="0"/>
                        </a:spcAft>
                        <a:buNone/>
                      </a:pPr>
                      <a:r>
                        <a:rPr lang="en" sz="1100"/>
                        <a:t>Addresses scalability with parallelized gradient descent.</a:t>
                      </a:r>
                      <a:endParaRPr sz="1100"/>
                    </a:p>
                  </a:txBody>
                  <a:tcPr marT="91425" marB="91425" marR="91425" marL="91425"/>
                </a:tc>
                <a:tc>
                  <a:txBody>
                    <a:bodyPr/>
                    <a:lstStyle/>
                    <a:p>
                      <a:pPr indent="0" lvl="0" marL="0" rtl="0" algn="l">
                        <a:spcBef>
                          <a:spcPts val="0"/>
                        </a:spcBef>
                        <a:spcAft>
                          <a:spcPts val="0"/>
                        </a:spcAft>
                        <a:buNone/>
                      </a:pPr>
                      <a:r>
                        <a:rPr lang="en" sz="1100"/>
                        <a:t>Insufficient investigation of model convergence.</a:t>
                      </a:r>
                      <a:endParaRPr sz="11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SURVEY(9/10)</a:t>
            </a:r>
            <a:endParaRPr sz="3600"/>
          </a:p>
        </p:txBody>
      </p:sp>
      <p:sp>
        <p:nvSpPr>
          <p:cNvPr id="255" name="Google Shape;255;p39"/>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9"/>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57" name="Google Shape;257;p39"/>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8" name="Google Shape;258;p39"/>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9</a:t>
                      </a:r>
                      <a:endParaRPr sz="1100"/>
                    </a:p>
                  </a:txBody>
                  <a:tcPr marT="91425" marB="91425" marR="91425" marL="91425"/>
                </a:tc>
                <a:tc>
                  <a:txBody>
                    <a:bodyPr/>
                    <a:lstStyle/>
                    <a:p>
                      <a:pPr indent="0" lvl="0" marL="0" rtl="0" algn="l">
                        <a:spcBef>
                          <a:spcPts val="0"/>
                        </a:spcBef>
                        <a:spcAft>
                          <a:spcPts val="0"/>
                        </a:spcAft>
                        <a:buNone/>
                      </a:pPr>
                      <a:r>
                        <a:rPr lang="en" sz="1100"/>
                        <a:t>S. Patil and S. Choudhary</a:t>
                      </a:r>
                      <a:endParaRPr sz="1100"/>
                    </a:p>
                  </a:txBody>
                  <a:tcPr marT="91425" marB="91425" marR="91425" marL="91425"/>
                </a:tc>
                <a:tc>
                  <a:txBody>
                    <a:bodyPr/>
                    <a:lstStyle/>
                    <a:p>
                      <a:pPr indent="0" lvl="0" marL="0" rtl="0" algn="l">
                        <a:spcBef>
                          <a:spcPts val="0"/>
                        </a:spcBef>
                        <a:spcAft>
                          <a:spcPts val="0"/>
                        </a:spcAft>
                        <a:buNone/>
                      </a:pPr>
                      <a:r>
                        <a:rPr lang="en" sz="1100"/>
                        <a:t>Prediction of Ultrasound Kidney Imaging Using Convolution Neural Networks,</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Locally Linear Embedding (LLE)</a:t>
                      </a:r>
                      <a:endParaRPr sz="1100"/>
                    </a:p>
                  </a:txBody>
                  <a:tcPr marT="91425" marB="91425" marR="91425" marL="91425"/>
                </a:tc>
                <a:tc>
                  <a:txBody>
                    <a:bodyPr/>
                    <a:lstStyle/>
                    <a:p>
                      <a:pPr indent="0" lvl="0" marL="0" rtl="0" algn="l">
                        <a:spcBef>
                          <a:spcPts val="0"/>
                        </a:spcBef>
                        <a:spcAft>
                          <a:spcPts val="0"/>
                        </a:spcAft>
                        <a:buNone/>
                      </a:pPr>
                      <a:r>
                        <a:rPr lang="en" sz="1100"/>
                        <a:t>Manifold learning for preserving local neighborhood relationships.</a:t>
                      </a:r>
                      <a:endParaRPr sz="1100"/>
                    </a:p>
                  </a:txBody>
                  <a:tcPr marT="91425" marB="91425" marR="91425" marL="91425"/>
                </a:tc>
                <a:tc>
                  <a:txBody>
                    <a:bodyPr/>
                    <a:lstStyle/>
                    <a:p>
                      <a:pPr indent="0" lvl="0" marL="0" rtl="0" algn="l">
                        <a:spcBef>
                          <a:spcPts val="0"/>
                        </a:spcBef>
                        <a:spcAft>
                          <a:spcPts val="0"/>
                        </a:spcAft>
                        <a:buNone/>
                      </a:pPr>
                      <a:r>
                        <a:rPr lang="en" sz="1100"/>
                        <a:t>Proposes a novel dimensionality reduction technique.</a:t>
                      </a:r>
                      <a:endParaRPr sz="1100"/>
                    </a:p>
                  </a:txBody>
                  <a:tcPr marT="91425" marB="91425" marR="91425" marL="91425"/>
                </a:tc>
                <a:tc>
                  <a:txBody>
                    <a:bodyPr/>
                    <a:lstStyle/>
                    <a:p>
                      <a:pPr indent="0" lvl="0" marL="0" rtl="0" algn="l">
                        <a:spcBef>
                          <a:spcPts val="0"/>
                        </a:spcBef>
                        <a:spcAft>
                          <a:spcPts val="0"/>
                        </a:spcAft>
                        <a:buNone/>
                      </a:pPr>
                      <a:r>
                        <a:rPr lang="en" sz="1100"/>
                        <a:t>Overlooks potential issues with the model's learning rate.</a:t>
                      </a:r>
                      <a:endParaRPr sz="11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SURVEY(10/10)</a:t>
            </a:r>
            <a:endParaRPr sz="3600"/>
          </a:p>
        </p:txBody>
      </p:sp>
      <p:sp>
        <p:nvSpPr>
          <p:cNvPr id="264" name="Google Shape;264;p40"/>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40"/>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66" name="Google Shape;266;p40"/>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7" name="Google Shape;267;p40"/>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10</a:t>
                      </a:r>
                      <a:endParaRPr sz="1100"/>
                    </a:p>
                  </a:txBody>
                  <a:tcPr marT="91425" marB="91425" marR="91425" marL="91425"/>
                </a:tc>
                <a:tc>
                  <a:txBody>
                    <a:bodyPr/>
                    <a:lstStyle/>
                    <a:p>
                      <a:pPr indent="0" lvl="0" marL="0" rtl="0" algn="l">
                        <a:spcBef>
                          <a:spcPts val="0"/>
                        </a:spcBef>
                        <a:spcAft>
                          <a:spcPts val="0"/>
                        </a:spcAft>
                        <a:buNone/>
                      </a:pPr>
                      <a:r>
                        <a:rPr lang="en" sz="1100"/>
                        <a:t>H. H. Yördan, M. Karakoç, E. Çalğici, D. Kandaz and M. K. UÇar</a:t>
                      </a:r>
                      <a:endParaRPr sz="1100"/>
                    </a:p>
                  </a:txBody>
                  <a:tcPr marT="91425" marB="91425" marR="91425" marL="91425"/>
                </a:tc>
                <a:tc>
                  <a:txBody>
                    <a:bodyPr/>
                    <a:lstStyle/>
                    <a:p>
                      <a:pPr indent="0" lvl="0" marL="0" rtl="0" algn="l">
                        <a:spcBef>
                          <a:spcPts val="0"/>
                        </a:spcBef>
                        <a:spcAft>
                          <a:spcPts val="0"/>
                        </a:spcAft>
                        <a:buNone/>
                      </a:pPr>
                      <a:r>
                        <a:rPr lang="en" sz="1100"/>
                        <a:t>Hybrid AI-Based Chronic Kidney Disease Risk Prediction,</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Deep Q-Network (DQN)</a:t>
                      </a:r>
                      <a:endParaRPr sz="1100"/>
                    </a:p>
                  </a:txBody>
                  <a:tcPr marT="91425" marB="91425" marR="91425" marL="91425"/>
                </a:tc>
                <a:tc>
                  <a:txBody>
                    <a:bodyPr/>
                    <a:lstStyle/>
                    <a:p>
                      <a:pPr indent="0" lvl="0" marL="0" rtl="0" algn="l">
                        <a:spcBef>
                          <a:spcPts val="0"/>
                        </a:spcBef>
                        <a:spcAft>
                          <a:spcPts val="0"/>
                        </a:spcAft>
                        <a:buNone/>
                      </a:pPr>
                      <a:r>
                        <a:rPr lang="en" sz="1100"/>
                        <a:t>Deep reinforcement learning using neural networks.</a:t>
                      </a:r>
                      <a:endParaRPr sz="1100"/>
                    </a:p>
                  </a:txBody>
                  <a:tcPr marT="91425" marB="91425" marR="91425" marL="91425"/>
                </a:tc>
                <a:tc>
                  <a:txBody>
                    <a:bodyPr/>
                    <a:lstStyle/>
                    <a:p>
                      <a:pPr indent="0" lvl="0" marL="0" rtl="0" algn="l">
                        <a:spcBef>
                          <a:spcPts val="0"/>
                        </a:spcBef>
                        <a:spcAft>
                          <a:spcPts val="0"/>
                        </a:spcAft>
                        <a:buNone/>
                      </a:pPr>
                      <a:r>
                        <a:rPr lang="en" sz="1100"/>
                        <a:t>Addresses interpretability in decision tree ensembles.</a:t>
                      </a:r>
                      <a:endParaRPr sz="1100"/>
                    </a:p>
                  </a:txBody>
                  <a:tcPr marT="91425" marB="91425" marR="91425" marL="91425"/>
                </a:tc>
                <a:tc>
                  <a:txBody>
                    <a:bodyPr/>
                    <a:lstStyle/>
                    <a:p>
                      <a:pPr indent="0" lvl="0" marL="0" rtl="0" algn="l">
                        <a:spcBef>
                          <a:spcPts val="0"/>
                        </a:spcBef>
                        <a:spcAft>
                          <a:spcPts val="0"/>
                        </a:spcAft>
                        <a:buNone/>
                      </a:pPr>
                      <a:r>
                        <a:rPr lang="en" sz="1100"/>
                        <a:t>Does not discuss model's adaptability to dynamic data distributions.</a:t>
                      </a:r>
                      <a:endParaRPr sz="11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INFERENCES FROM LITERATURE SURVEY</a:t>
            </a:r>
            <a:endParaRPr sz="3600"/>
          </a:p>
        </p:txBody>
      </p:sp>
      <p:sp>
        <p:nvSpPr>
          <p:cNvPr id="273" name="Google Shape;273;p41"/>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The existing system for optimizing machine learning approaches in the early prediction of chronic kidney disease (CKD) using multi-modal data faces several defects</a:t>
            </a:r>
            <a:endParaRPr sz="1700"/>
          </a:p>
          <a:p>
            <a:pPr indent="-336550" lvl="0" marL="457200" rtl="0" algn="just">
              <a:spcBef>
                <a:spcPts val="0"/>
              </a:spcBef>
              <a:spcAft>
                <a:spcPts val="0"/>
              </a:spcAft>
              <a:buSzPts val="1700"/>
              <a:buChar char="●"/>
            </a:pPr>
            <a:r>
              <a:rPr lang="en" sz="1700"/>
              <a:t>These include limited data integration, leading to inefficient model training and inaccurate predictions</a:t>
            </a:r>
            <a:endParaRPr sz="1700"/>
          </a:p>
          <a:p>
            <a:pPr indent="-336550" lvl="0" marL="457200" rtl="0" algn="just">
              <a:spcBef>
                <a:spcPts val="0"/>
              </a:spcBef>
              <a:spcAft>
                <a:spcPts val="0"/>
              </a:spcAft>
              <a:buSzPts val="1700"/>
              <a:buChar char="●"/>
            </a:pPr>
            <a:r>
              <a:rPr lang="en" sz="1700"/>
              <a:t>Additionally, insufficient feature selection may overlook critical biomarkers, while inadequate handling of missing data may skew results</a:t>
            </a:r>
            <a:endParaRPr sz="1700"/>
          </a:p>
          <a:p>
            <a:pPr indent="-336550" lvl="0" marL="457200" rtl="0" algn="just">
              <a:spcBef>
                <a:spcPts val="0"/>
              </a:spcBef>
              <a:spcAft>
                <a:spcPts val="0"/>
              </a:spcAft>
              <a:buSzPts val="1700"/>
              <a:buChar char="●"/>
            </a:pPr>
            <a:r>
              <a:rPr lang="en" sz="1700"/>
              <a:t>The models may also be overly complex, resulting in difficulties in interpretability and generalization to diverse populations</a:t>
            </a:r>
            <a:endParaRPr sz="1700"/>
          </a:p>
          <a:p>
            <a:pPr indent="-336550" lvl="0" marL="457200" rtl="0" algn="just">
              <a:spcBef>
                <a:spcPts val="0"/>
              </a:spcBef>
              <a:spcAft>
                <a:spcPts val="0"/>
              </a:spcAft>
              <a:buSzPts val="1700"/>
              <a:buChar char="●"/>
            </a:pPr>
            <a:r>
              <a:rPr lang="en" sz="1700"/>
              <a:t>Furthermore, the lack of real-time monitoring and adaptive learning mechanisms diminishes their effectiveness in dynamic clinical settings, ultimately impacting patient outcomes and timely interventions.</a:t>
            </a:r>
            <a:endParaRPr sz="1700"/>
          </a:p>
        </p:txBody>
      </p:sp>
      <p:sp>
        <p:nvSpPr>
          <p:cNvPr id="274" name="Google Shape;274;p41"/>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75" name="Google Shape;275;p41"/>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EXISTING SYSTEM</a:t>
            </a:r>
            <a:endParaRPr sz="3600"/>
          </a:p>
        </p:txBody>
      </p:sp>
      <p:sp>
        <p:nvSpPr>
          <p:cNvPr id="281" name="Google Shape;281;p42"/>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The existing system for optimizing machine learning approaches for early prediction of chronic kidney disease (CKD) leverages multi-modal data, incorporating clinical, demographic, and lifestyle information</a:t>
            </a:r>
            <a:endParaRPr sz="1700"/>
          </a:p>
          <a:p>
            <a:pPr indent="-336550" lvl="0" marL="457200" rtl="0" algn="just">
              <a:spcBef>
                <a:spcPts val="0"/>
              </a:spcBef>
              <a:spcAft>
                <a:spcPts val="0"/>
              </a:spcAft>
              <a:buSzPts val="1700"/>
              <a:buChar char="●"/>
            </a:pPr>
            <a:r>
              <a:rPr lang="en" sz="1700"/>
              <a:t>It employs techniques such as data preprocessing, feature selection, and model selection to enhance prediction accuracy</a:t>
            </a:r>
            <a:endParaRPr sz="1700"/>
          </a:p>
          <a:p>
            <a:pPr indent="-336550" lvl="0" marL="457200" rtl="0" algn="just">
              <a:spcBef>
                <a:spcPts val="0"/>
              </a:spcBef>
              <a:spcAft>
                <a:spcPts val="0"/>
              </a:spcAft>
              <a:buSzPts val="1700"/>
              <a:buChar char="●"/>
            </a:pPr>
            <a:r>
              <a:rPr lang="en" sz="1700"/>
              <a:t>Advanced algorithms, including ensemble methods and deep learning, are utilized to process diverse data types, ensuring comprehensive analysis</a:t>
            </a:r>
            <a:endParaRPr sz="1700"/>
          </a:p>
          <a:p>
            <a:pPr indent="-336550" lvl="0" marL="457200" rtl="0" algn="just">
              <a:spcBef>
                <a:spcPts val="0"/>
              </a:spcBef>
              <a:spcAft>
                <a:spcPts val="0"/>
              </a:spcAft>
              <a:buSzPts val="1700"/>
              <a:buChar char="●"/>
            </a:pPr>
            <a:r>
              <a:rPr lang="en" sz="1700"/>
              <a:t>The system also emphasizes real-time data integration and risk stratification, enabling personalized healthcare interventions</a:t>
            </a:r>
            <a:endParaRPr sz="1700"/>
          </a:p>
          <a:p>
            <a:pPr indent="-336550" lvl="0" marL="457200" rtl="0" algn="just">
              <a:spcBef>
                <a:spcPts val="0"/>
              </a:spcBef>
              <a:spcAft>
                <a:spcPts val="0"/>
              </a:spcAft>
              <a:buSzPts val="1700"/>
              <a:buChar char="●"/>
            </a:pPr>
            <a:r>
              <a:rPr lang="en" sz="1700"/>
              <a:t>Robust validation methods and cross-validation techniques are employed to ensure reliability and generalizability of the predictive models, ultimately aiming to improve patient outcomes through timely diagnosis.</a:t>
            </a:r>
            <a:endParaRPr sz="1700"/>
          </a:p>
        </p:txBody>
      </p:sp>
      <p:sp>
        <p:nvSpPr>
          <p:cNvPr id="282" name="Google Shape;282;p42"/>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83" name="Google Shape;283;p42"/>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PROPOSED SYSTEM</a:t>
            </a:r>
            <a:endParaRPr sz="3600"/>
          </a:p>
        </p:txBody>
      </p:sp>
      <p:sp>
        <p:nvSpPr>
          <p:cNvPr id="289" name="Google Shape;289;p43"/>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Various studies have focused on the prediction and progression of Chronic Kidney Disease (CKD) using machine learning techniques</a:t>
            </a:r>
            <a:endParaRPr sz="1700"/>
          </a:p>
          <a:p>
            <a:pPr indent="-336550" lvl="0" marL="457200" rtl="0" algn="just">
              <a:spcBef>
                <a:spcPts val="0"/>
              </a:spcBef>
              <a:spcAft>
                <a:spcPts val="0"/>
              </a:spcAft>
              <a:buSzPts val="1700"/>
              <a:buChar char="●"/>
            </a:pPr>
            <a:r>
              <a:rPr lang="en" sz="1700"/>
              <a:t>Sonone and Daniel (2024) utilized advanced algorithms for early prediction, while Vyas et al</a:t>
            </a:r>
            <a:endParaRPr sz="1700"/>
          </a:p>
          <a:p>
            <a:pPr indent="-336550" lvl="0" marL="457200" rtl="0" algn="just">
              <a:spcBef>
                <a:spcPts val="0"/>
              </a:spcBef>
              <a:spcAft>
                <a:spcPts val="0"/>
              </a:spcAft>
              <a:buSzPts val="1700"/>
              <a:buChar char="●"/>
            </a:pPr>
            <a:r>
              <a:rPr lang="en" sz="1700"/>
              <a:t>(2023) emphasized a robust machine learning approach</a:t>
            </a:r>
            <a:endParaRPr sz="1700"/>
          </a:p>
          <a:p>
            <a:pPr indent="-336550" lvl="0" marL="457200" rtl="0" algn="just">
              <a:spcBef>
                <a:spcPts val="0"/>
              </a:spcBef>
              <a:spcAft>
                <a:spcPts val="0"/>
              </a:spcAft>
              <a:buSzPts val="1700"/>
              <a:buChar char="●"/>
            </a:pPr>
            <a:r>
              <a:rPr lang="en" sz="1700"/>
              <a:t>Kashyap et al</a:t>
            </a:r>
            <a:endParaRPr sz="1700"/>
          </a:p>
          <a:p>
            <a:pPr indent="-336550" lvl="0" marL="457200" rtl="0" algn="just">
              <a:spcBef>
                <a:spcPts val="0"/>
              </a:spcBef>
              <a:spcAft>
                <a:spcPts val="0"/>
              </a:spcAft>
              <a:buSzPts val="1700"/>
              <a:buChar char="●"/>
            </a:pPr>
            <a:r>
              <a:rPr lang="en" sz="1700"/>
              <a:t>(2022) employed classifiers for CKD prediction, and Botlagunta et al</a:t>
            </a:r>
            <a:endParaRPr sz="1700"/>
          </a:p>
          <a:p>
            <a:pPr indent="-336550" lvl="0" marL="457200" rtl="0" algn="just">
              <a:spcBef>
                <a:spcPts val="0"/>
              </a:spcBef>
              <a:spcAft>
                <a:spcPts val="0"/>
              </a:spcAft>
              <a:buSzPts val="1700"/>
              <a:buChar char="●"/>
            </a:pPr>
            <a:r>
              <a:rPr lang="en" sz="1700"/>
              <a:t>(2023) implemented artificial neural networks</a:t>
            </a:r>
            <a:endParaRPr sz="1700"/>
          </a:p>
          <a:p>
            <a:pPr indent="-336550" lvl="0" marL="457200" rtl="0" algn="just">
              <a:spcBef>
                <a:spcPts val="0"/>
              </a:spcBef>
              <a:spcAft>
                <a:spcPts val="0"/>
              </a:spcAft>
              <a:buSzPts val="1700"/>
              <a:buChar char="●"/>
            </a:pPr>
            <a:r>
              <a:rPr lang="en" sz="1700"/>
              <a:t>Additionally, G et al</a:t>
            </a:r>
            <a:endParaRPr sz="1700"/>
          </a:p>
          <a:p>
            <a:pPr indent="-336550" lvl="0" marL="457200" rtl="0" algn="just">
              <a:spcBef>
                <a:spcPts val="0"/>
              </a:spcBef>
              <a:spcAft>
                <a:spcPts val="0"/>
              </a:spcAft>
              <a:buSzPts val="1700"/>
              <a:buChar char="●"/>
            </a:pPr>
            <a:r>
              <a:rPr lang="en" sz="1700"/>
              <a:t>(2023) developed a web application with diet recommendations</a:t>
            </a:r>
            <a:endParaRPr sz="1700"/>
          </a:p>
          <a:p>
            <a:pPr indent="-336550" lvl="0" marL="457200" rtl="0" algn="just">
              <a:spcBef>
                <a:spcPts val="0"/>
              </a:spcBef>
              <a:spcAft>
                <a:spcPts val="0"/>
              </a:spcAft>
              <a:buSzPts val="1700"/>
              <a:buChar char="●"/>
            </a:pPr>
            <a:r>
              <a:rPr lang="en" sz="1700"/>
              <a:t>Other notable methodologies included support vector machines (R and colleagues, 2023), optimized ensemble models (Choudhary et al., 2023), convolutional neural networks for early-stage prediction (Pareek et al., 2023), and hybrid AI techniques (Yördan et al., 2023).</a:t>
            </a:r>
            <a:endParaRPr sz="1700"/>
          </a:p>
        </p:txBody>
      </p:sp>
      <p:sp>
        <p:nvSpPr>
          <p:cNvPr id="290" name="Google Shape;290;p43"/>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43"/>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92" name="Google Shape;292;p43"/>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ARCHITECTURE DIAGRAM</a:t>
            </a:r>
            <a:endParaRPr sz="3600"/>
          </a:p>
        </p:txBody>
      </p:sp>
      <p:sp>
        <p:nvSpPr>
          <p:cNvPr id="298" name="Google Shape;298;p44"/>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44"/>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300" name="Google Shape;300;p44"/>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44"/>
          <p:cNvPicPr preferRelativeResize="0"/>
          <p:nvPr/>
        </p:nvPicPr>
        <p:blipFill>
          <a:blip r:embed="rId3">
            <a:alphaModFix/>
          </a:blip>
          <a:stretch>
            <a:fillRect/>
          </a:stretch>
        </p:blipFill>
        <p:spPr>
          <a:xfrm>
            <a:off x="1734200" y="944150"/>
            <a:ext cx="5675600" cy="3742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AGENDA</a:t>
            </a:r>
            <a:endParaRPr/>
          </a:p>
        </p:txBody>
      </p:sp>
      <p:sp>
        <p:nvSpPr>
          <p:cNvPr id="150" name="Google Shape;150;p27"/>
          <p:cNvSpPr txBox="1"/>
          <p:nvPr>
            <p:ph idx="1" type="body"/>
          </p:nvPr>
        </p:nvSpPr>
        <p:spPr>
          <a:xfrm>
            <a:off x="457200" y="1200150"/>
            <a:ext cx="8071200" cy="3641100"/>
          </a:xfrm>
          <a:prstGeom prst="rect">
            <a:avLst/>
          </a:prstGeom>
        </p:spPr>
        <p:txBody>
          <a:bodyPr anchorCtr="0" anchor="t" bIns="45700" lIns="91425" spcFirstLastPara="1" rIns="91425" wrap="square" tIns="45700">
            <a:noAutofit/>
          </a:bodyPr>
          <a:lstStyle/>
          <a:p>
            <a:pPr indent="-333375" lvl="0" marL="457200" rtl="0" algn="l">
              <a:lnSpc>
                <a:spcPct val="95000"/>
              </a:lnSpc>
              <a:spcBef>
                <a:spcPts val="600"/>
              </a:spcBef>
              <a:spcAft>
                <a:spcPts val="0"/>
              </a:spcAft>
              <a:buSzPts val="1650"/>
              <a:buChar char="•"/>
            </a:pPr>
            <a:r>
              <a:rPr lang="en" sz="1650"/>
              <a:t>Abstract</a:t>
            </a:r>
            <a:endParaRPr sz="1650"/>
          </a:p>
          <a:p>
            <a:pPr indent="-333375" lvl="0" marL="457200" rtl="0" algn="l">
              <a:lnSpc>
                <a:spcPct val="95000"/>
              </a:lnSpc>
              <a:spcBef>
                <a:spcPts val="0"/>
              </a:spcBef>
              <a:spcAft>
                <a:spcPts val="0"/>
              </a:spcAft>
              <a:buSzPts val="1650"/>
              <a:buChar char="•"/>
            </a:pPr>
            <a:r>
              <a:rPr lang="en" sz="1650"/>
              <a:t>Introduction</a:t>
            </a:r>
            <a:endParaRPr sz="1650"/>
          </a:p>
          <a:p>
            <a:pPr indent="-333375" lvl="0" marL="457200" rtl="0" algn="l">
              <a:lnSpc>
                <a:spcPct val="95000"/>
              </a:lnSpc>
              <a:spcBef>
                <a:spcPts val="0"/>
              </a:spcBef>
              <a:spcAft>
                <a:spcPts val="0"/>
              </a:spcAft>
              <a:buSzPts val="1650"/>
              <a:buChar char="•"/>
            </a:pPr>
            <a:r>
              <a:rPr lang="en" sz="1650"/>
              <a:t>Objective(s)</a:t>
            </a:r>
            <a:endParaRPr sz="1650"/>
          </a:p>
          <a:p>
            <a:pPr indent="-333375" lvl="0" marL="457200" rtl="0" algn="l">
              <a:lnSpc>
                <a:spcPct val="95000"/>
              </a:lnSpc>
              <a:spcBef>
                <a:spcPts val="0"/>
              </a:spcBef>
              <a:spcAft>
                <a:spcPts val="0"/>
              </a:spcAft>
              <a:buSzPts val="1650"/>
              <a:buChar char="•"/>
            </a:pPr>
            <a:r>
              <a:rPr lang="en" sz="1650"/>
              <a:t>Literature Survey</a:t>
            </a:r>
            <a:endParaRPr sz="1650"/>
          </a:p>
          <a:p>
            <a:pPr indent="-333375" lvl="0" marL="457200" rtl="0" algn="l">
              <a:lnSpc>
                <a:spcPct val="95000"/>
              </a:lnSpc>
              <a:spcBef>
                <a:spcPts val="0"/>
              </a:spcBef>
              <a:spcAft>
                <a:spcPts val="0"/>
              </a:spcAft>
              <a:buSzPts val="1650"/>
              <a:buChar char="•"/>
            </a:pPr>
            <a:r>
              <a:rPr lang="en" sz="1650"/>
              <a:t>Existing system</a:t>
            </a:r>
            <a:endParaRPr sz="1650"/>
          </a:p>
          <a:p>
            <a:pPr indent="-333375" lvl="0" marL="457200" rtl="0" algn="l">
              <a:lnSpc>
                <a:spcPct val="95000"/>
              </a:lnSpc>
              <a:spcBef>
                <a:spcPts val="0"/>
              </a:spcBef>
              <a:spcAft>
                <a:spcPts val="0"/>
              </a:spcAft>
              <a:buSzPts val="1650"/>
              <a:buChar char="•"/>
            </a:pPr>
            <a:r>
              <a:rPr lang="en" sz="1650"/>
              <a:t>Proposed System</a:t>
            </a:r>
            <a:endParaRPr sz="1650"/>
          </a:p>
          <a:p>
            <a:pPr indent="-333375" lvl="0" marL="457200" rtl="0" algn="l">
              <a:lnSpc>
                <a:spcPct val="95000"/>
              </a:lnSpc>
              <a:spcBef>
                <a:spcPts val="0"/>
              </a:spcBef>
              <a:spcAft>
                <a:spcPts val="0"/>
              </a:spcAft>
              <a:buSzPts val="1650"/>
              <a:buChar char="•"/>
            </a:pPr>
            <a:r>
              <a:rPr lang="en" sz="1650"/>
              <a:t>Architecture Diagram</a:t>
            </a:r>
            <a:endParaRPr sz="1650"/>
          </a:p>
          <a:p>
            <a:pPr indent="-333375" lvl="0" marL="457200" rtl="0" algn="l">
              <a:lnSpc>
                <a:spcPct val="95000"/>
              </a:lnSpc>
              <a:spcBef>
                <a:spcPts val="0"/>
              </a:spcBef>
              <a:spcAft>
                <a:spcPts val="0"/>
              </a:spcAft>
              <a:buSzPts val="1650"/>
              <a:buChar char="•"/>
            </a:pPr>
            <a:r>
              <a:rPr lang="en" sz="1650"/>
              <a:t>Modules with Explanation</a:t>
            </a:r>
            <a:endParaRPr sz="1650"/>
          </a:p>
          <a:p>
            <a:pPr indent="-333375" lvl="0" marL="457200" rtl="0" algn="l">
              <a:lnSpc>
                <a:spcPct val="95000"/>
              </a:lnSpc>
              <a:spcBef>
                <a:spcPts val="0"/>
              </a:spcBef>
              <a:spcAft>
                <a:spcPts val="0"/>
              </a:spcAft>
              <a:buSzPts val="1650"/>
              <a:buChar char="•"/>
            </a:pPr>
            <a:r>
              <a:rPr lang="en" sz="1650"/>
              <a:t>Hardware and Software Requirements, Datasets</a:t>
            </a:r>
            <a:endParaRPr sz="1650"/>
          </a:p>
          <a:p>
            <a:pPr indent="-333375" lvl="0" marL="457200" rtl="0" algn="l">
              <a:lnSpc>
                <a:spcPct val="95000"/>
              </a:lnSpc>
              <a:spcBef>
                <a:spcPts val="0"/>
              </a:spcBef>
              <a:spcAft>
                <a:spcPts val="0"/>
              </a:spcAft>
              <a:buSzPts val="1650"/>
              <a:buChar char="•"/>
            </a:pPr>
            <a:r>
              <a:rPr lang="en" sz="1650"/>
              <a:t>Future Enhancements</a:t>
            </a:r>
            <a:endParaRPr sz="1650"/>
          </a:p>
          <a:p>
            <a:pPr indent="-333375" lvl="0" marL="457200" rtl="0" algn="l">
              <a:lnSpc>
                <a:spcPct val="95000"/>
              </a:lnSpc>
              <a:spcBef>
                <a:spcPts val="0"/>
              </a:spcBef>
              <a:spcAft>
                <a:spcPts val="0"/>
              </a:spcAft>
              <a:buSzPts val="1650"/>
              <a:buChar char="•"/>
            </a:pPr>
            <a:r>
              <a:rPr lang="en" sz="1650"/>
              <a:t>Results and Discussion</a:t>
            </a:r>
            <a:endParaRPr sz="1650"/>
          </a:p>
          <a:p>
            <a:pPr indent="-333375" lvl="0" marL="457200" rtl="0" algn="l">
              <a:lnSpc>
                <a:spcPct val="95000"/>
              </a:lnSpc>
              <a:spcBef>
                <a:spcPts val="0"/>
              </a:spcBef>
              <a:spcAft>
                <a:spcPts val="0"/>
              </a:spcAft>
              <a:buSzPts val="1650"/>
              <a:buChar char="•"/>
            </a:pPr>
            <a:r>
              <a:rPr lang="en" sz="1650"/>
              <a:t>Conclusion</a:t>
            </a:r>
            <a:endParaRPr sz="1650"/>
          </a:p>
          <a:p>
            <a:pPr indent="-333375" lvl="0" marL="457200" rtl="0" algn="l">
              <a:lnSpc>
                <a:spcPct val="95000"/>
              </a:lnSpc>
              <a:spcBef>
                <a:spcPts val="0"/>
              </a:spcBef>
              <a:spcAft>
                <a:spcPts val="0"/>
              </a:spcAft>
              <a:buSzPts val="1650"/>
              <a:buChar char="•"/>
            </a:pPr>
            <a:r>
              <a:rPr lang="en" sz="1650"/>
              <a:t>References</a:t>
            </a:r>
            <a:endParaRPr sz="1650"/>
          </a:p>
          <a:p>
            <a:pPr indent="-333375" lvl="0" marL="457200" rtl="0" algn="l">
              <a:lnSpc>
                <a:spcPct val="95000"/>
              </a:lnSpc>
              <a:spcBef>
                <a:spcPts val="0"/>
              </a:spcBef>
              <a:spcAft>
                <a:spcPts val="0"/>
              </a:spcAft>
              <a:buSzPts val="1650"/>
              <a:buChar char="•"/>
            </a:pPr>
            <a:r>
              <a:rPr lang="en" sz="1650"/>
              <a:t>Paper Publication Status(Presented/Published)</a:t>
            </a:r>
            <a:endParaRPr sz="1650"/>
          </a:p>
          <a:p>
            <a:pPr indent="0" lvl="0" marL="457200" rtl="0" algn="l">
              <a:lnSpc>
                <a:spcPct val="95000"/>
              </a:lnSpc>
              <a:spcBef>
                <a:spcPts val="600"/>
              </a:spcBef>
              <a:spcAft>
                <a:spcPts val="0"/>
              </a:spcAft>
              <a:buSzPts val="770"/>
              <a:buNone/>
            </a:pPr>
            <a:r>
              <a:t/>
            </a:r>
            <a:endParaRPr sz="1750"/>
          </a:p>
        </p:txBody>
      </p:sp>
      <p:sp>
        <p:nvSpPr>
          <p:cNvPr id="151" name="Google Shape;151;p27"/>
          <p:cNvSpPr txBox="1"/>
          <p:nvPr/>
        </p:nvSpPr>
        <p:spPr>
          <a:xfrm>
            <a:off x="3397725" y="4669275"/>
            <a:ext cx="3095400" cy="1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200">
                <a:solidFill>
                  <a:srgbClr val="888888"/>
                </a:solidFill>
                <a:latin typeface="Calibri"/>
                <a:ea typeface="Calibri"/>
                <a:cs typeface="Calibri"/>
                <a:sym typeface="Calibri"/>
              </a:rPr>
              <a:t>School of Computing - CSE</a:t>
            </a:r>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
              <a:t>Modules Explanation (1/3)</a:t>
            </a:r>
            <a:endParaRPr/>
          </a:p>
        </p:txBody>
      </p:sp>
      <p:sp>
        <p:nvSpPr>
          <p:cNvPr id="307" name="Google Shape;307;p45"/>
          <p:cNvSpPr txBox="1"/>
          <p:nvPr>
            <p:ph idx="1" type="body"/>
          </p:nvPr>
        </p:nvSpPr>
        <p:spPr>
          <a:xfrm>
            <a:off x="457200" y="1200150"/>
            <a:ext cx="8229600" cy="3394500"/>
          </a:xfrm>
          <a:prstGeom prst="rect">
            <a:avLst/>
          </a:prstGeom>
        </p:spPr>
        <p:txBody>
          <a:bodyPr anchorCtr="0" anchor="t" bIns="45700" lIns="91425" spcFirstLastPara="1" rIns="91425" wrap="square" tIns="45700">
            <a:normAutofit fontScale="85000" lnSpcReduction="10000"/>
          </a:bodyPr>
          <a:lstStyle/>
          <a:p>
            <a:pPr indent="0" lvl="0" marL="114300" rtl="0" algn="l">
              <a:lnSpc>
                <a:spcPct val="115000"/>
              </a:lnSpc>
              <a:spcBef>
                <a:spcPts val="700"/>
              </a:spcBef>
              <a:spcAft>
                <a:spcPts val="0"/>
              </a:spcAft>
              <a:buClr>
                <a:schemeClr val="dk1"/>
              </a:buClr>
              <a:buSzPct val="39285"/>
              <a:buFont typeface="Arial"/>
              <a:buNone/>
            </a:pPr>
            <a:r>
              <a:rPr b="1" lang="en" sz="2800"/>
              <a:t>Module 1: Data Collection and Preprocessing</a:t>
            </a:r>
            <a:endParaRPr b="1" sz="2800"/>
          </a:p>
          <a:p>
            <a:pPr indent="-358140" lvl="0" marL="457200" rtl="0" algn="l">
              <a:lnSpc>
                <a:spcPct val="115000"/>
              </a:lnSpc>
              <a:spcBef>
                <a:spcPts val="600"/>
              </a:spcBef>
              <a:spcAft>
                <a:spcPts val="0"/>
              </a:spcAft>
              <a:buSzPct val="100000"/>
              <a:buChar char="●"/>
            </a:pPr>
            <a:r>
              <a:rPr lang="en" sz="2400"/>
              <a:t>Data Collection: Collect kidney images from various sources.</a:t>
            </a:r>
            <a:endParaRPr sz="2400"/>
          </a:p>
          <a:p>
            <a:pPr indent="-358140" lvl="0" marL="457200" rtl="0" algn="l">
              <a:lnSpc>
                <a:spcPct val="115000"/>
              </a:lnSpc>
              <a:spcBef>
                <a:spcPts val="0"/>
              </a:spcBef>
              <a:spcAft>
                <a:spcPts val="0"/>
              </a:spcAft>
              <a:buSzPct val="100000"/>
              <a:buChar char="●"/>
            </a:pPr>
            <a:r>
              <a:rPr lang="en" sz="2400"/>
              <a:t>Data Preprocessing: Clean and preprocess the images.</a:t>
            </a:r>
            <a:endParaRPr sz="2400"/>
          </a:p>
          <a:p>
            <a:pPr indent="0" lvl="0" marL="114300" rtl="0" algn="l">
              <a:lnSpc>
                <a:spcPct val="115000"/>
              </a:lnSpc>
              <a:spcBef>
                <a:spcPts val="500"/>
              </a:spcBef>
              <a:spcAft>
                <a:spcPts val="0"/>
              </a:spcAft>
              <a:buClr>
                <a:schemeClr val="dk1"/>
              </a:buClr>
              <a:buSzPct val="57894"/>
              <a:buFont typeface="Arial"/>
              <a:buNone/>
            </a:pPr>
            <a:r>
              <a:rPr lang="en" sz="1900"/>
              <a:t> </a:t>
            </a:r>
            <a:endParaRPr sz="1900"/>
          </a:p>
          <a:p>
            <a:pPr indent="0" lvl="0" marL="114300" rtl="0" algn="l">
              <a:lnSpc>
                <a:spcPct val="115000"/>
              </a:lnSpc>
              <a:spcBef>
                <a:spcPts val="700"/>
              </a:spcBef>
              <a:spcAft>
                <a:spcPts val="0"/>
              </a:spcAft>
              <a:buClr>
                <a:schemeClr val="dk1"/>
              </a:buClr>
              <a:buSzPct val="39285"/>
              <a:buFont typeface="Arial"/>
              <a:buNone/>
            </a:pPr>
            <a:r>
              <a:rPr b="1" lang="en" sz="2800"/>
              <a:t>Module 2: Image Acquisition Module</a:t>
            </a:r>
            <a:endParaRPr b="1" sz="2800"/>
          </a:p>
          <a:p>
            <a:pPr indent="-358140" lvl="0" marL="457200" rtl="0" algn="l">
              <a:lnSpc>
                <a:spcPct val="115000"/>
              </a:lnSpc>
              <a:spcBef>
                <a:spcPts val="600"/>
              </a:spcBef>
              <a:spcAft>
                <a:spcPts val="0"/>
              </a:spcAft>
              <a:buSzPct val="100000"/>
              <a:buChar char="●"/>
            </a:pPr>
            <a:r>
              <a:rPr lang="en" sz="2400"/>
              <a:t>Capture kidney ultrasound, CT, or MRI scans for further analysis.</a:t>
            </a:r>
            <a:endParaRPr sz="2400"/>
          </a:p>
          <a:p>
            <a:pPr indent="-358140" lvl="0" marL="457200" rtl="0" algn="l">
              <a:lnSpc>
                <a:spcPct val="115000"/>
              </a:lnSpc>
              <a:spcBef>
                <a:spcPts val="0"/>
              </a:spcBef>
              <a:spcAft>
                <a:spcPts val="0"/>
              </a:spcAft>
              <a:buSzPct val="100000"/>
              <a:buChar char="●"/>
            </a:pPr>
            <a:r>
              <a:rPr lang="en" sz="2400"/>
              <a:t>Data can be obtained from medical datasets or real-time hospital scans.</a:t>
            </a:r>
            <a:endParaRPr sz="2400"/>
          </a:p>
          <a:p>
            <a:pPr indent="0" lvl="0" marL="0" rtl="0" algn="l">
              <a:spcBef>
                <a:spcPts val="36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Modules Explanation (2/3)</a:t>
            </a:r>
            <a:endParaRPr/>
          </a:p>
        </p:txBody>
      </p:sp>
      <p:sp>
        <p:nvSpPr>
          <p:cNvPr id="313" name="Google Shape;313;p46"/>
          <p:cNvSpPr txBox="1"/>
          <p:nvPr>
            <p:ph idx="1" type="body"/>
          </p:nvPr>
        </p:nvSpPr>
        <p:spPr>
          <a:xfrm>
            <a:off x="457200" y="1200150"/>
            <a:ext cx="8229600" cy="3394500"/>
          </a:xfrm>
          <a:prstGeom prst="rect">
            <a:avLst/>
          </a:prstGeom>
        </p:spPr>
        <p:txBody>
          <a:bodyPr anchorCtr="0" anchor="t" bIns="45700" lIns="91425" spcFirstLastPara="1" rIns="91425" wrap="square" tIns="45700">
            <a:normAutofit fontScale="85000" lnSpcReduction="20000"/>
          </a:bodyPr>
          <a:lstStyle/>
          <a:p>
            <a:pPr indent="0" lvl="0" marL="114300" rtl="0" algn="l">
              <a:lnSpc>
                <a:spcPct val="115000"/>
              </a:lnSpc>
              <a:spcBef>
                <a:spcPts val="700"/>
              </a:spcBef>
              <a:spcAft>
                <a:spcPts val="0"/>
              </a:spcAft>
              <a:buClr>
                <a:schemeClr val="dk1"/>
              </a:buClr>
              <a:buSzPct val="39285"/>
              <a:buFont typeface="Arial"/>
              <a:buNone/>
            </a:pPr>
            <a:r>
              <a:rPr b="1" lang="en" sz="2800"/>
              <a:t>Module 3: Image Preprocessing Module</a:t>
            </a:r>
            <a:endParaRPr b="1" sz="2800"/>
          </a:p>
          <a:p>
            <a:pPr indent="-379730" lvl="0" marL="457200" rtl="0" algn="just">
              <a:lnSpc>
                <a:spcPct val="115000"/>
              </a:lnSpc>
              <a:spcBef>
                <a:spcPts val="700"/>
              </a:spcBef>
              <a:spcAft>
                <a:spcPts val="0"/>
              </a:spcAft>
              <a:buSzPct val="100000"/>
              <a:buChar char="●"/>
            </a:pPr>
            <a:r>
              <a:rPr lang="en" sz="2800"/>
              <a:t>Apply image enhancement techniques such as contrast adjustment, noise reduction, and segmentation to highlight kidney structures.</a:t>
            </a:r>
            <a:endParaRPr sz="2800">
              <a:latin typeface="Arial"/>
              <a:ea typeface="Arial"/>
              <a:cs typeface="Arial"/>
              <a:sym typeface="Arial"/>
            </a:endParaRPr>
          </a:p>
          <a:p>
            <a:pPr indent="0" lvl="0" marL="114300" rtl="0" algn="l">
              <a:lnSpc>
                <a:spcPct val="115000"/>
              </a:lnSpc>
              <a:spcBef>
                <a:spcPts val="700"/>
              </a:spcBef>
              <a:spcAft>
                <a:spcPts val="0"/>
              </a:spcAft>
              <a:buClr>
                <a:schemeClr val="dk1"/>
              </a:buClr>
              <a:buSzPct val="39285"/>
              <a:buFont typeface="Arial"/>
              <a:buNone/>
            </a:pPr>
            <a:r>
              <a:rPr b="1" lang="en" sz="2800"/>
              <a:t>Module 4: Feature Extraction Module</a:t>
            </a:r>
            <a:endParaRPr b="1" sz="2800"/>
          </a:p>
          <a:p>
            <a:pPr indent="-379730" lvl="0" marL="457200" rtl="0" algn="just">
              <a:lnSpc>
                <a:spcPct val="115000"/>
              </a:lnSpc>
              <a:spcBef>
                <a:spcPts val="700"/>
              </a:spcBef>
              <a:spcAft>
                <a:spcPts val="0"/>
              </a:spcAft>
              <a:buSzPct val="100000"/>
              <a:buChar char="●"/>
            </a:pPr>
            <a:r>
              <a:rPr lang="en" sz="2800"/>
              <a:t>Identify key biomarkers and image features such as kidney size, cysts, or abnormalities linked to kidney diseases.</a:t>
            </a:r>
            <a:endParaRPr sz="2800"/>
          </a:p>
          <a:p>
            <a:pPr indent="0" lvl="0" marL="0" rtl="0" algn="l">
              <a:spcBef>
                <a:spcPts val="36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Modules Explanation (3/3)</a:t>
            </a:r>
            <a:endParaRPr/>
          </a:p>
        </p:txBody>
      </p:sp>
      <p:sp>
        <p:nvSpPr>
          <p:cNvPr id="319" name="Google Shape;319;p47"/>
          <p:cNvSpPr txBox="1"/>
          <p:nvPr>
            <p:ph idx="1" type="body"/>
          </p:nvPr>
        </p:nvSpPr>
        <p:spPr>
          <a:xfrm>
            <a:off x="457200" y="1200150"/>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700"/>
              </a:spcBef>
              <a:spcAft>
                <a:spcPts val="0"/>
              </a:spcAft>
              <a:buClr>
                <a:schemeClr val="dk1"/>
              </a:buClr>
              <a:buSzPct val="39285"/>
              <a:buFont typeface="Arial"/>
              <a:buNone/>
            </a:pPr>
            <a:r>
              <a:rPr b="1" lang="en" sz="2800"/>
              <a:t>Module 5: Machine Learning Model for Classification</a:t>
            </a:r>
            <a:endParaRPr b="1" sz="2800"/>
          </a:p>
          <a:p>
            <a:pPr indent="-393065" lvl="0" marL="457200" rtl="0" algn="just">
              <a:lnSpc>
                <a:spcPct val="115000"/>
              </a:lnSpc>
              <a:spcBef>
                <a:spcPts val="700"/>
              </a:spcBef>
              <a:spcAft>
                <a:spcPts val="0"/>
              </a:spcAft>
              <a:buSzPct val="100000"/>
              <a:buChar char="●"/>
            </a:pPr>
            <a:r>
              <a:rPr lang="en" sz="2800"/>
              <a:t>Train AI models (e.g., Decision Trees, Random Forest, SVM, CNNs for images) to classify patients as "Healthy" or "At Risk" of kidney disease.</a:t>
            </a:r>
            <a:endParaRPr sz="2800"/>
          </a:p>
          <a:p>
            <a:pPr indent="0" lvl="0" marL="0" rtl="0" algn="l">
              <a:lnSpc>
                <a:spcPct val="115000"/>
              </a:lnSpc>
              <a:spcBef>
                <a:spcPts val="700"/>
              </a:spcBef>
              <a:spcAft>
                <a:spcPts val="0"/>
              </a:spcAft>
              <a:buClr>
                <a:schemeClr val="dk1"/>
              </a:buClr>
              <a:buSzPct val="39285"/>
              <a:buFont typeface="Arial"/>
              <a:buNone/>
            </a:pPr>
            <a:r>
              <a:rPr b="1" lang="en" sz="2800"/>
              <a:t>Module 6: Disease Prediction &amp; Diagnosis Module</a:t>
            </a:r>
            <a:endParaRPr b="1" sz="2800"/>
          </a:p>
          <a:p>
            <a:pPr indent="-393065" lvl="0" marL="457200" rtl="0" algn="just">
              <a:lnSpc>
                <a:spcPct val="115000"/>
              </a:lnSpc>
              <a:spcBef>
                <a:spcPts val="700"/>
              </a:spcBef>
              <a:spcAft>
                <a:spcPts val="0"/>
              </a:spcAft>
              <a:buSzPct val="100000"/>
              <a:buChar char="●"/>
            </a:pPr>
            <a:r>
              <a:rPr lang="en" sz="2800"/>
              <a:t>Generate a risk assessment report for kidney disease progression.</a:t>
            </a:r>
            <a:endParaRPr sz="2800"/>
          </a:p>
          <a:p>
            <a:pPr indent="0" lvl="0" marL="0" rtl="0" algn="l">
              <a:spcBef>
                <a:spcPts val="36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FUTURE ENHANCEMENTS</a:t>
            </a:r>
            <a:endParaRPr sz="3600"/>
          </a:p>
        </p:txBody>
      </p:sp>
      <p:sp>
        <p:nvSpPr>
          <p:cNvPr id="325" name="Google Shape;325;p48"/>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Future enhancements for optimizing machine learning approaches in the early prediction of chronic kidney disease (CKD) using multi-modal data could include the integration of advanced deep learning techniques, such as convolutional neural networks (CNNs) for image data analysis and recurrent neural networks (RNNs) for time-series data</a:t>
            </a:r>
            <a:endParaRPr sz="1700"/>
          </a:p>
          <a:p>
            <a:pPr indent="-336550" lvl="0" marL="457200" rtl="0" algn="just">
              <a:spcBef>
                <a:spcPts val="0"/>
              </a:spcBef>
              <a:spcAft>
                <a:spcPts val="0"/>
              </a:spcAft>
              <a:buSzPts val="1700"/>
              <a:buChar char="●"/>
            </a:pPr>
            <a:r>
              <a:rPr lang="en" sz="1700"/>
              <a:t>Incorporating feature selection methods can enhance model interpretability, while federated learning may allow for decentralized data utilization without compromising privacy</a:t>
            </a:r>
            <a:endParaRPr sz="1700"/>
          </a:p>
          <a:p>
            <a:pPr indent="-336550" lvl="0" marL="457200" rtl="0" algn="just">
              <a:spcBef>
                <a:spcPts val="0"/>
              </a:spcBef>
              <a:spcAft>
                <a:spcPts val="0"/>
              </a:spcAft>
              <a:buSzPts val="1700"/>
              <a:buChar char="●"/>
            </a:pPr>
            <a:r>
              <a:rPr lang="en" sz="1700"/>
              <a:t>Additionally, employing ensemble methods could improve predictive accuracy by combining various model outputs</a:t>
            </a:r>
            <a:endParaRPr sz="1700"/>
          </a:p>
          <a:p>
            <a:pPr indent="-336550" lvl="0" marL="457200" rtl="0" algn="just">
              <a:spcBef>
                <a:spcPts val="0"/>
              </a:spcBef>
              <a:spcAft>
                <a:spcPts val="0"/>
              </a:spcAft>
              <a:buSzPts val="1700"/>
              <a:buChar char="●"/>
            </a:pPr>
            <a:r>
              <a:rPr lang="en" sz="1700"/>
              <a:t>Continuous refinement of algorithms through real-world validation and collaboration with healthcare professionals will ensure the models remain clinically relevant and effective.</a:t>
            </a:r>
            <a:endParaRPr sz="1700"/>
          </a:p>
        </p:txBody>
      </p:sp>
      <p:sp>
        <p:nvSpPr>
          <p:cNvPr id="326" name="Google Shape;326;p48"/>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8"/>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328" name="Google Shape;328;p48"/>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RESULTS AND DISCUSSION</a:t>
            </a:r>
            <a:endParaRPr sz="3600"/>
          </a:p>
        </p:txBody>
      </p:sp>
      <p:sp>
        <p:nvSpPr>
          <p:cNvPr id="334" name="Google Shape;334;p49"/>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In this study, we optimized machine learning approaches for the early prediction of Chronic Kidney Disease (CKD) using multi-modal data, incorporating clinical, demographic, and lifestyle factors</a:t>
            </a:r>
            <a:endParaRPr sz="1700"/>
          </a:p>
          <a:p>
            <a:pPr indent="-336550" lvl="0" marL="457200" rtl="0" algn="just">
              <a:spcBef>
                <a:spcPts val="0"/>
              </a:spcBef>
              <a:spcAft>
                <a:spcPts val="0"/>
              </a:spcAft>
              <a:buSzPts val="1700"/>
              <a:buChar char="●"/>
            </a:pPr>
            <a:r>
              <a:rPr lang="en" sz="1700"/>
              <a:t>Results demonstrated that models using ensemble techniques, particularly Random Forest and Gradient Boosting, yielded the highest accuracy and sensitivity</a:t>
            </a:r>
            <a:endParaRPr sz="1700"/>
          </a:p>
          <a:p>
            <a:pPr indent="-336550" lvl="0" marL="457200" rtl="0" algn="just">
              <a:spcBef>
                <a:spcPts val="0"/>
              </a:spcBef>
              <a:spcAft>
                <a:spcPts val="0"/>
              </a:spcAft>
              <a:buSzPts val="1700"/>
              <a:buChar char="●"/>
            </a:pPr>
            <a:r>
              <a:rPr lang="en" sz="1700"/>
              <a:t>The integration of diverse data sources enhanced predictive performance, highlighting the importance of a holistic approach to CKD risk assessment</a:t>
            </a:r>
            <a:endParaRPr sz="1700"/>
          </a:p>
          <a:p>
            <a:pPr indent="-336550" lvl="0" marL="457200" rtl="0" algn="just">
              <a:spcBef>
                <a:spcPts val="0"/>
              </a:spcBef>
              <a:spcAft>
                <a:spcPts val="0"/>
              </a:spcAft>
              <a:buSzPts val="1700"/>
              <a:buChar char="●"/>
            </a:pPr>
            <a:r>
              <a:rPr lang="en" sz="1700"/>
              <a:t>Additionally, feature importance analysis identified key risk factors, enabling targeted interventions</a:t>
            </a:r>
            <a:endParaRPr sz="1700"/>
          </a:p>
          <a:p>
            <a:pPr indent="-336550" lvl="0" marL="457200" rtl="0" algn="just">
              <a:spcBef>
                <a:spcPts val="0"/>
              </a:spcBef>
              <a:spcAft>
                <a:spcPts val="0"/>
              </a:spcAft>
              <a:buSzPts val="1700"/>
              <a:buChar char="●"/>
            </a:pPr>
            <a:r>
              <a:rPr lang="en" sz="1700"/>
              <a:t>Overall, this work supports the potential of advanced machine learning methods to improve early CKD diagnosis and management, ultimately reducing disease progression.</a:t>
            </a:r>
            <a:endParaRPr sz="1700"/>
          </a:p>
        </p:txBody>
      </p:sp>
      <p:sp>
        <p:nvSpPr>
          <p:cNvPr id="335" name="Google Shape;335;p49"/>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336" name="Google Shape;336;p49"/>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298950" y="171450"/>
            <a:ext cx="8229600" cy="823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sz="36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42" name="Google Shape;342;p50"/>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sz="1700"/>
          </a:p>
        </p:txBody>
      </p:sp>
      <p:sp>
        <p:nvSpPr>
          <p:cNvPr id="343" name="Google Shape;343;p50"/>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RESULTS AND DISCUSSION</a:t>
            </a:r>
            <a:endParaRPr sz="3600"/>
          </a:p>
        </p:txBody>
      </p:sp>
      <p:pic>
        <p:nvPicPr>
          <p:cNvPr id="344" name="Google Shape;344;p50"/>
          <p:cNvPicPr preferRelativeResize="0"/>
          <p:nvPr/>
        </p:nvPicPr>
        <p:blipFill>
          <a:blip r:embed="rId3">
            <a:alphaModFix/>
          </a:blip>
          <a:stretch>
            <a:fillRect/>
          </a:stretch>
        </p:blipFill>
        <p:spPr>
          <a:xfrm>
            <a:off x="1151213" y="1328712"/>
            <a:ext cx="6841576" cy="3137376"/>
          </a:xfrm>
          <a:prstGeom prst="rect">
            <a:avLst/>
          </a:prstGeom>
          <a:noFill/>
          <a:ln>
            <a:noFill/>
          </a:ln>
        </p:spPr>
      </p:pic>
      <p:sp>
        <p:nvSpPr>
          <p:cNvPr id="345" name="Google Shape;345;p50"/>
          <p:cNvSpPr txBox="1"/>
          <p:nvPr/>
        </p:nvSpPr>
        <p:spPr>
          <a:xfrm>
            <a:off x="3507175" y="4716175"/>
            <a:ext cx="3361200" cy="1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200">
                <a:solidFill>
                  <a:srgbClr val="888888"/>
                </a:solidFill>
                <a:latin typeface="Calibri"/>
                <a:ea typeface="Calibri"/>
                <a:cs typeface="Calibri"/>
                <a:sym typeface="Calibri"/>
              </a:rPr>
              <a:t>School of Computing - CSE</a:t>
            </a:r>
            <a:endParaRPr sz="1200">
              <a:solidFill>
                <a:schemeClr val="dk1"/>
              </a:solidFill>
              <a:latin typeface="Calibri"/>
              <a:ea typeface="Calibri"/>
              <a:cs typeface="Calibri"/>
              <a:sym typeface="Calibri"/>
            </a:endParaRPr>
          </a:p>
        </p:txBody>
      </p:sp>
      <p:sp>
        <p:nvSpPr>
          <p:cNvPr id="346" name="Google Shape;346;p50"/>
          <p:cNvSpPr txBox="1"/>
          <p:nvPr/>
        </p:nvSpPr>
        <p:spPr>
          <a:xfrm>
            <a:off x="7525050" y="4841250"/>
            <a:ext cx="1250700" cy="1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 sz="3600"/>
              <a:t>RESULTS AND DISCUSSION</a:t>
            </a:r>
            <a:endParaRPr/>
          </a:p>
        </p:txBody>
      </p:sp>
      <p:sp>
        <p:nvSpPr>
          <p:cNvPr id="352" name="Google Shape;352;p51"/>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353" name="Google Shape;353;p51"/>
          <p:cNvPicPr preferRelativeResize="0"/>
          <p:nvPr/>
        </p:nvPicPr>
        <p:blipFill>
          <a:blip r:embed="rId3">
            <a:alphaModFix/>
          </a:blip>
          <a:stretch>
            <a:fillRect/>
          </a:stretch>
        </p:blipFill>
        <p:spPr>
          <a:xfrm>
            <a:off x="1123774" y="1337700"/>
            <a:ext cx="6896449" cy="3119401"/>
          </a:xfrm>
          <a:prstGeom prst="rect">
            <a:avLst/>
          </a:prstGeom>
          <a:noFill/>
          <a:ln>
            <a:noFill/>
          </a:ln>
        </p:spPr>
      </p:pic>
      <p:sp>
        <p:nvSpPr>
          <p:cNvPr id="354" name="Google Shape;354;p51"/>
          <p:cNvSpPr txBox="1"/>
          <p:nvPr/>
        </p:nvSpPr>
        <p:spPr>
          <a:xfrm>
            <a:off x="3554075" y="4747450"/>
            <a:ext cx="2736000" cy="1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888888"/>
                </a:solidFill>
                <a:latin typeface="Calibri"/>
                <a:ea typeface="Calibri"/>
                <a:cs typeface="Calibri"/>
                <a:sym typeface="Calibri"/>
              </a:rPr>
              <a:t>School of Computing - CSE</a:t>
            </a:r>
            <a:endParaRPr sz="1200">
              <a:solidFill>
                <a:srgbClr val="888888"/>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sz="120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CONCLUSION</a:t>
            </a:r>
            <a:endParaRPr sz="3600"/>
          </a:p>
        </p:txBody>
      </p:sp>
      <p:sp>
        <p:nvSpPr>
          <p:cNvPr id="360" name="Google Shape;360;p52"/>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In conclusion, this study underscores the potential of optimized machine learning techniques for the early prediction of chronic kidney disease (CKD) through multi-modal data integration</a:t>
            </a:r>
            <a:endParaRPr sz="1700"/>
          </a:p>
          <a:p>
            <a:pPr indent="-336550" lvl="0" marL="457200" rtl="0" algn="just">
              <a:spcBef>
                <a:spcPts val="0"/>
              </a:spcBef>
              <a:spcAft>
                <a:spcPts val="0"/>
              </a:spcAft>
              <a:buSzPts val="1700"/>
              <a:buChar char="●"/>
            </a:pPr>
            <a:r>
              <a:rPr lang="en" sz="1700"/>
              <a:t>By incorporating clinical, biochemical, and demographic information, we demonstrated enhanced prediction accuracy and algorithm performance</a:t>
            </a:r>
            <a:endParaRPr sz="1700"/>
          </a:p>
          <a:p>
            <a:pPr indent="-336550" lvl="0" marL="457200" rtl="0" algn="just">
              <a:spcBef>
                <a:spcPts val="0"/>
              </a:spcBef>
              <a:spcAft>
                <a:spcPts val="0"/>
              </a:spcAft>
              <a:buSzPts val="1700"/>
              <a:buChar char="●"/>
            </a:pPr>
            <a:r>
              <a:rPr lang="en" sz="1700"/>
              <a:t>Our use of feature selection and hyperparameter tuning identifies effective strategies for CKD prediction</a:t>
            </a:r>
            <a:endParaRPr sz="1700"/>
          </a:p>
          <a:p>
            <a:pPr indent="-336550" lvl="0" marL="457200" rtl="0" algn="just">
              <a:spcBef>
                <a:spcPts val="0"/>
              </a:spcBef>
              <a:spcAft>
                <a:spcPts val="0"/>
              </a:spcAft>
              <a:buSzPts val="1700"/>
              <a:buChar char="●"/>
            </a:pPr>
            <a:r>
              <a:rPr lang="en" sz="1700"/>
              <a:t>These findings emphasize the significance of comprehensive data in supporting timely diagnosis, which can lead to improved patient outcomes and more efficient allocation of healthcare resources, ultimately advancing the management of chronic kidney disease in clinical settings.</a:t>
            </a:r>
            <a:endParaRPr sz="1700"/>
          </a:p>
        </p:txBody>
      </p:sp>
      <p:sp>
        <p:nvSpPr>
          <p:cNvPr id="361" name="Google Shape;361;p52"/>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362" name="Google Shape;362;p52"/>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REFERENCES</a:t>
            </a:r>
            <a:endParaRPr sz="3600"/>
          </a:p>
        </p:txBody>
      </p:sp>
      <p:sp>
        <p:nvSpPr>
          <p:cNvPr id="368" name="Google Shape;368;p53"/>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292100" lvl="0" marL="914400" rtl="0" algn="just">
              <a:spcBef>
                <a:spcPts val="400"/>
              </a:spcBef>
              <a:spcAft>
                <a:spcPts val="0"/>
              </a:spcAft>
              <a:buSzPts val="1000"/>
              <a:buAutoNum type="arabicPeriod"/>
            </a:pPr>
            <a:r>
              <a:rPr lang="en" sz="1200"/>
              <a:t>Anurag, N. Vyas, V. Sharma and D. Balla, "Chronic Kidney Disease Prediction Using Robust Approach in Machine Learning," 2023 3rd International Conference on Innovative Sustainable Computational Technologies (CISCT), Dehradun, India, 2023, pp. 1-5, doi: 10.1109/CISCT57197.2023.10351277.</a:t>
            </a:r>
            <a:endParaRPr sz="1200"/>
          </a:p>
          <a:p>
            <a:pPr indent="-304800" lvl="0" marL="914400" rtl="0" algn="just">
              <a:spcBef>
                <a:spcPts val="0"/>
              </a:spcBef>
              <a:spcAft>
                <a:spcPts val="0"/>
              </a:spcAft>
              <a:buSzPts val="1200"/>
              <a:buAutoNum type="arabicPeriod"/>
            </a:pPr>
            <a:r>
              <a:rPr lang="en" sz="1200"/>
              <a:t> Asha V, C. R, A. Prasad, S. Das, S. Kumar and S. S. P, "Support Vector Machine (SVM) and Artificial Neural Networks (ANN) based Chronic Kidney Disease Prediction," 2023 7th International Conference on Computing Methodologies and Communication (ICCMC), Erode, India, 2023, pp. 469-474, doi: 10.1109/ICCMC56507.2023.10083622.</a:t>
            </a:r>
            <a:endParaRPr sz="1200"/>
          </a:p>
          <a:p>
            <a:pPr indent="-304800" lvl="0" marL="914400" rtl="0" algn="just">
              <a:spcBef>
                <a:spcPts val="0"/>
              </a:spcBef>
              <a:spcAft>
                <a:spcPts val="0"/>
              </a:spcAft>
              <a:buSzPts val="1200"/>
              <a:buAutoNum type="arabicPeriod"/>
            </a:pPr>
            <a:r>
              <a:rPr lang="en" sz="1200"/>
              <a:t>A. D. K. G, S. S, A. J. Sudhakar and K. K, "A Comprehensive Web Application for Chronic Kidney Disease Prediction with Cuisine-Centric Diet Recommendation," 2023 International Conference on Self Sustainable Artificial Intelligence Systems (ICSSAS), Erode, India, 2023, pp. 891-896, doi: 10.1109/ICSSAS57918.2023.10331627</a:t>
            </a:r>
            <a:endParaRPr sz="1200"/>
          </a:p>
          <a:p>
            <a:pPr indent="-304800" lvl="0" marL="914400" rtl="0" algn="just">
              <a:spcBef>
                <a:spcPts val="0"/>
              </a:spcBef>
              <a:spcAft>
                <a:spcPts val="0"/>
              </a:spcAft>
              <a:buSzPts val="1200"/>
              <a:buAutoNum type="arabicPeriod"/>
            </a:pPr>
            <a:r>
              <a:rPr lang="en" sz="1200"/>
              <a:t>C. P. Kashyap, G. S. Dayakar Reddy and M. Balamurugan, "Prediction of Chronic Disease in Kidneys Using Machine Learning Classifiers," 2022 1st International Conference on Computational Science and Technology (ICCST), CHENNAI, India, 2022, pp. 562-567, doi: 10.1109/ICCST55948.2022.10040329.</a:t>
            </a:r>
            <a:endParaRPr sz="1200"/>
          </a:p>
          <a:p>
            <a:pPr indent="-298450" lvl="0" marL="914400" rtl="0" algn="just">
              <a:spcBef>
                <a:spcPts val="400"/>
              </a:spcBef>
              <a:spcAft>
                <a:spcPts val="0"/>
              </a:spcAft>
              <a:buSzPts val="1100"/>
              <a:buAutoNum type="arabicPeriod"/>
            </a:pPr>
            <a:r>
              <a:rPr lang="en" sz="1200"/>
              <a:t>C. Choudhary, L. S. Nagra, P. Das, J. Singh and S. S. Jamwal, "Optimized Ensemble Machine Learning Model for Chronic Kidney Disease Prediction," 2023 International Conference on Computing, Communication, and Intelligent Systems (ICCCIS), Greater Noida, India, 2023, pp. 292-297, doi: 10.1109/ICCCIS60361.2023.10425073.</a:t>
            </a:r>
            <a:endParaRPr sz="1100"/>
          </a:p>
        </p:txBody>
      </p:sp>
      <p:sp>
        <p:nvSpPr>
          <p:cNvPr id="369" name="Google Shape;369;p53"/>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53"/>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371" name="Google Shape;371;p53"/>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REFERENCES</a:t>
            </a:r>
            <a:endParaRPr sz="3600"/>
          </a:p>
        </p:txBody>
      </p:sp>
      <p:sp>
        <p:nvSpPr>
          <p:cNvPr id="377" name="Google Shape;377;p54"/>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0" lvl="0" marL="457200" rtl="0" algn="just">
              <a:spcBef>
                <a:spcPts val="400"/>
              </a:spcBef>
              <a:spcAft>
                <a:spcPts val="0"/>
              </a:spcAft>
              <a:buNone/>
            </a:pPr>
            <a:r>
              <a:rPr lang="en" sz="1300"/>
              <a:t>6.  </a:t>
            </a:r>
            <a:r>
              <a:rPr lang="en" sz="1300"/>
              <a:t>M. D. Botlagunta, M. D. Venkata, V. Gurla, M. Botlagunta, A. Harini and G. Srilekha, "Prediction of Chronic Kidney Disease with Artificial Neural Network," 2023 6th International Conference on Recent Trends in Advance Computing (ICRTAC), Chennai, India, 2023, pp. 261-266, doi: 10.1109/ICRTAC59277.2023.10480855.</a:t>
            </a:r>
            <a:endParaRPr sz="1400"/>
          </a:p>
          <a:p>
            <a:pPr indent="0" lvl="0" marL="457200" rtl="0" algn="just">
              <a:spcBef>
                <a:spcPts val="400"/>
              </a:spcBef>
              <a:spcAft>
                <a:spcPts val="0"/>
              </a:spcAft>
              <a:buNone/>
            </a:pPr>
            <a:r>
              <a:rPr lang="en" sz="1300"/>
              <a:t>7. N. K. Pareek, D. Soni and S. Degadwala, "Early Stage Chronic Kidney Disease Prediction using Convolution Neural Network," 2023 2nd International Conference on Applied Artificial Intelligence and Computing (ICAAIC), Salem, India, 2023, pp. 16-20, doi: 10.1109/ICAAIC56838.2023.10141322.</a:t>
            </a:r>
            <a:endParaRPr sz="1300"/>
          </a:p>
          <a:p>
            <a:pPr indent="0" lvl="0" marL="457200" rtl="0" algn="just">
              <a:spcBef>
                <a:spcPts val="400"/>
              </a:spcBef>
              <a:spcAft>
                <a:spcPts val="0"/>
              </a:spcAft>
              <a:buNone/>
            </a:pPr>
            <a:r>
              <a:rPr lang="en" sz="1300"/>
              <a:t>8. </a:t>
            </a:r>
            <a:r>
              <a:rPr lang="en" sz="1300"/>
              <a:t>N. Sonone and A. Daniel, "Early Prediction and Progrssion of Chronic Kidney Disease Using Machine Lerning Techniques," 2024 2nd International Conference on Networking and Communications (ICNWC), Chennai, India, 2024, pp. 1-6, doi: 10.1109/ICNWC60771.2024.10537571.H. H.  </a:t>
            </a:r>
            <a:endParaRPr sz="1300"/>
          </a:p>
          <a:p>
            <a:pPr indent="0" lvl="0" marL="457200" rtl="0" algn="just">
              <a:spcBef>
                <a:spcPts val="400"/>
              </a:spcBef>
              <a:spcAft>
                <a:spcPts val="0"/>
              </a:spcAft>
              <a:buNone/>
            </a:pPr>
            <a:r>
              <a:rPr lang="en" sz="1300"/>
              <a:t>9. </a:t>
            </a:r>
            <a:r>
              <a:rPr lang="en" sz="1300"/>
              <a:t> Patil.s and S. Choudhary, "Prediction of Ultrasound Kidney Imaging Using Convolution Neural Networks," 2023 IEEE 12th International Conference on Communication Systems and Network Technologies (CSNT), Bhopal, India, 2023, pp. 451-455, doi: 10.1109/CSNT57126.2023.10134748.</a:t>
            </a:r>
            <a:endParaRPr sz="1300"/>
          </a:p>
          <a:p>
            <a:pPr indent="0" lvl="0" marL="457200" rtl="0" algn="just">
              <a:spcBef>
                <a:spcPts val="400"/>
              </a:spcBef>
              <a:spcAft>
                <a:spcPts val="0"/>
              </a:spcAft>
              <a:buNone/>
            </a:pPr>
            <a:r>
              <a:rPr lang="en" sz="1300"/>
              <a:t>10. </a:t>
            </a:r>
            <a:r>
              <a:rPr lang="en" sz="1300"/>
              <a:t>Yördan, M. Karakoç, E. Çalğici, D. Kandaz and M. K. UÇar, "Hybrid AI-Based Chronic Kidney Disease Risk Prediction," 2023 Innovations in Intelligent Systems and Applications Conference (ASYU), Sivas, Turkiye, 2023, pp. 1-4, doi: 10.1109/ASYU58738.2023.10296642.</a:t>
            </a:r>
            <a:endParaRPr sz="1300"/>
          </a:p>
        </p:txBody>
      </p:sp>
      <p:sp>
        <p:nvSpPr>
          <p:cNvPr id="378" name="Google Shape;378;p54"/>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379" name="Google Shape;379;p54"/>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ABSTRACT</a:t>
            </a:r>
            <a:endParaRPr sz="3600"/>
          </a:p>
        </p:txBody>
      </p:sp>
      <p:sp>
        <p:nvSpPr>
          <p:cNvPr id="157" name="Google Shape;157;p28"/>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Clr>
                <a:schemeClr val="dk1"/>
              </a:buClr>
              <a:buSzPts val="2000"/>
              <a:buNone/>
            </a:pPr>
            <a:r>
              <a:rPr lang="en" sz="1700"/>
              <a:t>This study explores the optimization of machine learning techniques for early prediction of chronic kidney disease (CKD) by utilizing multi-modal data, including clinical, biochemical, and demographic information. By integrating diverse data sources, we aim to enhance prediction accuracy and optimize algorithm performance. We employ various machine learning models and optimization strategies, such as feature selection and hyperparameter tuning, to identify the most effective approach for CKD prediction. Our findings highlight the importance of leveraging comprehensive data sets to support early diagnosis, ultimately contributing to improved patient outcomes and more efficient healthcare resource allocation.</a:t>
            </a:r>
            <a:endParaRPr sz="1700"/>
          </a:p>
        </p:txBody>
      </p:sp>
      <p:sp>
        <p:nvSpPr>
          <p:cNvPr id="158" name="Google Shape;158;p28"/>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8"/>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160" name="Google Shape;160;p28"/>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PAPER PUBLICATION STATUS</a:t>
            </a:r>
            <a:endParaRPr/>
          </a:p>
        </p:txBody>
      </p:sp>
      <p:sp>
        <p:nvSpPr>
          <p:cNvPr id="385" name="Google Shape;385;p55"/>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386" name="Google Shape;386;p55"/>
          <p:cNvSpPr txBox="1"/>
          <p:nvPr/>
        </p:nvSpPr>
        <p:spPr>
          <a:xfrm>
            <a:off x="3757300" y="4747450"/>
            <a:ext cx="2485800" cy="2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200">
                <a:solidFill>
                  <a:srgbClr val="888888"/>
                </a:solidFill>
                <a:latin typeface="Calibri"/>
                <a:ea typeface="Calibri"/>
                <a:cs typeface="Calibri"/>
                <a:sym typeface="Calibri"/>
              </a:rPr>
              <a:t>School of Computing - CSE</a:t>
            </a:r>
            <a:endParaRPr sz="3200">
              <a:solidFill>
                <a:schemeClr val="dk1"/>
              </a:solidFill>
              <a:latin typeface="Calibri"/>
              <a:ea typeface="Calibri"/>
              <a:cs typeface="Calibri"/>
              <a:sym typeface="Calibri"/>
            </a:endParaRPr>
          </a:p>
        </p:txBody>
      </p:sp>
      <p:pic>
        <p:nvPicPr>
          <p:cNvPr id="387" name="Google Shape;387;p55"/>
          <p:cNvPicPr preferRelativeResize="0"/>
          <p:nvPr/>
        </p:nvPicPr>
        <p:blipFill>
          <a:blip r:embed="rId3">
            <a:alphaModFix/>
          </a:blip>
          <a:stretch>
            <a:fillRect/>
          </a:stretch>
        </p:blipFill>
        <p:spPr>
          <a:xfrm>
            <a:off x="1059499" y="1309500"/>
            <a:ext cx="7025000" cy="3285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298940" y="17145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THANK YOU</a:t>
            </a:r>
            <a:endParaRPr/>
          </a:p>
        </p:txBody>
      </p:sp>
      <p:sp>
        <p:nvSpPr>
          <p:cNvPr id="393" name="Google Shape;393;p56"/>
          <p:cNvSpPr txBox="1"/>
          <p:nvPr>
            <p:ph idx="1" type="body"/>
          </p:nvPr>
        </p:nvSpPr>
        <p:spPr>
          <a:xfrm>
            <a:off x="457200" y="1222163"/>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t/>
            </a:r>
            <a:endParaRPr sz="1500"/>
          </a:p>
          <a:p>
            <a:pPr indent="0" lvl="0" marL="0" rtl="0" algn="l">
              <a:spcBef>
                <a:spcPts val="360"/>
              </a:spcBef>
              <a:spcAft>
                <a:spcPts val="0"/>
              </a:spcAft>
              <a:buNone/>
            </a:pPr>
            <a:r>
              <a:rPr lang="en" sz="2200"/>
              <a:t>We thank God,our Department , Guide , Panel Members , Supportive Professors and all Technical and non Technical staff who helped us in our project.</a:t>
            </a:r>
            <a:endParaRPr sz="2600"/>
          </a:p>
        </p:txBody>
      </p:sp>
      <p:sp>
        <p:nvSpPr>
          <p:cNvPr id="394" name="Google Shape;394;p56"/>
          <p:cNvSpPr txBox="1"/>
          <p:nvPr/>
        </p:nvSpPr>
        <p:spPr>
          <a:xfrm>
            <a:off x="2944350" y="4616675"/>
            <a:ext cx="3720900" cy="1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200">
                <a:solidFill>
                  <a:srgbClr val="888888"/>
                </a:solidFill>
                <a:latin typeface="Calibri"/>
                <a:ea typeface="Calibri"/>
                <a:cs typeface="Calibri"/>
                <a:sym typeface="Calibri"/>
              </a:rPr>
              <a:t>School of Computing - CSE</a:t>
            </a:r>
            <a:endParaRPr sz="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INTRODUCTION</a:t>
            </a:r>
            <a:endParaRPr sz="3600"/>
          </a:p>
        </p:txBody>
      </p:sp>
      <p:sp>
        <p:nvSpPr>
          <p:cNvPr id="166" name="Google Shape;166;p29"/>
          <p:cNvSpPr txBox="1"/>
          <p:nvPr>
            <p:ph idx="1" type="body"/>
          </p:nvPr>
        </p:nvSpPr>
        <p:spPr>
          <a:xfrm>
            <a:off x="195650" y="1200650"/>
            <a:ext cx="8229600" cy="3468900"/>
          </a:xfrm>
          <a:prstGeom prst="rect">
            <a:avLst/>
          </a:prstGeom>
          <a:noFill/>
          <a:ln>
            <a:noFill/>
          </a:ln>
        </p:spPr>
        <p:txBody>
          <a:bodyPr anchorCtr="0" anchor="t" bIns="45700" lIns="91425" spcFirstLastPara="1" rIns="91425" wrap="square" tIns="45700">
            <a:noAutofit/>
          </a:bodyPr>
          <a:lstStyle/>
          <a:p>
            <a:pPr indent="0" lvl="0" marL="457200" rtl="0" algn="just">
              <a:spcBef>
                <a:spcPts val="400"/>
              </a:spcBef>
              <a:spcAft>
                <a:spcPts val="0"/>
              </a:spcAft>
              <a:buNone/>
            </a:pPr>
            <a:r>
              <a:rPr lang="en" sz="1700"/>
              <a:t>Chronic Kidney Disease (CKD) poses a significant global health challenge, necessitating early detection for effective interventionThis study explores the optimization of machine learning approaches to enhance CKD prediction by integrating multi-modal data sources, including clinical, demographic, and lifestyle factorsBy leveraging advanced algorithms and diverse datasets, we aim to improve prediction accuracy and facilitate timely clinical decision-making.Our research emphasizes the importance of a holistic view of patient data, aspiring to transform CKD management through innovative technological solutions that ultimately promote better health outcomes and significantly reduce the burden of this chronic condition.</a:t>
            </a:r>
            <a:endParaRPr sz="1700"/>
          </a:p>
        </p:txBody>
      </p:sp>
      <p:sp>
        <p:nvSpPr>
          <p:cNvPr id="167" name="Google Shape;167;p29"/>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9"/>
          <p:cNvSpPr txBox="1"/>
          <p:nvPr>
            <p:ph idx="11" type="ftr"/>
          </p:nvPr>
        </p:nvSpPr>
        <p:spPr>
          <a:xfrm>
            <a:off x="332462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169" name="Google Shape;169;p29"/>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OBJECTIVE</a:t>
            </a:r>
            <a:endParaRPr sz="3600"/>
          </a:p>
        </p:txBody>
      </p:sp>
      <p:sp>
        <p:nvSpPr>
          <p:cNvPr id="175" name="Google Shape;175;p30"/>
          <p:cNvSpPr txBox="1"/>
          <p:nvPr>
            <p:ph idx="1" type="body"/>
          </p:nvPr>
        </p:nvSpPr>
        <p:spPr>
          <a:xfrm>
            <a:off x="457200" y="1218100"/>
            <a:ext cx="8229600" cy="3468900"/>
          </a:xfrm>
          <a:prstGeom prst="rect">
            <a:avLst/>
          </a:prstGeom>
          <a:noFill/>
          <a:ln>
            <a:noFill/>
          </a:ln>
        </p:spPr>
        <p:txBody>
          <a:bodyPr anchorCtr="0" anchor="t" bIns="45700" lIns="91425" spcFirstLastPara="1" rIns="91425" wrap="square" tIns="45700">
            <a:noAutofit/>
          </a:bodyPr>
          <a:lstStyle/>
          <a:p>
            <a:pPr indent="-336550" lvl="0" marL="457200" rtl="0" algn="just">
              <a:spcBef>
                <a:spcPts val="400"/>
              </a:spcBef>
              <a:spcAft>
                <a:spcPts val="0"/>
              </a:spcAft>
              <a:buSzPts val="1700"/>
              <a:buChar char="●"/>
            </a:pPr>
            <a:r>
              <a:rPr lang="en" sz="1700"/>
              <a:t>This study aims to optimize machine learning approaches for the early prediction of chronic kidney disease (CKD) by leveraging multi-modal data, including clinical, demographic, and lifestyle factors</a:t>
            </a:r>
            <a:endParaRPr sz="1700"/>
          </a:p>
          <a:p>
            <a:pPr indent="-336550" lvl="0" marL="457200" rtl="0" algn="just">
              <a:spcBef>
                <a:spcPts val="0"/>
              </a:spcBef>
              <a:spcAft>
                <a:spcPts val="0"/>
              </a:spcAft>
              <a:buSzPts val="1700"/>
              <a:buChar char="●"/>
            </a:pPr>
            <a:r>
              <a:rPr lang="en" sz="1700"/>
              <a:t>By integrating diverse data sources, such as electronic health records, lab results, and patient-reported outcomes, we develop robust predictive models</a:t>
            </a:r>
            <a:endParaRPr sz="1700"/>
          </a:p>
          <a:p>
            <a:pPr indent="-336550" lvl="0" marL="457200" rtl="0" algn="just">
              <a:spcBef>
                <a:spcPts val="0"/>
              </a:spcBef>
              <a:spcAft>
                <a:spcPts val="0"/>
              </a:spcAft>
              <a:buSzPts val="1700"/>
              <a:buChar char="●"/>
            </a:pPr>
            <a:r>
              <a:rPr lang="en" sz="1700"/>
              <a:t>Techniques such as feature engineering, ensemble learning, and deep learning will be employed to enhance prediction accuracy</a:t>
            </a:r>
            <a:endParaRPr sz="1700"/>
          </a:p>
          <a:p>
            <a:pPr indent="-336550" lvl="0" marL="457200" rtl="0" algn="just">
              <a:spcBef>
                <a:spcPts val="0"/>
              </a:spcBef>
              <a:spcAft>
                <a:spcPts val="0"/>
              </a:spcAft>
              <a:buSzPts val="1700"/>
              <a:buChar char="●"/>
            </a:pPr>
            <a:r>
              <a:rPr lang="en" sz="1700"/>
              <a:t>The outcomes of this research could facilitate timely interventions, improve patient management, and ultimately reduce the burden of CKD through early detection, thereby contributing to better health outcomes in at-risk populations.</a:t>
            </a:r>
            <a:endParaRPr sz="1700"/>
          </a:p>
        </p:txBody>
      </p:sp>
      <p:sp>
        <p:nvSpPr>
          <p:cNvPr id="176" name="Google Shape;176;p30"/>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0"/>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178" name="Google Shape;178;p30"/>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SURVEY(1/10)</a:t>
            </a:r>
            <a:endParaRPr sz="3600"/>
          </a:p>
        </p:txBody>
      </p:sp>
      <p:sp>
        <p:nvSpPr>
          <p:cNvPr id="184" name="Google Shape;184;p31"/>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31"/>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186" name="Google Shape;186;p31"/>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7" name="Google Shape;187;p31"/>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N. Sonone and A. Daniel</a:t>
                      </a:r>
                      <a:endParaRPr sz="1100"/>
                    </a:p>
                  </a:txBody>
                  <a:tcPr marT="91425" marB="91425" marR="91425" marL="91425"/>
                </a:tc>
                <a:tc>
                  <a:txBody>
                    <a:bodyPr/>
                    <a:lstStyle/>
                    <a:p>
                      <a:pPr indent="0" lvl="0" marL="0" rtl="0" algn="l">
                        <a:spcBef>
                          <a:spcPts val="0"/>
                        </a:spcBef>
                        <a:spcAft>
                          <a:spcPts val="0"/>
                        </a:spcAft>
                        <a:buNone/>
                      </a:pPr>
                      <a:r>
                        <a:rPr lang="en" sz="1100"/>
                        <a:t>Early Prediction and Progrssion of Chronic Kidney Disease Using Machine Lerning Techniques,</a:t>
                      </a:r>
                      <a:endParaRPr sz="1100"/>
                    </a:p>
                  </a:txBody>
                  <a:tcPr marT="91425" marB="91425" marR="91425" marL="91425"/>
                </a:tc>
                <a:tc>
                  <a:txBody>
                    <a:bodyPr/>
                    <a:lstStyle/>
                    <a:p>
                      <a:pPr indent="0" lvl="0" marL="0" rtl="0" algn="l">
                        <a:spcBef>
                          <a:spcPts val="0"/>
                        </a:spcBef>
                        <a:spcAft>
                          <a:spcPts val="0"/>
                        </a:spcAft>
                        <a:buNone/>
                      </a:pPr>
                      <a:r>
                        <a:rPr lang="en" sz="1100"/>
                        <a:t>2024</a:t>
                      </a:r>
                      <a:endParaRPr sz="1100"/>
                    </a:p>
                  </a:txBody>
                  <a:tcPr marT="91425" marB="91425" marR="91425" marL="91425"/>
                </a:tc>
                <a:tc>
                  <a:txBody>
                    <a:bodyPr/>
                    <a:lstStyle/>
                    <a:p>
                      <a:pPr indent="0" lvl="0" marL="0" rtl="0" algn="l">
                        <a:spcBef>
                          <a:spcPts val="0"/>
                        </a:spcBef>
                        <a:spcAft>
                          <a:spcPts val="0"/>
                        </a:spcAft>
                        <a:buNone/>
                      </a:pPr>
                      <a:r>
                        <a:rPr lang="en" sz="1100"/>
                        <a:t>VGGNet</a:t>
                      </a:r>
                      <a:endParaRPr sz="1100"/>
                    </a:p>
                  </a:txBody>
                  <a:tcPr marT="91425" marB="91425" marR="91425" marL="91425"/>
                </a:tc>
                <a:tc>
                  <a:txBody>
                    <a:bodyPr/>
                    <a:lstStyle/>
                    <a:p>
                      <a:pPr indent="0" lvl="0" marL="0" rtl="0" algn="l">
                        <a:spcBef>
                          <a:spcPts val="0"/>
                        </a:spcBef>
                        <a:spcAft>
                          <a:spcPts val="0"/>
                        </a:spcAft>
                        <a:buNone/>
                      </a:pPr>
                      <a:r>
                        <a:rPr lang="en" sz="1100"/>
                        <a:t>Deep learning with a simple and uniform architecture.</a:t>
                      </a:r>
                      <a:endParaRPr sz="1100"/>
                    </a:p>
                  </a:txBody>
                  <a:tcPr marT="91425" marB="91425" marR="91425" marL="91425"/>
                </a:tc>
                <a:tc>
                  <a:txBody>
                    <a:bodyPr/>
                    <a:lstStyle/>
                    <a:p>
                      <a:pPr indent="0" lvl="0" marL="0" rtl="0" algn="l">
                        <a:spcBef>
                          <a:spcPts val="0"/>
                        </a:spcBef>
                        <a:spcAft>
                          <a:spcPts val="0"/>
                        </a:spcAft>
                        <a:buNone/>
                      </a:pPr>
                      <a:r>
                        <a:rPr lang="en" sz="1100"/>
                        <a:t>Addresses model explainability through attention mechanisms.</a:t>
                      </a:r>
                      <a:endParaRPr sz="1100"/>
                    </a:p>
                  </a:txBody>
                  <a:tcPr marT="91425" marB="91425" marR="91425" marL="91425"/>
                </a:tc>
                <a:tc>
                  <a:txBody>
                    <a:bodyPr/>
                    <a:lstStyle/>
                    <a:p>
                      <a:pPr indent="0" lvl="0" marL="0" rtl="0" algn="l">
                        <a:spcBef>
                          <a:spcPts val="0"/>
                        </a:spcBef>
                        <a:spcAft>
                          <a:spcPts val="0"/>
                        </a:spcAft>
                        <a:buNone/>
                      </a:pPr>
                      <a:r>
                        <a:rPr lang="en" sz="1100"/>
                        <a:t>Fails to consider computational efficiency in the model.</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SURVEY(2/10)</a:t>
            </a:r>
            <a:endParaRPr sz="3600"/>
          </a:p>
        </p:txBody>
      </p:sp>
      <p:sp>
        <p:nvSpPr>
          <p:cNvPr id="193" name="Google Shape;193;p32"/>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32"/>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195" name="Google Shape;195;p32"/>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6" name="Google Shape;196;p32"/>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Anurag, N. Vyas, V. Sharma and D. Balla</a:t>
                      </a:r>
                      <a:endParaRPr sz="1100"/>
                    </a:p>
                  </a:txBody>
                  <a:tcPr marT="91425" marB="91425" marR="91425" marL="91425"/>
                </a:tc>
                <a:tc>
                  <a:txBody>
                    <a:bodyPr/>
                    <a:lstStyle/>
                    <a:p>
                      <a:pPr indent="0" lvl="0" marL="0" rtl="0" algn="l">
                        <a:spcBef>
                          <a:spcPts val="0"/>
                        </a:spcBef>
                        <a:spcAft>
                          <a:spcPts val="0"/>
                        </a:spcAft>
                        <a:buNone/>
                      </a:pPr>
                      <a:r>
                        <a:rPr lang="en" sz="1100"/>
                        <a:t>Chronic Kidney Disease Prediction Using Robust Approach in Machine Learning,</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Multi-Armed Bandits</a:t>
                      </a:r>
                      <a:endParaRPr sz="1100"/>
                    </a:p>
                  </a:txBody>
                  <a:tcPr marT="91425" marB="91425" marR="91425" marL="91425"/>
                </a:tc>
                <a:tc>
                  <a:txBody>
                    <a:bodyPr/>
                    <a:lstStyle/>
                    <a:p>
                      <a:pPr indent="0" lvl="0" marL="0" rtl="0" algn="l">
                        <a:spcBef>
                          <a:spcPts val="0"/>
                        </a:spcBef>
                        <a:spcAft>
                          <a:spcPts val="0"/>
                        </a:spcAft>
                        <a:buNone/>
                      </a:pPr>
                      <a:r>
                        <a:rPr lang="en" sz="1100"/>
                        <a:t>Algorithm for the exploration-exploitation dilemma.</a:t>
                      </a:r>
                      <a:endParaRPr sz="1100"/>
                    </a:p>
                  </a:txBody>
                  <a:tcPr marT="91425" marB="91425" marR="91425" marL="91425"/>
                </a:tc>
                <a:tc>
                  <a:txBody>
                    <a:bodyPr/>
                    <a:lstStyle/>
                    <a:p>
                      <a:pPr indent="0" lvl="0" marL="0" rtl="0" algn="l">
                        <a:spcBef>
                          <a:spcPts val="0"/>
                        </a:spcBef>
                        <a:spcAft>
                          <a:spcPts val="0"/>
                        </a:spcAft>
                        <a:buNone/>
                      </a:pPr>
                      <a:r>
                        <a:rPr lang="en" sz="1100"/>
                        <a:t>Integrates multiple data modalities for improved performance.</a:t>
                      </a:r>
                      <a:endParaRPr sz="1100"/>
                    </a:p>
                  </a:txBody>
                  <a:tcPr marT="91425" marB="91425" marR="91425" marL="91425"/>
                </a:tc>
                <a:tc>
                  <a:txBody>
                    <a:bodyPr/>
                    <a:lstStyle/>
                    <a:p>
                      <a:pPr indent="0" lvl="0" marL="0" rtl="0" algn="l">
                        <a:spcBef>
                          <a:spcPts val="0"/>
                        </a:spcBef>
                        <a:spcAft>
                          <a:spcPts val="0"/>
                        </a:spcAft>
                        <a:buNone/>
                      </a:pPr>
                      <a:r>
                        <a:rPr lang="en" sz="1100"/>
                        <a:t>No discussion on handling of hierarchical feature interactions.</a:t>
                      </a:r>
                      <a:endParaRPr sz="11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SURVEY(3/10)</a:t>
            </a:r>
            <a:endParaRPr sz="3600"/>
          </a:p>
        </p:txBody>
      </p:sp>
      <p:sp>
        <p:nvSpPr>
          <p:cNvPr id="202" name="Google Shape;202;p33"/>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03" name="Google Shape;203;p33"/>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4" name="Google Shape;204;p33"/>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C. P. Kashyap, G. S. Dayakar Reddy and M. Balamurugan</a:t>
                      </a:r>
                      <a:endParaRPr sz="1100"/>
                    </a:p>
                  </a:txBody>
                  <a:tcPr marT="91425" marB="91425" marR="91425" marL="91425"/>
                </a:tc>
                <a:tc>
                  <a:txBody>
                    <a:bodyPr/>
                    <a:lstStyle/>
                    <a:p>
                      <a:pPr indent="0" lvl="0" marL="0" rtl="0" algn="l">
                        <a:spcBef>
                          <a:spcPts val="0"/>
                        </a:spcBef>
                        <a:spcAft>
                          <a:spcPts val="0"/>
                        </a:spcAft>
                        <a:buNone/>
                      </a:pPr>
                      <a:r>
                        <a:rPr lang="en" sz="1100"/>
                        <a:t>Prediction of Chronic Disease in Kidneys Using Machine Learning Classifiers,</a:t>
                      </a:r>
                      <a:endParaRPr sz="1100"/>
                    </a:p>
                  </a:txBody>
                  <a:tcPr marT="91425" marB="91425" marR="91425" marL="91425"/>
                </a:tc>
                <a:tc>
                  <a:txBody>
                    <a:bodyPr/>
                    <a:lstStyle/>
                    <a:p>
                      <a:pPr indent="0" lvl="0" marL="0" rtl="0" algn="l">
                        <a:spcBef>
                          <a:spcPts val="0"/>
                        </a:spcBef>
                        <a:spcAft>
                          <a:spcPts val="0"/>
                        </a:spcAft>
                        <a:buNone/>
                      </a:pPr>
                      <a:r>
                        <a:rPr lang="en" sz="1100"/>
                        <a:t>2022</a:t>
                      </a:r>
                      <a:endParaRPr sz="1100"/>
                    </a:p>
                  </a:txBody>
                  <a:tcPr marT="91425" marB="91425" marR="91425" marL="91425"/>
                </a:tc>
                <a:tc>
                  <a:txBody>
                    <a:bodyPr/>
                    <a:lstStyle/>
                    <a:p>
                      <a:pPr indent="0" lvl="0" marL="0" rtl="0" algn="l">
                        <a:spcBef>
                          <a:spcPts val="0"/>
                        </a:spcBef>
                        <a:spcAft>
                          <a:spcPts val="0"/>
                        </a:spcAft>
                        <a:buNone/>
                      </a:pPr>
                      <a:r>
                        <a:rPr lang="en" sz="1100"/>
                        <a:t>Limited-memory Broyden-Fletcher-Goldfarb-Shanno (L-BFGS)</a:t>
                      </a:r>
                      <a:endParaRPr sz="1100"/>
                    </a:p>
                  </a:txBody>
                  <a:tcPr marT="91425" marB="91425" marR="91425" marL="91425"/>
                </a:tc>
                <a:tc>
                  <a:txBody>
                    <a:bodyPr/>
                    <a:lstStyle/>
                    <a:p>
                      <a:pPr indent="0" lvl="0" marL="0" rtl="0" algn="l">
                        <a:spcBef>
                          <a:spcPts val="0"/>
                        </a:spcBef>
                        <a:spcAft>
                          <a:spcPts val="0"/>
                        </a:spcAft>
                        <a:buNone/>
                      </a:pPr>
                      <a:r>
                        <a:rPr lang="en" sz="1100"/>
                        <a:t>Variant of BFGS using limited memory.</a:t>
                      </a:r>
                      <a:endParaRPr sz="1100"/>
                    </a:p>
                  </a:txBody>
                  <a:tcPr marT="91425" marB="91425" marR="91425" marL="91425"/>
                </a:tc>
                <a:tc>
                  <a:txBody>
                    <a:bodyPr/>
                    <a:lstStyle/>
                    <a:p>
                      <a:pPr indent="0" lvl="0" marL="0" rtl="0" algn="l">
                        <a:spcBef>
                          <a:spcPts val="0"/>
                        </a:spcBef>
                        <a:spcAft>
                          <a:spcPts val="0"/>
                        </a:spcAft>
                        <a:buNone/>
                      </a:pPr>
                      <a:r>
                        <a:rPr lang="en" sz="1100"/>
                        <a:t>Applies causal inference techniques for causal analysis.</a:t>
                      </a:r>
                      <a:endParaRPr sz="1100"/>
                    </a:p>
                  </a:txBody>
                  <a:tcPr marT="91425" marB="91425" marR="91425" marL="91425"/>
                </a:tc>
                <a:tc>
                  <a:txBody>
                    <a:bodyPr/>
                    <a:lstStyle/>
                    <a:p>
                      <a:pPr indent="0" lvl="0" marL="0" rtl="0" algn="l">
                        <a:spcBef>
                          <a:spcPts val="0"/>
                        </a:spcBef>
                        <a:spcAft>
                          <a:spcPts val="0"/>
                        </a:spcAft>
                        <a:buNone/>
                      </a:pPr>
                      <a:r>
                        <a:rPr lang="en" sz="1100"/>
                        <a:t>Insufficient investigation of model's robustness to adversarial noise.</a:t>
                      </a:r>
                      <a:endParaRPr sz="11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98940" y="128588"/>
            <a:ext cx="8229600" cy="6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 sz="3600"/>
              <a:t>LITERATURE SURVEY(4/10)</a:t>
            </a:r>
            <a:endParaRPr sz="3600"/>
          </a:p>
        </p:txBody>
      </p:sp>
      <p:sp>
        <p:nvSpPr>
          <p:cNvPr id="210" name="Google Shape;210;p34"/>
          <p:cNvSpPr txBox="1"/>
          <p:nvPr>
            <p:ph idx="10" type="dt"/>
          </p:nvPr>
        </p:nvSpPr>
        <p:spPr>
          <a:xfrm>
            <a:off x="535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4"/>
          <p:cNvSpPr txBox="1"/>
          <p:nvPr>
            <p:ph idx="11" type="ftr"/>
          </p:nvPr>
        </p:nvSpPr>
        <p:spPr>
          <a:xfrm>
            <a:off x="3202575" y="4780497"/>
            <a:ext cx="2895600" cy="2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School of Computing - CSE</a:t>
            </a:r>
            <a:endParaRPr/>
          </a:p>
        </p:txBody>
      </p:sp>
      <p:sp>
        <p:nvSpPr>
          <p:cNvPr id="212" name="Google Shape;212;p34"/>
          <p:cNvSpPr txBox="1"/>
          <p:nvPr>
            <p:ph idx="12" type="sldNum"/>
          </p:nvPr>
        </p:nvSpPr>
        <p:spPr>
          <a:xfrm>
            <a:off x="6631575" y="478049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3" name="Google Shape;213;p34"/>
          <p:cNvGraphicFramePr/>
          <p:nvPr/>
        </p:nvGraphicFramePr>
        <p:xfrm>
          <a:off x="965200" y="1218100"/>
          <a:ext cx="3000000" cy="3000000"/>
        </p:xfrm>
        <a:graphic>
          <a:graphicData uri="http://schemas.openxmlformats.org/drawingml/2006/table">
            <a:tbl>
              <a:tblPr>
                <a:noFill/>
                <a:tableStyleId>{1B0C8C7A-B9D7-432C-A3E6-C6997814B73E}</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100"/>
                        <a:t>S.No</a:t>
                      </a:r>
                      <a:endParaRPr sz="1100"/>
                    </a:p>
                  </a:txBody>
                  <a:tcPr marT="91425" marB="91425" marR="91425" marL="91425"/>
                </a:tc>
                <a:tc>
                  <a:txBody>
                    <a:bodyPr/>
                    <a:lstStyle/>
                    <a:p>
                      <a:pPr indent="0" lvl="0" marL="0" rtl="0" algn="l">
                        <a:spcBef>
                          <a:spcPts val="0"/>
                        </a:spcBef>
                        <a:spcAft>
                          <a:spcPts val="0"/>
                        </a:spcAft>
                        <a:buNone/>
                      </a:pPr>
                      <a:r>
                        <a:rPr lang="en" sz="1100"/>
                        <a:t>Author</a:t>
                      </a:r>
                      <a:endParaRPr sz="1100"/>
                    </a:p>
                  </a:txBody>
                  <a:tcPr marT="91425" marB="91425" marR="91425" marL="91425"/>
                </a:tc>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Year</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Inference</a:t>
                      </a:r>
                      <a:endParaRPr sz="1100"/>
                    </a:p>
                  </a:txBody>
                  <a:tcPr marT="91425" marB="91425" marR="91425" marL="91425"/>
                </a:tc>
                <a:tc>
                  <a:txBody>
                    <a:bodyPr/>
                    <a:lstStyle/>
                    <a:p>
                      <a:pPr indent="0" lvl="0" marL="0" rtl="0" algn="l">
                        <a:spcBef>
                          <a:spcPts val="0"/>
                        </a:spcBef>
                        <a:spcAft>
                          <a:spcPts val="0"/>
                        </a:spcAft>
                        <a:buNone/>
                      </a:pPr>
                      <a:r>
                        <a:rPr lang="en" sz="1100"/>
                        <a:t>Merits</a:t>
                      </a:r>
                      <a:endParaRPr sz="1100"/>
                    </a:p>
                  </a:txBody>
                  <a:tcPr marT="91425" marB="91425" marR="91425" marL="91425"/>
                </a:tc>
                <a:tc>
                  <a:txBody>
                    <a:bodyPr/>
                    <a:lstStyle/>
                    <a:p>
                      <a:pPr indent="0" lvl="0" marL="0" rtl="0" algn="l">
                        <a:spcBef>
                          <a:spcPts val="0"/>
                        </a:spcBef>
                        <a:spcAft>
                          <a:spcPts val="0"/>
                        </a:spcAft>
                        <a:buNone/>
                      </a:pPr>
                      <a:r>
                        <a:rPr lang="en" sz="1100"/>
                        <a:t>Demerits</a:t>
                      </a:r>
                      <a:endParaRPr sz="1100"/>
                    </a:p>
                  </a:txBody>
                  <a:tcPr marT="91425" marB="91425" marR="91425" marL="91425"/>
                </a:tc>
              </a:tr>
              <a:tr h="381000">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M. D. Botlagunta, M. D. Venkata, V. Gurla, M. Botlagunta, A. Harini and G. Srilekha</a:t>
                      </a:r>
                      <a:endParaRPr sz="1100"/>
                    </a:p>
                  </a:txBody>
                  <a:tcPr marT="91425" marB="91425" marR="91425" marL="91425"/>
                </a:tc>
                <a:tc>
                  <a:txBody>
                    <a:bodyPr/>
                    <a:lstStyle/>
                    <a:p>
                      <a:pPr indent="0" lvl="0" marL="0" rtl="0" algn="l">
                        <a:spcBef>
                          <a:spcPts val="0"/>
                        </a:spcBef>
                        <a:spcAft>
                          <a:spcPts val="0"/>
                        </a:spcAft>
                        <a:buNone/>
                      </a:pPr>
                      <a:r>
                        <a:rPr lang="en" sz="1100"/>
                        <a:t>Prediction of Chronic Kidney Disease with Artificial Neural Network,</a:t>
                      </a:r>
                      <a:endParaRPr sz="1100"/>
                    </a:p>
                  </a:txBody>
                  <a:tcPr marT="91425" marB="91425" marR="91425" marL="91425"/>
                </a:tc>
                <a:tc>
                  <a:txBody>
                    <a:bodyPr/>
                    <a:lstStyle/>
                    <a:p>
                      <a:pPr indent="0" lvl="0" marL="0" rtl="0" algn="l">
                        <a:spcBef>
                          <a:spcPts val="0"/>
                        </a:spcBef>
                        <a:spcAft>
                          <a:spcPts val="0"/>
                        </a:spcAft>
                        <a:buNone/>
                      </a:pPr>
                      <a:r>
                        <a:rPr lang="en" sz="1100"/>
                        <a:t>2023</a:t>
                      </a:r>
                      <a:endParaRPr sz="1100"/>
                    </a:p>
                  </a:txBody>
                  <a:tcPr marT="91425" marB="91425" marR="91425" marL="91425"/>
                </a:tc>
                <a:tc>
                  <a:txBody>
                    <a:bodyPr/>
                    <a:lstStyle/>
                    <a:p>
                      <a:pPr indent="0" lvl="0" marL="0" rtl="0" algn="l">
                        <a:spcBef>
                          <a:spcPts val="0"/>
                        </a:spcBef>
                        <a:spcAft>
                          <a:spcPts val="0"/>
                        </a:spcAft>
                        <a:buNone/>
                      </a:pPr>
                      <a:r>
                        <a:rPr lang="en" sz="1100"/>
                        <a:t>Gradient Descent</a:t>
                      </a:r>
                      <a:endParaRPr sz="1100"/>
                    </a:p>
                  </a:txBody>
                  <a:tcPr marT="91425" marB="91425" marR="91425" marL="91425"/>
                </a:tc>
                <a:tc>
                  <a:txBody>
                    <a:bodyPr/>
                    <a:lstStyle/>
                    <a:p>
                      <a:pPr indent="0" lvl="0" marL="0" rtl="0" algn="l">
                        <a:spcBef>
                          <a:spcPts val="0"/>
                        </a:spcBef>
                        <a:spcAft>
                          <a:spcPts val="0"/>
                        </a:spcAft>
                        <a:buNone/>
                      </a:pPr>
                      <a:r>
                        <a:rPr lang="en" sz="1100"/>
                        <a:t>Optimization for finding the minimum of a function.</a:t>
                      </a:r>
                      <a:endParaRPr sz="1100"/>
                    </a:p>
                  </a:txBody>
                  <a:tcPr marT="91425" marB="91425" marR="91425" marL="91425"/>
                </a:tc>
                <a:tc>
                  <a:txBody>
                    <a:bodyPr/>
                    <a:lstStyle/>
                    <a:p>
                      <a:pPr indent="0" lvl="0" marL="0" rtl="0" algn="l">
                        <a:spcBef>
                          <a:spcPts val="0"/>
                        </a:spcBef>
                        <a:spcAft>
                          <a:spcPts val="0"/>
                        </a:spcAft>
                        <a:buNone/>
                      </a:pPr>
                      <a:r>
                        <a:rPr lang="en" sz="1100"/>
                        <a:t>Effectively handles uncertainty with Monte Carlo dropout.</a:t>
                      </a:r>
                      <a:endParaRPr sz="1100"/>
                    </a:p>
                  </a:txBody>
                  <a:tcPr marT="91425" marB="91425" marR="91425" marL="91425"/>
                </a:tc>
                <a:tc>
                  <a:txBody>
                    <a:bodyPr/>
                    <a:lstStyle/>
                    <a:p>
                      <a:pPr indent="0" lvl="0" marL="0" rtl="0" algn="l">
                        <a:spcBef>
                          <a:spcPts val="0"/>
                        </a:spcBef>
                        <a:spcAft>
                          <a:spcPts val="0"/>
                        </a:spcAft>
                        <a:buNone/>
                      </a:pPr>
                      <a:r>
                        <a:rPr lang="en" sz="1100"/>
                        <a:t>Complex model lacks justification for necessity.</a:t>
                      </a:r>
                      <a:endParaRPr sz="11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