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74" r:id="rId8"/>
    <p:sldId id="260" r:id="rId9"/>
    <p:sldId id="261" r:id="rId10"/>
    <p:sldId id="263" r:id="rId11"/>
    <p:sldId id="264" r:id="rId12"/>
    <p:sldId id="265" r:id="rId13"/>
    <p:sldId id="269" r:id="rId14"/>
    <p:sldId id="266" r:id="rId15"/>
    <p:sldId id="267" r:id="rId16"/>
    <p:sldId id="268" r:id="rId17"/>
    <p:sldId id="270" r:id="rId18"/>
    <p:sldId id="271" r:id="rId19"/>
    <p:sldId id="272" r:id="rId20"/>
    <p:sldId id="277" r:id="rId21"/>
    <p:sldId id="273" r:id="rId22"/>
    <p:sldId id="259"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8F19D-C204-3897-2721-01C64795819E}" v="8" dt="2023-07-15T06:13:51.328"/>
    <p1510:client id="{DEEB0633-AC3C-4A36-AA72-3EDE067FB550}" v="68" dt="2023-07-15T07:37:49.6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3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91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633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9883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1722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060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216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2642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2119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7/16/2023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9625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7/16/2023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77756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28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7/16/2023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0187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arlo.online/loan-grad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3642" y="716438"/>
            <a:ext cx="10571217" cy="2015544"/>
          </a:xfrm>
        </p:spPr>
        <p:txBody>
          <a:bodyPr>
            <a:normAutofit fontScale="90000"/>
          </a:bodyPr>
          <a:lstStyle/>
          <a:p>
            <a:r>
              <a:rPr lang="en-US" b="1" dirty="0">
                <a:cs typeface="Calibri Light"/>
              </a:rPr>
              <a:t>Loan approval analysis for Lending Club</a:t>
            </a:r>
            <a:endParaRPr lang="en-US" b="1" dirty="0"/>
          </a:p>
        </p:txBody>
      </p:sp>
      <p:sp>
        <p:nvSpPr>
          <p:cNvPr id="3" name="Subtitle 2"/>
          <p:cNvSpPr>
            <a:spLocks noGrp="1"/>
          </p:cNvSpPr>
          <p:nvPr>
            <p:ph type="subTitle" idx="1"/>
          </p:nvPr>
        </p:nvSpPr>
        <p:spPr/>
        <p:txBody>
          <a:bodyPr vert="horz" lIns="91440" tIns="45720" rIns="91440" bIns="45720" rtlCol="0" anchor="t">
            <a:normAutofit/>
          </a:bodyPr>
          <a:lstStyle/>
          <a:p>
            <a:r>
              <a:rPr lang="en-US" b="1" dirty="0">
                <a:cs typeface="Calibri Light"/>
              </a:rPr>
              <a:t>Case Study </a:t>
            </a:r>
            <a:r>
              <a:rPr lang="en-US" dirty="0">
                <a:cs typeface="Calibri"/>
              </a:rPr>
              <a:t>By Jayshree and madhu</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4A65-56B5-7E25-A3DF-561EC2157F92}"/>
              </a:ext>
            </a:extLst>
          </p:cNvPr>
          <p:cNvSpPr>
            <a:spLocks noGrp="1"/>
          </p:cNvSpPr>
          <p:nvPr>
            <p:ph type="title"/>
          </p:nvPr>
        </p:nvSpPr>
        <p:spPr>
          <a:xfrm>
            <a:off x="838200" y="365126"/>
            <a:ext cx="10926452" cy="775518"/>
          </a:xfrm>
        </p:spPr>
        <p:txBody>
          <a:bodyPr>
            <a:normAutofit/>
          </a:bodyPr>
          <a:lstStyle/>
          <a:p>
            <a:r>
              <a:rPr lang="en-US" sz="3600" dirty="0">
                <a:latin typeface="Calibri"/>
                <a:cs typeface="Calibri"/>
              </a:rPr>
              <a:t>Analysis 5: </a:t>
            </a:r>
            <a:r>
              <a:rPr lang="en-IN" sz="3600" dirty="0" err="1">
                <a:latin typeface="Calibri"/>
                <a:cs typeface="Calibri"/>
              </a:rPr>
              <a:t>BiVariate</a:t>
            </a:r>
            <a:r>
              <a:rPr lang="en-IN" sz="3600" dirty="0">
                <a:latin typeface="Calibri"/>
                <a:cs typeface="Calibri"/>
              </a:rPr>
              <a:t> Analysis: purpose of loan vs loan status </a:t>
            </a:r>
            <a:endParaRPr lang="en-US" sz="3600" dirty="0">
              <a:latin typeface="Calibri"/>
              <a:cs typeface="Calibri"/>
            </a:endParaRPr>
          </a:p>
        </p:txBody>
      </p:sp>
      <p:sp>
        <p:nvSpPr>
          <p:cNvPr id="6" name="Content Placeholder 5">
            <a:extLst>
              <a:ext uri="{FF2B5EF4-FFF2-40B4-BE49-F238E27FC236}">
                <a16:creationId xmlns:a16="http://schemas.microsoft.com/office/drawing/2014/main" id="{DE84CB09-90BC-6CDA-4E16-0223E010253E}"/>
              </a:ext>
            </a:extLst>
          </p:cNvPr>
          <p:cNvSpPr>
            <a:spLocks noGrp="1"/>
          </p:cNvSpPr>
          <p:nvPr>
            <p:ph idx="1"/>
          </p:nvPr>
        </p:nvSpPr>
        <p:spPr>
          <a:xfrm>
            <a:off x="838200" y="1825625"/>
            <a:ext cx="4152774" cy="4303464"/>
          </a:xfrm>
        </p:spPr>
        <p:txBody>
          <a:bodyPr>
            <a:normAutofit/>
          </a:bodyPr>
          <a:lstStyle/>
          <a:p>
            <a:r>
              <a:rPr lang="en-US" sz="2000" b="0" i="0" dirty="0">
                <a:effectLst/>
                <a:latin typeface="Calibri" panose="020F0502020204030204" pitchFamily="34" charset="0"/>
              </a:rPr>
              <a:t>Observation: Maximum number of loans were taken and number of fully paid too is for </a:t>
            </a:r>
            <a:r>
              <a:rPr lang="en-US" sz="2000" b="0" i="0" dirty="0" err="1">
                <a:effectLst/>
                <a:latin typeface="Calibri" panose="020F0502020204030204" pitchFamily="34" charset="0"/>
              </a:rPr>
              <a:t>debt_consolidation</a:t>
            </a:r>
            <a:r>
              <a:rPr lang="en-US" sz="2000" b="0" i="0" dirty="0">
                <a:effectLst/>
                <a:latin typeface="Calibri" panose="020F0502020204030204" pitchFamily="34" charset="0"/>
              </a:rPr>
              <a:t> and </a:t>
            </a:r>
            <a:r>
              <a:rPr lang="en-US" sz="2000" b="0" i="0" dirty="0" err="1">
                <a:effectLst/>
                <a:latin typeface="Calibri" panose="020F0502020204030204" pitchFamily="34" charset="0"/>
              </a:rPr>
              <a:t>credit_card</a:t>
            </a:r>
            <a:r>
              <a:rPr lang="en-US" sz="2000" b="0" i="0" dirty="0">
                <a:effectLst/>
                <a:latin typeface="Calibri" panose="020F0502020204030204" pitchFamily="34" charset="0"/>
              </a:rPr>
              <a:t> bills. </a:t>
            </a:r>
          </a:p>
          <a:p>
            <a:endParaRPr lang="en-US" sz="2000" dirty="0"/>
          </a:p>
        </p:txBody>
      </p:sp>
      <p:pic>
        <p:nvPicPr>
          <p:cNvPr id="5" name="Picture 4">
            <a:extLst>
              <a:ext uri="{FF2B5EF4-FFF2-40B4-BE49-F238E27FC236}">
                <a16:creationId xmlns:a16="http://schemas.microsoft.com/office/drawing/2014/main" id="{FCAA3055-74F0-4B09-7C20-5F253B1AA3B6}"/>
              </a:ext>
            </a:extLst>
          </p:cNvPr>
          <p:cNvPicPr>
            <a:picLocks noChangeAspect="1"/>
          </p:cNvPicPr>
          <p:nvPr/>
        </p:nvPicPr>
        <p:blipFill rotWithShape="1">
          <a:blip r:embed="rId2"/>
          <a:srcRect r="2" b="45"/>
          <a:stretch/>
        </p:blipFill>
        <p:spPr>
          <a:xfrm>
            <a:off x="5183500" y="1904282"/>
            <a:ext cx="6170299" cy="4224808"/>
          </a:xfrm>
          <a:prstGeom prst="rect">
            <a:avLst/>
          </a:prstGeom>
        </p:spPr>
      </p:pic>
    </p:spTree>
    <p:extLst>
      <p:ext uri="{BB962C8B-B14F-4D97-AF65-F5344CB8AC3E}">
        <p14:creationId xmlns:p14="http://schemas.microsoft.com/office/powerpoint/2010/main" val="84527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16C4-FED6-AB50-4470-088C2AA990AC}"/>
              </a:ext>
            </a:extLst>
          </p:cNvPr>
          <p:cNvSpPr>
            <a:spLocks noGrp="1"/>
          </p:cNvSpPr>
          <p:nvPr>
            <p:ph type="title"/>
          </p:nvPr>
        </p:nvSpPr>
        <p:spPr>
          <a:xfrm>
            <a:off x="435006" y="365125"/>
            <a:ext cx="10918794" cy="850933"/>
          </a:xfrm>
        </p:spPr>
        <p:txBody>
          <a:bodyPr>
            <a:normAutofit/>
          </a:bodyPr>
          <a:lstStyle/>
          <a:p>
            <a:r>
              <a:rPr lang="en-US" sz="3600" dirty="0">
                <a:effectLst/>
                <a:latin typeface="Calibri" panose="020F0502020204030204" pitchFamily="34" charset="0"/>
                <a:ea typeface="Calibri" panose="020F0502020204030204" pitchFamily="34" charset="0"/>
                <a:cs typeface="Arial" panose="020B0604020202020204" pitchFamily="34" charset="0"/>
              </a:rPr>
              <a:t>Analysis 6: Purpose vs loan amount (Charged Off data set)</a:t>
            </a:r>
            <a:endParaRPr lang="en-US" sz="3600" dirty="0"/>
          </a:p>
        </p:txBody>
      </p:sp>
      <p:sp>
        <p:nvSpPr>
          <p:cNvPr id="3" name="Content Placeholder 2">
            <a:extLst>
              <a:ext uri="{FF2B5EF4-FFF2-40B4-BE49-F238E27FC236}">
                <a16:creationId xmlns:a16="http://schemas.microsoft.com/office/drawing/2014/main" id="{8C756F11-80E8-4A3E-02D2-6415347E99FC}"/>
              </a:ext>
            </a:extLst>
          </p:cNvPr>
          <p:cNvSpPr>
            <a:spLocks noGrp="1"/>
          </p:cNvSpPr>
          <p:nvPr>
            <p:ph idx="1"/>
          </p:nvPr>
        </p:nvSpPr>
        <p:spPr>
          <a:xfrm>
            <a:off x="749423" y="1843380"/>
            <a:ext cx="10515600" cy="4351338"/>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Arial" panose="020B0604020202020204" pitchFamily="34" charset="0"/>
              </a:rPr>
              <a:t>Bivariate Analysis </a:t>
            </a:r>
            <a:br>
              <a:rPr lang="en-IN" sz="1800" dirty="0">
                <a:effectLst/>
                <a:latin typeface="Calibri" panose="020F0502020204030204" pitchFamily="34" charset="0"/>
                <a:ea typeface="Calibri" panose="020F0502020204030204" pitchFamily="34" charset="0"/>
                <a:cs typeface="Arial" panose="020B0604020202020204" pitchFamily="34" charset="0"/>
              </a:rPr>
            </a:br>
            <a:r>
              <a:rPr lang="en-IN" sz="1800" dirty="0">
                <a:effectLst/>
                <a:latin typeface="Calibri" panose="020F0502020204030204" pitchFamily="34" charset="0"/>
                <a:ea typeface="Calibri" panose="020F0502020204030204" pitchFamily="34" charset="0"/>
                <a:cs typeface="Arial" panose="020B0604020202020204" pitchFamily="34" charset="0"/>
              </a:rPr>
              <a:t>Observation: </a:t>
            </a:r>
            <a:r>
              <a:rPr lang="en-US" sz="1800" dirty="0">
                <a:effectLst/>
                <a:latin typeface="Calibri" panose="020F0502020204030204" pitchFamily="34" charset="0"/>
                <a:ea typeface="Calibri" panose="020F0502020204030204" pitchFamily="34" charset="0"/>
                <a:cs typeface="Arial" panose="020B0604020202020204" pitchFamily="34" charset="0"/>
              </a:rPr>
              <a:t>Loan taken for small business are risky as they are maximum median for charged off data set:</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DF40B08-F854-2609-86AA-4A497447118D}"/>
              </a:ext>
            </a:extLst>
          </p:cNvPr>
          <p:cNvPicPr>
            <a:picLocks noChangeAspect="1"/>
          </p:cNvPicPr>
          <p:nvPr/>
        </p:nvPicPr>
        <p:blipFill>
          <a:blip r:embed="rId2"/>
          <a:stretch>
            <a:fillRect/>
          </a:stretch>
        </p:blipFill>
        <p:spPr>
          <a:xfrm>
            <a:off x="2149311" y="2630058"/>
            <a:ext cx="6618930" cy="3564660"/>
          </a:xfrm>
          <a:prstGeom prst="rect">
            <a:avLst/>
          </a:prstGeom>
        </p:spPr>
      </p:pic>
    </p:spTree>
    <p:extLst>
      <p:ext uri="{BB962C8B-B14F-4D97-AF65-F5344CB8AC3E}">
        <p14:creationId xmlns:p14="http://schemas.microsoft.com/office/powerpoint/2010/main" val="320814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16C4-FED6-AB50-4470-088C2AA990AC}"/>
              </a:ext>
            </a:extLst>
          </p:cNvPr>
          <p:cNvSpPr>
            <a:spLocks noGrp="1"/>
          </p:cNvSpPr>
          <p:nvPr>
            <p:ph type="title"/>
          </p:nvPr>
        </p:nvSpPr>
        <p:spPr>
          <a:xfrm>
            <a:off x="603314" y="365125"/>
            <a:ext cx="10991655" cy="718957"/>
          </a:xfrm>
        </p:spPr>
        <p:txBody>
          <a:bodyPr>
            <a:normAutofit/>
          </a:bodyPr>
          <a:lstStyle/>
          <a:p>
            <a:r>
              <a:rPr lang="en-US" sz="3600" dirty="0">
                <a:effectLst/>
                <a:latin typeface="Calibri" panose="020F0502020204030204" pitchFamily="34" charset="0"/>
                <a:ea typeface="Calibri" panose="020F0502020204030204" pitchFamily="34" charset="0"/>
                <a:cs typeface="Arial" panose="020B0604020202020204" pitchFamily="34" charset="0"/>
              </a:rPr>
              <a:t>Analysis 7: Purpose vs loan amount (Fully Paid data set)</a:t>
            </a:r>
            <a:endParaRPr lang="en-US" sz="3600" dirty="0"/>
          </a:p>
        </p:txBody>
      </p:sp>
      <p:sp>
        <p:nvSpPr>
          <p:cNvPr id="3" name="Content Placeholder 2">
            <a:extLst>
              <a:ext uri="{FF2B5EF4-FFF2-40B4-BE49-F238E27FC236}">
                <a16:creationId xmlns:a16="http://schemas.microsoft.com/office/drawing/2014/main" id="{8C756F11-80E8-4A3E-02D2-6415347E99FC}"/>
              </a:ext>
            </a:extLst>
          </p:cNvPr>
          <p:cNvSpPr>
            <a:spLocks noGrp="1"/>
          </p:cNvSpPr>
          <p:nvPr>
            <p:ph idx="1"/>
          </p:nvPr>
        </p:nvSpPr>
        <p:spPr>
          <a:xfrm>
            <a:off x="749423" y="1843380"/>
            <a:ext cx="10515600" cy="4351338"/>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Arial" panose="020B0604020202020204" pitchFamily="34" charset="0"/>
              </a:rPr>
              <a:t>Bivariate Analysis </a:t>
            </a:r>
            <a:br>
              <a:rPr lang="en-IN" sz="1800" dirty="0">
                <a:effectLst/>
                <a:latin typeface="Calibri" panose="020F0502020204030204" pitchFamily="34" charset="0"/>
                <a:ea typeface="Calibri" panose="020F0502020204030204" pitchFamily="34" charset="0"/>
                <a:cs typeface="Arial" panose="020B0604020202020204" pitchFamily="34" charset="0"/>
              </a:rPr>
            </a:br>
            <a:r>
              <a:rPr lang="en-IN" sz="1800" dirty="0">
                <a:effectLst/>
                <a:latin typeface="Calibri" panose="020F0502020204030204" pitchFamily="34" charset="0"/>
                <a:ea typeface="Calibri" panose="020F0502020204030204" pitchFamily="34" charset="0"/>
                <a:cs typeface="Arial" panose="020B0604020202020204" pitchFamily="34" charset="0"/>
              </a:rPr>
              <a:t>Observation: </a:t>
            </a:r>
            <a:r>
              <a:rPr lang="en-US" sz="1800" dirty="0">
                <a:effectLst/>
                <a:latin typeface="Calibri" panose="020F0502020204030204" pitchFamily="34" charset="0"/>
                <a:ea typeface="Calibri" panose="020F0502020204030204" pitchFamily="34" charset="0"/>
                <a:cs typeface="Arial" panose="020B0604020202020204" pitchFamily="34" charset="0"/>
              </a:rPr>
              <a:t>Loan taken for small business are risky as they are maximum median for charged off data set:</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AAC591A-2A48-1308-14F6-8A8BC24CA546}"/>
              </a:ext>
            </a:extLst>
          </p:cNvPr>
          <p:cNvPicPr>
            <a:picLocks noChangeAspect="1"/>
          </p:cNvPicPr>
          <p:nvPr/>
        </p:nvPicPr>
        <p:blipFill>
          <a:blip r:embed="rId2"/>
          <a:stretch>
            <a:fillRect/>
          </a:stretch>
        </p:blipFill>
        <p:spPr>
          <a:xfrm>
            <a:off x="1855433" y="2628374"/>
            <a:ext cx="7483876" cy="3566344"/>
          </a:xfrm>
          <a:prstGeom prst="rect">
            <a:avLst/>
          </a:prstGeom>
        </p:spPr>
      </p:pic>
    </p:spTree>
    <p:extLst>
      <p:ext uri="{BB962C8B-B14F-4D97-AF65-F5344CB8AC3E}">
        <p14:creationId xmlns:p14="http://schemas.microsoft.com/office/powerpoint/2010/main" val="97930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16C4-FED6-AB50-4470-088C2AA990AC}"/>
              </a:ext>
            </a:extLst>
          </p:cNvPr>
          <p:cNvSpPr>
            <a:spLocks noGrp="1"/>
          </p:cNvSpPr>
          <p:nvPr>
            <p:ph type="title"/>
          </p:nvPr>
        </p:nvSpPr>
        <p:spPr>
          <a:xfrm>
            <a:off x="435006" y="365126"/>
            <a:ext cx="10918794" cy="745722"/>
          </a:xfrm>
        </p:spPr>
        <p:txBody>
          <a:bodyPr/>
          <a:lstStyle/>
          <a:p>
            <a:r>
              <a:rPr lang="en-US" sz="4400" dirty="0">
                <a:effectLst/>
                <a:latin typeface="Calibri" panose="020F0502020204030204" pitchFamily="34" charset="0"/>
                <a:ea typeface="Calibri" panose="020F0502020204030204" pitchFamily="34" charset="0"/>
                <a:cs typeface="Arial" panose="020B0604020202020204" pitchFamily="34" charset="0"/>
              </a:rPr>
              <a:t>Analysis 8: </a:t>
            </a:r>
            <a:r>
              <a:rPr lang="en-US" dirty="0">
                <a:effectLst/>
                <a:latin typeface="Calibri" panose="020F0502020204030204" pitchFamily="34" charset="0"/>
                <a:ea typeface="Calibri" panose="020F0502020204030204" pitchFamily="34" charset="0"/>
                <a:cs typeface="Arial" panose="020B0604020202020204" pitchFamily="34" charset="0"/>
              </a:rPr>
              <a:t>Interest rates</a:t>
            </a:r>
            <a:endParaRPr lang="en-US" dirty="0"/>
          </a:p>
        </p:txBody>
      </p:sp>
      <p:sp>
        <p:nvSpPr>
          <p:cNvPr id="3" name="Content Placeholder 2">
            <a:extLst>
              <a:ext uri="{FF2B5EF4-FFF2-40B4-BE49-F238E27FC236}">
                <a16:creationId xmlns:a16="http://schemas.microsoft.com/office/drawing/2014/main" id="{8C756F11-80E8-4A3E-02D2-6415347E99FC}"/>
              </a:ext>
            </a:extLst>
          </p:cNvPr>
          <p:cNvSpPr>
            <a:spLocks noGrp="1"/>
          </p:cNvSpPr>
          <p:nvPr>
            <p:ph idx="1"/>
          </p:nvPr>
        </p:nvSpPr>
        <p:spPr>
          <a:xfrm>
            <a:off x="749423" y="1843380"/>
            <a:ext cx="10515600" cy="4351338"/>
          </a:xfrm>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If interest rate is high then there will be more defaulter,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If Fully paid then Interest rates is less then 15 %,  If Charged off then interest rate more then 15%</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18FA3FD-456A-A07D-F36D-0D0A12A354DB}"/>
              </a:ext>
            </a:extLst>
          </p:cNvPr>
          <p:cNvPicPr>
            <a:picLocks noChangeAspect="1"/>
          </p:cNvPicPr>
          <p:nvPr/>
        </p:nvPicPr>
        <p:blipFill>
          <a:blip r:embed="rId2"/>
          <a:stretch>
            <a:fillRect/>
          </a:stretch>
        </p:blipFill>
        <p:spPr>
          <a:xfrm>
            <a:off x="926977" y="2987737"/>
            <a:ext cx="3903216" cy="2759416"/>
          </a:xfrm>
          <a:prstGeom prst="rect">
            <a:avLst/>
          </a:prstGeom>
        </p:spPr>
      </p:pic>
      <p:pic>
        <p:nvPicPr>
          <p:cNvPr id="6" name="Picture 5">
            <a:extLst>
              <a:ext uri="{FF2B5EF4-FFF2-40B4-BE49-F238E27FC236}">
                <a16:creationId xmlns:a16="http://schemas.microsoft.com/office/drawing/2014/main" id="{9C936D24-819D-A0A4-2F5E-25B99B6DE660}"/>
              </a:ext>
            </a:extLst>
          </p:cNvPr>
          <p:cNvPicPr>
            <a:picLocks noChangeAspect="1"/>
          </p:cNvPicPr>
          <p:nvPr/>
        </p:nvPicPr>
        <p:blipFill>
          <a:blip r:embed="rId3"/>
          <a:stretch>
            <a:fillRect/>
          </a:stretch>
        </p:blipFill>
        <p:spPr>
          <a:xfrm>
            <a:off x="4830193" y="2948830"/>
            <a:ext cx="3843290" cy="2753296"/>
          </a:xfrm>
          <a:prstGeom prst="rect">
            <a:avLst/>
          </a:prstGeom>
        </p:spPr>
      </p:pic>
      <p:sp>
        <p:nvSpPr>
          <p:cNvPr id="8" name="TextBox 7">
            <a:extLst>
              <a:ext uri="{FF2B5EF4-FFF2-40B4-BE49-F238E27FC236}">
                <a16:creationId xmlns:a16="http://schemas.microsoft.com/office/drawing/2014/main" id="{EFDB7A04-36FF-31E5-FD8D-D1BD5DECFAFA}"/>
              </a:ext>
            </a:extLst>
          </p:cNvPr>
          <p:cNvSpPr txBox="1"/>
          <p:nvPr/>
        </p:nvSpPr>
        <p:spPr>
          <a:xfrm>
            <a:off x="2370338" y="5686779"/>
            <a:ext cx="1748901" cy="369332"/>
          </a:xfrm>
          <a:prstGeom prst="rect">
            <a:avLst/>
          </a:prstGeom>
          <a:noFill/>
        </p:spPr>
        <p:txBody>
          <a:bodyPr wrap="square" rtlCol="0">
            <a:spAutoFit/>
          </a:bodyPr>
          <a:lstStyle/>
          <a:p>
            <a:r>
              <a:rPr lang="en-US"/>
              <a:t>Fully Paid</a:t>
            </a:r>
            <a:endParaRPr lang="en-IN"/>
          </a:p>
        </p:txBody>
      </p:sp>
      <p:sp>
        <p:nvSpPr>
          <p:cNvPr id="9" name="TextBox 8">
            <a:extLst>
              <a:ext uri="{FF2B5EF4-FFF2-40B4-BE49-F238E27FC236}">
                <a16:creationId xmlns:a16="http://schemas.microsoft.com/office/drawing/2014/main" id="{5A05B4AC-132D-EB2B-2A18-3F68F1A45D02}"/>
              </a:ext>
            </a:extLst>
          </p:cNvPr>
          <p:cNvSpPr txBox="1"/>
          <p:nvPr/>
        </p:nvSpPr>
        <p:spPr>
          <a:xfrm>
            <a:off x="6007223" y="5674094"/>
            <a:ext cx="1651247" cy="369332"/>
          </a:xfrm>
          <a:prstGeom prst="rect">
            <a:avLst/>
          </a:prstGeom>
          <a:noFill/>
        </p:spPr>
        <p:txBody>
          <a:bodyPr wrap="square" rtlCol="0">
            <a:spAutoFit/>
          </a:bodyPr>
          <a:lstStyle/>
          <a:p>
            <a:r>
              <a:rPr lang="en-US"/>
              <a:t>Charged Off</a:t>
            </a:r>
            <a:endParaRPr lang="en-IN"/>
          </a:p>
        </p:txBody>
      </p:sp>
    </p:spTree>
    <p:extLst>
      <p:ext uri="{BB962C8B-B14F-4D97-AF65-F5344CB8AC3E}">
        <p14:creationId xmlns:p14="http://schemas.microsoft.com/office/powerpoint/2010/main" val="493895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2BF1-40EB-9060-7567-579BA9EA65B2}"/>
              </a:ext>
            </a:extLst>
          </p:cNvPr>
          <p:cNvSpPr>
            <a:spLocks noGrp="1"/>
          </p:cNvSpPr>
          <p:nvPr>
            <p:ph type="title"/>
          </p:nvPr>
        </p:nvSpPr>
        <p:spPr>
          <a:xfrm>
            <a:off x="565608" y="286604"/>
            <a:ext cx="10590072" cy="854040"/>
          </a:xfrm>
        </p:spPr>
        <p:txBody>
          <a:bodyPr>
            <a:normAutofit/>
          </a:bodyPr>
          <a:lstStyle/>
          <a:p>
            <a:r>
              <a:rPr lang="en-US" b="0" i="0" dirty="0">
                <a:solidFill>
                  <a:srgbClr val="000000"/>
                </a:solidFill>
                <a:effectLst/>
                <a:latin typeface="Calibri" panose="020F0502020204030204" pitchFamily="34" charset="0"/>
              </a:rPr>
              <a:t>Analysis 9: Interest rate vs Term</a:t>
            </a:r>
            <a:endParaRPr lang="en-IN" dirty="0"/>
          </a:p>
        </p:txBody>
      </p:sp>
      <p:sp>
        <p:nvSpPr>
          <p:cNvPr id="3" name="Content Placeholder 2">
            <a:extLst>
              <a:ext uri="{FF2B5EF4-FFF2-40B4-BE49-F238E27FC236}">
                <a16:creationId xmlns:a16="http://schemas.microsoft.com/office/drawing/2014/main" id="{A162F2B8-D1B2-EAA2-3A01-80639ECD61AD}"/>
              </a:ext>
            </a:extLst>
          </p:cNvPr>
          <p:cNvSpPr>
            <a:spLocks noGrp="1"/>
          </p:cNvSpPr>
          <p:nvPr>
            <p:ph idx="1"/>
          </p:nvPr>
        </p:nvSpPr>
        <p:spPr/>
        <p:txBody>
          <a:bodyPr>
            <a:normAutofit/>
          </a:bodyPr>
          <a:lstStyle/>
          <a:p>
            <a:r>
              <a:rPr lang="en-US" sz="1800" b="0" i="0" dirty="0">
                <a:solidFill>
                  <a:srgbClr val="000000"/>
                </a:solidFill>
                <a:effectLst/>
                <a:latin typeface="Calibri" panose="020F0502020204030204" pitchFamily="34" charset="0"/>
              </a:rPr>
              <a:t>In both cases lowered interest rates will help to get paid off , in charged off more then 12% with 36 month is defaulter and for same duration if interest rate is between 10 – 12 % then loans are paid of more:</a:t>
            </a:r>
          </a:p>
          <a:p>
            <a:endParaRPr lang="en-IN" sz="1800" dirty="0"/>
          </a:p>
        </p:txBody>
      </p:sp>
      <p:pic>
        <p:nvPicPr>
          <p:cNvPr id="5" name="Picture 4">
            <a:extLst>
              <a:ext uri="{FF2B5EF4-FFF2-40B4-BE49-F238E27FC236}">
                <a16:creationId xmlns:a16="http://schemas.microsoft.com/office/drawing/2014/main" id="{9FCB4EBA-592D-67BA-331A-809D8DB8C8E1}"/>
              </a:ext>
            </a:extLst>
          </p:cNvPr>
          <p:cNvPicPr>
            <a:picLocks noChangeAspect="1"/>
          </p:cNvPicPr>
          <p:nvPr/>
        </p:nvPicPr>
        <p:blipFill>
          <a:blip r:embed="rId2"/>
          <a:stretch>
            <a:fillRect/>
          </a:stretch>
        </p:blipFill>
        <p:spPr>
          <a:xfrm>
            <a:off x="1376879" y="2785241"/>
            <a:ext cx="3888804" cy="3192853"/>
          </a:xfrm>
          <a:prstGeom prst="rect">
            <a:avLst/>
          </a:prstGeom>
        </p:spPr>
      </p:pic>
      <p:pic>
        <p:nvPicPr>
          <p:cNvPr id="7" name="Picture 6">
            <a:extLst>
              <a:ext uri="{FF2B5EF4-FFF2-40B4-BE49-F238E27FC236}">
                <a16:creationId xmlns:a16="http://schemas.microsoft.com/office/drawing/2014/main" id="{DDC16153-B0FF-F262-7B08-09284BB23370}"/>
              </a:ext>
            </a:extLst>
          </p:cNvPr>
          <p:cNvPicPr>
            <a:picLocks noChangeAspect="1"/>
          </p:cNvPicPr>
          <p:nvPr/>
        </p:nvPicPr>
        <p:blipFill>
          <a:blip r:embed="rId3"/>
          <a:stretch>
            <a:fillRect/>
          </a:stretch>
        </p:blipFill>
        <p:spPr>
          <a:xfrm>
            <a:off x="6046736" y="2661409"/>
            <a:ext cx="4074726" cy="3192853"/>
          </a:xfrm>
          <a:prstGeom prst="rect">
            <a:avLst/>
          </a:prstGeom>
        </p:spPr>
      </p:pic>
    </p:spTree>
    <p:extLst>
      <p:ext uri="{BB962C8B-B14F-4D97-AF65-F5344CB8AC3E}">
        <p14:creationId xmlns:p14="http://schemas.microsoft.com/office/powerpoint/2010/main" val="1201846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42CE-5EDD-C707-60BB-16AFD5DFF062}"/>
              </a:ext>
            </a:extLst>
          </p:cNvPr>
          <p:cNvSpPr>
            <a:spLocks noGrp="1"/>
          </p:cNvSpPr>
          <p:nvPr>
            <p:ph type="title"/>
          </p:nvPr>
        </p:nvSpPr>
        <p:spPr>
          <a:xfrm>
            <a:off x="641023" y="286603"/>
            <a:ext cx="10840824" cy="702303"/>
          </a:xfrm>
        </p:spPr>
        <p:txBody>
          <a:bodyPr>
            <a:normAutofit/>
          </a:bodyPr>
          <a:lstStyle/>
          <a:p>
            <a:r>
              <a:rPr lang="en-US" sz="4000" dirty="0">
                <a:latin typeface="+mn-lt"/>
              </a:rPr>
              <a:t>Analysis 10:Employee length vs Final funded amount</a:t>
            </a:r>
            <a:endParaRPr lang="en-IN" sz="4000" dirty="0">
              <a:latin typeface="+mn-lt"/>
            </a:endParaRPr>
          </a:p>
        </p:txBody>
      </p:sp>
      <p:sp>
        <p:nvSpPr>
          <p:cNvPr id="3" name="Content Placeholder 2">
            <a:extLst>
              <a:ext uri="{FF2B5EF4-FFF2-40B4-BE49-F238E27FC236}">
                <a16:creationId xmlns:a16="http://schemas.microsoft.com/office/drawing/2014/main" id="{74B21EDF-AB8F-6AF3-CC53-A19C63D1FB1A}"/>
              </a:ext>
            </a:extLst>
          </p:cNvPr>
          <p:cNvSpPr>
            <a:spLocks noGrp="1"/>
          </p:cNvSpPr>
          <p:nvPr>
            <p:ph idx="1"/>
          </p:nvPr>
        </p:nvSpPr>
        <p:spPr/>
        <p:txBody>
          <a:bodyPr/>
          <a:lstStyle/>
          <a:p>
            <a:r>
              <a:rPr lang="en-US" sz="1800" dirty="0"/>
              <a:t>Observation</a:t>
            </a:r>
            <a:r>
              <a:rPr lang="en-US" dirty="0"/>
              <a:t>: </a:t>
            </a:r>
            <a:r>
              <a:rPr lang="en-US" sz="1800" b="0" i="0" dirty="0">
                <a:solidFill>
                  <a:srgbClr val="000000"/>
                </a:solidFill>
                <a:effectLst/>
                <a:latin typeface="Calibri" panose="020F0502020204030204" pitchFamily="34" charset="0"/>
              </a:rPr>
              <a:t>Employees having more then 10 years of experience should be approved with loan below 12000 and will more tend to fully pay, however if loan more then 12000 is given then it may be charged off.</a:t>
            </a:r>
          </a:p>
          <a:p>
            <a:endParaRPr lang="en-IN" dirty="0"/>
          </a:p>
        </p:txBody>
      </p:sp>
      <p:pic>
        <p:nvPicPr>
          <p:cNvPr id="5" name="Picture 4">
            <a:extLst>
              <a:ext uri="{FF2B5EF4-FFF2-40B4-BE49-F238E27FC236}">
                <a16:creationId xmlns:a16="http://schemas.microsoft.com/office/drawing/2014/main" id="{E46E6118-251C-B1F5-9928-10CC86ECB8DD}"/>
              </a:ext>
            </a:extLst>
          </p:cNvPr>
          <p:cNvPicPr>
            <a:picLocks noChangeAspect="1"/>
          </p:cNvPicPr>
          <p:nvPr/>
        </p:nvPicPr>
        <p:blipFill>
          <a:blip r:embed="rId2"/>
          <a:stretch>
            <a:fillRect/>
          </a:stretch>
        </p:blipFill>
        <p:spPr>
          <a:xfrm>
            <a:off x="2217683" y="2837793"/>
            <a:ext cx="7399283" cy="3216165"/>
          </a:xfrm>
          <a:prstGeom prst="rect">
            <a:avLst/>
          </a:prstGeom>
        </p:spPr>
      </p:pic>
    </p:spTree>
    <p:extLst>
      <p:ext uri="{BB962C8B-B14F-4D97-AF65-F5344CB8AC3E}">
        <p14:creationId xmlns:p14="http://schemas.microsoft.com/office/powerpoint/2010/main" val="382829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841F-E0D5-5221-4C72-94C3C3BF44EA}"/>
              </a:ext>
            </a:extLst>
          </p:cNvPr>
          <p:cNvSpPr>
            <a:spLocks noGrp="1"/>
          </p:cNvSpPr>
          <p:nvPr>
            <p:ph type="title"/>
          </p:nvPr>
        </p:nvSpPr>
        <p:spPr>
          <a:xfrm>
            <a:off x="1097280" y="286603"/>
            <a:ext cx="10058400" cy="1070857"/>
          </a:xfrm>
        </p:spPr>
        <p:txBody>
          <a:bodyPr/>
          <a:lstStyle/>
          <a:p>
            <a:r>
              <a:rPr lang="en-US" dirty="0">
                <a:latin typeface="+mn-lt"/>
              </a:rPr>
              <a:t>Analysis11: Subgrade vs Annual Income </a:t>
            </a:r>
            <a:br>
              <a:rPr lang="en-US" dirty="0">
                <a:latin typeface="+mn-lt"/>
              </a:rPr>
            </a:br>
            <a:r>
              <a:rPr lang="en-US" sz="2400" dirty="0">
                <a:latin typeface="+mn-lt"/>
              </a:rPr>
              <a:t>On Fully paid dataset and Charged off dataset</a:t>
            </a:r>
            <a:endParaRPr lang="en-IN" dirty="0">
              <a:latin typeface="+mn-lt"/>
            </a:endParaRPr>
          </a:p>
        </p:txBody>
      </p:sp>
      <p:sp>
        <p:nvSpPr>
          <p:cNvPr id="3" name="Content Placeholder 2">
            <a:extLst>
              <a:ext uri="{FF2B5EF4-FFF2-40B4-BE49-F238E27FC236}">
                <a16:creationId xmlns:a16="http://schemas.microsoft.com/office/drawing/2014/main" id="{5FF09193-6F06-9001-817F-CEE7FF089E4F}"/>
              </a:ext>
            </a:extLst>
          </p:cNvPr>
          <p:cNvSpPr>
            <a:spLocks noGrp="1"/>
          </p:cNvSpPr>
          <p:nvPr>
            <p:ph idx="1"/>
          </p:nvPr>
        </p:nvSpPr>
        <p:spPr/>
        <p:txBody>
          <a:bodyPr>
            <a:normAutofit/>
          </a:bodyPr>
          <a:lstStyle/>
          <a:p>
            <a:r>
              <a:rPr lang="en-US" sz="1800" dirty="0"/>
              <a:t>Observation: </a:t>
            </a:r>
            <a:r>
              <a:rPr lang="en-US" sz="1800" b="0" i="0" dirty="0">
                <a:solidFill>
                  <a:srgbClr val="000000"/>
                </a:solidFill>
                <a:effectLst/>
              </a:rPr>
              <a:t>Subgrade with G5 will be most likely default the loan</a:t>
            </a:r>
          </a:p>
          <a:p>
            <a:endParaRPr lang="en-IN" sz="1800" dirty="0"/>
          </a:p>
        </p:txBody>
      </p:sp>
      <p:pic>
        <p:nvPicPr>
          <p:cNvPr id="7" name="Picture 6">
            <a:extLst>
              <a:ext uri="{FF2B5EF4-FFF2-40B4-BE49-F238E27FC236}">
                <a16:creationId xmlns:a16="http://schemas.microsoft.com/office/drawing/2014/main" id="{5CEF2D08-EE7F-FC46-3E14-B59DF5751946}"/>
              </a:ext>
            </a:extLst>
          </p:cNvPr>
          <p:cNvPicPr>
            <a:picLocks noChangeAspect="1"/>
          </p:cNvPicPr>
          <p:nvPr/>
        </p:nvPicPr>
        <p:blipFill>
          <a:blip r:embed="rId2"/>
          <a:stretch>
            <a:fillRect/>
          </a:stretch>
        </p:blipFill>
        <p:spPr>
          <a:xfrm>
            <a:off x="1253268" y="2450013"/>
            <a:ext cx="4307107" cy="3236084"/>
          </a:xfrm>
          <a:prstGeom prst="rect">
            <a:avLst/>
          </a:prstGeom>
        </p:spPr>
      </p:pic>
      <p:pic>
        <p:nvPicPr>
          <p:cNvPr id="9" name="Picture 8">
            <a:extLst>
              <a:ext uri="{FF2B5EF4-FFF2-40B4-BE49-F238E27FC236}">
                <a16:creationId xmlns:a16="http://schemas.microsoft.com/office/drawing/2014/main" id="{E9F1EE38-BD00-36C8-8A40-1B788B5CA21A}"/>
              </a:ext>
            </a:extLst>
          </p:cNvPr>
          <p:cNvPicPr>
            <a:picLocks noChangeAspect="1"/>
          </p:cNvPicPr>
          <p:nvPr/>
        </p:nvPicPr>
        <p:blipFill>
          <a:blip r:embed="rId3"/>
          <a:stretch>
            <a:fillRect/>
          </a:stretch>
        </p:blipFill>
        <p:spPr>
          <a:xfrm>
            <a:off x="6519445" y="2259724"/>
            <a:ext cx="3875286" cy="3426373"/>
          </a:xfrm>
          <a:prstGeom prst="rect">
            <a:avLst/>
          </a:prstGeom>
        </p:spPr>
      </p:pic>
    </p:spTree>
    <p:extLst>
      <p:ext uri="{BB962C8B-B14F-4D97-AF65-F5344CB8AC3E}">
        <p14:creationId xmlns:p14="http://schemas.microsoft.com/office/powerpoint/2010/main" val="4276669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4781-3E28-94DF-07DD-151111A33631}"/>
              </a:ext>
            </a:extLst>
          </p:cNvPr>
          <p:cNvSpPr>
            <a:spLocks noGrp="1"/>
          </p:cNvSpPr>
          <p:nvPr>
            <p:ph type="title"/>
          </p:nvPr>
        </p:nvSpPr>
        <p:spPr>
          <a:xfrm>
            <a:off x="707009" y="286604"/>
            <a:ext cx="11484991" cy="702302"/>
          </a:xfrm>
        </p:spPr>
        <p:txBody>
          <a:bodyPr>
            <a:normAutofit/>
          </a:bodyPr>
          <a:lstStyle/>
          <a:p>
            <a:r>
              <a:rPr lang="en-US" sz="3600" b="0" i="0" dirty="0">
                <a:solidFill>
                  <a:srgbClr val="000000"/>
                </a:solidFill>
                <a:effectLst/>
                <a:latin typeface="+mn-lt"/>
                <a:ea typeface="Calibri" panose="020F0502020204030204" pitchFamily="34" charset="0"/>
                <a:cs typeface="Calibri" panose="020F0502020204030204" pitchFamily="34" charset="0"/>
              </a:rPr>
              <a:t>Analyses 12: </a:t>
            </a:r>
            <a:r>
              <a:rPr lang="en-US" sz="3600" b="0" i="0" dirty="0" err="1">
                <a:solidFill>
                  <a:srgbClr val="000000"/>
                </a:solidFill>
                <a:effectLst/>
                <a:latin typeface="+mn-lt"/>
                <a:ea typeface="Calibri" panose="020F0502020204030204" pitchFamily="34" charset="0"/>
                <a:cs typeface="Calibri" panose="020F0502020204030204" pitchFamily="34" charset="0"/>
              </a:rPr>
              <a:t>dti</a:t>
            </a:r>
            <a:r>
              <a:rPr lang="en-US" sz="3600" b="0" i="0" dirty="0">
                <a:solidFill>
                  <a:srgbClr val="000000"/>
                </a:solidFill>
                <a:effectLst/>
                <a:latin typeface="+mn-lt"/>
                <a:ea typeface="Calibri" panose="020F0502020204030204" pitchFamily="34" charset="0"/>
                <a:cs typeface="Calibri" panose="020F0502020204030204" pitchFamily="34" charset="0"/>
              </a:rPr>
              <a:t> vs loan status on different loan status dataset. </a:t>
            </a:r>
            <a:endParaRPr lang="en-IN" sz="3600" dirty="0">
              <a:latin typeface="+mn-lt"/>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1CE34B9-B680-FF1F-10A0-F8582EB5C67B}"/>
              </a:ext>
            </a:extLst>
          </p:cNvPr>
          <p:cNvSpPr>
            <a:spLocks noGrp="1"/>
          </p:cNvSpPr>
          <p:nvPr>
            <p:ph idx="1"/>
          </p:nvPr>
        </p:nvSpPr>
        <p:spPr/>
        <p:txBody>
          <a:bodyPr/>
          <a:lstStyle/>
          <a:p>
            <a:r>
              <a:rPr lang="en-IN" dirty="0"/>
              <a:t>Observation: </a:t>
            </a:r>
            <a:r>
              <a:rPr lang="en-US" b="0" i="0" dirty="0">
                <a:solidFill>
                  <a:srgbClr val="000000"/>
                </a:solidFill>
                <a:effectLst/>
                <a:latin typeface="Calibri" panose="020F0502020204030204" pitchFamily="34" charset="0"/>
              </a:rPr>
              <a:t>There is slight difference in </a:t>
            </a:r>
            <a:r>
              <a:rPr lang="en-US" b="0" i="0" dirty="0" err="1">
                <a:solidFill>
                  <a:srgbClr val="000000"/>
                </a:solidFill>
                <a:effectLst/>
                <a:latin typeface="Calibri" panose="020F0502020204030204" pitchFamily="34" charset="0"/>
              </a:rPr>
              <a:t>dti</a:t>
            </a:r>
            <a:r>
              <a:rPr lang="en-US" b="0" i="0" dirty="0">
                <a:solidFill>
                  <a:srgbClr val="000000"/>
                </a:solidFill>
                <a:effectLst/>
                <a:latin typeface="Calibri" panose="020F0502020204030204" pitchFamily="34" charset="0"/>
              </a:rPr>
              <a:t> in both scenario. In charged off its little more, meaning if </a:t>
            </a:r>
            <a:r>
              <a:rPr lang="en-US" b="0" i="0" dirty="0" err="1">
                <a:solidFill>
                  <a:srgbClr val="000000"/>
                </a:solidFill>
                <a:effectLst/>
                <a:latin typeface="Calibri" panose="020F0502020204030204" pitchFamily="34" charset="0"/>
              </a:rPr>
              <a:t>dti</a:t>
            </a:r>
            <a:r>
              <a:rPr lang="en-US" b="0" i="0" dirty="0">
                <a:solidFill>
                  <a:srgbClr val="000000"/>
                </a:solidFill>
                <a:effectLst/>
                <a:latin typeface="Calibri" panose="020F0502020204030204" pitchFamily="34" charset="0"/>
              </a:rPr>
              <a:t> is more, it tends to charged off more.</a:t>
            </a:r>
          </a:p>
          <a:p>
            <a:endParaRPr lang="en-US" dirty="0">
              <a:solidFill>
                <a:srgbClr val="000000"/>
              </a:solidFill>
              <a:latin typeface="Calibri" panose="020F0502020204030204" pitchFamily="34" charset="0"/>
            </a:endParaRPr>
          </a:p>
          <a:p>
            <a:endParaRPr lang="en-IN" dirty="0"/>
          </a:p>
          <a:p>
            <a:endParaRPr lang="en-IN" dirty="0"/>
          </a:p>
        </p:txBody>
      </p:sp>
      <p:pic>
        <p:nvPicPr>
          <p:cNvPr id="5" name="Picture 4">
            <a:extLst>
              <a:ext uri="{FF2B5EF4-FFF2-40B4-BE49-F238E27FC236}">
                <a16:creationId xmlns:a16="http://schemas.microsoft.com/office/drawing/2014/main" id="{472E70B3-F703-8625-01CE-BACA8A7388DE}"/>
              </a:ext>
            </a:extLst>
          </p:cNvPr>
          <p:cNvPicPr>
            <a:picLocks noChangeAspect="1"/>
          </p:cNvPicPr>
          <p:nvPr/>
        </p:nvPicPr>
        <p:blipFill>
          <a:blip r:embed="rId2"/>
          <a:stretch>
            <a:fillRect/>
          </a:stretch>
        </p:blipFill>
        <p:spPr>
          <a:xfrm>
            <a:off x="1539759" y="3123559"/>
            <a:ext cx="9112481" cy="2853909"/>
          </a:xfrm>
          <a:prstGeom prst="rect">
            <a:avLst/>
          </a:prstGeom>
        </p:spPr>
      </p:pic>
    </p:spTree>
    <p:extLst>
      <p:ext uri="{BB962C8B-B14F-4D97-AF65-F5344CB8AC3E}">
        <p14:creationId xmlns:p14="http://schemas.microsoft.com/office/powerpoint/2010/main" val="2344726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7BC0-5FF7-375E-EDA5-C992AEF96E7C}"/>
              </a:ext>
            </a:extLst>
          </p:cNvPr>
          <p:cNvSpPr>
            <a:spLocks noGrp="1"/>
          </p:cNvSpPr>
          <p:nvPr>
            <p:ph type="title"/>
          </p:nvPr>
        </p:nvSpPr>
        <p:spPr>
          <a:xfrm>
            <a:off x="640080" y="286603"/>
            <a:ext cx="10515600" cy="882321"/>
          </a:xfrm>
        </p:spPr>
        <p:txBody>
          <a:bodyPr>
            <a:normAutofit fontScale="90000"/>
          </a:bodyPr>
          <a:lstStyle/>
          <a:p>
            <a:r>
              <a:rPr lang="en-US" b="0" i="0" dirty="0">
                <a:solidFill>
                  <a:srgbClr val="000000"/>
                </a:solidFill>
                <a:effectLst/>
                <a:latin typeface="+mn-lt"/>
              </a:rPr>
              <a:t>Analysis 13: Verification status and loan status.</a:t>
            </a:r>
            <a:br>
              <a:rPr lang="en-US" b="0" i="0" dirty="0">
                <a:solidFill>
                  <a:srgbClr val="000000"/>
                </a:solidFill>
                <a:effectLst/>
                <a:latin typeface="+mn-lt"/>
              </a:rPr>
            </a:br>
            <a:r>
              <a:rPr lang="en-US" sz="2700" b="0" i="0" dirty="0">
                <a:solidFill>
                  <a:srgbClr val="000000"/>
                </a:solidFill>
                <a:effectLst/>
                <a:latin typeface="+mn-lt"/>
              </a:rPr>
              <a:t>On a dataset created by grouping the verification status and loan status</a:t>
            </a:r>
            <a:endParaRPr lang="en-IN" sz="2700" dirty="0">
              <a:latin typeface="+mn-lt"/>
            </a:endParaRPr>
          </a:p>
        </p:txBody>
      </p:sp>
      <p:sp>
        <p:nvSpPr>
          <p:cNvPr id="3" name="Content Placeholder 2">
            <a:extLst>
              <a:ext uri="{FF2B5EF4-FFF2-40B4-BE49-F238E27FC236}">
                <a16:creationId xmlns:a16="http://schemas.microsoft.com/office/drawing/2014/main" id="{04446DEF-BB85-425D-40E5-D14EFDD73E0C}"/>
              </a:ext>
            </a:extLst>
          </p:cNvPr>
          <p:cNvSpPr>
            <a:spLocks noGrp="1"/>
          </p:cNvSpPr>
          <p:nvPr>
            <p:ph idx="1"/>
          </p:nvPr>
        </p:nvSpPr>
        <p:spPr>
          <a:xfrm>
            <a:off x="838200" y="1923393"/>
            <a:ext cx="10515600" cy="4253570"/>
          </a:xfrm>
        </p:spPr>
        <p:txBody>
          <a:bodyPr>
            <a:normAutofit/>
          </a:bodyPr>
          <a:lstStyle/>
          <a:p>
            <a:r>
              <a:rPr lang="en-US" sz="1800" b="0" i="0" dirty="0">
                <a:solidFill>
                  <a:srgbClr val="000000"/>
                </a:solidFill>
                <a:effectLst/>
                <a:latin typeface="Calibri" panose="020F0502020204030204" pitchFamily="34" charset="0"/>
              </a:rPr>
              <a:t>Observation: Charged Off numbers is low with all the verification status, and so is the fully paid number is high in all of the verification status. Hence this variable is not giving much insights.</a:t>
            </a:r>
          </a:p>
          <a:p>
            <a:endParaRPr lang="en-IN" sz="1800" dirty="0"/>
          </a:p>
        </p:txBody>
      </p:sp>
      <p:pic>
        <p:nvPicPr>
          <p:cNvPr id="5" name="Picture 4">
            <a:extLst>
              <a:ext uri="{FF2B5EF4-FFF2-40B4-BE49-F238E27FC236}">
                <a16:creationId xmlns:a16="http://schemas.microsoft.com/office/drawing/2014/main" id="{4410C16B-7621-02C6-6E77-D35032D2B1E3}"/>
              </a:ext>
            </a:extLst>
          </p:cNvPr>
          <p:cNvPicPr>
            <a:picLocks noChangeAspect="1"/>
          </p:cNvPicPr>
          <p:nvPr/>
        </p:nvPicPr>
        <p:blipFill>
          <a:blip r:embed="rId2"/>
          <a:stretch>
            <a:fillRect/>
          </a:stretch>
        </p:blipFill>
        <p:spPr>
          <a:xfrm>
            <a:off x="1523566" y="3299669"/>
            <a:ext cx="6718030" cy="2029076"/>
          </a:xfrm>
          <a:prstGeom prst="rect">
            <a:avLst/>
          </a:prstGeom>
        </p:spPr>
      </p:pic>
    </p:spTree>
    <p:extLst>
      <p:ext uri="{BB962C8B-B14F-4D97-AF65-F5344CB8AC3E}">
        <p14:creationId xmlns:p14="http://schemas.microsoft.com/office/powerpoint/2010/main" val="415338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6B99-7D0E-B228-4437-07098E848B26}"/>
              </a:ext>
            </a:extLst>
          </p:cNvPr>
          <p:cNvSpPr>
            <a:spLocks noGrp="1"/>
          </p:cNvSpPr>
          <p:nvPr>
            <p:ph type="title"/>
          </p:nvPr>
        </p:nvSpPr>
        <p:spPr>
          <a:xfrm>
            <a:off x="980388" y="286603"/>
            <a:ext cx="10175292" cy="863467"/>
          </a:xfrm>
        </p:spPr>
        <p:txBody>
          <a:bodyPr>
            <a:normAutofit fontScale="90000"/>
          </a:bodyPr>
          <a:lstStyle/>
          <a:p>
            <a:pPr marL="0" indent="0">
              <a:buNone/>
            </a:pPr>
            <a:r>
              <a:rPr lang="en-US" sz="4400" dirty="0">
                <a:latin typeface="+mn-lt"/>
              </a:rPr>
              <a:t>Driver variables to analyze defaulters/fully paid</a:t>
            </a:r>
          </a:p>
        </p:txBody>
      </p:sp>
      <p:sp>
        <p:nvSpPr>
          <p:cNvPr id="3" name="Content Placeholder 2">
            <a:extLst>
              <a:ext uri="{FF2B5EF4-FFF2-40B4-BE49-F238E27FC236}">
                <a16:creationId xmlns:a16="http://schemas.microsoft.com/office/drawing/2014/main" id="{B925C9E2-8EAF-CDAE-540C-E08622FA630C}"/>
              </a:ext>
            </a:extLst>
          </p:cNvPr>
          <p:cNvSpPr>
            <a:spLocks noGrp="1"/>
          </p:cNvSpPr>
          <p:nvPr>
            <p:ph idx="1"/>
          </p:nvPr>
        </p:nvSpPr>
        <p:spPr/>
        <p:txBody>
          <a:bodyPr>
            <a:normAutofit fontScale="55000" lnSpcReduction="20000"/>
          </a:bodyPr>
          <a:lstStyle/>
          <a:p>
            <a:pPr algn="l" rtl="0" fontAlgn="base"/>
            <a:r>
              <a:rPr lang="en-US" sz="3000" b="0" i="0" dirty="0">
                <a:solidFill>
                  <a:srgbClr val="000000"/>
                </a:solidFill>
                <a:effectLst/>
                <a:latin typeface="Calibri" panose="020F0502020204030204" pitchFamily="34" charset="0"/>
              </a:rPr>
              <a:t>Term  </a:t>
            </a:r>
            <a:endParaRPr lang="en-US" sz="3000" b="0" i="0" dirty="0">
              <a:solidFill>
                <a:srgbClr val="000000"/>
              </a:solidFill>
              <a:effectLst/>
              <a:latin typeface="Segoe UI" panose="020B0502040204020203" pitchFamily="34" charset="0"/>
            </a:endParaRPr>
          </a:p>
          <a:p>
            <a:pPr algn="l" rtl="0" fontAlgn="base"/>
            <a:r>
              <a:rPr lang="en-US" sz="3000" b="0" i="0" dirty="0">
                <a:solidFill>
                  <a:srgbClr val="000000"/>
                </a:solidFill>
                <a:effectLst/>
                <a:latin typeface="Calibri" panose="020F0502020204030204" pitchFamily="34" charset="0"/>
              </a:rPr>
              <a:t>Grade  </a:t>
            </a:r>
            <a:endParaRPr lang="en-US" sz="3000" b="0" i="0" dirty="0">
              <a:solidFill>
                <a:srgbClr val="000000"/>
              </a:solidFill>
              <a:effectLst/>
              <a:latin typeface="Segoe UI" panose="020B0502040204020203" pitchFamily="34" charset="0"/>
            </a:endParaRPr>
          </a:p>
          <a:p>
            <a:pPr algn="l" rtl="0" fontAlgn="base"/>
            <a:r>
              <a:rPr lang="en-US" sz="3000" b="0" i="0" dirty="0">
                <a:solidFill>
                  <a:srgbClr val="000000"/>
                </a:solidFill>
                <a:effectLst/>
                <a:latin typeface="Calibri" panose="020F0502020204030204" pitchFamily="34" charset="0"/>
              </a:rPr>
              <a:t>Subgrade  </a:t>
            </a:r>
            <a:endParaRPr lang="en-US" sz="3000" b="0" i="0" dirty="0">
              <a:solidFill>
                <a:srgbClr val="000000"/>
              </a:solidFill>
              <a:effectLst/>
              <a:latin typeface="Segoe UI" panose="020B0502040204020203" pitchFamily="34" charset="0"/>
            </a:endParaRPr>
          </a:p>
          <a:p>
            <a:pPr algn="l" rtl="0" fontAlgn="base"/>
            <a:r>
              <a:rPr lang="en-US" sz="3000" b="0" i="0" dirty="0">
                <a:solidFill>
                  <a:srgbClr val="000000"/>
                </a:solidFill>
                <a:effectLst/>
                <a:latin typeface="Calibri" panose="020F0502020204030204" pitchFamily="34" charset="0"/>
              </a:rPr>
              <a:t>Emp length  </a:t>
            </a:r>
            <a:endParaRPr lang="en-US" sz="3000" b="0" i="0" dirty="0">
              <a:solidFill>
                <a:srgbClr val="000000"/>
              </a:solidFill>
              <a:effectLst/>
              <a:latin typeface="Segoe UI" panose="020B0502040204020203" pitchFamily="34" charset="0"/>
            </a:endParaRPr>
          </a:p>
          <a:p>
            <a:pPr algn="l" rtl="0" fontAlgn="base"/>
            <a:r>
              <a:rPr lang="en-US" sz="3000" b="0" i="0" dirty="0">
                <a:solidFill>
                  <a:srgbClr val="000000"/>
                </a:solidFill>
                <a:effectLst/>
                <a:latin typeface="Calibri" panose="020F0502020204030204" pitchFamily="34" charset="0"/>
              </a:rPr>
              <a:t>Home ownership  </a:t>
            </a:r>
            <a:endParaRPr lang="en-US" sz="3000" b="0" i="0" dirty="0">
              <a:solidFill>
                <a:srgbClr val="000000"/>
              </a:solidFill>
              <a:effectLst/>
              <a:latin typeface="Segoe UI" panose="020B0502040204020203" pitchFamily="34" charset="0"/>
            </a:endParaRPr>
          </a:p>
          <a:p>
            <a:pPr algn="l" rtl="0" fontAlgn="base"/>
            <a:r>
              <a:rPr lang="en-US" sz="3000" b="0" i="0" dirty="0">
                <a:solidFill>
                  <a:srgbClr val="000000"/>
                </a:solidFill>
                <a:effectLst/>
                <a:latin typeface="Calibri" panose="020F0502020204030204" pitchFamily="34" charset="0"/>
              </a:rPr>
              <a:t>Interest rate</a:t>
            </a:r>
            <a:endParaRPr lang="en-US" sz="3000" b="0" i="0" dirty="0">
              <a:solidFill>
                <a:srgbClr val="000000"/>
              </a:solidFill>
              <a:effectLst/>
              <a:latin typeface="Segoe UI" panose="020B0502040204020203" pitchFamily="34" charset="0"/>
            </a:endParaRPr>
          </a:p>
          <a:p>
            <a:pPr algn="l" rtl="0" fontAlgn="base"/>
            <a:r>
              <a:rPr lang="en-US" sz="3000" b="0" i="0" dirty="0">
                <a:solidFill>
                  <a:srgbClr val="000000"/>
                </a:solidFill>
                <a:effectLst/>
                <a:latin typeface="Calibri" panose="020F0502020204030204" pitchFamily="34" charset="0"/>
              </a:rPr>
              <a:t>Annual income  </a:t>
            </a:r>
            <a:endParaRPr lang="en-US" sz="3000" b="0" i="0" dirty="0">
              <a:solidFill>
                <a:srgbClr val="000000"/>
              </a:solidFill>
              <a:effectLst/>
              <a:latin typeface="Segoe UI" panose="020B0502040204020203" pitchFamily="34" charset="0"/>
            </a:endParaRPr>
          </a:p>
          <a:p>
            <a:pPr algn="l" rtl="0" fontAlgn="base"/>
            <a:r>
              <a:rPr lang="en-US" sz="3000" b="0" i="0" dirty="0">
                <a:solidFill>
                  <a:srgbClr val="000000"/>
                </a:solidFill>
                <a:effectLst/>
                <a:latin typeface="Calibri" panose="020F0502020204030204" pitchFamily="34" charset="0"/>
              </a:rPr>
              <a:t>DTI  </a:t>
            </a:r>
            <a:endParaRPr lang="en-US" sz="3000" b="0" i="0" dirty="0">
              <a:solidFill>
                <a:srgbClr val="000000"/>
              </a:solidFill>
              <a:effectLst/>
              <a:latin typeface="Segoe UI" panose="020B0502040204020203" pitchFamily="34" charset="0"/>
            </a:endParaRPr>
          </a:p>
          <a:p>
            <a:pPr algn="l" rtl="0" fontAlgn="base"/>
            <a:r>
              <a:rPr lang="en-US" sz="3000" b="0" i="0" dirty="0">
                <a:solidFill>
                  <a:srgbClr val="000000"/>
                </a:solidFill>
                <a:effectLst/>
                <a:latin typeface="Calibri" panose="020F0502020204030204" pitchFamily="34" charset="0"/>
              </a:rPr>
              <a:t>Purpose  </a:t>
            </a:r>
            <a:endParaRPr lang="en-US" sz="3000" b="0" i="0" dirty="0">
              <a:solidFill>
                <a:srgbClr val="000000"/>
              </a:solidFill>
              <a:effectLst/>
              <a:latin typeface="Segoe UI" panose="020B0502040204020203" pitchFamily="34" charset="0"/>
            </a:endParaRPr>
          </a:p>
          <a:p>
            <a:pPr algn="l" rtl="0" fontAlgn="base"/>
            <a:r>
              <a:rPr lang="en-US" sz="3000" b="0" i="0" dirty="0">
                <a:solidFill>
                  <a:srgbClr val="000000"/>
                </a:solidFill>
                <a:effectLst/>
                <a:latin typeface="Calibri" panose="020F0502020204030204" pitchFamily="34" charset="0"/>
              </a:rPr>
              <a:t>Loan date  </a:t>
            </a:r>
            <a:endParaRPr lang="en-US" sz="3000" b="0" i="0" dirty="0">
              <a:solidFill>
                <a:srgbClr val="000000"/>
              </a:solidFill>
              <a:effectLst/>
              <a:latin typeface="Segoe UI" panose="020B0502040204020203" pitchFamily="34" charset="0"/>
            </a:endParaRPr>
          </a:p>
          <a:p>
            <a:pPr algn="l" rtl="0" fontAlgn="base"/>
            <a:r>
              <a:rPr lang="en-US" sz="3000" b="0" i="0" dirty="0">
                <a:solidFill>
                  <a:srgbClr val="000000"/>
                </a:solidFill>
                <a:effectLst/>
                <a:latin typeface="Calibri" panose="020F0502020204030204" pitchFamily="34" charset="0"/>
              </a:rPr>
              <a:t>Verification status</a:t>
            </a:r>
            <a:endParaRPr lang="en-US" sz="3000" b="0" i="0" dirty="0">
              <a:solidFill>
                <a:srgbClr val="000000"/>
              </a:solidFill>
              <a:effectLst/>
              <a:latin typeface="Segoe UI" panose="020B0502040204020203" pitchFamily="34" charset="0"/>
            </a:endParaRPr>
          </a:p>
          <a:p>
            <a:pPr marL="0" indent="0">
              <a:buNone/>
            </a:pPr>
            <a:endParaRPr lang="en-US" sz="2000" dirty="0"/>
          </a:p>
          <a:p>
            <a:pPr lvl="1"/>
            <a:endParaRPr lang="en-US" sz="1600" dirty="0"/>
          </a:p>
        </p:txBody>
      </p:sp>
    </p:spTree>
    <p:extLst>
      <p:ext uri="{BB962C8B-B14F-4D97-AF65-F5344CB8AC3E}">
        <p14:creationId xmlns:p14="http://schemas.microsoft.com/office/powerpoint/2010/main" val="285058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F894-8208-6C33-1FD3-2666353D162C}"/>
              </a:ext>
            </a:extLst>
          </p:cNvPr>
          <p:cNvSpPr>
            <a:spLocks noGrp="1"/>
          </p:cNvSpPr>
          <p:nvPr>
            <p:ph type="title"/>
          </p:nvPr>
        </p:nvSpPr>
        <p:spPr>
          <a:xfrm>
            <a:off x="1097280" y="286603"/>
            <a:ext cx="10058400" cy="769199"/>
          </a:xfrm>
        </p:spPr>
        <p:txBody>
          <a:bodyPr/>
          <a:lstStyle/>
          <a:p>
            <a:r>
              <a:rPr lang="en-US" dirty="0">
                <a:latin typeface="+mn-lt"/>
                <a:cs typeface="Calibri Light"/>
              </a:rPr>
              <a:t>Problem Statement</a:t>
            </a:r>
            <a:endParaRPr lang="en-US" dirty="0">
              <a:latin typeface="+mn-lt"/>
            </a:endParaRPr>
          </a:p>
        </p:txBody>
      </p:sp>
      <p:sp>
        <p:nvSpPr>
          <p:cNvPr id="3" name="Content Placeholder 2">
            <a:extLst>
              <a:ext uri="{FF2B5EF4-FFF2-40B4-BE49-F238E27FC236}">
                <a16:creationId xmlns:a16="http://schemas.microsoft.com/office/drawing/2014/main" id="{93FDE944-DB74-E0FE-788F-CEB7D98E0F87}"/>
              </a:ext>
            </a:extLst>
          </p:cNvPr>
          <p:cNvSpPr>
            <a:spLocks noGrp="1"/>
          </p:cNvSpPr>
          <p:nvPr>
            <p:ph idx="1"/>
          </p:nvPr>
        </p:nvSpPr>
        <p:spPr/>
        <p:txBody>
          <a:bodyPr vert="horz" lIns="91440" tIns="45720" rIns="91440" bIns="45720" rtlCol="0" anchor="t">
            <a:normAutofit/>
          </a:bodyPr>
          <a:lstStyle/>
          <a:p>
            <a:r>
              <a:rPr lang="en-US" dirty="0">
                <a:cs typeface="Calibri"/>
              </a:rPr>
              <a:t>Analyze a real Business Problem using EDA</a:t>
            </a:r>
          </a:p>
          <a:p>
            <a:pPr lvl="1"/>
            <a:r>
              <a:rPr lang="en-US" dirty="0">
                <a:cs typeface="Calibri"/>
              </a:rPr>
              <a:t>The lending club lends money to borrower when it receives a loan application</a:t>
            </a:r>
            <a:endParaRPr lang="en-US" dirty="0">
              <a:ea typeface="Calibri"/>
              <a:cs typeface="Calibri"/>
            </a:endParaRPr>
          </a:p>
          <a:p>
            <a:pPr lvl="1"/>
            <a:r>
              <a:rPr lang="en-US" dirty="0">
                <a:cs typeface="Calibri"/>
              </a:rPr>
              <a:t>The Company needs to make decision based on user's profile.</a:t>
            </a:r>
            <a:endParaRPr lang="en-US" dirty="0">
              <a:ea typeface="Calibri"/>
              <a:cs typeface="Calibri"/>
            </a:endParaRPr>
          </a:p>
          <a:p>
            <a:pPr lvl="1"/>
            <a:r>
              <a:rPr lang="en-US" dirty="0">
                <a:cs typeface="Calibri"/>
              </a:rPr>
              <a:t>There are two type of risk:</a:t>
            </a:r>
            <a:endParaRPr lang="en-US" dirty="0">
              <a:ea typeface="Calibri"/>
              <a:cs typeface="Calibri"/>
            </a:endParaRPr>
          </a:p>
          <a:p>
            <a:pPr lvl="2"/>
            <a:r>
              <a:rPr lang="en-US" dirty="0">
                <a:ea typeface="Calibri"/>
                <a:cs typeface="Calibri"/>
              </a:rPr>
              <a:t>The User may pay</a:t>
            </a:r>
          </a:p>
          <a:p>
            <a:pPr lvl="2"/>
            <a:r>
              <a:rPr lang="en-US" dirty="0">
                <a:ea typeface="Calibri"/>
                <a:cs typeface="Calibri"/>
              </a:rPr>
              <a:t>The User may not pay</a:t>
            </a:r>
          </a:p>
          <a:p>
            <a:pPr lvl="1"/>
            <a:r>
              <a:rPr lang="en-US" dirty="0">
                <a:ea typeface="Calibri"/>
                <a:cs typeface="Calibri"/>
              </a:rPr>
              <a:t>We need to Analyze variables from given the dataset and find the driving variable to make right decision on weather to approve the loan application or not.</a:t>
            </a:r>
          </a:p>
          <a:p>
            <a:pPr marL="914400" lvl="2" indent="0">
              <a:buNone/>
            </a:pPr>
            <a:endParaRPr lang="en-US" dirty="0">
              <a:ea typeface="Calibri"/>
              <a:cs typeface="Calibri"/>
            </a:endParaRPr>
          </a:p>
          <a:p>
            <a:pPr lvl="2"/>
            <a:endParaRPr lang="en-US" dirty="0">
              <a:ea typeface="Calibri"/>
              <a:cs typeface="Calibri"/>
            </a:endParaRPr>
          </a:p>
        </p:txBody>
      </p:sp>
    </p:spTree>
    <p:extLst>
      <p:ext uri="{BB962C8B-B14F-4D97-AF65-F5344CB8AC3E}">
        <p14:creationId xmlns:p14="http://schemas.microsoft.com/office/powerpoint/2010/main" val="3305483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27E2-5E34-F865-3C42-C0F7EA31DB47}"/>
              </a:ext>
            </a:extLst>
          </p:cNvPr>
          <p:cNvSpPr>
            <a:spLocks noGrp="1"/>
          </p:cNvSpPr>
          <p:nvPr>
            <p:ph type="title"/>
          </p:nvPr>
        </p:nvSpPr>
        <p:spPr>
          <a:xfrm>
            <a:off x="725864" y="286603"/>
            <a:ext cx="10429816" cy="788053"/>
          </a:xfrm>
        </p:spPr>
        <p:txBody>
          <a:bodyPr/>
          <a:lstStyle/>
          <a:p>
            <a:r>
              <a:rPr lang="en-US" dirty="0">
                <a:latin typeface="+mn-lt"/>
              </a:rPr>
              <a:t>Conclusion</a:t>
            </a:r>
            <a:endParaRPr lang="en-IN" dirty="0">
              <a:latin typeface="+mn-lt"/>
            </a:endParaRPr>
          </a:p>
        </p:txBody>
      </p:sp>
      <p:sp>
        <p:nvSpPr>
          <p:cNvPr id="3" name="Content Placeholder 2">
            <a:extLst>
              <a:ext uri="{FF2B5EF4-FFF2-40B4-BE49-F238E27FC236}">
                <a16:creationId xmlns:a16="http://schemas.microsoft.com/office/drawing/2014/main" id="{81A0777F-DE35-088F-CBCF-C9FA17AC2678}"/>
              </a:ext>
            </a:extLst>
          </p:cNvPr>
          <p:cNvSpPr>
            <a:spLocks noGrp="1"/>
          </p:cNvSpPr>
          <p:nvPr>
            <p:ph idx="1"/>
          </p:nvPr>
        </p:nvSpPr>
        <p:spPr/>
        <p:txBody>
          <a:bodyPr>
            <a:noAutofit/>
          </a:bodyPr>
          <a:lstStyle/>
          <a:p>
            <a:pPr>
              <a:buFont typeface="Wingdings" panose="05000000000000000000" pitchFamily="2" charset="2"/>
              <a:buChar char="Ø"/>
            </a:pPr>
            <a:r>
              <a:rPr lang="en-US" sz="1600" dirty="0"/>
              <a:t>Strong correlation between </a:t>
            </a:r>
            <a:r>
              <a:rPr lang="en-US" sz="1600" dirty="0" err="1"/>
              <a:t>funded_amnt</a:t>
            </a:r>
            <a:r>
              <a:rPr lang="en-US" sz="1600" dirty="0"/>
              <a:t> and </a:t>
            </a:r>
            <a:r>
              <a:rPr lang="en-US" sz="1600" dirty="0" err="1"/>
              <a:t>funded_amnt_inv</a:t>
            </a:r>
            <a:endParaRPr lang="en-US" sz="1600" dirty="0"/>
          </a:p>
          <a:p>
            <a:pPr>
              <a:buFont typeface="Wingdings" panose="05000000000000000000" pitchFamily="2" charset="2"/>
              <a:buChar char="Ø"/>
            </a:pPr>
            <a:r>
              <a:rPr lang="en-US" sz="1600" dirty="0">
                <a:effectLst/>
                <a:latin typeface="Calibri" panose="020F0502020204030204" pitchFamily="34" charset="0"/>
                <a:ea typeface="Calibri" panose="020F0502020204030204" pitchFamily="34" charset="0"/>
                <a:cs typeface="Arial" panose="020B0604020202020204" pitchFamily="34" charset="0"/>
              </a:rPr>
              <a:t>Negative correlation between </a:t>
            </a:r>
            <a:r>
              <a:rPr lang="en-US" sz="1600" dirty="0" err="1">
                <a:effectLst/>
                <a:latin typeface="Calibri" panose="020F0502020204030204" pitchFamily="34" charset="0"/>
                <a:ea typeface="Calibri" panose="020F0502020204030204" pitchFamily="34" charset="0"/>
                <a:cs typeface="Arial" panose="020B0604020202020204" pitchFamily="34" charset="0"/>
              </a:rPr>
              <a:t>dti</a:t>
            </a:r>
            <a:r>
              <a:rPr lang="en-US" sz="1600" dirty="0">
                <a:effectLst/>
                <a:latin typeface="Calibri" panose="020F0502020204030204" pitchFamily="34" charset="0"/>
                <a:ea typeface="Calibri" panose="020F0502020204030204" pitchFamily="34" charset="0"/>
                <a:cs typeface="Arial" panose="020B0604020202020204" pitchFamily="34" charset="0"/>
              </a:rPr>
              <a:t> and annual </a:t>
            </a:r>
            <a:r>
              <a:rPr lang="en-US" sz="1600" dirty="0" err="1">
                <a:effectLst/>
                <a:latin typeface="Calibri" panose="020F0502020204030204" pitchFamily="34" charset="0"/>
                <a:ea typeface="Calibri" panose="020F0502020204030204" pitchFamily="34" charset="0"/>
                <a:cs typeface="Arial" panose="020B0604020202020204" pitchFamily="34" charset="0"/>
              </a:rPr>
              <a:t>inc</a:t>
            </a:r>
            <a:r>
              <a:rPr lang="en-US" sz="1600" dirty="0">
                <a:effectLst/>
                <a:latin typeface="Calibri" panose="020F0502020204030204" pitchFamily="34" charset="0"/>
                <a:ea typeface="Calibri" panose="020F0502020204030204" pitchFamily="34" charset="0"/>
                <a:cs typeface="Arial" panose="020B0604020202020204" pitchFamily="34" charset="0"/>
              </a:rPr>
              <a:t>, that means if there is higher income then debt to income will be less and also these candidates will be paying loan</a:t>
            </a:r>
            <a:endParaRPr lang="en-US" sz="1600" dirty="0"/>
          </a:p>
          <a:p>
            <a:pPr>
              <a:buFont typeface="Wingdings" panose="05000000000000000000" pitchFamily="2" charset="2"/>
              <a:buChar char="Ø"/>
            </a:pPr>
            <a:r>
              <a:rPr lang="en-US" sz="1600" dirty="0"/>
              <a:t>Funded amount by investor is directly proportion with Funded amount by lending club, hence one of the columns can be removed.</a:t>
            </a:r>
          </a:p>
          <a:p>
            <a:pPr>
              <a:buFont typeface="Wingdings" panose="05000000000000000000" pitchFamily="2" charset="2"/>
              <a:buChar char="Ø"/>
            </a:pPr>
            <a:r>
              <a:rPr lang="en-US" sz="1600" dirty="0"/>
              <a:t>If annual income is less then 58000 - 60000 then there is more probability of having defaulter</a:t>
            </a:r>
          </a:p>
          <a:p>
            <a:pPr>
              <a:buFont typeface="Wingdings" panose="05000000000000000000" pitchFamily="2" charset="2"/>
              <a:buChar char="Ø"/>
            </a:pPr>
            <a:r>
              <a:rPr lang="en-US" sz="1600" dirty="0"/>
              <a:t>If Loan amount greater then 10000/-, it is risky as it mostly may go into the bucket of defaulters.</a:t>
            </a:r>
          </a:p>
          <a:p>
            <a:pPr>
              <a:buFont typeface="Wingdings" panose="05000000000000000000" pitchFamily="2" charset="2"/>
              <a:buChar char="Ø"/>
            </a:pPr>
            <a:r>
              <a:rPr lang="en-US" sz="1600" dirty="0"/>
              <a:t>Subgrade with G5 will be most likely default the loan.</a:t>
            </a:r>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endParaRPr lang="en-IN" sz="1600" dirty="0"/>
          </a:p>
          <a:p>
            <a:pPr>
              <a:buFont typeface="Wingdings" panose="05000000000000000000" pitchFamily="2" charset="2"/>
              <a:buChar char="Ø"/>
            </a:pPr>
            <a:endParaRPr lang="en-US" sz="1600" dirty="0"/>
          </a:p>
          <a:p>
            <a:pPr>
              <a:buFont typeface="Wingdings" panose="05000000000000000000" pitchFamily="2" charset="2"/>
              <a:buChar char="Ø"/>
            </a:pPr>
            <a:endParaRPr lang="en-US" sz="1600" dirty="0"/>
          </a:p>
          <a:p>
            <a:pPr>
              <a:buFont typeface="Wingdings" panose="05000000000000000000" pitchFamily="2" charset="2"/>
              <a:buChar char="Ø"/>
            </a:pPr>
            <a:endParaRPr lang="en-IN" sz="1600" dirty="0"/>
          </a:p>
        </p:txBody>
      </p:sp>
    </p:spTree>
    <p:extLst>
      <p:ext uri="{BB962C8B-B14F-4D97-AF65-F5344CB8AC3E}">
        <p14:creationId xmlns:p14="http://schemas.microsoft.com/office/powerpoint/2010/main" val="1920657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10C2-D4A1-BB93-BB38-07C8F51F81AC}"/>
              </a:ext>
            </a:extLst>
          </p:cNvPr>
          <p:cNvSpPr>
            <a:spLocks noGrp="1"/>
          </p:cNvSpPr>
          <p:nvPr>
            <p:ph type="title"/>
          </p:nvPr>
        </p:nvSpPr>
        <p:spPr>
          <a:xfrm>
            <a:off x="1097280" y="286603"/>
            <a:ext cx="10058400" cy="844613"/>
          </a:xfrm>
        </p:spPr>
        <p:txBody>
          <a:bodyPr/>
          <a:lstStyle/>
          <a:p>
            <a:r>
              <a:rPr lang="en-US" dirty="0">
                <a:latin typeface="+mn-lt"/>
              </a:rPr>
              <a:t>Conclusion</a:t>
            </a:r>
            <a:endParaRPr lang="en-IN" dirty="0">
              <a:latin typeface="+mn-lt"/>
            </a:endParaRPr>
          </a:p>
        </p:txBody>
      </p:sp>
      <p:sp>
        <p:nvSpPr>
          <p:cNvPr id="3" name="Content Placeholder 2">
            <a:extLst>
              <a:ext uri="{FF2B5EF4-FFF2-40B4-BE49-F238E27FC236}">
                <a16:creationId xmlns:a16="http://schemas.microsoft.com/office/drawing/2014/main" id="{035EDC02-DF4C-5352-4D1D-520CFF8224F1}"/>
              </a:ext>
            </a:extLst>
          </p:cNvPr>
          <p:cNvSpPr>
            <a:spLocks noGrp="1"/>
          </p:cNvSpPr>
          <p:nvPr>
            <p:ph idx="1"/>
          </p:nvPr>
        </p:nvSpPr>
        <p:spPr/>
        <p:txBody>
          <a:bodyPr>
            <a:normAutofit/>
          </a:bodyPr>
          <a:lstStyle/>
          <a:p>
            <a:pPr>
              <a:buFont typeface="Wingdings" panose="05000000000000000000" pitchFamily="2" charset="2"/>
              <a:buChar char="Ø"/>
            </a:pPr>
            <a:r>
              <a:rPr lang="en-US" sz="1600" dirty="0"/>
              <a:t>Maximum number of loans were taken and number of fully paid too is for </a:t>
            </a:r>
            <a:r>
              <a:rPr lang="en-US" sz="1600" dirty="0" err="1"/>
              <a:t>debt_consolidation</a:t>
            </a:r>
            <a:r>
              <a:rPr lang="en-US" sz="1600" dirty="0"/>
              <a:t> and </a:t>
            </a:r>
            <a:r>
              <a:rPr lang="en-US" sz="1600" dirty="0" err="1"/>
              <a:t>credit_card</a:t>
            </a:r>
            <a:r>
              <a:rPr lang="en-US" sz="1600" dirty="0"/>
              <a:t> bills. </a:t>
            </a:r>
          </a:p>
          <a:p>
            <a:pPr>
              <a:buFont typeface="Wingdings" panose="05000000000000000000" pitchFamily="2" charset="2"/>
              <a:buChar char="Ø"/>
            </a:pPr>
            <a:r>
              <a:rPr lang="en-US" sz="1600" dirty="0"/>
              <a:t>Loan taken for small business are risky as they are maximum median for charged off data set.</a:t>
            </a:r>
          </a:p>
          <a:p>
            <a:pPr>
              <a:buFont typeface="Wingdings" panose="05000000000000000000" pitchFamily="2" charset="2"/>
              <a:buChar char="Ø"/>
            </a:pPr>
            <a:r>
              <a:rPr lang="en-US" sz="1600" dirty="0"/>
              <a:t>Lowered interest rates will help to get paid off , in charged off data set more then 12% with 36 month is defaulter and for same duration if interest rate is between 10 – 12 % then loans are paid of more in Fully paid data set .</a:t>
            </a:r>
          </a:p>
          <a:p>
            <a:pPr>
              <a:buFont typeface="Wingdings" panose="05000000000000000000" pitchFamily="2" charset="2"/>
              <a:buChar char="Ø"/>
            </a:pPr>
            <a:r>
              <a:rPr lang="en-US" sz="1600" dirty="0"/>
              <a:t>Employees having more then 10 years of experience should be approved with loan below 12000 and will more tend to fully pay, however if loan more then 12000 is given then it may be charged off.</a:t>
            </a:r>
          </a:p>
          <a:p>
            <a:pPr>
              <a:buFont typeface="Wingdings" panose="05000000000000000000" pitchFamily="2" charset="2"/>
              <a:buChar char="Ø"/>
            </a:pPr>
            <a:r>
              <a:rPr lang="en-US" sz="1600" dirty="0"/>
              <a:t>Charged Off numbers is low with all the verification status, and so is the fully paid number is high in all of the verification status. Hence this variable is not giving much insights.</a:t>
            </a:r>
          </a:p>
        </p:txBody>
      </p:sp>
    </p:spTree>
    <p:extLst>
      <p:ext uri="{BB962C8B-B14F-4D97-AF65-F5344CB8AC3E}">
        <p14:creationId xmlns:p14="http://schemas.microsoft.com/office/powerpoint/2010/main" val="186754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C6FA-7F8A-B0BB-47D4-DAF4E9BCA6C4}"/>
              </a:ext>
            </a:extLst>
          </p:cNvPr>
          <p:cNvSpPr>
            <a:spLocks noGrp="1"/>
          </p:cNvSpPr>
          <p:nvPr>
            <p:ph type="title"/>
          </p:nvPr>
        </p:nvSpPr>
        <p:spPr>
          <a:xfrm>
            <a:off x="572493" y="238539"/>
            <a:ext cx="11018520" cy="817263"/>
          </a:xfrm>
        </p:spPr>
        <p:txBody>
          <a:bodyPr anchor="b">
            <a:normAutofit/>
          </a:bodyPr>
          <a:lstStyle/>
          <a:p>
            <a:r>
              <a:rPr lang="en-US" sz="5400" dirty="0">
                <a:latin typeface="+mn-lt"/>
                <a:ea typeface="Calibri Light"/>
                <a:cs typeface="Calibri Light"/>
              </a:rPr>
              <a:t>Assumptions</a:t>
            </a:r>
            <a:endParaRPr lang="en-US" sz="5400" dirty="0">
              <a:latin typeface="+mn-lt"/>
            </a:endParaRPr>
          </a:p>
        </p:txBody>
      </p:sp>
      <p:sp>
        <p:nvSpPr>
          <p:cNvPr id="3" name="Content Placeholder 2">
            <a:extLst>
              <a:ext uri="{FF2B5EF4-FFF2-40B4-BE49-F238E27FC236}">
                <a16:creationId xmlns:a16="http://schemas.microsoft.com/office/drawing/2014/main" id="{3F843E45-C4F2-94EC-2E10-5D6FD8D071E3}"/>
              </a:ext>
            </a:extLst>
          </p:cNvPr>
          <p:cNvSpPr>
            <a:spLocks noGrp="1"/>
          </p:cNvSpPr>
          <p:nvPr>
            <p:ph idx="1"/>
          </p:nvPr>
        </p:nvSpPr>
        <p:spPr>
          <a:xfrm>
            <a:off x="572493" y="2071316"/>
            <a:ext cx="6713552" cy="4119172"/>
          </a:xfrm>
        </p:spPr>
        <p:txBody>
          <a:bodyPr anchor="t">
            <a:normAutofit lnSpcReduction="10000"/>
          </a:bodyPr>
          <a:lstStyle/>
          <a:p>
            <a:pPr>
              <a:buFont typeface="Wingdings" panose="05000000000000000000" pitchFamily="2" charset="2"/>
              <a:buChar char="ü"/>
            </a:pPr>
            <a:r>
              <a:rPr lang="en-US" sz="1900" dirty="0"/>
              <a:t>As per given records, analysis will be done only on the basis of Loan Status “Fully Paid” and “Charged off”.</a:t>
            </a:r>
          </a:p>
          <a:p>
            <a:pPr>
              <a:buFont typeface="Wingdings" panose="05000000000000000000" pitchFamily="2" charset="2"/>
              <a:buChar char="ü"/>
            </a:pPr>
            <a:r>
              <a:rPr lang="en-US" sz="1900" dirty="0"/>
              <a:t>Loan status with value “Current” are running loans and it is not possible to identify if the borrower will pay the loan or not; hence it is not a good idea to include this data.</a:t>
            </a:r>
          </a:p>
          <a:p>
            <a:pPr>
              <a:buFont typeface="Wingdings" panose="05000000000000000000" pitchFamily="2" charset="2"/>
              <a:buChar char="ü"/>
            </a:pPr>
            <a:r>
              <a:rPr lang="en-US" sz="1900" dirty="0"/>
              <a:t>On the basis of data given it is also identified that some of the columns are not at all useful/having null records/same records/ very less records. Hence all those columns will be dropped during the process</a:t>
            </a:r>
          </a:p>
          <a:p>
            <a:pPr>
              <a:buFont typeface="Wingdings" panose="05000000000000000000" pitchFamily="2" charset="2"/>
              <a:buChar char="ü"/>
            </a:pPr>
            <a:r>
              <a:rPr lang="en-US" sz="1900" dirty="0"/>
              <a:t>If columns having maximum correlation, then one of the column will be dropped off</a:t>
            </a:r>
          </a:p>
          <a:p>
            <a:pPr>
              <a:buFont typeface="Wingdings" panose="05000000000000000000" pitchFamily="2" charset="2"/>
              <a:buChar char="ü"/>
            </a:pPr>
            <a:r>
              <a:rPr lang="en-US" sz="1900" dirty="0"/>
              <a:t>For analyzing data on the basis of grades/subgrades , website </a:t>
            </a:r>
            <a:r>
              <a:rPr lang="en-IN" sz="1900" dirty="0">
                <a:effectLst/>
                <a:hlinkClick r:id="rId2" tooltip="https://www.marlo.online/loan-grades"/>
              </a:rPr>
              <a:t>https://www.marlo.online/loan-grades</a:t>
            </a:r>
            <a:r>
              <a:rPr lang="en-IN" sz="1900" dirty="0">
                <a:effectLst/>
              </a:rPr>
              <a:t> has been referred</a:t>
            </a:r>
          </a:p>
          <a:p>
            <a:pPr>
              <a:buFont typeface="Wingdings" panose="05000000000000000000" pitchFamily="2" charset="2"/>
              <a:buChar char="ü"/>
            </a:pPr>
            <a:endParaRPr lang="en-US" sz="1900" dirty="0"/>
          </a:p>
          <a:p>
            <a:endParaRPr lang="en-US" sz="1900" dirty="0"/>
          </a:p>
          <a:p>
            <a:endParaRPr lang="en-US" sz="1900" dirty="0"/>
          </a:p>
        </p:txBody>
      </p:sp>
      <p:pic>
        <p:nvPicPr>
          <p:cNvPr id="4" name="Picture 4" descr="A screenshot of a test&#10;&#10;Description automatically generated">
            <a:extLst>
              <a:ext uri="{FF2B5EF4-FFF2-40B4-BE49-F238E27FC236}">
                <a16:creationId xmlns:a16="http://schemas.microsoft.com/office/drawing/2014/main" id="{3A20FACC-EF4C-93AE-A4D0-BB25165110FB}"/>
              </a:ext>
            </a:extLst>
          </p:cNvPr>
          <p:cNvPicPr>
            <a:picLocks noChangeAspect="1"/>
          </p:cNvPicPr>
          <p:nvPr/>
        </p:nvPicPr>
        <p:blipFill rotWithShape="1">
          <a:blip r:embed="rId3"/>
          <a:srcRect l="1831" r="14954" b="3"/>
          <a:stretch/>
        </p:blipFill>
        <p:spPr>
          <a:xfrm>
            <a:off x="7945693" y="2605709"/>
            <a:ext cx="2934635" cy="3050386"/>
          </a:xfrm>
          <a:prstGeom prst="rect">
            <a:avLst/>
          </a:prstGeom>
        </p:spPr>
      </p:pic>
      <p:sp>
        <p:nvSpPr>
          <p:cNvPr id="5" name="TextBox 4">
            <a:extLst>
              <a:ext uri="{FF2B5EF4-FFF2-40B4-BE49-F238E27FC236}">
                <a16:creationId xmlns:a16="http://schemas.microsoft.com/office/drawing/2014/main" id="{7A36B3BD-85E9-07B9-B4CD-02A01A7792B6}"/>
              </a:ext>
            </a:extLst>
          </p:cNvPr>
          <p:cNvSpPr txBox="1"/>
          <p:nvPr/>
        </p:nvSpPr>
        <p:spPr>
          <a:xfrm>
            <a:off x="8137128" y="57551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Grade and Subgrade Scale</a:t>
            </a:r>
          </a:p>
        </p:txBody>
      </p:sp>
    </p:spTree>
    <p:extLst>
      <p:ext uri="{BB962C8B-B14F-4D97-AF65-F5344CB8AC3E}">
        <p14:creationId xmlns:p14="http://schemas.microsoft.com/office/powerpoint/2010/main" val="246707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1A30-6C89-E144-4B73-D08C64DCF888}"/>
              </a:ext>
            </a:extLst>
          </p:cNvPr>
          <p:cNvSpPr>
            <a:spLocks noGrp="1"/>
          </p:cNvSpPr>
          <p:nvPr>
            <p:ph type="title"/>
          </p:nvPr>
        </p:nvSpPr>
        <p:spPr>
          <a:xfrm>
            <a:off x="1097280" y="286603"/>
            <a:ext cx="10058400" cy="769199"/>
          </a:xfrm>
        </p:spPr>
        <p:txBody>
          <a:bodyPr/>
          <a:lstStyle/>
          <a:p>
            <a:r>
              <a:rPr lang="en-US" dirty="0">
                <a:latin typeface="+mn-lt"/>
              </a:rPr>
              <a:t>DATA Cleanup and splitting dataset</a:t>
            </a:r>
            <a:endParaRPr lang="en-IN" dirty="0">
              <a:latin typeface="+mn-lt"/>
            </a:endParaRPr>
          </a:p>
        </p:txBody>
      </p:sp>
      <p:sp>
        <p:nvSpPr>
          <p:cNvPr id="3" name="Content Placeholder 2">
            <a:extLst>
              <a:ext uri="{FF2B5EF4-FFF2-40B4-BE49-F238E27FC236}">
                <a16:creationId xmlns:a16="http://schemas.microsoft.com/office/drawing/2014/main" id="{3B56FC1A-1378-184F-158C-89ED84A860F5}"/>
              </a:ext>
            </a:extLst>
          </p:cNvPr>
          <p:cNvSpPr>
            <a:spLocks noGrp="1"/>
          </p:cNvSpPr>
          <p:nvPr>
            <p:ph idx="1"/>
          </p:nvPr>
        </p:nvSpPr>
        <p:spPr/>
        <p:txBody>
          <a:bodyPr>
            <a:normAutofit/>
          </a:bodyPr>
          <a:lstStyle/>
          <a:p>
            <a:pPr>
              <a:buFont typeface="Wingdings" panose="05000000000000000000" pitchFamily="2" charset="2"/>
              <a:buChar char="ü"/>
            </a:pPr>
            <a:r>
              <a:rPr lang="en-US" sz="1800" dirty="0"/>
              <a:t>Initially there were 111 Columns. Dataset: </a:t>
            </a:r>
            <a:r>
              <a:rPr lang="en-US" sz="1800" b="1" dirty="0"/>
              <a:t>‘</a:t>
            </a:r>
            <a:r>
              <a:rPr lang="en-US" sz="1800" b="1" dirty="0" err="1"/>
              <a:t>df</a:t>
            </a:r>
            <a:r>
              <a:rPr lang="en-US" sz="1800" b="1" dirty="0"/>
              <a:t>’</a:t>
            </a:r>
          </a:p>
          <a:p>
            <a:pPr>
              <a:buFont typeface="Wingdings" panose="05000000000000000000" pitchFamily="2" charset="2"/>
              <a:buChar char="ü"/>
            </a:pPr>
            <a:r>
              <a:rPr lang="en-US" sz="1800" dirty="0"/>
              <a:t>Below Columns has been deleted:</a:t>
            </a:r>
          </a:p>
          <a:p>
            <a:pPr>
              <a:buFont typeface="Wingdings" panose="05000000000000000000" pitchFamily="2" charset="2"/>
              <a:buChar char="ü"/>
            </a:pPr>
            <a:r>
              <a:rPr lang="en-US" sz="1800" dirty="0"/>
              <a:t>In which almost 55 columns had 80-90% of Null values.</a:t>
            </a:r>
          </a:p>
          <a:p>
            <a:pPr>
              <a:buFont typeface="Wingdings" panose="05000000000000000000" pitchFamily="2" charset="2"/>
              <a:buChar char="ü"/>
            </a:pPr>
            <a:r>
              <a:rPr lang="en-US" sz="1800" dirty="0"/>
              <a:t>Columns related to Customer behavior is deleted as it reflect only after approving loans.</a:t>
            </a:r>
          </a:p>
          <a:p>
            <a:pPr>
              <a:buFont typeface="Wingdings" panose="05000000000000000000" pitchFamily="2" charset="2"/>
              <a:buChar char="ü"/>
            </a:pPr>
            <a:r>
              <a:rPr lang="en-US" sz="1800" dirty="0"/>
              <a:t>Rows containing </a:t>
            </a:r>
            <a:r>
              <a:rPr lang="en-US" sz="1800" dirty="0" err="1"/>
              <a:t>loan_status</a:t>
            </a:r>
            <a:r>
              <a:rPr lang="en-US" sz="1800" dirty="0"/>
              <a:t>= Current.</a:t>
            </a:r>
          </a:p>
          <a:p>
            <a:pPr>
              <a:buFont typeface="Wingdings" panose="05000000000000000000" pitchFamily="2" charset="2"/>
              <a:buChar char="ü"/>
            </a:pPr>
            <a:r>
              <a:rPr lang="en-US" sz="1800" dirty="0"/>
              <a:t>After all cleanups we left with 25 Columns, in data set: </a:t>
            </a:r>
            <a:r>
              <a:rPr lang="en-US" sz="1800" b="1" dirty="0"/>
              <a:t>‘</a:t>
            </a:r>
            <a:r>
              <a:rPr lang="en-US" sz="1800" b="1" dirty="0" err="1"/>
              <a:t>df_noncurrent</a:t>
            </a:r>
            <a:r>
              <a:rPr lang="en-US" sz="1800" b="1" dirty="0"/>
              <a:t>’</a:t>
            </a:r>
          </a:p>
          <a:p>
            <a:pPr>
              <a:buFont typeface="Wingdings" panose="05000000000000000000" pitchFamily="2" charset="2"/>
              <a:buChar char="ü"/>
            </a:pPr>
            <a:r>
              <a:rPr lang="en-US" sz="1800" dirty="0"/>
              <a:t>Two new dataset created for more deeper analysis</a:t>
            </a:r>
          </a:p>
          <a:p>
            <a:pPr>
              <a:buFont typeface="Wingdings" panose="05000000000000000000" pitchFamily="2" charset="2"/>
              <a:buChar char="ü"/>
            </a:pPr>
            <a:r>
              <a:rPr lang="en-US" sz="1800" dirty="0"/>
              <a:t>Data </a:t>
            </a:r>
            <a:r>
              <a:rPr lang="en-US" sz="1800" dirty="0" err="1"/>
              <a:t>splitted</a:t>
            </a:r>
            <a:r>
              <a:rPr lang="en-US" sz="1800" dirty="0"/>
              <a:t> on loan status 1. for fully paid: </a:t>
            </a:r>
            <a:r>
              <a:rPr lang="en-US" sz="1800" b="1" dirty="0"/>
              <a:t>‘</a:t>
            </a:r>
            <a:r>
              <a:rPr lang="en-US" sz="1800" b="1" dirty="0" err="1"/>
              <a:t>df_fully_paid</a:t>
            </a:r>
            <a:r>
              <a:rPr lang="en-US" sz="1800" dirty="0"/>
              <a:t>’ 2.for Charged off: </a:t>
            </a:r>
            <a:r>
              <a:rPr lang="en-US" sz="1800" b="1" dirty="0"/>
              <a:t>‘</a:t>
            </a:r>
            <a:r>
              <a:rPr lang="en-US" sz="1800" b="1" dirty="0" err="1"/>
              <a:t>df_charged_off</a:t>
            </a:r>
            <a:r>
              <a:rPr lang="en-US" sz="1800" b="1" dirty="0"/>
              <a:t>’</a:t>
            </a:r>
            <a:r>
              <a:rPr lang="en-US" sz="1800" dirty="0"/>
              <a:t>.</a:t>
            </a:r>
          </a:p>
          <a:p>
            <a:endParaRPr lang="en-IN" sz="1800" dirty="0"/>
          </a:p>
        </p:txBody>
      </p:sp>
    </p:spTree>
    <p:extLst>
      <p:ext uri="{BB962C8B-B14F-4D97-AF65-F5344CB8AC3E}">
        <p14:creationId xmlns:p14="http://schemas.microsoft.com/office/powerpoint/2010/main" val="1320747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16C4-FED6-AB50-4470-088C2AA990AC}"/>
              </a:ext>
            </a:extLst>
          </p:cNvPr>
          <p:cNvSpPr>
            <a:spLocks noGrp="1"/>
          </p:cNvSpPr>
          <p:nvPr>
            <p:ph type="title"/>
          </p:nvPr>
        </p:nvSpPr>
        <p:spPr>
          <a:xfrm>
            <a:off x="3480047" y="2473254"/>
            <a:ext cx="4988512" cy="1325563"/>
          </a:xfrm>
        </p:spPr>
        <p:txBody>
          <a:bodyPr/>
          <a:lstStyle/>
          <a:p>
            <a:r>
              <a:rPr lang="en-US" dirty="0">
                <a:latin typeface="+mn-lt"/>
                <a:ea typeface="Calibri Light"/>
                <a:cs typeface="Calibri Light"/>
              </a:rPr>
              <a:t>Data Analysis</a:t>
            </a:r>
            <a:endParaRPr lang="en-US" dirty="0">
              <a:latin typeface="+mn-lt"/>
            </a:endParaRPr>
          </a:p>
        </p:txBody>
      </p:sp>
    </p:spTree>
    <p:extLst>
      <p:ext uri="{BB962C8B-B14F-4D97-AF65-F5344CB8AC3E}">
        <p14:creationId xmlns:p14="http://schemas.microsoft.com/office/powerpoint/2010/main" val="14945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16C4-FED6-AB50-4470-088C2AA990AC}"/>
              </a:ext>
            </a:extLst>
          </p:cNvPr>
          <p:cNvSpPr>
            <a:spLocks noGrp="1"/>
          </p:cNvSpPr>
          <p:nvPr>
            <p:ph type="title"/>
          </p:nvPr>
        </p:nvSpPr>
        <p:spPr>
          <a:xfrm>
            <a:off x="452487" y="286604"/>
            <a:ext cx="10703193" cy="889266"/>
          </a:xfrm>
        </p:spPr>
        <p:txBody>
          <a:bodyPr/>
          <a:lstStyle/>
          <a:p>
            <a:r>
              <a:rPr lang="en-US" sz="4400" dirty="0">
                <a:effectLst/>
                <a:latin typeface="Calibri" panose="020F0502020204030204" pitchFamily="34" charset="0"/>
                <a:ea typeface="Calibri" panose="020F0502020204030204" pitchFamily="34" charset="0"/>
                <a:cs typeface="Arial" panose="020B0604020202020204" pitchFamily="34" charset="0"/>
              </a:rPr>
              <a:t>Analysis 1: Data correlation</a:t>
            </a:r>
            <a:endParaRPr lang="en-US" dirty="0"/>
          </a:p>
        </p:txBody>
      </p:sp>
      <p:sp>
        <p:nvSpPr>
          <p:cNvPr id="3" name="Content Placeholder 2">
            <a:extLst>
              <a:ext uri="{FF2B5EF4-FFF2-40B4-BE49-F238E27FC236}">
                <a16:creationId xmlns:a16="http://schemas.microsoft.com/office/drawing/2014/main" id="{8C756F11-80E8-4A3E-02D2-6415347E99FC}"/>
              </a:ext>
            </a:extLst>
          </p:cNvPr>
          <p:cNvSpPr>
            <a:spLocks noGrp="1"/>
          </p:cNvSpPr>
          <p:nvPr>
            <p:ph idx="1"/>
          </p:nvPr>
        </p:nvSpPr>
        <p:spPr>
          <a:xfrm>
            <a:off x="926977" y="1843380"/>
            <a:ext cx="10338046" cy="4351338"/>
          </a:xfrm>
        </p:spPr>
        <p:txBody>
          <a:bodyPr/>
          <a:lstStyle/>
          <a:p>
            <a:r>
              <a:rPr lang="en-US" dirty="0"/>
              <a:t>After data clean up , following is the correlation of data:</a:t>
            </a:r>
          </a:p>
          <a:p>
            <a:endParaRPr lang="en-US" sz="1600" dirty="0"/>
          </a:p>
        </p:txBody>
      </p:sp>
      <p:pic>
        <p:nvPicPr>
          <p:cNvPr id="4" name="Picture 3">
            <a:extLst>
              <a:ext uri="{FF2B5EF4-FFF2-40B4-BE49-F238E27FC236}">
                <a16:creationId xmlns:a16="http://schemas.microsoft.com/office/drawing/2014/main" id="{5AB1A9B4-4936-C711-BC8F-E1070CFC3096}"/>
              </a:ext>
            </a:extLst>
          </p:cNvPr>
          <p:cNvPicPr>
            <a:picLocks noChangeAspect="1"/>
          </p:cNvPicPr>
          <p:nvPr/>
        </p:nvPicPr>
        <p:blipFill>
          <a:blip r:embed="rId2"/>
          <a:stretch>
            <a:fillRect/>
          </a:stretch>
        </p:blipFill>
        <p:spPr>
          <a:xfrm>
            <a:off x="926977" y="2428684"/>
            <a:ext cx="8123555" cy="2217642"/>
          </a:xfrm>
          <a:prstGeom prst="rect">
            <a:avLst/>
          </a:prstGeom>
        </p:spPr>
      </p:pic>
      <p:sp>
        <p:nvSpPr>
          <p:cNvPr id="6" name="TextBox 5">
            <a:extLst>
              <a:ext uri="{FF2B5EF4-FFF2-40B4-BE49-F238E27FC236}">
                <a16:creationId xmlns:a16="http://schemas.microsoft.com/office/drawing/2014/main" id="{6F9EF082-59FD-0887-83CB-A67DBDE77F0F}"/>
              </a:ext>
            </a:extLst>
          </p:cNvPr>
          <p:cNvSpPr txBox="1"/>
          <p:nvPr/>
        </p:nvSpPr>
        <p:spPr>
          <a:xfrm>
            <a:off x="926977" y="5097356"/>
            <a:ext cx="9308976" cy="584775"/>
          </a:xfrm>
          <a:prstGeom prst="rect">
            <a:avLst/>
          </a:prstGeom>
          <a:noFill/>
        </p:spPr>
        <p:txBody>
          <a:bodyPr wrap="square">
            <a:spAutoFit/>
          </a:bodyPr>
          <a:lstStyle/>
          <a:p>
            <a:r>
              <a:rPr lang="en-US" sz="1600" dirty="0">
                <a:effectLst/>
                <a:latin typeface="Calibri" panose="020F0502020204030204" pitchFamily="34" charset="0"/>
                <a:ea typeface="Calibri" panose="020F0502020204030204" pitchFamily="34" charset="0"/>
                <a:cs typeface="Arial" panose="020B0604020202020204" pitchFamily="34" charset="0"/>
              </a:rPr>
              <a:t>Looking at above correlation data we can see, 1. strong correlation between </a:t>
            </a:r>
            <a:r>
              <a:rPr lang="en-US" sz="1600" dirty="0" err="1">
                <a:effectLst/>
                <a:latin typeface="Calibri" panose="020F0502020204030204" pitchFamily="34" charset="0"/>
                <a:ea typeface="Calibri" panose="020F0502020204030204" pitchFamily="34" charset="0"/>
                <a:cs typeface="Arial" panose="020B0604020202020204" pitchFamily="34" charset="0"/>
              </a:rPr>
              <a:t>funded_amnt</a:t>
            </a:r>
            <a:r>
              <a:rPr lang="en-US" sz="1600" dirty="0">
                <a:effectLst/>
                <a:latin typeface="Calibri" panose="020F0502020204030204" pitchFamily="34" charset="0"/>
                <a:ea typeface="Calibri" panose="020F0502020204030204" pitchFamily="34" charset="0"/>
                <a:cs typeface="Arial" panose="020B0604020202020204" pitchFamily="34" charset="0"/>
              </a:rPr>
              <a:t> and </a:t>
            </a:r>
            <a:r>
              <a:rPr lang="en-US" sz="1600" dirty="0" err="1">
                <a:effectLst/>
                <a:latin typeface="Calibri" panose="020F0502020204030204" pitchFamily="34" charset="0"/>
                <a:ea typeface="Calibri" panose="020F0502020204030204" pitchFamily="34" charset="0"/>
                <a:cs typeface="Arial" panose="020B0604020202020204" pitchFamily="34" charset="0"/>
              </a:rPr>
              <a:t>funded_amnt_inv</a:t>
            </a:r>
            <a:r>
              <a:rPr lang="en-US" sz="1600" dirty="0">
                <a:effectLst/>
                <a:latin typeface="Calibri" panose="020F0502020204030204" pitchFamily="34" charset="0"/>
                <a:ea typeface="Calibri" panose="020F0502020204030204" pitchFamily="34" charset="0"/>
                <a:cs typeface="Arial" panose="020B0604020202020204" pitchFamily="34" charset="0"/>
              </a:rPr>
              <a:t> and 2. Negative correlation between </a:t>
            </a:r>
            <a:r>
              <a:rPr lang="en-US" sz="1600" dirty="0" err="1">
                <a:effectLst/>
                <a:latin typeface="Calibri" panose="020F0502020204030204" pitchFamily="34" charset="0"/>
                <a:ea typeface="Calibri" panose="020F0502020204030204" pitchFamily="34" charset="0"/>
                <a:cs typeface="Arial" panose="020B0604020202020204" pitchFamily="34" charset="0"/>
              </a:rPr>
              <a:t>dti</a:t>
            </a:r>
            <a:r>
              <a:rPr lang="en-US" sz="1600" dirty="0">
                <a:effectLst/>
                <a:latin typeface="Calibri" panose="020F0502020204030204" pitchFamily="34" charset="0"/>
                <a:ea typeface="Calibri" panose="020F0502020204030204" pitchFamily="34" charset="0"/>
                <a:cs typeface="Arial" panose="020B0604020202020204" pitchFamily="34" charset="0"/>
              </a:rPr>
              <a:t> and annual </a:t>
            </a:r>
            <a:r>
              <a:rPr lang="en-US" sz="1600" dirty="0" err="1">
                <a:effectLst/>
                <a:latin typeface="Calibri" panose="020F0502020204030204" pitchFamily="34" charset="0"/>
                <a:ea typeface="Calibri" panose="020F0502020204030204" pitchFamily="34" charset="0"/>
                <a:cs typeface="Arial" panose="020B0604020202020204" pitchFamily="34" charset="0"/>
              </a:rPr>
              <a:t>inc</a:t>
            </a:r>
            <a:endParaRPr lang="en-IN" sz="1600" dirty="0"/>
          </a:p>
        </p:txBody>
      </p:sp>
    </p:spTree>
    <p:extLst>
      <p:ext uri="{BB962C8B-B14F-4D97-AF65-F5344CB8AC3E}">
        <p14:creationId xmlns:p14="http://schemas.microsoft.com/office/powerpoint/2010/main" val="25102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16C4-FED6-AB50-4470-088C2AA990AC}"/>
              </a:ext>
            </a:extLst>
          </p:cNvPr>
          <p:cNvSpPr>
            <a:spLocks noGrp="1"/>
          </p:cNvSpPr>
          <p:nvPr>
            <p:ph type="title"/>
          </p:nvPr>
        </p:nvSpPr>
        <p:spPr>
          <a:xfrm>
            <a:off x="281614" y="164055"/>
            <a:ext cx="11209660" cy="1004870"/>
          </a:xfrm>
        </p:spPr>
        <p:txBody>
          <a:bodyPr/>
          <a:lstStyle/>
          <a:p>
            <a:r>
              <a:rPr lang="en-US" sz="4400" dirty="0">
                <a:effectLst/>
                <a:latin typeface="Calibri" panose="020F0502020204030204" pitchFamily="34" charset="0"/>
                <a:ea typeface="Calibri" panose="020F0502020204030204" pitchFamily="34" charset="0"/>
                <a:cs typeface="Arial" panose="020B0604020202020204" pitchFamily="34" charset="0"/>
              </a:rPr>
              <a:t>Analysis 2: Direct proportion on funded amount</a:t>
            </a:r>
            <a:endParaRPr lang="en-US" dirty="0"/>
          </a:p>
        </p:txBody>
      </p:sp>
      <p:sp>
        <p:nvSpPr>
          <p:cNvPr id="3" name="Content Placeholder 2">
            <a:extLst>
              <a:ext uri="{FF2B5EF4-FFF2-40B4-BE49-F238E27FC236}">
                <a16:creationId xmlns:a16="http://schemas.microsoft.com/office/drawing/2014/main" id="{8C756F11-80E8-4A3E-02D2-6415347E99FC}"/>
              </a:ext>
            </a:extLst>
          </p:cNvPr>
          <p:cNvSpPr>
            <a:spLocks noGrp="1"/>
          </p:cNvSpPr>
          <p:nvPr>
            <p:ph idx="1"/>
          </p:nvPr>
        </p:nvSpPr>
        <p:spPr>
          <a:xfrm>
            <a:off x="749423" y="1843380"/>
            <a:ext cx="10515600" cy="4351338"/>
          </a:xfrm>
        </p:spPr>
        <p:txBody>
          <a:bodyPr/>
          <a:lstStyle/>
          <a:p>
            <a:r>
              <a:rPr lang="en-US" sz="1600" dirty="0"/>
              <a:t>Funded amount by investor is directly proportion with Funded amount by lending club, hence one of the columns can be removed</a:t>
            </a:r>
          </a:p>
          <a:p>
            <a:endParaRPr lang="en-US" sz="1600" dirty="0"/>
          </a:p>
        </p:txBody>
      </p:sp>
      <p:pic>
        <p:nvPicPr>
          <p:cNvPr id="5" name="Picture 4">
            <a:extLst>
              <a:ext uri="{FF2B5EF4-FFF2-40B4-BE49-F238E27FC236}">
                <a16:creationId xmlns:a16="http://schemas.microsoft.com/office/drawing/2014/main" id="{D39AE65A-2A2A-4757-D445-22BC1CF736F4}"/>
              </a:ext>
            </a:extLst>
          </p:cNvPr>
          <p:cNvPicPr>
            <a:picLocks noChangeAspect="1"/>
          </p:cNvPicPr>
          <p:nvPr/>
        </p:nvPicPr>
        <p:blipFill>
          <a:blip r:embed="rId2"/>
          <a:stretch>
            <a:fillRect/>
          </a:stretch>
        </p:blipFill>
        <p:spPr>
          <a:xfrm>
            <a:off x="2445059" y="2449419"/>
            <a:ext cx="5731510" cy="3796030"/>
          </a:xfrm>
          <a:prstGeom prst="rect">
            <a:avLst/>
          </a:prstGeom>
        </p:spPr>
      </p:pic>
    </p:spTree>
    <p:extLst>
      <p:ext uri="{BB962C8B-B14F-4D97-AF65-F5344CB8AC3E}">
        <p14:creationId xmlns:p14="http://schemas.microsoft.com/office/powerpoint/2010/main" val="384397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16C4-FED6-AB50-4470-088C2AA990AC}"/>
              </a:ext>
            </a:extLst>
          </p:cNvPr>
          <p:cNvSpPr>
            <a:spLocks noGrp="1"/>
          </p:cNvSpPr>
          <p:nvPr>
            <p:ph type="title"/>
          </p:nvPr>
        </p:nvSpPr>
        <p:spPr>
          <a:xfrm>
            <a:off x="414779" y="286604"/>
            <a:ext cx="10740901" cy="948308"/>
          </a:xfrm>
        </p:spPr>
        <p:txBody>
          <a:bodyPr/>
          <a:lstStyle/>
          <a:p>
            <a:r>
              <a:rPr lang="en-US" sz="4400" dirty="0">
                <a:effectLst/>
                <a:latin typeface="Calibri" panose="020F0502020204030204" pitchFamily="34" charset="0"/>
                <a:ea typeface="Calibri" panose="020F0502020204030204" pitchFamily="34" charset="0"/>
                <a:cs typeface="Arial" panose="020B0604020202020204" pitchFamily="34" charset="0"/>
              </a:rPr>
              <a:t>Analysis 3: Annual income vs loan status </a:t>
            </a:r>
            <a:endParaRPr lang="en-US" dirty="0"/>
          </a:p>
        </p:txBody>
      </p:sp>
      <p:sp>
        <p:nvSpPr>
          <p:cNvPr id="3" name="Content Placeholder 2">
            <a:extLst>
              <a:ext uri="{FF2B5EF4-FFF2-40B4-BE49-F238E27FC236}">
                <a16:creationId xmlns:a16="http://schemas.microsoft.com/office/drawing/2014/main" id="{8C756F11-80E8-4A3E-02D2-6415347E99FC}"/>
              </a:ext>
            </a:extLst>
          </p:cNvPr>
          <p:cNvSpPr>
            <a:spLocks noGrp="1"/>
          </p:cNvSpPr>
          <p:nvPr>
            <p:ph idx="1"/>
          </p:nvPr>
        </p:nvSpPr>
        <p:spPr>
          <a:xfrm>
            <a:off x="749423" y="1843380"/>
            <a:ext cx="10515600" cy="4053205"/>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Observation: If annual income is less then 58000 - 60000 then there is more probability of having defaulter as below Orange bar:</a:t>
            </a:r>
            <a:endParaRPr lang="en-US" sz="1600" dirty="0"/>
          </a:p>
        </p:txBody>
      </p:sp>
      <p:pic>
        <p:nvPicPr>
          <p:cNvPr id="4" name="Picture 3">
            <a:extLst>
              <a:ext uri="{FF2B5EF4-FFF2-40B4-BE49-F238E27FC236}">
                <a16:creationId xmlns:a16="http://schemas.microsoft.com/office/drawing/2014/main" id="{D54936F8-A1D6-1CBC-68C1-6D5CCBF8AADE}"/>
              </a:ext>
            </a:extLst>
          </p:cNvPr>
          <p:cNvPicPr>
            <a:picLocks noChangeAspect="1"/>
          </p:cNvPicPr>
          <p:nvPr/>
        </p:nvPicPr>
        <p:blipFill>
          <a:blip r:embed="rId2"/>
          <a:stretch>
            <a:fillRect/>
          </a:stretch>
        </p:blipFill>
        <p:spPr>
          <a:xfrm>
            <a:off x="1792062" y="2654696"/>
            <a:ext cx="5731510" cy="3519861"/>
          </a:xfrm>
          <a:prstGeom prst="rect">
            <a:avLst/>
          </a:prstGeom>
        </p:spPr>
      </p:pic>
    </p:spTree>
    <p:extLst>
      <p:ext uri="{BB962C8B-B14F-4D97-AF65-F5344CB8AC3E}">
        <p14:creationId xmlns:p14="http://schemas.microsoft.com/office/powerpoint/2010/main" val="175371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16C4-FED6-AB50-4470-088C2AA990AC}"/>
              </a:ext>
            </a:extLst>
          </p:cNvPr>
          <p:cNvSpPr>
            <a:spLocks noGrp="1"/>
          </p:cNvSpPr>
          <p:nvPr>
            <p:ph type="title"/>
          </p:nvPr>
        </p:nvSpPr>
        <p:spPr>
          <a:xfrm>
            <a:off x="301658" y="365125"/>
            <a:ext cx="11052142" cy="850933"/>
          </a:xfrm>
        </p:spPr>
        <p:txBody>
          <a:bodyPr/>
          <a:lstStyle/>
          <a:p>
            <a:r>
              <a:rPr lang="en-US" sz="4400" dirty="0">
                <a:effectLst/>
                <a:latin typeface="Calibri" panose="020F0502020204030204" pitchFamily="34" charset="0"/>
                <a:ea typeface="Calibri" panose="020F0502020204030204" pitchFamily="34" charset="0"/>
                <a:cs typeface="Arial" panose="020B0604020202020204" pitchFamily="34" charset="0"/>
              </a:rPr>
              <a:t>Analysis 4: Final Funded amount vs loan status </a:t>
            </a:r>
            <a:endParaRPr lang="en-US" dirty="0"/>
          </a:p>
        </p:txBody>
      </p:sp>
      <p:sp>
        <p:nvSpPr>
          <p:cNvPr id="3" name="Content Placeholder 2">
            <a:extLst>
              <a:ext uri="{FF2B5EF4-FFF2-40B4-BE49-F238E27FC236}">
                <a16:creationId xmlns:a16="http://schemas.microsoft.com/office/drawing/2014/main" id="{8C756F11-80E8-4A3E-02D2-6415347E99FC}"/>
              </a:ext>
            </a:extLst>
          </p:cNvPr>
          <p:cNvSpPr>
            <a:spLocks noGrp="1"/>
          </p:cNvSpPr>
          <p:nvPr>
            <p:ph idx="1"/>
          </p:nvPr>
        </p:nvSpPr>
        <p:spPr>
          <a:xfrm>
            <a:off x="749423" y="1843380"/>
            <a:ext cx="10515600" cy="4351338"/>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Observation: </a:t>
            </a:r>
            <a:r>
              <a:rPr lang="en-US" sz="1800" dirty="0">
                <a:effectLst/>
                <a:latin typeface="Calibri" panose="020F0502020204030204" pitchFamily="34" charset="0"/>
                <a:ea typeface="Calibri" panose="020F0502020204030204" pitchFamily="34" charset="0"/>
                <a:cs typeface="Arial" panose="020B0604020202020204" pitchFamily="34" charset="0"/>
              </a:rPr>
              <a:t>If Loan amount greater then 10000/-, it is risky as it mostly may go into the bucket of defaulters :</a:t>
            </a:r>
            <a:endParaRPr lang="en-US" sz="1600" dirty="0"/>
          </a:p>
        </p:txBody>
      </p:sp>
      <p:pic>
        <p:nvPicPr>
          <p:cNvPr id="5" name="Picture 4">
            <a:extLst>
              <a:ext uri="{FF2B5EF4-FFF2-40B4-BE49-F238E27FC236}">
                <a16:creationId xmlns:a16="http://schemas.microsoft.com/office/drawing/2014/main" id="{312D1E18-A901-1268-6DC4-28DD413E57F6}"/>
              </a:ext>
            </a:extLst>
          </p:cNvPr>
          <p:cNvPicPr>
            <a:picLocks noChangeAspect="1"/>
          </p:cNvPicPr>
          <p:nvPr/>
        </p:nvPicPr>
        <p:blipFill>
          <a:blip r:embed="rId2"/>
          <a:stretch>
            <a:fillRect/>
          </a:stretch>
        </p:blipFill>
        <p:spPr>
          <a:xfrm>
            <a:off x="2137048" y="2650440"/>
            <a:ext cx="5236845" cy="3696970"/>
          </a:xfrm>
          <a:prstGeom prst="rect">
            <a:avLst/>
          </a:prstGeom>
        </p:spPr>
      </p:pic>
    </p:spTree>
    <p:extLst>
      <p:ext uri="{BB962C8B-B14F-4D97-AF65-F5344CB8AC3E}">
        <p14:creationId xmlns:p14="http://schemas.microsoft.com/office/powerpoint/2010/main" val="15901499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FBA89F058F9141B84AB6A3A1A917A9" ma:contentTypeVersion="3" ma:contentTypeDescription="Create a new document." ma:contentTypeScope="" ma:versionID="22fe62185c645bef963dbe580042215a">
  <xsd:schema xmlns:xsd="http://www.w3.org/2001/XMLSchema" xmlns:xs="http://www.w3.org/2001/XMLSchema" xmlns:p="http://schemas.microsoft.com/office/2006/metadata/properties" xmlns:ns2="32091530-457c-4094-b442-ab9f7769a47e" targetNamespace="http://schemas.microsoft.com/office/2006/metadata/properties" ma:root="true" ma:fieldsID="bdaf31ae9b9d4f6e6d4805098604402f" ns2:_="">
    <xsd:import namespace="32091530-457c-4094-b442-ab9f7769a47e"/>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091530-457c-4094-b442-ab9f7769a4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816065-B84B-424A-9362-959893597C66}">
  <ds:schemaRefs>
    <ds:schemaRef ds:uri="32091530-457c-4094-b442-ab9f7769a47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811C97C-F931-4A18-A8D8-A6BEBED9EAE8}">
  <ds:schemaRefs>
    <ds:schemaRef ds:uri="http://schemas.microsoft.com/sharepoint/v3/contenttype/forms"/>
  </ds:schemaRefs>
</ds:datastoreItem>
</file>

<file path=customXml/itemProps3.xml><?xml version="1.0" encoding="utf-8"?>
<ds:datastoreItem xmlns:ds="http://schemas.openxmlformats.org/officeDocument/2006/customXml" ds:itemID="{10885CA9-228B-46F9-90B8-C218C46EEFCA}">
  <ds:schemaRefs>
    <ds:schemaRef ds:uri="http://purl.org/dc/terms/"/>
    <ds:schemaRef ds:uri="32091530-457c-4094-b442-ab9f7769a47e"/>
    <ds:schemaRef ds:uri="http://schemas.microsoft.com/office/2006/metadata/propertie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406</TotalTime>
  <Words>1188</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Calibri Light</vt:lpstr>
      <vt:lpstr>Segoe UI</vt:lpstr>
      <vt:lpstr>Wingdings</vt:lpstr>
      <vt:lpstr>Retrospect</vt:lpstr>
      <vt:lpstr>Loan approval analysis for Lending Club</vt:lpstr>
      <vt:lpstr>Problem Statement</vt:lpstr>
      <vt:lpstr>Assumptions</vt:lpstr>
      <vt:lpstr>DATA Cleanup and splitting dataset</vt:lpstr>
      <vt:lpstr>Data Analysis</vt:lpstr>
      <vt:lpstr>Analysis 1: Data correlation</vt:lpstr>
      <vt:lpstr>Analysis 2: Direct proportion on funded amount</vt:lpstr>
      <vt:lpstr>Analysis 3: Annual income vs loan status </vt:lpstr>
      <vt:lpstr>Analysis 4: Final Funded amount vs loan status </vt:lpstr>
      <vt:lpstr>Analysis 5: BiVariate Analysis: purpose of loan vs loan status </vt:lpstr>
      <vt:lpstr>Analysis 6: Purpose vs loan amount (Charged Off data set)</vt:lpstr>
      <vt:lpstr>Analysis 7: Purpose vs loan amount (Fully Paid data set)</vt:lpstr>
      <vt:lpstr>Analysis 8: Interest rates</vt:lpstr>
      <vt:lpstr>Analysis 9: Interest rate vs Term</vt:lpstr>
      <vt:lpstr>Analysis 10:Employee length vs Final funded amount</vt:lpstr>
      <vt:lpstr>Analysis11: Subgrade vs Annual Income  On Fully paid dataset and Charged off dataset</vt:lpstr>
      <vt:lpstr>Analyses 12: dti vs loan status on different loan status dataset. </vt:lpstr>
      <vt:lpstr>Analysis 13: Verification status and loan status. On a dataset created by grouping the verification status and loan status</vt:lpstr>
      <vt:lpstr>Driver variables to analyze defaulters/fully paid</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Omer, Madhu</dc:creator>
  <cp:lastModifiedBy>Omer, Madhu</cp:lastModifiedBy>
  <cp:revision>2</cp:revision>
  <dcterms:created xsi:type="dcterms:W3CDTF">2023-07-14T11:21:13Z</dcterms:created>
  <dcterms:modified xsi:type="dcterms:W3CDTF">2023-07-16T04:14:07Z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0x010100E2FBA89F058F9141B84AB6A3A1A917A9</vt:lpwstr>
  </property>
</Properties>
</file>