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81bdb6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81bdb6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11ee68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11ee68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81bdb6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81bdb6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81bdb6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81bdb62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81bdb6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81bdb62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81bdb62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81bdb62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81bdb62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81bdb62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06c3b0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06c3b0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81bdb62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81bdb62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114300"/>
            <a:ext cx="7886700" cy="56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810817"/>
            <a:ext cx="7886700" cy="374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/??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304800" y="742950"/>
            <a:ext cx="8534400" cy="1191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6" y="4700587"/>
            <a:ext cx="2695575" cy="32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1"/>
          <p:cNvCxnSpPr/>
          <p:nvPr/>
        </p:nvCxnSpPr>
        <p:spPr>
          <a:xfrm>
            <a:off x="304800" y="4629150"/>
            <a:ext cx="8534400" cy="1191"/>
          </a:xfrm>
          <a:prstGeom prst="straightConnector1">
            <a:avLst/>
          </a:prstGeom>
          <a:noFill/>
          <a:ln w="3815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777809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nxiaoliang/Flight-Delay-Prediction-Based-on-Neural-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20636" y="154425"/>
            <a:ext cx="77724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Flight Delay Prediction with 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Calibri" panose="020F0502020204030204" pitchFamily="34" charset="0"/>
                <a:cs typeface="Calibri" panose="020F0502020204030204" pitchFamily="34" charset="0"/>
              </a:rPr>
              <a:t>Deep RNN and LSTM architecture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60418" y="3453652"/>
            <a:ext cx="6858000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 Members: 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Ruthvik Nakka: 1215134882</a:t>
            </a:r>
            <a:endParaRPr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Madhu Priyatam PV: 1215125015 </a:t>
            </a:r>
            <a:endParaRPr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Vipanchi Chacham: 1215175351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00B8C-159F-40C0-A22B-B2F86CBE811D}"/>
              </a:ext>
            </a:extLst>
          </p:cNvPr>
          <p:cNvSpPr txBox="1"/>
          <p:nvPr/>
        </p:nvSpPr>
        <p:spPr>
          <a:xfrm>
            <a:off x="3013163" y="2360023"/>
            <a:ext cx="3317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CSE 571: Artificial Intelligence</a:t>
            </a: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Group 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ctrTitle"/>
          </p:nvPr>
        </p:nvSpPr>
        <p:spPr>
          <a:xfrm>
            <a:off x="302623" y="142841"/>
            <a:ext cx="7772400" cy="54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Challenges</a:t>
            </a:r>
            <a:endParaRPr sz="3200"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629194" y="1356054"/>
            <a:ext cx="8001000" cy="2867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Neural Networks are essentially a black box, had a hard time in understanding how they converge to an expected result.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Selection of an implementation of BPTT and SGD algorithm from many variants available</a:t>
            </a:r>
          </a:p>
          <a:p>
            <a:pPr indent="-342900" algn="l">
              <a:spcBef>
                <a:spcPts val="0"/>
              </a:spcBef>
              <a:buSzPts val="1800"/>
              <a:buFont typeface="Arial"/>
              <a:buChar char="●"/>
            </a:pPr>
            <a:r>
              <a:rPr lang="en-US" dirty="0"/>
              <a:t>Behavior of weights and updating it during back propagation to make it compatible with Hidden and LSTM layers.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Selecting a suitable technique from one of the many w</a:t>
            </a:r>
            <a:r>
              <a:rPr lang="en" dirty="0"/>
              <a:t>eight </a:t>
            </a:r>
            <a:r>
              <a:rPr lang="en-US" dirty="0" err="1"/>
              <a:t>i</a:t>
            </a:r>
            <a:r>
              <a:rPr lang="en" dirty="0"/>
              <a:t>nitialization </a:t>
            </a:r>
            <a:r>
              <a:rPr lang="en-US" dirty="0"/>
              <a:t>techniques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Time taken to train model for 50 x 1000 iterations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ctrTitle"/>
          </p:nvPr>
        </p:nvSpPr>
        <p:spPr>
          <a:xfrm>
            <a:off x="328748" y="142841"/>
            <a:ext cx="7772400" cy="54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Individual Contribution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85353" y="454722"/>
            <a:ext cx="8403772" cy="5240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Integrating the LSTM layers into this stack of already implemented ANN: </a:t>
            </a:r>
            <a:r>
              <a:rPr lang="en" b="1" dirty="0"/>
              <a:t>Ruthvik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LSTM cell implementation with proposed model from the paper. (which involved initializations in perceptron) and feed forward implementation: </a:t>
            </a:r>
            <a:r>
              <a:rPr lang="en" b="1" dirty="0"/>
              <a:t>Madhu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Implementing stochastic gradient descent algorithm which is used for training data.(This uses only one random sample at a time hence reducing the computation time and memory space for training): </a:t>
            </a:r>
            <a:r>
              <a:rPr lang="en" b="1" dirty="0"/>
              <a:t>Vipanchi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Experiments to calculate the accuracy of the entire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Researched on the weight initialization and learning rate techniques and choosing which suits best for the model: </a:t>
            </a:r>
            <a:r>
              <a:rPr lang="en" sz="1800" b="1" dirty="0"/>
              <a:t>Vipanchi</a:t>
            </a:r>
            <a:endParaRPr sz="18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Trained the model with 2004 year dataset and Testing with 2007 dataset: </a:t>
            </a:r>
            <a:r>
              <a:rPr lang="en" sz="1800" b="1" dirty="0"/>
              <a:t>Ruthvik</a:t>
            </a:r>
            <a:endParaRPr sz="18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Documenting the process of implementation of the proposed flight delay prediction model and associated experimental results: </a:t>
            </a:r>
            <a:r>
              <a:rPr lang="en" b="1" dirty="0"/>
              <a:t>Madhu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28600" y="157831"/>
            <a:ext cx="7772400" cy="645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 Statement:</a:t>
            </a:r>
            <a:endParaRPr sz="32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51624" y="1088321"/>
            <a:ext cx="7772400" cy="3037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429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Flight delays cause substantial </a:t>
            </a:r>
            <a:r>
              <a:rPr lang="en" sz="2000" b="1" dirty="0"/>
              <a:t>Economic loss</a:t>
            </a:r>
            <a:endParaRPr sz="2000" b="1"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Solving this makes it </a:t>
            </a:r>
            <a:r>
              <a:rPr lang="en" sz="2000" b="1" dirty="0"/>
              <a:t>optimized</a:t>
            </a:r>
            <a:r>
              <a:rPr lang="en" sz="2000" dirty="0"/>
              <a:t>, </a:t>
            </a:r>
            <a:r>
              <a:rPr lang="en" sz="2000" b="1" dirty="0"/>
              <a:t>cost-effective</a:t>
            </a:r>
            <a:r>
              <a:rPr lang="en" sz="2000" dirty="0"/>
              <a:t> and </a:t>
            </a:r>
            <a:r>
              <a:rPr lang="en" sz="2000" b="1" dirty="0"/>
              <a:t>reduces long queues </a:t>
            </a:r>
            <a:r>
              <a:rPr lang="en" sz="2000" dirty="0"/>
              <a:t>in airports</a:t>
            </a:r>
            <a:endParaRPr sz="2000"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Solutions have been proposed through few deep learning methods but proved to be inefficient and computationally costlier</a:t>
            </a:r>
            <a:endParaRPr sz="2000"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u="sng" dirty="0"/>
              <a:t>Main aim</a:t>
            </a:r>
            <a:r>
              <a:rPr lang="en" sz="2000" b="1" dirty="0"/>
              <a:t> </a:t>
            </a:r>
            <a:r>
              <a:rPr lang="en" sz="2000" dirty="0"/>
              <a:t>of the project is to </a:t>
            </a:r>
            <a:r>
              <a:rPr lang="en" sz="2000" b="1" u="sng" dirty="0"/>
              <a:t>predict the delays in the flight system</a:t>
            </a:r>
            <a:endParaRPr sz="2000" u="sng" dirty="0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10013" y="90924"/>
            <a:ext cx="7772400" cy="689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Concepts: Recurrent Neural Networks(RNN)</a:t>
            </a:r>
            <a:endParaRPr sz="32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622611" y="3147577"/>
            <a:ext cx="8053039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dirty="0"/>
              <a:t>RNNs </a:t>
            </a:r>
            <a:r>
              <a:rPr lang="en" b="1" dirty="0"/>
              <a:t>Remember.</a:t>
            </a:r>
            <a:endParaRPr b="1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/>
              <a:t>Neural networks with loops, allowing information to persist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/>
              <a:t>RNN can be thought of as multiple copies of the same network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/>
              <a:t>Each copy</a:t>
            </a:r>
            <a:r>
              <a:rPr lang="en" dirty="0"/>
              <a:t> of the network at one time step, </a:t>
            </a:r>
            <a:r>
              <a:rPr lang="en" b="1" dirty="0"/>
              <a:t>passing a message to</a:t>
            </a:r>
            <a:r>
              <a:rPr lang="en" dirty="0"/>
              <a:t> its </a:t>
            </a:r>
            <a:r>
              <a:rPr lang="en" b="1" dirty="0"/>
              <a:t>successor</a:t>
            </a:r>
            <a:r>
              <a:rPr lang="en" dirty="0"/>
              <a:t> at next time step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-3909" t="3513" r="3910" b="12628"/>
          <a:stretch/>
        </p:blipFill>
        <p:spPr>
          <a:xfrm>
            <a:off x="1441150" y="985580"/>
            <a:ext cx="6038351" cy="20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228600" y="83489"/>
            <a:ext cx="7772400" cy="633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Approach</a:t>
            </a:r>
            <a:endParaRPr sz="3200"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622300" y="3184409"/>
            <a:ext cx="8194598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Long Short-Term Memory (LSTM) networks are one kind of implementation of RNN architectures which is faster and more accurate than standard RNNs</a:t>
            </a:r>
          </a:p>
          <a:p>
            <a:pPr indent="-330200" algn="just">
              <a:lnSpc>
                <a:spcPct val="100000"/>
              </a:lnSpc>
              <a:spcBef>
                <a:spcPts val="0"/>
              </a:spcBef>
              <a:buSzPts val="1600"/>
              <a:buFont typeface="Arial"/>
              <a:buChar char="●"/>
            </a:pPr>
            <a:r>
              <a:rPr lang="en-US" dirty="0"/>
              <a:t>The output </a:t>
            </a:r>
            <a:r>
              <a:rPr lang="en-US" dirty="0" err="1"/>
              <a:t>h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is given as an input to the next layer at the same time step and also utilized by the same layer in the next time step, recurrently.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4294967295"/>
          </p:nvPr>
        </p:nvSpPr>
        <p:spPr>
          <a:xfrm>
            <a:off x="5428359" y="2579067"/>
            <a:ext cx="300196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/>
              <a:t>WEIGHTS DO THE MAGIC!!!</a:t>
            </a:r>
            <a:endParaRPr sz="1400" i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i="1" dirty="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12914" t="46386" r="55511" b="28020"/>
          <a:stretch/>
        </p:blipFill>
        <p:spPr>
          <a:xfrm>
            <a:off x="4794063" y="1094151"/>
            <a:ext cx="3240701" cy="147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l="51484" t="25069" r="14959" b="38386"/>
          <a:stretch/>
        </p:blipFill>
        <p:spPr>
          <a:xfrm>
            <a:off x="745014" y="932705"/>
            <a:ext cx="3604925" cy="201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232317" y="83488"/>
            <a:ext cx="7772400" cy="659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Approach</a:t>
            </a:r>
            <a:endParaRPr sz="3200" dirty="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l="17114" t="17814" r="18335" b="12936"/>
          <a:stretch/>
        </p:blipFill>
        <p:spPr>
          <a:xfrm>
            <a:off x="2014653" y="795455"/>
            <a:ext cx="5166731" cy="333793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70025" y="4392836"/>
            <a:ext cx="85206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Young Jin Kim, Sun Choi, Simon Briceno, and Dimitri Mavris. A deep learning approach to flight delay prediction. In 2016 IEEE/AIAA 35th Digital Avionics Systems Conference (DASC), pages 1–6. IEEE, 2016.</a:t>
            </a:r>
            <a:endParaRPr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C18BF-3A10-4F6E-BCAC-626A3F923DA1}"/>
              </a:ext>
            </a:extLst>
          </p:cNvPr>
          <p:cNvSpPr txBox="1"/>
          <p:nvPr/>
        </p:nvSpPr>
        <p:spPr>
          <a:xfrm>
            <a:off x="3389962" y="4111077"/>
            <a:ext cx="2393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Deep Architecture of RNN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262054" y="83489"/>
            <a:ext cx="7772400" cy="659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Results</a:t>
            </a:r>
            <a:endParaRPr sz="3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555702" y="999106"/>
            <a:ext cx="7963829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Trained the network from 2004 year’s flight dataset and tested with 2007 year’s dataset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testing varied from 2 to 6 hidden layers and 3 to 10 nodes per hidden layer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 every step, we took 3 LSTM layers with one LSTM cell in each layer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Back propagating through time (BPTT) algorithm is used to learn weights in training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Stochastic Gradient Descent (SGD) method is used to optimize the loss function for every training sample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results gave an average accuracy of 48.6%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lang="en" sz="10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/>
              <a:t>Dataset used: Bureau of transports statistics, http://www.transtats.bts.gov</a:t>
            </a:r>
            <a:endParaRPr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8FCD-3D1A-4D48-87BA-2CFBAD9B7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B8D0F-F8DB-4B3A-87D1-6799816375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700248" y="2135309"/>
            <a:ext cx="77724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APPENDIX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311331" y="116715"/>
            <a:ext cx="7772400" cy="516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Implementation details</a:t>
            </a:r>
            <a:endParaRPr sz="3200"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446313" y="890143"/>
            <a:ext cx="8061962" cy="3498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project is an implementation of </a:t>
            </a:r>
            <a:r>
              <a:rPr lang="en" b="1" dirty="0"/>
              <a:t>RNN &amp; LSTM on Flight prediction systems</a:t>
            </a:r>
            <a:r>
              <a:rPr lang="en" dirty="0"/>
              <a:t> proposed in the research paper: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https://ieeexplore.ieee.org/abstract/document/7778092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preprocessed dataset and neural network header files from this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link </a:t>
            </a:r>
            <a:r>
              <a:rPr lang="en" dirty="0"/>
              <a:t>to implement RNN with LSTM.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Implemented the equations of the LSTM cell for computation of the model as mentioned in the paper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Steps involved: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Feed Forward of the input.</a:t>
            </a:r>
            <a:endParaRPr sz="18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Minimize the loss function by SGD method</a:t>
            </a:r>
            <a:endParaRPr sz="18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Calculating error at the output layer and back propagating to underlying layers using BPTT</a:t>
            </a:r>
            <a:endParaRPr sz="1800"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Repeating the above steps for each sample in the given training dataset</a:t>
            </a:r>
            <a:endParaRPr sz="180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679</Words>
  <Application>Microsoft Office PowerPoint</Application>
  <PresentationFormat>On-screen Show (16:9)</PresentationFormat>
  <Paragraphs>66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Office Theme</vt:lpstr>
      <vt:lpstr>Flight Delay Prediction with  Deep RNN and LSTM architecture</vt:lpstr>
      <vt:lpstr>Problem Statement:</vt:lpstr>
      <vt:lpstr>Concepts: Recurrent Neural Networks(RNN)</vt:lpstr>
      <vt:lpstr>Approach</vt:lpstr>
      <vt:lpstr>Approach</vt:lpstr>
      <vt:lpstr>Results</vt:lpstr>
      <vt:lpstr>Thank you</vt:lpstr>
      <vt:lpstr>APPENDIX</vt:lpstr>
      <vt:lpstr>Implementation details</vt:lpstr>
      <vt:lpstr>Challenges</vt:lpstr>
      <vt:lpstr>Individual Contribution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Prediction with  Deep RNN and LSTM architecture</dc:title>
  <dc:creator>Madhu Priyatham</dc:creator>
  <cp:lastModifiedBy>Madhu Priyatham</cp:lastModifiedBy>
  <cp:revision>7</cp:revision>
  <dcterms:modified xsi:type="dcterms:W3CDTF">2020-05-17T04:36:57Z</dcterms:modified>
</cp:coreProperties>
</file>