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82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4E5BD5-70DE-4752-8E43-B3B4E2B129B9}" type="datetimeFigureOut">
              <a:rPr lang="en-US" smtClean="0"/>
              <a:t>05/08/2019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CD148-1D3A-4B7F-BA43-6B7431182AEA}" type="slidenum">
              <a:rPr lang="en-US" smtClean="0"/>
              <a:t>‹#›</a:t>
            </a:fld>
            <a:endParaRPr lang="en-US"/>
          </a:p>
        </p:txBody>
      </p:sp>
    </p:spTree>
    <p:extLst>
      <p:ext uri="{BB962C8B-B14F-4D97-AF65-F5344CB8AC3E}">
        <p14:creationId xmlns:p14="http://schemas.microsoft.com/office/powerpoint/2010/main" val="796742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4E5BD5-70DE-4752-8E43-B3B4E2B129B9}" type="datetimeFigureOut">
              <a:rPr lang="en-US" smtClean="0"/>
              <a:t>05/08/2019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CD148-1D3A-4B7F-BA43-6B7431182AEA}" type="slidenum">
              <a:rPr lang="en-US" smtClean="0"/>
              <a:t>‹#›</a:t>
            </a:fld>
            <a:endParaRPr lang="en-US"/>
          </a:p>
        </p:txBody>
      </p:sp>
    </p:spTree>
    <p:extLst>
      <p:ext uri="{BB962C8B-B14F-4D97-AF65-F5344CB8AC3E}">
        <p14:creationId xmlns:p14="http://schemas.microsoft.com/office/powerpoint/2010/main" val="3287191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4E5BD5-70DE-4752-8E43-B3B4E2B129B9}" type="datetimeFigureOut">
              <a:rPr lang="en-US" smtClean="0"/>
              <a:t>05/08/2019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CD148-1D3A-4B7F-BA43-6B7431182AEA}" type="slidenum">
              <a:rPr lang="en-US" smtClean="0"/>
              <a:t>‹#›</a:t>
            </a:fld>
            <a:endParaRPr lang="en-US"/>
          </a:p>
        </p:txBody>
      </p:sp>
    </p:spTree>
    <p:extLst>
      <p:ext uri="{BB962C8B-B14F-4D97-AF65-F5344CB8AC3E}">
        <p14:creationId xmlns:p14="http://schemas.microsoft.com/office/powerpoint/2010/main" val="1357210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4E5BD5-70DE-4752-8E43-B3B4E2B129B9}" type="datetimeFigureOut">
              <a:rPr lang="en-US" smtClean="0"/>
              <a:t>05/08/2019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CD148-1D3A-4B7F-BA43-6B7431182AEA}" type="slidenum">
              <a:rPr lang="en-US" smtClean="0"/>
              <a:t>‹#›</a:t>
            </a:fld>
            <a:endParaRPr lang="en-US"/>
          </a:p>
        </p:txBody>
      </p:sp>
    </p:spTree>
    <p:extLst>
      <p:ext uri="{BB962C8B-B14F-4D97-AF65-F5344CB8AC3E}">
        <p14:creationId xmlns:p14="http://schemas.microsoft.com/office/powerpoint/2010/main" val="86099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4E5BD5-70DE-4752-8E43-B3B4E2B129B9}" type="datetimeFigureOut">
              <a:rPr lang="en-US" smtClean="0"/>
              <a:t>05/08/2019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CD148-1D3A-4B7F-BA43-6B7431182AEA}" type="slidenum">
              <a:rPr lang="en-US" smtClean="0"/>
              <a:t>‹#›</a:t>
            </a:fld>
            <a:endParaRPr lang="en-US"/>
          </a:p>
        </p:txBody>
      </p:sp>
    </p:spTree>
    <p:extLst>
      <p:ext uri="{BB962C8B-B14F-4D97-AF65-F5344CB8AC3E}">
        <p14:creationId xmlns:p14="http://schemas.microsoft.com/office/powerpoint/2010/main" val="2426676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4E5BD5-70DE-4752-8E43-B3B4E2B129B9}" type="datetimeFigureOut">
              <a:rPr lang="en-US" smtClean="0"/>
              <a:t>05/08/2019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CD148-1D3A-4B7F-BA43-6B7431182AEA}" type="slidenum">
              <a:rPr lang="en-US" smtClean="0"/>
              <a:t>‹#›</a:t>
            </a:fld>
            <a:endParaRPr lang="en-US"/>
          </a:p>
        </p:txBody>
      </p:sp>
    </p:spTree>
    <p:extLst>
      <p:ext uri="{BB962C8B-B14F-4D97-AF65-F5344CB8AC3E}">
        <p14:creationId xmlns:p14="http://schemas.microsoft.com/office/powerpoint/2010/main" val="3711693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4E5BD5-70DE-4752-8E43-B3B4E2B129B9}" type="datetimeFigureOut">
              <a:rPr lang="en-US" smtClean="0"/>
              <a:t>05/08/2019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CCD148-1D3A-4B7F-BA43-6B7431182AEA}" type="slidenum">
              <a:rPr lang="en-US" smtClean="0"/>
              <a:t>‹#›</a:t>
            </a:fld>
            <a:endParaRPr lang="en-US"/>
          </a:p>
        </p:txBody>
      </p:sp>
    </p:spTree>
    <p:extLst>
      <p:ext uri="{BB962C8B-B14F-4D97-AF65-F5344CB8AC3E}">
        <p14:creationId xmlns:p14="http://schemas.microsoft.com/office/powerpoint/2010/main" val="3921296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4E5BD5-70DE-4752-8E43-B3B4E2B129B9}" type="datetimeFigureOut">
              <a:rPr lang="en-US" smtClean="0"/>
              <a:t>05/08/2019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CCD148-1D3A-4B7F-BA43-6B7431182AEA}" type="slidenum">
              <a:rPr lang="en-US" smtClean="0"/>
              <a:t>‹#›</a:t>
            </a:fld>
            <a:endParaRPr lang="en-US"/>
          </a:p>
        </p:txBody>
      </p:sp>
    </p:spTree>
    <p:extLst>
      <p:ext uri="{BB962C8B-B14F-4D97-AF65-F5344CB8AC3E}">
        <p14:creationId xmlns:p14="http://schemas.microsoft.com/office/powerpoint/2010/main" val="397097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E5BD5-70DE-4752-8E43-B3B4E2B129B9}" type="datetimeFigureOut">
              <a:rPr lang="en-US" smtClean="0"/>
              <a:t>05/08/2019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CCD148-1D3A-4B7F-BA43-6B7431182AEA}" type="slidenum">
              <a:rPr lang="en-US" smtClean="0"/>
              <a:t>‹#›</a:t>
            </a:fld>
            <a:endParaRPr lang="en-US"/>
          </a:p>
        </p:txBody>
      </p:sp>
    </p:spTree>
    <p:extLst>
      <p:ext uri="{BB962C8B-B14F-4D97-AF65-F5344CB8AC3E}">
        <p14:creationId xmlns:p14="http://schemas.microsoft.com/office/powerpoint/2010/main" val="2426433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4E5BD5-70DE-4752-8E43-B3B4E2B129B9}" type="datetimeFigureOut">
              <a:rPr lang="en-US" smtClean="0"/>
              <a:t>05/08/2019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CD148-1D3A-4B7F-BA43-6B7431182AEA}" type="slidenum">
              <a:rPr lang="en-US" smtClean="0"/>
              <a:t>‹#›</a:t>
            </a:fld>
            <a:endParaRPr lang="en-US"/>
          </a:p>
        </p:txBody>
      </p:sp>
    </p:spTree>
    <p:extLst>
      <p:ext uri="{BB962C8B-B14F-4D97-AF65-F5344CB8AC3E}">
        <p14:creationId xmlns:p14="http://schemas.microsoft.com/office/powerpoint/2010/main" val="2770817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4E5BD5-70DE-4752-8E43-B3B4E2B129B9}" type="datetimeFigureOut">
              <a:rPr lang="en-US" smtClean="0"/>
              <a:t>05/08/2019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CD148-1D3A-4B7F-BA43-6B7431182AEA}" type="slidenum">
              <a:rPr lang="en-US" smtClean="0"/>
              <a:t>‹#›</a:t>
            </a:fld>
            <a:endParaRPr lang="en-US"/>
          </a:p>
        </p:txBody>
      </p:sp>
    </p:spTree>
    <p:extLst>
      <p:ext uri="{BB962C8B-B14F-4D97-AF65-F5344CB8AC3E}">
        <p14:creationId xmlns:p14="http://schemas.microsoft.com/office/powerpoint/2010/main" val="883636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4E5BD5-70DE-4752-8E43-B3B4E2B129B9}" type="datetimeFigureOut">
              <a:rPr lang="en-US" smtClean="0"/>
              <a:t>05/08/2019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CCD148-1D3A-4B7F-BA43-6B7431182AEA}" type="slidenum">
              <a:rPr lang="en-US" smtClean="0"/>
              <a:t>‹#›</a:t>
            </a:fld>
            <a:endParaRPr lang="en-US"/>
          </a:p>
        </p:txBody>
      </p:sp>
    </p:spTree>
    <p:extLst>
      <p:ext uri="{BB962C8B-B14F-4D97-AF65-F5344CB8AC3E}">
        <p14:creationId xmlns:p14="http://schemas.microsoft.com/office/powerpoint/2010/main" val="3015020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Case Study</a:t>
            </a:r>
          </a:p>
        </p:txBody>
      </p:sp>
      <p:sp>
        <p:nvSpPr>
          <p:cNvPr id="3" name="Subtitle 2"/>
          <p:cNvSpPr>
            <a:spLocks noGrp="1"/>
          </p:cNvSpPr>
          <p:nvPr>
            <p:ph type="subTitle" idx="1"/>
          </p:nvPr>
        </p:nvSpPr>
        <p:spPr/>
        <p:txBody>
          <a:bodyPr/>
          <a:lstStyle/>
          <a:p>
            <a:r>
              <a:rPr lang="en-US" dirty="0"/>
              <a:t>Semantic Similarity Model</a:t>
            </a:r>
          </a:p>
        </p:txBody>
      </p:sp>
    </p:spTree>
    <p:extLst>
      <p:ext uri="{BB962C8B-B14F-4D97-AF65-F5344CB8AC3E}">
        <p14:creationId xmlns:p14="http://schemas.microsoft.com/office/powerpoint/2010/main" val="2891915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Semantic Similarity on Financial documents</a:t>
            </a:r>
          </a:p>
        </p:txBody>
      </p:sp>
      <p:sp>
        <p:nvSpPr>
          <p:cNvPr id="3" name="Content Placeholder 2"/>
          <p:cNvSpPr>
            <a:spLocks noGrp="1"/>
          </p:cNvSpPr>
          <p:nvPr>
            <p:ph idx="1"/>
          </p:nvPr>
        </p:nvSpPr>
        <p:spPr/>
        <p:txBody>
          <a:bodyPr>
            <a:normAutofit fontScale="70000" lnSpcReduction="20000"/>
          </a:bodyPr>
          <a:lstStyle/>
          <a:p>
            <a:r>
              <a:rPr lang="en-US" dirty="0"/>
              <a:t>Semantic similarity: finding the relationship between two sentences is a core research problem underlying many natural language tasks. </a:t>
            </a:r>
          </a:p>
          <a:p>
            <a:r>
              <a:rPr lang="en-US" dirty="0"/>
              <a:t>We propose a tool for finding out the most relevant sentences indicating strengths, weakness, opportunities and threats from company’s financial analysis yearly filing document.  </a:t>
            </a:r>
          </a:p>
          <a:p>
            <a:r>
              <a:rPr lang="en-US" dirty="0"/>
              <a:t>Focusing on the management discussion and the key topics among various sectors, this tool will help portfolio managers and other investors in making better investment decisions. </a:t>
            </a:r>
          </a:p>
          <a:p>
            <a:r>
              <a:rPr lang="en-US" dirty="0"/>
              <a:t>Investors who are reading and comparing the yearly financial reports of multiple companies before taking any investment decision. </a:t>
            </a:r>
          </a:p>
          <a:p>
            <a:r>
              <a:rPr lang="en-US" dirty="0"/>
              <a:t>This tool will help them to analyze hundreds of yearly financial 10k documents and extract the essence of it. </a:t>
            </a:r>
          </a:p>
          <a:p>
            <a:endParaRPr lang="en-US" dirty="0"/>
          </a:p>
        </p:txBody>
      </p:sp>
    </p:spTree>
    <p:extLst>
      <p:ext uri="{BB962C8B-B14F-4D97-AF65-F5344CB8AC3E}">
        <p14:creationId xmlns:p14="http://schemas.microsoft.com/office/powerpoint/2010/main" val="3883607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a:t>
            </a:r>
          </a:p>
        </p:txBody>
      </p:sp>
      <p:sp>
        <p:nvSpPr>
          <p:cNvPr id="3" name="Content Placeholder 2"/>
          <p:cNvSpPr>
            <a:spLocks noGrp="1"/>
          </p:cNvSpPr>
          <p:nvPr>
            <p:ph idx="1"/>
          </p:nvPr>
        </p:nvSpPr>
        <p:spPr/>
        <p:txBody>
          <a:bodyPr/>
          <a:lstStyle/>
          <a:p>
            <a:r>
              <a:rPr lang="en-US" dirty="0"/>
              <a:t>Pre-trained NLP models are available to find the similarity and para phrases. </a:t>
            </a:r>
          </a:p>
          <a:p>
            <a:r>
              <a:rPr lang="en-US" dirty="0"/>
              <a:t>But these models are pre-trained on general English text, these models do not fits well on domain specific data.</a:t>
            </a:r>
          </a:p>
          <a:p>
            <a:r>
              <a:rPr lang="en-US" dirty="0"/>
              <a:t>We need a financial corpus which contains all jargons and finance related terms.</a:t>
            </a:r>
          </a:p>
        </p:txBody>
      </p:sp>
    </p:spTree>
    <p:extLst>
      <p:ext uri="{BB962C8B-B14F-4D97-AF65-F5344CB8AC3E}">
        <p14:creationId xmlns:p14="http://schemas.microsoft.com/office/powerpoint/2010/main" val="1991082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normAutofit fontScale="85000" lnSpcReduction="10000"/>
          </a:bodyPr>
          <a:lstStyle/>
          <a:p>
            <a:r>
              <a:rPr lang="en-US" dirty="0"/>
              <a:t>We are using some extracted phrases from the 10k document as an input. By using those phrases, the tool will find out what are the key topics on which companies discussing and related statements from their management discussion on those topics. </a:t>
            </a:r>
          </a:p>
          <a:p>
            <a:r>
              <a:rPr lang="en-US" dirty="0"/>
              <a:t>We are comparing different approaches of finding the similar topics for a given key phrase. Comparing Word2vec model, Doc2vec model, combining (word2vec + doc2vec), boosting score on combined model, TensorFlow Universal sentence encoder and Google BERT model. </a:t>
            </a:r>
          </a:p>
        </p:txBody>
      </p:sp>
    </p:spTree>
    <p:extLst>
      <p:ext uri="{BB962C8B-B14F-4D97-AF65-F5344CB8AC3E}">
        <p14:creationId xmlns:p14="http://schemas.microsoft.com/office/powerpoint/2010/main" val="306405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contribution</a:t>
            </a:r>
          </a:p>
        </p:txBody>
      </p:sp>
      <p:sp>
        <p:nvSpPr>
          <p:cNvPr id="3" name="Content Placeholder 2"/>
          <p:cNvSpPr>
            <a:spLocks noGrp="1"/>
          </p:cNvSpPr>
          <p:nvPr>
            <p:ph idx="1"/>
          </p:nvPr>
        </p:nvSpPr>
        <p:spPr/>
        <p:txBody>
          <a:bodyPr>
            <a:normAutofit fontScale="92500"/>
          </a:bodyPr>
          <a:lstStyle/>
          <a:p>
            <a:r>
              <a:rPr lang="en-US" dirty="0"/>
              <a:t>Done research on the problem domain. Finding the related work on financial documents.</a:t>
            </a:r>
          </a:p>
          <a:p>
            <a:r>
              <a:rPr lang="en-US" dirty="0"/>
              <a:t>Created a web crawler in python to pull the data from US-SEC </a:t>
            </a:r>
            <a:r>
              <a:rPr lang="en-US" dirty="0" err="1"/>
              <a:t>Eadger</a:t>
            </a:r>
            <a:r>
              <a:rPr lang="en-US" dirty="0"/>
              <a:t> website.</a:t>
            </a:r>
          </a:p>
          <a:p>
            <a:r>
              <a:rPr lang="en-US" dirty="0"/>
              <a:t>Extracted company details and other meta data information saved it in mongo Db database.</a:t>
            </a:r>
          </a:p>
          <a:p>
            <a:r>
              <a:rPr lang="en-US" dirty="0"/>
              <a:t>Created ML model to find the semantic similarity.</a:t>
            </a:r>
          </a:p>
        </p:txBody>
      </p:sp>
    </p:spTree>
    <p:extLst>
      <p:ext uri="{BB962C8B-B14F-4D97-AF65-F5344CB8AC3E}">
        <p14:creationId xmlns:p14="http://schemas.microsoft.com/office/powerpoint/2010/main" val="3621264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contribution</a:t>
            </a:r>
          </a:p>
        </p:txBody>
      </p:sp>
      <p:sp>
        <p:nvSpPr>
          <p:cNvPr id="3" name="Content Placeholder 2"/>
          <p:cNvSpPr>
            <a:spLocks noGrp="1"/>
          </p:cNvSpPr>
          <p:nvPr>
            <p:ph idx="1"/>
          </p:nvPr>
        </p:nvSpPr>
        <p:spPr/>
        <p:txBody>
          <a:bodyPr>
            <a:normAutofit fontScale="85000" lnSpcReduction="10000"/>
          </a:bodyPr>
          <a:lstStyle/>
          <a:p>
            <a:r>
              <a:rPr lang="en-US" dirty="0"/>
              <a:t>Created the corpus using the extracted data from 500 different companies.</a:t>
            </a:r>
          </a:p>
          <a:p>
            <a:r>
              <a:rPr lang="en-US" dirty="0"/>
              <a:t>Trained word2vec and doc2vec model on this corpus.</a:t>
            </a:r>
          </a:p>
          <a:p>
            <a:r>
              <a:rPr lang="en-US" dirty="0"/>
              <a:t>Created the vector for all the sentences and input phrases.</a:t>
            </a:r>
          </a:p>
          <a:p>
            <a:r>
              <a:rPr lang="en-US" dirty="0"/>
              <a:t>Finding the similarity matrix using phrases and corresponding sentences.</a:t>
            </a:r>
          </a:p>
          <a:p>
            <a:r>
              <a:rPr lang="en-US" dirty="0"/>
              <a:t>Boosting the score.</a:t>
            </a:r>
          </a:p>
          <a:p>
            <a:r>
              <a:rPr lang="en-US" dirty="0"/>
              <a:t>Arranging the sentence in descending similarity score. </a:t>
            </a:r>
          </a:p>
        </p:txBody>
      </p:sp>
    </p:spTree>
    <p:extLst>
      <p:ext uri="{BB962C8B-B14F-4D97-AF65-F5344CB8AC3E}">
        <p14:creationId xmlns:p14="http://schemas.microsoft.com/office/powerpoint/2010/main" val="54080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684</TotalTime>
  <Words>308</Words>
  <Application>Microsoft Office PowerPoint</Application>
  <PresentationFormat>On-screen Show (4:3)</PresentationFormat>
  <Paragraphs>27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Case Study</vt:lpstr>
      <vt:lpstr>Semantic Similarity on Financial documents</vt:lpstr>
      <vt:lpstr>Problem Definition</vt:lpstr>
      <vt:lpstr>Solution</vt:lpstr>
      <vt:lpstr>My contribution</vt:lpstr>
      <vt:lpstr>My contribution</vt:lpstr>
    </vt:vector>
  </TitlesOfParts>
  <Company>Schlumberger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Neha Kharsikar</dc:creator>
  <cp:lastModifiedBy>Jain, Madhur  - C</cp:lastModifiedBy>
  <cp:revision>9</cp:revision>
  <dcterms:created xsi:type="dcterms:W3CDTF">2014-08-07T06:22:27Z</dcterms:created>
  <dcterms:modified xsi:type="dcterms:W3CDTF">2019-05-08T05:56:59Z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b4f6feb-bc60-48e1-9a65-8f26ae8b4956_Enabled">
    <vt:lpwstr>True</vt:lpwstr>
  </property>
  <property fmtid="{D5CDD505-2E9C-101B-9397-08002B2CF9AE}" pid="3" name="MSIP_Label_3b4f6feb-bc60-48e1-9a65-8f26ae8b4956_SiteId">
    <vt:lpwstr>3bea478c-1684-4a8c-8e85-045ec54ba430</vt:lpwstr>
  </property>
  <property fmtid="{D5CDD505-2E9C-101B-9397-08002B2CF9AE}" pid="4" name="MSIP_Label_3b4f6feb-bc60-48e1-9a65-8f26ae8b4956_Owner">
    <vt:lpwstr>Jain.Madhur@principal.com</vt:lpwstr>
  </property>
  <property fmtid="{D5CDD505-2E9C-101B-9397-08002B2CF9AE}" pid="5" name="MSIP_Label_3b4f6feb-bc60-48e1-9a65-8f26ae8b4956_SetDate">
    <vt:lpwstr>2019-05-06T09:15:01.6419529Z</vt:lpwstr>
  </property>
  <property fmtid="{D5CDD505-2E9C-101B-9397-08002B2CF9AE}" pid="6" name="MSIP_Label_3b4f6feb-bc60-48e1-9a65-8f26ae8b4956_Name">
    <vt:lpwstr>Public</vt:lpwstr>
  </property>
  <property fmtid="{D5CDD505-2E9C-101B-9397-08002B2CF9AE}" pid="7" name="MSIP_Label_3b4f6feb-bc60-48e1-9a65-8f26ae8b4956_Application">
    <vt:lpwstr>Microsoft Azure Information Protection</vt:lpwstr>
  </property>
  <property fmtid="{D5CDD505-2E9C-101B-9397-08002B2CF9AE}" pid="8" name="MSIP_Label_3b4f6feb-bc60-48e1-9a65-8f26ae8b4956_Extended_MSFT_Method">
    <vt:lpwstr>Manual</vt:lpwstr>
  </property>
  <property fmtid="{D5CDD505-2E9C-101B-9397-08002B2CF9AE}" pid="9" name="MSIP_Label_af49516a-7525-4936-8880-b1dc1e580865_Enabled">
    <vt:lpwstr>True</vt:lpwstr>
  </property>
  <property fmtid="{D5CDD505-2E9C-101B-9397-08002B2CF9AE}" pid="10" name="MSIP_Label_af49516a-7525-4936-8880-b1dc1e580865_SiteId">
    <vt:lpwstr>3bea478c-1684-4a8c-8e85-045ec54ba430</vt:lpwstr>
  </property>
  <property fmtid="{D5CDD505-2E9C-101B-9397-08002B2CF9AE}" pid="11" name="MSIP_Label_af49516a-7525-4936-8880-b1dc1e580865_Owner">
    <vt:lpwstr>Jain.Madhur@principal.com</vt:lpwstr>
  </property>
  <property fmtid="{D5CDD505-2E9C-101B-9397-08002B2CF9AE}" pid="12" name="MSIP_Label_af49516a-7525-4936-8880-b1dc1e580865_SetDate">
    <vt:lpwstr>2019-05-06T09:15:01.6419529Z</vt:lpwstr>
  </property>
  <property fmtid="{D5CDD505-2E9C-101B-9397-08002B2CF9AE}" pid="13" name="MSIP_Label_af49516a-7525-4936-8880-b1dc1e580865_Name">
    <vt:lpwstr>Non-visible label</vt:lpwstr>
  </property>
  <property fmtid="{D5CDD505-2E9C-101B-9397-08002B2CF9AE}" pid="14" name="MSIP_Label_af49516a-7525-4936-8880-b1dc1e580865_Application">
    <vt:lpwstr>Microsoft Azure Information Protection</vt:lpwstr>
  </property>
  <property fmtid="{D5CDD505-2E9C-101B-9397-08002B2CF9AE}" pid="15" name="MSIP_Label_af49516a-7525-4936-8880-b1dc1e580865_Parent">
    <vt:lpwstr>3b4f6feb-bc60-48e1-9a65-8f26ae8b4956</vt:lpwstr>
  </property>
  <property fmtid="{D5CDD505-2E9C-101B-9397-08002B2CF9AE}" pid="16" name="MSIP_Label_af49516a-7525-4936-8880-b1dc1e580865_Extended_MSFT_Method">
    <vt:lpwstr>Manual</vt:lpwstr>
  </property>
  <property fmtid="{D5CDD505-2E9C-101B-9397-08002B2CF9AE}" pid="17" name="Sensitivity">
    <vt:lpwstr>Public Non-visible label</vt:lpwstr>
  </property>
</Properties>
</file>