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8" r:id="rId4"/>
    <p:sldId id="262" r:id="rId5"/>
    <p:sldId id="263" r:id="rId6"/>
    <p:sldId id="259" r:id="rId7"/>
    <p:sldId id="26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2"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F87E-DC52-422C-923E-75FEC9E87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7F4AC7-9C3B-41EC-816C-98A94D39C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BC4160-0D07-4E61-A03A-ADE1882A4D21}"/>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5" name="Footer Placeholder 4">
            <a:extLst>
              <a:ext uri="{FF2B5EF4-FFF2-40B4-BE49-F238E27FC236}">
                <a16:creationId xmlns:a16="http://schemas.microsoft.com/office/drawing/2014/main" id="{D470C4B8-AC8A-4BD3-9E86-1576EFF32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93EF1-2C50-4E7B-BDD5-67E3A213C861}"/>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131259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B5BE-1ED0-4F94-B168-32593DF3C2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F7C85D-BB0B-4D90-AC3E-010DD058F6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10BD3-2664-4E4F-96B0-705781E5B0F3}"/>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5" name="Footer Placeholder 4">
            <a:extLst>
              <a:ext uri="{FF2B5EF4-FFF2-40B4-BE49-F238E27FC236}">
                <a16:creationId xmlns:a16="http://schemas.microsoft.com/office/drawing/2014/main" id="{81F7B5A4-9D87-4CB7-A65C-C51E82AA1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AB651-F77E-4E65-B2B0-CE732BEBC089}"/>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24035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9740E1-CA73-41F1-B366-3D64ED1181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82F134-7C10-4F97-8D27-232268CCF0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7922B-C0E7-4C2D-882D-3C3FF13401A2}"/>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5" name="Footer Placeholder 4">
            <a:extLst>
              <a:ext uri="{FF2B5EF4-FFF2-40B4-BE49-F238E27FC236}">
                <a16:creationId xmlns:a16="http://schemas.microsoft.com/office/drawing/2014/main" id="{77266FC3-7297-4BB6-BDA2-28EDC0F67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C7E95-C104-4216-B6DE-E1F2AE115EF7}"/>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2916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D8BD-5FF9-4B4F-9C96-F90D8733A7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FC1BA7-F865-4F1D-9867-2980EC90D8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BC0A4-29AF-4C45-A91E-FD7FFB1845FF}"/>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5" name="Footer Placeholder 4">
            <a:extLst>
              <a:ext uri="{FF2B5EF4-FFF2-40B4-BE49-F238E27FC236}">
                <a16:creationId xmlns:a16="http://schemas.microsoft.com/office/drawing/2014/main" id="{37846B65-0508-44A2-BD18-6C5D0A4E8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5D3DB-DD6F-4249-9BF9-B6FFE83EA024}"/>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411789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889E-1301-4D19-9670-3F66B6409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A2899A-8AA1-4C25-A5CF-175017B0B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E569F9-6732-4F1C-B79A-936105FB4548}"/>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5" name="Footer Placeholder 4">
            <a:extLst>
              <a:ext uri="{FF2B5EF4-FFF2-40B4-BE49-F238E27FC236}">
                <a16:creationId xmlns:a16="http://schemas.microsoft.com/office/drawing/2014/main" id="{6D1CE8A3-8C0F-404E-AD4F-C6A3DF3A8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080D2-7327-41CF-8973-6217CD6506A0}"/>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115238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C518-5985-43E3-9B43-7F44EC75A7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66A377-DBBB-4DB3-BD7C-0F50B0CC21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131A66-377A-4E63-8BB2-9E3F3C7EEC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930B6-226E-454B-A770-E3FD80C9994D}"/>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6" name="Footer Placeholder 5">
            <a:extLst>
              <a:ext uri="{FF2B5EF4-FFF2-40B4-BE49-F238E27FC236}">
                <a16:creationId xmlns:a16="http://schemas.microsoft.com/office/drawing/2014/main" id="{E9382BF8-209D-4B55-ABE1-360756227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E9229-D408-4295-B48A-2EEE54A64A5B}"/>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111718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64EA-91F4-4159-B33C-33CB4EB6CA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3513CD-EE1C-453C-BD6E-B1F32C3AA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A29031-398F-4A13-86D3-A77034F53B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B0F34D-94E1-4152-B265-9710E1A69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276857-0884-4B3F-B1A2-EA468AB773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41BEE-E9E2-4AA9-9CEE-7B7B2CEA77A1}"/>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8" name="Footer Placeholder 7">
            <a:extLst>
              <a:ext uri="{FF2B5EF4-FFF2-40B4-BE49-F238E27FC236}">
                <a16:creationId xmlns:a16="http://schemas.microsoft.com/office/drawing/2014/main" id="{CBC9D5F0-3128-4BCE-B9FE-91FBA57AB9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430DDE-DDB4-48DA-8440-5C6D449B7C98}"/>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3878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2F9DE-C9B8-41DA-A1B7-6A5B218EC2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D1898A-3D57-447C-B472-FD745367C21B}"/>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4" name="Footer Placeholder 3">
            <a:extLst>
              <a:ext uri="{FF2B5EF4-FFF2-40B4-BE49-F238E27FC236}">
                <a16:creationId xmlns:a16="http://schemas.microsoft.com/office/drawing/2014/main" id="{45C0F798-9DB6-4C1D-B090-F300B5BC69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4D8279-8E71-4DF5-9DC5-B5A2E7ACF6EC}"/>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92554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7CB7D-DDB9-4DDD-9BFD-2EEF6DF40D2F}"/>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3" name="Footer Placeholder 2">
            <a:extLst>
              <a:ext uri="{FF2B5EF4-FFF2-40B4-BE49-F238E27FC236}">
                <a16:creationId xmlns:a16="http://schemas.microsoft.com/office/drawing/2014/main" id="{CF778AE8-D62F-4050-AB9A-9825408343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EFC4E5-2190-48CC-98E7-BFB6BB25E0F3}"/>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151872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2A38-3CA1-44E1-BB71-0D63DD0F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D5658E-2CED-4AEC-91FE-1A3AFEE24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79A77A-DBA3-4D50-9C0C-FC41289C0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CEFB99-E6A3-4AD1-9332-15B410DF6D72}"/>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6" name="Footer Placeholder 5">
            <a:extLst>
              <a:ext uri="{FF2B5EF4-FFF2-40B4-BE49-F238E27FC236}">
                <a16:creationId xmlns:a16="http://schemas.microsoft.com/office/drawing/2014/main" id="{5DFBF603-0C77-4D13-947D-81B7674A6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E4061-5DAB-4230-ABD4-AA52A79E4B6B}"/>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368309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DCF4-2ABE-450A-96A2-97E911953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2ED2AC-EA8B-4E20-BF14-8E732B598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1A76DB-BB1F-4955-81A1-68DB1FB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ECAD67-AE7F-4169-924C-7024EAB70DD2}"/>
              </a:ext>
            </a:extLst>
          </p:cNvPr>
          <p:cNvSpPr>
            <a:spLocks noGrp="1"/>
          </p:cNvSpPr>
          <p:nvPr>
            <p:ph type="dt" sz="half" idx="10"/>
          </p:nvPr>
        </p:nvSpPr>
        <p:spPr/>
        <p:txBody>
          <a:bodyPr/>
          <a:lstStyle/>
          <a:p>
            <a:fld id="{D6826DC1-19CC-42E1-A112-C6F221A9856B}" type="datetimeFigureOut">
              <a:rPr lang="en-US" smtClean="0"/>
              <a:t>4/5/2020</a:t>
            </a:fld>
            <a:endParaRPr lang="en-US"/>
          </a:p>
        </p:txBody>
      </p:sp>
      <p:sp>
        <p:nvSpPr>
          <p:cNvPr id="6" name="Footer Placeholder 5">
            <a:extLst>
              <a:ext uri="{FF2B5EF4-FFF2-40B4-BE49-F238E27FC236}">
                <a16:creationId xmlns:a16="http://schemas.microsoft.com/office/drawing/2014/main" id="{EE6A2C2C-21D3-4CF4-922D-CADC154D2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A168C-C092-4A19-8B39-607D8899BB1E}"/>
              </a:ext>
            </a:extLst>
          </p:cNvPr>
          <p:cNvSpPr>
            <a:spLocks noGrp="1"/>
          </p:cNvSpPr>
          <p:nvPr>
            <p:ph type="sldNum" sz="quarter" idx="12"/>
          </p:nvPr>
        </p:nvSpPr>
        <p:spPr/>
        <p:txBody>
          <a:bodyPr/>
          <a:lstStyle/>
          <a:p>
            <a:fld id="{1DA84713-81A7-478C-B528-EC67DA69D822}" type="slidenum">
              <a:rPr lang="en-US" smtClean="0"/>
              <a:t>‹#›</a:t>
            </a:fld>
            <a:endParaRPr lang="en-US"/>
          </a:p>
        </p:txBody>
      </p:sp>
    </p:spTree>
    <p:extLst>
      <p:ext uri="{BB962C8B-B14F-4D97-AF65-F5344CB8AC3E}">
        <p14:creationId xmlns:p14="http://schemas.microsoft.com/office/powerpoint/2010/main" val="358152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D4445-E355-4141-A380-891C8CFCC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370C83-6581-45DE-B7B0-89BAF797CC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4E58A-00EF-47E8-8D22-C92F777A8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26DC1-19CC-42E1-A112-C6F221A9856B}" type="datetimeFigureOut">
              <a:rPr lang="en-US" smtClean="0"/>
              <a:t>4/5/2020</a:t>
            </a:fld>
            <a:endParaRPr lang="en-US"/>
          </a:p>
        </p:txBody>
      </p:sp>
      <p:sp>
        <p:nvSpPr>
          <p:cNvPr id="5" name="Footer Placeholder 4">
            <a:extLst>
              <a:ext uri="{FF2B5EF4-FFF2-40B4-BE49-F238E27FC236}">
                <a16:creationId xmlns:a16="http://schemas.microsoft.com/office/drawing/2014/main" id="{7D9DB4EB-86B4-4B39-99AD-DB872F84B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1B654D-CCBD-44AA-BE26-58C45872E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84713-81A7-478C-B528-EC67DA69D822}" type="slidenum">
              <a:rPr lang="en-US" smtClean="0"/>
              <a:t>‹#›</a:t>
            </a:fld>
            <a:endParaRPr lang="en-US"/>
          </a:p>
        </p:txBody>
      </p:sp>
    </p:spTree>
    <p:extLst>
      <p:ext uri="{BB962C8B-B14F-4D97-AF65-F5344CB8AC3E}">
        <p14:creationId xmlns:p14="http://schemas.microsoft.com/office/powerpoint/2010/main" val="197594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619-D8D4-419E-BA3A-4ECBD7A9891C}"/>
              </a:ext>
            </a:extLst>
          </p:cNvPr>
          <p:cNvSpPr>
            <a:spLocks noGrp="1"/>
          </p:cNvSpPr>
          <p:nvPr>
            <p:ph type="ctrTitle"/>
          </p:nvPr>
        </p:nvSpPr>
        <p:spPr/>
        <p:txBody>
          <a:bodyPr/>
          <a:lstStyle/>
          <a:p>
            <a:r>
              <a:rPr lang="en-IN" dirty="0"/>
              <a:t>Linear Regression</a:t>
            </a:r>
          </a:p>
        </p:txBody>
      </p:sp>
      <p:sp>
        <p:nvSpPr>
          <p:cNvPr id="3" name="Subtitle 2">
            <a:extLst>
              <a:ext uri="{FF2B5EF4-FFF2-40B4-BE49-F238E27FC236}">
                <a16:creationId xmlns:a16="http://schemas.microsoft.com/office/drawing/2014/main" id="{C11C401C-EA62-4A32-8200-2E20DB83ABF1}"/>
              </a:ext>
            </a:extLst>
          </p:cNvPr>
          <p:cNvSpPr>
            <a:spLocks noGrp="1"/>
          </p:cNvSpPr>
          <p:nvPr>
            <p:ph type="subTitle" idx="1"/>
          </p:nvPr>
        </p:nvSpPr>
        <p:spPr>
          <a:xfrm>
            <a:off x="1641695" y="4208620"/>
            <a:ext cx="9144000" cy="1655762"/>
          </a:xfrm>
        </p:spPr>
        <p:txBody>
          <a:bodyPr/>
          <a:lstStyle/>
          <a:p>
            <a:r>
              <a:rPr lang="en-IN" dirty="0"/>
              <a:t>By Madhur Jain</a:t>
            </a:r>
          </a:p>
        </p:txBody>
      </p:sp>
    </p:spTree>
    <p:extLst>
      <p:ext uri="{BB962C8B-B14F-4D97-AF65-F5344CB8AC3E}">
        <p14:creationId xmlns:p14="http://schemas.microsoft.com/office/powerpoint/2010/main" val="422802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AD03-850D-4352-8F1C-98D61123E1AE}"/>
              </a:ext>
            </a:extLst>
          </p:cNvPr>
          <p:cNvSpPr>
            <a:spLocks noGrp="1"/>
          </p:cNvSpPr>
          <p:nvPr>
            <p:ph type="ctrTitle"/>
          </p:nvPr>
        </p:nvSpPr>
        <p:spPr>
          <a:xfrm>
            <a:off x="0" y="0"/>
            <a:ext cx="12192000" cy="1128889"/>
          </a:xfrm>
        </p:spPr>
        <p:txBody>
          <a:bodyPr/>
          <a:lstStyle/>
          <a:p>
            <a:r>
              <a:rPr lang="en-US" dirty="0"/>
              <a:t>Linear Regression</a:t>
            </a:r>
          </a:p>
        </p:txBody>
      </p:sp>
      <p:sp>
        <p:nvSpPr>
          <p:cNvPr id="3" name="Subtitle 2">
            <a:extLst>
              <a:ext uri="{FF2B5EF4-FFF2-40B4-BE49-F238E27FC236}">
                <a16:creationId xmlns:a16="http://schemas.microsoft.com/office/drawing/2014/main" id="{B1E91AE7-A5DC-43FF-967E-306363C30696}"/>
              </a:ext>
            </a:extLst>
          </p:cNvPr>
          <p:cNvSpPr>
            <a:spLocks noGrp="1"/>
          </p:cNvSpPr>
          <p:nvPr>
            <p:ph type="subTitle" idx="1"/>
          </p:nvPr>
        </p:nvSpPr>
        <p:spPr>
          <a:xfrm>
            <a:off x="50800" y="1344260"/>
            <a:ext cx="12090400" cy="5643562"/>
          </a:xfrm>
        </p:spPr>
        <p:txBody>
          <a:bodyPr/>
          <a:lstStyle/>
          <a:p>
            <a:pPr marL="342900" indent="-342900" algn="l">
              <a:buFont typeface="Arial" panose="020B0604020202020204" pitchFamily="34" charset="0"/>
              <a:buChar char="•"/>
            </a:pPr>
            <a:r>
              <a:rPr lang="en-US" dirty="0"/>
              <a:t>Linear regression shows the relationship between two variables.</a:t>
            </a:r>
          </a:p>
          <a:p>
            <a:pPr marL="342900" indent="-342900" algn="l">
              <a:buFont typeface="Arial" panose="020B0604020202020204" pitchFamily="34" charset="0"/>
              <a:buChar char="•"/>
            </a:pPr>
            <a:r>
              <a:rPr lang="en-US" dirty="0"/>
              <a:t>Input Variable: </a:t>
            </a:r>
            <a:r>
              <a:rPr lang="en-US" dirty="0">
                <a:solidFill>
                  <a:srgbClr val="FF0000"/>
                </a:solidFill>
              </a:rPr>
              <a:t>Independent variables / Explanatory variables or Features </a:t>
            </a:r>
            <a:r>
              <a:rPr lang="en-US" dirty="0"/>
              <a:t>keeping on X axis .</a:t>
            </a:r>
          </a:p>
          <a:p>
            <a:pPr marL="342900" indent="-342900" algn="l">
              <a:buFont typeface="Arial" panose="020B0604020202020204" pitchFamily="34" charset="0"/>
              <a:buChar char="•"/>
            </a:pPr>
            <a:r>
              <a:rPr lang="en-US" dirty="0"/>
              <a:t>Output Variable: </a:t>
            </a:r>
            <a:r>
              <a:rPr lang="en-US" dirty="0">
                <a:solidFill>
                  <a:srgbClr val="FF0000"/>
                </a:solidFill>
              </a:rPr>
              <a:t>Dependent variable/predictor</a:t>
            </a:r>
            <a:r>
              <a:rPr lang="en-US" dirty="0"/>
              <a:t> </a:t>
            </a:r>
            <a:r>
              <a:rPr lang="en-US" dirty="0">
                <a:solidFill>
                  <a:srgbClr val="FF0000"/>
                </a:solidFill>
              </a:rPr>
              <a:t>or Response variable </a:t>
            </a:r>
            <a:r>
              <a:rPr lang="en-US" dirty="0"/>
              <a:t>the factor of interest keeping on Y axis. </a:t>
            </a:r>
          </a:p>
          <a:p>
            <a:pPr marL="800100" lvl="1" indent="-342900" algn="l">
              <a:buFont typeface="Arial" panose="020B0604020202020204" pitchFamily="34" charset="0"/>
              <a:buChar char="•"/>
            </a:pPr>
            <a:r>
              <a:rPr lang="en-US" dirty="0"/>
              <a:t>For e.g. sales of a product, pricing, performance, risk etc.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D0DF1167-8E96-442C-BDC3-E0F20BAE5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766" y="3567546"/>
            <a:ext cx="4796538" cy="3162935"/>
          </a:xfrm>
          <a:prstGeom prst="rect">
            <a:avLst/>
          </a:prstGeom>
        </p:spPr>
      </p:pic>
      <p:sp>
        <p:nvSpPr>
          <p:cNvPr id="4" name="Oval 3">
            <a:extLst>
              <a:ext uri="{FF2B5EF4-FFF2-40B4-BE49-F238E27FC236}">
                <a16:creationId xmlns:a16="http://schemas.microsoft.com/office/drawing/2014/main" id="{0A3C3433-0C39-4A47-9559-EEF28A5A8FD8}"/>
              </a:ext>
            </a:extLst>
          </p:cNvPr>
          <p:cNvSpPr/>
          <p:nvPr/>
        </p:nvSpPr>
        <p:spPr>
          <a:xfrm>
            <a:off x="2261190" y="4138942"/>
            <a:ext cx="1819746" cy="7152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Dependent Variable (Y)</a:t>
            </a:r>
          </a:p>
        </p:txBody>
      </p:sp>
      <p:cxnSp>
        <p:nvCxnSpPr>
          <p:cNvPr id="6" name="Straight Arrow Connector 5">
            <a:extLst>
              <a:ext uri="{FF2B5EF4-FFF2-40B4-BE49-F238E27FC236}">
                <a16:creationId xmlns:a16="http://schemas.microsoft.com/office/drawing/2014/main" id="{A9EE632A-0074-426E-8BBF-B09FDAAEBFDC}"/>
              </a:ext>
            </a:extLst>
          </p:cNvPr>
          <p:cNvCxnSpPr>
            <a:cxnSpLocks/>
            <a:stCxn id="4" idx="6"/>
          </p:cNvCxnSpPr>
          <p:nvPr/>
        </p:nvCxnSpPr>
        <p:spPr>
          <a:xfrm flipV="1">
            <a:off x="4080936" y="4424128"/>
            <a:ext cx="510817" cy="7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DC319F-87FA-44B2-BC26-2A3EF7178190}"/>
              </a:ext>
            </a:extLst>
          </p:cNvPr>
          <p:cNvSpPr/>
          <p:nvPr/>
        </p:nvSpPr>
        <p:spPr>
          <a:xfrm>
            <a:off x="8346304" y="5310909"/>
            <a:ext cx="2091200" cy="544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Independent Variable (X)</a:t>
            </a:r>
          </a:p>
        </p:txBody>
      </p:sp>
      <p:cxnSp>
        <p:nvCxnSpPr>
          <p:cNvPr id="10" name="Straight Arrow Connector 9">
            <a:extLst>
              <a:ext uri="{FF2B5EF4-FFF2-40B4-BE49-F238E27FC236}">
                <a16:creationId xmlns:a16="http://schemas.microsoft.com/office/drawing/2014/main" id="{E79CD3B9-F79A-4E13-97C5-49E06F98E5D2}"/>
              </a:ext>
            </a:extLst>
          </p:cNvPr>
          <p:cNvCxnSpPr>
            <a:cxnSpLocks/>
            <a:stCxn id="9" idx="2"/>
          </p:cNvCxnSpPr>
          <p:nvPr/>
        </p:nvCxnSpPr>
        <p:spPr>
          <a:xfrm flipH="1">
            <a:off x="7902534" y="5583313"/>
            <a:ext cx="443770" cy="36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6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2D59-51A7-4DC0-9339-23C14D1ACB1D}"/>
              </a:ext>
            </a:extLst>
          </p:cNvPr>
          <p:cNvSpPr>
            <a:spLocks noGrp="1"/>
          </p:cNvSpPr>
          <p:nvPr>
            <p:ph type="title"/>
          </p:nvPr>
        </p:nvSpPr>
        <p:spPr/>
        <p:txBody>
          <a:bodyPr/>
          <a:lstStyle/>
          <a:p>
            <a:pPr algn="ctr"/>
            <a:r>
              <a:rPr lang="en-US" dirty="0"/>
              <a:t>Linear regression formula’s</a:t>
            </a:r>
          </a:p>
        </p:txBody>
      </p:sp>
      <p:pic>
        <p:nvPicPr>
          <p:cNvPr id="5" name="Content Placeholder 4">
            <a:extLst>
              <a:ext uri="{FF2B5EF4-FFF2-40B4-BE49-F238E27FC236}">
                <a16:creationId xmlns:a16="http://schemas.microsoft.com/office/drawing/2014/main" id="{F0DC06A9-A3E4-40F7-9688-1AC19EE0DAA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1098" y="4446270"/>
            <a:ext cx="7111862" cy="1623060"/>
          </a:xfrm>
        </p:spPr>
      </p:pic>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9F887F79-4502-46CF-A563-CFE54FF588E1}"/>
                  </a:ext>
                </a:extLst>
              </p:cNvPr>
              <p:cNvSpPr>
                <a:spLocks noGrp="1"/>
              </p:cNvSpPr>
              <p:nvPr>
                <p:ph sz="half" idx="2"/>
              </p:nvPr>
            </p:nvSpPr>
            <p:spPr>
              <a:xfrm>
                <a:off x="1062989" y="1813401"/>
                <a:ext cx="8819919" cy="4351338"/>
              </a:xfrm>
            </p:spPr>
            <p:txBody>
              <a:bodyPr/>
              <a:lstStyle/>
              <a:p>
                <a:pPr marL="0" indent="0">
                  <a:buNone/>
                </a:pPr>
                <a:r>
                  <a:rPr lang="en-US" sz="3500" dirty="0">
                    <a:solidFill>
                      <a:srgbClr val="FF0000"/>
                    </a:solidFill>
                  </a:rPr>
                  <a:t>      Y = mx + b</a:t>
                </a:r>
              </a:p>
              <a:p>
                <a:pPr lvl="1"/>
                <a:r>
                  <a:rPr lang="en-US" dirty="0"/>
                  <a:t>m is the slope of the line</a:t>
                </a:r>
              </a:p>
              <a:p>
                <a:pPr lvl="1"/>
                <a:r>
                  <a:rPr lang="en-US" dirty="0"/>
                  <a:t>b is the intercept</a:t>
                </a:r>
              </a:p>
              <a:p>
                <a:pPr lvl="1"/>
                <a14:m>
                  <m:oMath xmlns:m="http://schemas.openxmlformats.org/officeDocument/2006/math">
                    <m:r>
                      <a:rPr lang="en-US" i="1" dirty="0" smtClean="0">
                        <a:latin typeface="Cambria Math" panose="02040503050406030204" pitchFamily="18" charset="0"/>
                      </a:rPr>
                      <m:t>𝑋</m:t>
                    </m:r>
                  </m:oMath>
                </a14:m>
                <a:r>
                  <a:rPr lang="en-US" dirty="0"/>
                  <a:t> = mean of x</a:t>
                </a:r>
              </a:p>
              <a:p>
                <a:pPr lvl="1"/>
                <a:r>
                  <a:rPr lang="en-US" dirty="0"/>
                  <a:t>Y  = mean of y </a:t>
                </a:r>
              </a:p>
              <a:p>
                <a:endParaRPr lang="en-US" dirty="0"/>
              </a:p>
            </p:txBody>
          </p:sp>
        </mc:Choice>
        <mc:Fallback>
          <p:sp>
            <p:nvSpPr>
              <p:cNvPr id="6" name="Content Placeholder 5">
                <a:extLst>
                  <a:ext uri="{FF2B5EF4-FFF2-40B4-BE49-F238E27FC236}">
                    <a16:creationId xmlns:a16="http://schemas.microsoft.com/office/drawing/2014/main" id="{9F887F79-4502-46CF-A563-CFE54FF588E1}"/>
                  </a:ext>
                </a:extLst>
              </p:cNvPr>
              <p:cNvSpPr>
                <a:spLocks noGrp="1" noRot="1" noChangeAspect="1" noMove="1" noResize="1" noEditPoints="1" noAdjustHandles="1" noChangeArrowheads="1" noChangeShapeType="1" noTextEdit="1"/>
              </p:cNvSpPr>
              <p:nvPr>
                <p:ph sz="half" idx="2"/>
              </p:nvPr>
            </p:nvSpPr>
            <p:spPr>
              <a:xfrm>
                <a:off x="1062989" y="1813401"/>
                <a:ext cx="8819919" cy="4351338"/>
              </a:xfrm>
              <a:blipFill>
                <a:blip r:embed="rId3"/>
                <a:stretch>
                  <a:fillRect t="-3221"/>
                </a:stretch>
              </a:blipFill>
            </p:spPr>
            <p:txBody>
              <a:bodyPr/>
              <a:lstStyle/>
              <a:p>
                <a:r>
                  <a:rPr lang="en-IN">
                    <a:noFill/>
                  </a:rPr>
                  <a:t> </a:t>
                </a:r>
              </a:p>
            </p:txBody>
          </p:sp>
        </mc:Fallback>
      </mc:AlternateContent>
    </p:spTree>
    <p:extLst>
      <p:ext uri="{BB962C8B-B14F-4D97-AF65-F5344CB8AC3E}">
        <p14:creationId xmlns:p14="http://schemas.microsoft.com/office/powerpoint/2010/main" val="132598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999A-9C1B-4AD0-A276-103C9C1A1668}"/>
              </a:ext>
            </a:extLst>
          </p:cNvPr>
          <p:cNvSpPr>
            <a:spLocks noGrp="1"/>
          </p:cNvSpPr>
          <p:nvPr>
            <p:ph type="title"/>
          </p:nvPr>
        </p:nvSpPr>
        <p:spPr/>
        <p:txBody>
          <a:bodyPr/>
          <a:lstStyle/>
          <a:p>
            <a:r>
              <a:rPr lang="en-US" dirty="0"/>
              <a:t>How to Find a Linear Regression Equation</a:t>
            </a:r>
            <a:endParaRPr lang="en-IN" dirty="0"/>
          </a:p>
        </p:txBody>
      </p:sp>
      <p:sp>
        <p:nvSpPr>
          <p:cNvPr id="3" name="Content Placeholder 2">
            <a:extLst>
              <a:ext uri="{FF2B5EF4-FFF2-40B4-BE49-F238E27FC236}">
                <a16:creationId xmlns:a16="http://schemas.microsoft.com/office/drawing/2014/main" id="{A02D98B3-CC73-4C39-82CC-5CD078AC23F2}"/>
              </a:ext>
            </a:extLst>
          </p:cNvPr>
          <p:cNvSpPr>
            <a:spLocks noGrp="1"/>
          </p:cNvSpPr>
          <p:nvPr>
            <p:ph idx="1"/>
          </p:nvPr>
        </p:nvSpPr>
        <p:spPr/>
        <p:txBody>
          <a:bodyPr/>
          <a:lstStyle/>
          <a:p>
            <a:r>
              <a:rPr lang="en-US" b="1" dirty="0"/>
              <a:t>Step 1:</a:t>
            </a:r>
            <a:r>
              <a:rPr lang="en-US" dirty="0"/>
              <a:t> </a:t>
            </a:r>
            <a:r>
              <a:rPr lang="en-US" i="1" dirty="0"/>
              <a:t>Make a chart of your data, filling in the columns in the same way as you would fill in the chart if you were finding the Pearson’s Correlation Coefficient.</a:t>
            </a:r>
          </a:p>
          <a:p>
            <a:endParaRPr lang="en-IN" dirty="0"/>
          </a:p>
        </p:txBody>
      </p:sp>
      <p:pic>
        <p:nvPicPr>
          <p:cNvPr id="4" name="Picture 3">
            <a:extLst>
              <a:ext uri="{FF2B5EF4-FFF2-40B4-BE49-F238E27FC236}">
                <a16:creationId xmlns:a16="http://schemas.microsoft.com/office/drawing/2014/main" id="{8EC89D21-48DC-4A2C-9A8E-D64E5E976AC8}"/>
              </a:ext>
            </a:extLst>
          </p:cNvPr>
          <p:cNvPicPr>
            <a:picLocks noChangeAspect="1"/>
          </p:cNvPicPr>
          <p:nvPr/>
        </p:nvPicPr>
        <p:blipFill>
          <a:blip r:embed="rId2"/>
          <a:stretch>
            <a:fillRect/>
          </a:stretch>
        </p:blipFill>
        <p:spPr>
          <a:xfrm>
            <a:off x="1283132" y="3046313"/>
            <a:ext cx="8858395" cy="3811687"/>
          </a:xfrm>
          <a:prstGeom prst="rect">
            <a:avLst/>
          </a:prstGeom>
        </p:spPr>
      </p:pic>
    </p:spTree>
    <p:extLst>
      <p:ext uri="{BB962C8B-B14F-4D97-AF65-F5344CB8AC3E}">
        <p14:creationId xmlns:p14="http://schemas.microsoft.com/office/powerpoint/2010/main" val="340083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CD2F-8A93-49F0-BEDB-25C8D1CC1469}"/>
              </a:ext>
            </a:extLst>
          </p:cNvPr>
          <p:cNvSpPr>
            <a:spLocks noGrp="1"/>
          </p:cNvSpPr>
          <p:nvPr>
            <p:ph type="title"/>
          </p:nvPr>
        </p:nvSpPr>
        <p:spPr>
          <a:xfrm>
            <a:off x="838200" y="365125"/>
            <a:ext cx="10515600" cy="1325563"/>
          </a:xfrm>
        </p:spPr>
        <p:txBody>
          <a:bodyPr/>
          <a:lstStyle/>
          <a:p>
            <a:r>
              <a:rPr lang="en-US" dirty="0"/>
              <a:t>How to Find a Linear Regression Equation</a:t>
            </a:r>
            <a:endParaRPr lang="en-IN" dirty="0"/>
          </a:p>
        </p:txBody>
      </p:sp>
      <p:sp>
        <p:nvSpPr>
          <p:cNvPr id="3" name="Content Placeholder 2">
            <a:extLst>
              <a:ext uri="{FF2B5EF4-FFF2-40B4-BE49-F238E27FC236}">
                <a16:creationId xmlns:a16="http://schemas.microsoft.com/office/drawing/2014/main" id="{C7E96874-F0B3-40FA-8149-D7A17B91425B}"/>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US" b="1" dirty="0"/>
              <a:t>Step 2:</a:t>
            </a:r>
            <a:r>
              <a:rPr lang="en-US" dirty="0"/>
              <a:t> Use the following equations to find a and b.</a:t>
            </a:r>
            <a:endParaRPr lang="en-IN" dirty="0"/>
          </a:p>
          <a:p>
            <a:pPr fontAlgn="base"/>
            <a:r>
              <a:rPr lang="en-US" b="1" dirty="0"/>
              <a:t>Find a</a:t>
            </a:r>
            <a:r>
              <a:rPr lang="en-US" dirty="0"/>
              <a:t>:</a:t>
            </a:r>
          </a:p>
          <a:p>
            <a:pPr marL="457200" lvl="1" indent="0" fontAlgn="base">
              <a:buNone/>
            </a:pPr>
            <a:r>
              <a:rPr lang="en-US" dirty="0"/>
              <a:t>=((486 × 11,409) – ((247 × 20,485)) / 6 (11,409) – 247</a:t>
            </a:r>
            <a:r>
              <a:rPr lang="en-US" baseline="30000" dirty="0"/>
              <a:t>2</a:t>
            </a:r>
            <a:r>
              <a:rPr lang="en-US" dirty="0"/>
              <a:t>)</a:t>
            </a:r>
          </a:p>
          <a:p>
            <a:pPr marL="457200" lvl="1" indent="0" fontAlgn="base">
              <a:buNone/>
            </a:pPr>
            <a:r>
              <a:rPr lang="en-US" dirty="0"/>
              <a:t>=484979 / 7445</a:t>
            </a:r>
          </a:p>
          <a:p>
            <a:pPr marL="457200" lvl="1" indent="0" fontAlgn="base">
              <a:buNone/>
            </a:pPr>
            <a:r>
              <a:rPr lang="en-US" dirty="0"/>
              <a:t>=</a:t>
            </a:r>
            <a:r>
              <a:rPr lang="en-US" b="1" dirty="0"/>
              <a:t>65.14</a:t>
            </a:r>
            <a:endParaRPr lang="en-US" dirty="0"/>
          </a:p>
          <a:p>
            <a:pPr fontAlgn="base"/>
            <a:r>
              <a:rPr lang="en-US" b="1" dirty="0"/>
              <a:t>Find b</a:t>
            </a:r>
            <a:r>
              <a:rPr lang="en-US" dirty="0"/>
              <a:t>:</a:t>
            </a:r>
          </a:p>
          <a:p>
            <a:pPr marL="457200" lvl="1" indent="0" fontAlgn="base">
              <a:buNone/>
            </a:pPr>
            <a:r>
              <a:rPr lang="en-US" dirty="0"/>
              <a:t>=(6(20,485) – (247 × 486)) / (6 (11409) – 247</a:t>
            </a:r>
            <a:r>
              <a:rPr lang="en-US" baseline="30000" dirty="0"/>
              <a:t>2</a:t>
            </a:r>
            <a:r>
              <a:rPr lang="en-US" dirty="0"/>
              <a:t>)</a:t>
            </a:r>
          </a:p>
          <a:p>
            <a:pPr marL="457200" lvl="1" indent="0" fontAlgn="base">
              <a:buNone/>
            </a:pPr>
            <a:r>
              <a:rPr lang="en-US" dirty="0"/>
              <a:t>=(122,910 – 120,042) / 68,454 – 247</a:t>
            </a:r>
            <a:r>
              <a:rPr lang="en-US" baseline="30000" dirty="0"/>
              <a:t>2</a:t>
            </a:r>
            <a:endParaRPr lang="en-US" dirty="0"/>
          </a:p>
          <a:p>
            <a:pPr marL="457200" lvl="1" indent="0" fontAlgn="base">
              <a:buNone/>
            </a:pPr>
            <a:r>
              <a:rPr lang="en-US" dirty="0"/>
              <a:t>=2,868 / 7,445</a:t>
            </a:r>
          </a:p>
          <a:p>
            <a:pPr marL="457200" lvl="1" indent="0" fontAlgn="base">
              <a:buNone/>
            </a:pPr>
            <a:r>
              <a:rPr lang="en-US" dirty="0"/>
              <a:t>= </a:t>
            </a:r>
            <a:r>
              <a:rPr lang="en-US" b="1" dirty="0"/>
              <a:t>.385225</a:t>
            </a:r>
          </a:p>
          <a:p>
            <a:pPr marL="0" indent="0" fontAlgn="base">
              <a:buNone/>
            </a:pPr>
            <a:r>
              <a:rPr lang="en-US" b="1" dirty="0"/>
              <a:t>Step 3:</a:t>
            </a:r>
            <a:r>
              <a:rPr lang="en-US" dirty="0"/>
              <a:t> </a:t>
            </a:r>
            <a:r>
              <a:rPr lang="en-US" i="1" dirty="0"/>
              <a:t>Insert the values into the equation</a:t>
            </a:r>
            <a:r>
              <a:rPr lang="en-US" dirty="0"/>
              <a:t>.</a:t>
            </a:r>
            <a:endParaRPr lang="en-US" b="1" dirty="0"/>
          </a:p>
          <a:p>
            <a:pPr marL="457200" lvl="1" indent="0" fontAlgn="base">
              <a:buNone/>
            </a:pPr>
            <a:r>
              <a:rPr lang="es-ES" dirty="0"/>
              <a:t>y’ = a + </a:t>
            </a:r>
            <a:r>
              <a:rPr lang="es-ES" dirty="0" err="1"/>
              <a:t>bx</a:t>
            </a:r>
            <a:br>
              <a:rPr lang="es-ES" dirty="0"/>
            </a:br>
            <a:r>
              <a:rPr lang="es-ES" b="1" dirty="0"/>
              <a:t>y’ = 65.14 + .385225x</a:t>
            </a:r>
            <a:endParaRPr lang="en-US" dirty="0"/>
          </a:p>
          <a:p>
            <a:endParaRPr lang="en-IN" dirty="0"/>
          </a:p>
          <a:p>
            <a:endParaRPr lang="en-IN" dirty="0"/>
          </a:p>
        </p:txBody>
      </p:sp>
      <p:pic>
        <p:nvPicPr>
          <p:cNvPr id="1028" name="Picture 4" descr="https://www.statisticshowto.datasciencecentral.com/wp-content/uploads/2009/11/linearregressionequations.bmp">
            <a:extLst>
              <a:ext uri="{FF2B5EF4-FFF2-40B4-BE49-F238E27FC236}">
                <a16:creationId xmlns:a16="http://schemas.microsoft.com/office/drawing/2014/main" id="{0055D935-502B-4265-9C69-75B8F2A74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006" y="2438401"/>
            <a:ext cx="3974382" cy="168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49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3179-CD3E-4978-87B5-6BD9E46BCB32}"/>
              </a:ext>
            </a:extLst>
          </p:cNvPr>
          <p:cNvSpPr>
            <a:spLocks noGrp="1"/>
          </p:cNvSpPr>
          <p:nvPr>
            <p:ph type="title"/>
          </p:nvPr>
        </p:nvSpPr>
        <p:spPr>
          <a:xfrm>
            <a:off x="0" y="18255"/>
            <a:ext cx="10515600" cy="1325563"/>
          </a:xfrm>
        </p:spPr>
        <p:txBody>
          <a:bodyPr/>
          <a:lstStyle/>
          <a:p>
            <a:r>
              <a:rPr lang="en-US" dirty="0"/>
              <a:t>Linear regression for multiple variables</a:t>
            </a:r>
          </a:p>
        </p:txBody>
      </p:sp>
      <p:sp>
        <p:nvSpPr>
          <p:cNvPr id="7" name="Content Placeholder 6">
            <a:extLst>
              <a:ext uri="{FF2B5EF4-FFF2-40B4-BE49-F238E27FC236}">
                <a16:creationId xmlns:a16="http://schemas.microsoft.com/office/drawing/2014/main" id="{806418F0-C1B8-4F39-AACA-3A395D43D84C}"/>
              </a:ext>
            </a:extLst>
          </p:cNvPr>
          <p:cNvSpPr>
            <a:spLocks noGrp="1"/>
          </p:cNvSpPr>
          <p:nvPr>
            <p:ph idx="1"/>
          </p:nvPr>
        </p:nvSpPr>
        <p:spPr>
          <a:xfrm>
            <a:off x="0" y="1492408"/>
            <a:ext cx="10515600" cy="4351338"/>
          </a:xfrm>
        </p:spPr>
        <p:txBody>
          <a:bodyPr/>
          <a:lstStyle/>
          <a:p>
            <a:pPr marL="0" indent="0" eaLnBrk="0" fontAlgn="base" hangingPunct="0">
              <a:lnSpc>
                <a:spcPct val="100000"/>
              </a:lnSpc>
              <a:spcBef>
                <a:spcPct val="0"/>
              </a:spcBef>
              <a:spcAft>
                <a:spcPct val="0"/>
              </a:spcAft>
              <a:buFontTx/>
              <a:buNone/>
            </a:pPr>
            <a:r>
              <a:rPr lang="en-US" altLang="en-US" dirty="0">
                <a:latin typeface="Arial" panose="020B0604020202020204" pitchFamily="34" charset="0"/>
              </a:rPr>
              <a:t>y = θ</a:t>
            </a:r>
            <a:r>
              <a:rPr lang="en-US" altLang="en-US" sz="1400" dirty="0">
                <a:latin typeface="Arial" panose="020B0604020202020204" pitchFamily="34" charset="0"/>
              </a:rPr>
              <a:t>0</a:t>
            </a:r>
            <a:r>
              <a:rPr lang="en-US" altLang="en-US" dirty="0">
                <a:latin typeface="Arial" panose="020B0604020202020204" pitchFamily="34" charset="0"/>
              </a:rPr>
              <a:t>+θ</a:t>
            </a:r>
            <a:r>
              <a:rPr lang="en-US" altLang="en-US" sz="1400" dirty="0">
                <a:latin typeface="Arial" panose="020B0604020202020204" pitchFamily="34" charset="0"/>
              </a:rPr>
              <a:t>1</a:t>
            </a:r>
            <a:r>
              <a:rPr lang="en-US" altLang="en-US" dirty="0">
                <a:latin typeface="Arial" panose="020B0604020202020204" pitchFamily="34" charset="0"/>
              </a:rPr>
              <a:t>*X → </a:t>
            </a:r>
            <a:r>
              <a:rPr lang="en-US" altLang="en-US" dirty="0" err="1">
                <a:latin typeface="Arial" panose="020B0604020202020204" pitchFamily="34" charset="0"/>
              </a:rPr>
              <a:t>b+mX</a:t>
            </a:r>
            <a:r>
              <a:rPr lang="en-US" altLang="en-US" dirty="0">
                <a:latin typeface="Arial" panose="020B0604020202020204" pitchFamily="34" charset="0"/>
              </a:rPr>
              <a:t> → Simple LR → Single variable LR</a:t>
            </a:r>
          </a:p>
          <a:p>
            <a:pPr marL="0" indent="0" eaLnBrk="0" fontAlgn="base" hangingPunct="0">
              <a:lnSpc>
                <a:spcPct val="100000"/>
              </a:lnSpc>
              <a:spcBef>
                <a:spcPct val="0"/>
              </a:spcBef>
              <a:spcAft>
                <a:spcPct val="0"/>
              </a:spcAft>
              <a:buFontTx/>
              <a:buNone/>
            </a:pPr>
            <a:endParaRPr lang="en-US" altLang="en-US"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dirty="0">
                <a:latin typeface="Arial" panose="020B0604020202020204" pitchFamily="34" charset="0"/>
              </a:rPr>
              <a:t>y=  θ</a:t>
            </a:r>
            <a:r>
              <a:rPr lang="en-US" altLang="en-US" sz="1400" dirty="0">
                <a:latin typeface="Arial" panose="020B0604020202020204" pitchFamily="34" charset="0"/>
              </a:rPr>
              <a:t>0</a:t>
            </a:r>
            <a:r>
              <a:rPr lang="en-US" altLang="en-US" dirty="0">
                <a:latin typeface="Arial" panose="020B0604020202020204" pitchFamily="34" charset="0"/>
              </a:rPr>
              <a:t>+θ</a:t>
            </a:r>
            <a:r>
              <a:rPr lang="en-US" altLang="en-US" sz="1400" dirty="0">
                <a:latin typeface="Arial" panose="020B0604020202020204" pitchFamily="34" charset="0"/>
              </a:rPr>
              <a:t>1</a:t>
            </a:r>
            <a:r>
              <a:rPr lang="en-US" altLang="en-US" dirty="0">
                <a:latin typeface="Arial" panose="020B0604020202020204" pitchFamily="34" charset="0"/>
              </a:rPr>
              <a:t>*x</a:t>
            </a:r>
            <a:r>
              <a:rPr lang="en-US" altLang="en-US" sz="1400" dirty="0">
                <a:latin typeface="Arial" panose="020B0604020202020204" pitchFamily="34" charset="0"/>
              </a:rPr>
              <a:t>1</a:t>
            </a:r>
            <a:r>
              <a:rPr lang="en-US" altLang="en-US" dirty="0">
                <a:latin typeface="Arial" panose="020B0604020202020204" pitchFamily="34" charset="0"/>
              </a:rPr>
              <a:t>+θ</a:t>
            </a:r>
            <a:r>
              <a:rPr lang="en-US" altLang="en-US" sz="1400" dirty="0">
                <a:latin typeface="Arial" panose="020B0604020202020204" pitchFamily="34" charset="0"/>
              </a:rPr>
              <a:t>2</a:t>
            </a:r>
            <a:r>
              <a:rPr lang="en-US" altLang="en-US" dirty="0">
                <a:latin typeface="Arial" panose="020B0604020202020204" pitchFamily="34" charset="0"/>
              </a:rPr>
              <a:t>*x</a:t>
            </a:r>
            <a:r>
              <a:rPr lang="en-US" altLang="en-US" sz="1400" dirty="0">
                <a:latin typeface="Arial" panose="020B0604020202020204" pitchFamily="34" charset="0"/>
              </a:rPr>
              <a:t>2</a:t>
            </a:r>
            <a:r>
              <a:rPr lang="en-US" altLang="en-US" dirty="0">
                <a:latin typeface="Arial" panose="020B0604020202020204" pitchFamily="34" charset="0"/>
              </a:rPr>
              <a:t>+..θ</a:t>
            </a:r>
            <a:r>
              <a:rPr lang="en-US" altLang="en-US" sz="1400" dirty="0">
                <a:latin typeface="Arial" panose="020B0604020202020204" pitchFamily="34" charset="0"/>
              </a:rPr>
              <a:t>n</a:t>
            </a:r>
            <a:r>
              <a:rPr lang="en-US" altLang="en-US" dirty="0">
                <a:latin typeface="Arial" panose="020B0604020202020204" pitchFamily="34" charset="0"/>
              </a:rPr>
              <a:t>*</a:t>
            </a:r>
            <a:r>
              <a:rPr lang="en-US" altLang="en-US" dirty="0" err="1">
                <a:latin typeface="Arial" panose="020B0604020202020204" pitchFamily="34" charset="0"/>
              </a:rPr>
              <a:t>x</a:t>
            </a:r>
            <a:r>
              <a:rPr lang="en-US" altLang="en-US" sz="1400" dirty="0" err="1">
                <a:latin typeface="Arial" panose="020B0604020202020204" pitchFamily="34" charset="0"/>
              </a:rPr>
              <a:t>n</a:t>
            </a:r>
            <a:r>
              <a:rPr lang="en-US" altLang="en-US" dirty="0">
                <a:latin typeface="Arial" panose="020B0604020202020204" pitchFamily="34" charset="0"/>
              </a:rPr>
              <a:t> → Multiple LR → Multi variable LR </a:t>
            </a:r>
          </a:p>
          <a:p>
            <a:endParaRPr lang="en-US" dirty="0"/>
          </a:p>
        </p:txBody>
      </p:sp>
    </p:spTree>
    <p:extLst>
      <p:ext uri="{BB962C8B-B14F-4D97-AF65-F5344CB8AC3E}">
        <p14:creationId xmlns:p14="http://schemas.microsoft.com/office/powerpoint/2010/main" val="226299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7C9C-01D3-4425-9399-B2B4C47248B4}"/>
              </a:ext>
            </a:extLst>
          </p:cNvPr>
          <p:cNvSpPr>
            <a:spLocks noGrp="1"/>
          </p:cNvSpPr>
          <p:nvPr>
            <p:ph type="title"/>
          </p:nvPr>
        </p:nvSpPr>
        <p:spPr/>
        <p:txBody>
          <a:bodyPr/>
          <a:lstStyle/>
          <a:p>
            <a:r>
              <a:rPr lang="en-US" dirty="0"/>
              <a:t>Multiple Regression</a:t>
            </a:r>
            <a:endParaRPr lang="en-IN" dirty="0"/>
          </a:p>
        </p:txBody>
      </p:sp>
      <p:pic>
        <p:nvPicPr>
          <p:cNvPr id="4" name="Content Placeholder 3">
            <a:extLst>
              <a:ext uri="{FF2B5EF4-FFF2-40B4-BE49-F238E27FC236}">
                <a16:creationId xmlns:a16="http://schemas.microsoft.com/office/drawing/2014/main" id="{0B443234-A624-4308-9790-D5BACDAC35F2}"/>
              </a:ext>
            </a:extLst>
          </p:cNvPr>
          <p:cNvPicPr>
            <a:picLocks noGrp="1" noChangeAspect="1"/>
          </p:cNvPicPr>
          <p:nvPr>
            <p:ph idx="1"/>
          </p:nvPr>
        </p:nvPicPr>
        <p:blipFill>
          <a:blip r:embed="rId2"/>
          <a:stretch>
            <a:fillRect/>
          </a:stretch>
        </p:blipFill>
        <p:spPr>
          <a:xfrm>
            <a:off x="1296611" y="1825625"/>
            <a:ext cx="9598777" cy="4351338"/>
          </a:xfrm>
          <a:prstGeom prst="rect">
            <a:avLst/>
          </a:prstGeom>
        </p:spPr>
      </p:pic>
    </p:spTree>
    <p:extLst>
      <p:ext uri="{BB962C8B-B14F-4D97-AF65-F5344CB8AC3E}">
        <p14:creationId xmlns:p14="http://schemas.microsoft.com/office/powerpoint/2010/main" val="130846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6CF3-5706-4BC2-AB23-B00751D91B56}"/>
              </a:ext>
            </a:extLst>
          </p:cNvPr>
          <p:cNvSpPr>
            <a:spLocks noGrp="1"/>
          </p:cNvSpPr>
          <p:nvPr>
            <p:ph type="title"/>
          </p:nvPr>
        </p:nvSpPr>
        <p:spPr>
          <a:xfrm>
            <a:off x="0" y="18255"/>
            <a:ext cx="10515600" cy="839701"/>
          </a:xfrm>
        </p:spPr>
        <p:txBody>
          <a:bodyPr/>
          <a:lstStyle/>
          <a:p>
            <a:r>
              <a:rPr lang="en-US" dirty="0"/>
              <a:t>Applications of Linear Regression</a:t>
            </a:r>
          </a:p>
        </p:txBody>
      </p:sp>
      <p:sp>
        <p:nvSpPr>
          <p:cNvPr id="3" name="Content Placeholder 2">
            <a:extLst>
              <a:ext uri="{FF2B5EF4-FFF2-40B4-BE49-F238E27FC236}">
                <a16:creationId xmlns:a16="http://schemas.microsoft.com/office/drawing/2014/main" id="{A88FB4FA-40C0-40EB-B650-5A1E7FE5F18C}"/>
              </a:ext>
            </a:extLst>
          </p:cNvPr>
          <p:cNvSpPr>
            <a:spLocks noGrp="1"/>
          </p:cNvSpPr>
          <p:nvPr>
            <p:ph idx="1"/>
          </p:nvPr>
        </p:nvSpPr>
        <p:spPr>
          <a:xfrm>
            <a:off x="0" y="985924"/>
            <a:ext cx="12192000" cy="5872076"/>
          </a:xfrm>
        </p:spPr>
        <p:txBody>
          <a:bodyPr>
            <a:normAutofit/>
          </a:bodyPr>
          <a:lstStyle/>
          <a:p>
            <a:r>
              <a:rPr lang="en-US" dirty="0"/>
              <a:t>Evaluate trends and make estimates or forecasts. </a:t>
            </a:r>
          </a:p>
          <a:p>
            <a:pPr lvl="1"/>
            <a:r>
              <a:rPr lang="en-US" dirty="0">
                <a:solidFill>
                  <a:schemeClr val="accent1">
                    <a:lumMod val="75000"/>
                  </a:schemeClr>
                </a:solidFill>
              </a:rPr>
              <a:t>For example, if a company’s sales have increased steadily every month for the past few years, by conducting a linear analysis on the sales data with monthly sales, the company could forecast sales in future months.</a:t>
            </a:r>
          </a:p>
          <a:p>
            <a:r>
              <a:rPr lang="en-US" dirty="0"/>
              <a:t>Analyze the marketing effectiveness, pricing and promotions on sales of a product.</a:t>
            </a:r>
          </a:p>
          <a:p>
            <a:pPr lvl="1"/>
            <a:r>
              <a:rPr lang="en-US" dirty="0">
                <a:solidFill>
                  <a:schemeClr val="accent1">
                    <a:lumMod val="75000"/>
                  </a:schemeClr>
                </a:solidFill>
              </a:rPr>
              <a:t>if company XYZ, wants to know if the funds that they have invested in marketing a particular brand has given them substantial return on investment, they can use linear regression.</a:t>
            </a:r>
          </a:p>
          <a:p>
            <a:r>
              <a:rPr lang="en-US" dirty="0"/>
              <a:t>Linear Regression can be also used to assess risk in financial services or insurance domain. </a:t>
            </a:r>
          </a:p>
          <a:p>
            <a:pPr lvl="1"/>
            <a:r>
              <a:rPr lang="en-US" dirty="0">
                <a:solidFill>
                  <a:schemeClr val="accent1">
                    <a:lumMod val="75000"/>
                  </a:schemeClr>
                </a:solidFill>
              </a:rPr>
              <a:t>For example, a car insurance company might conduct a linear regression to come up with a suggested premium table using predicted claims to Insured Declared Value ratio. The risk can be assessed based on the attributes of the car, driver information or demographics. The results of such an analysis might guide important business decisions.</a:t>
            </a:r>
          </a:p>
        </p:txBody>
      </p:sp>
    </p:spTree>
    <p:extLst>
      <p:ext uri="{BB962C8B-B14F-4D97-AF65-F5344CB8AC3E}">
        <p14:creationId xmlns:p14="http://schemas.microsoft.com/office/powerpoint/2010/main" val="57400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348</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Linear Regression</vt:lpstr>
      <vt:lpstr>Linear Regression</vt:lpstr>
      <vt:lpstr>Linear regression formula’s</vt:lpstr>
      <vt:lpstr>How to Find a Linear Regression Equation</vt:lpstr>
      <vt:lpstr>How to Find a Linear Regression Equation</vt:lpstr>
      <vt:lpstr>Linear regression for multiple variables</vt:lpstr>
      <vt:lpstr>Multiple Regression</vt:lpstr>
      <vt:lpstr>Applications of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Madhur Jain</dc:creator>
  <cp:lastModifiedBy>Jain, Madhur</cp:lastModifiedBy>
  <cp:revision>17</cp:revision>
  <dcterms:created xsi:type="dcterms:W3CDTF">2018-05-08T05:51:15Z</dcterms:created>
  <dcterms:modified xsi:type="dcterms:W3CDTF">2020-04-05T13:30:25Z</dcterms:modified>
</cp:coreProperties>
</file>