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2" r:id="rId4"/>
    <p:sldId id="258" r:id="rId5"/>
    <p:sldId id="268" r:id="rId6"/>
    <p:sldId id="271" r:id="rId7"/>
    <p:sldId id="269" r:id="rId8"/>
    <p:sldId id="270" r:id="rId9"/>
    <p:sldId id="265" r:id="rId10"/>
    <p:sldId id="266" r:id="rId11"/>
    <p:sldId id="259" r:id="rId12"/>
    <p:sldId id="26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9227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52124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276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767102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499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53452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34225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50959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80909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454C0-EB0F-4E5B-9A5F-C6369875906E}"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45856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8454C0-EB0F-4E5B-9A5F-C6369875906E}"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67505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8454C0-EB0F-4E5B-9A5F-C6369875906E}"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92654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8454C0-EB0F-4E5B-9A5F-C6369875906E}"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182004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454C0-EB0F-4E5B-9A5F-C6369875906E}"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815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454C0-EB0F-4E5B-9A5F-C6369875906E}"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374445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454C0-EB0F-4E5B-9A5F-C6369875906E}"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E6432-B1A0-4EF3-95C7-CF9BEFA9C486}" type="slidenum">
              <a:rPr lang="en-US" smtClean="0"/>
              <a:t>‹#›</a:t>
            </a:fld>
            <a:endParaRPr lang="en-US"/>
          </a:p>
        </p:txBody>
      </p:sp>
    </p:spTree>
    <p:extLst>
      <p:ext uri="{BB962C8B-B14F-4D97-AF65-F5344CB8AC3E}">
        <p14:creationId xmlns:p14="http://schemas.microsoft.com/office/powerpoint/2010/main" val="212641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8454C0-EB0F-4E5B-9A5F-C6369875906E}" type="datetimeFigureOut">
              <a:rPr lang="en-US" smtClean="0"/>
              <a:t>3/5/2019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3E6432-B1A0-4EF3-95C7-CF9BEFA9C486}" type="slidenum">
              <a:rPr lang="en-US" smtClean="0"/>
              <a:t>‹#›</a:t>
            </a:fld>
            <a:endParaRPr lang="en-US"/>
          </a:p>
        </p:txBody>
      </p:sp>
      <p:sp>
        <p:nvSpPr>
          <p:cNvPr id="18" name="MSIPCMa69148f89646dc5852ba16bd" descr="{&quot;HashCode&quot;:-305397311,&quot;Placement&quot;:&quot;Footer&quot;,&quot;Top&quot;:520.731,&quot;Left&quot;:0.0,&quot;SlideWidth&quot;:960,&quot;SlideHeight&quot;:540}">
            <a:extLst>
              <a:ext uri="{FF2B5EF4-FFF2-40B4-BE49-F238E27FC236}">
                <a16:creationId xmlns:a16="http://schemas.microsoft.com/office/drawing/2014/main" xmlns="" id="{81C93E39-0F26-4ABE-9351-AA19F5321A57}"/>
              </a:ext>
            </a:extLst>
          </p:cNvPr>
          <p:cNvSpPr txBox="1"/>
          <p:nvPr userDrawn="1"/>
        </p:nvSpPr>
        <p:spPr>
          <a:xfrm>
            <a:off x="0" y="6613284"/>
            <a:ext cx="1671218" cy="244716"/>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FS Elliot Pro" panose="02000503040000020004" pitchFamily="50" charset="0"/>
              </a:rPr>
              <a:t>Classification: Internal Use</a:t>
            </a:r>
          </a:p>
        </p:txBody>
      </p:sp>
    </p:spTree>
    <p:extLst>
      <p:ext uri="{BB962C8B-B14F-4D97-AF65-F5344CB8AC3E}">
        <p14:creationId xmlns:p14="http://schemas.microsoft.com/office/powerpoint/2010/main" val="19480212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DC3FF-6AB2-449C-96D7-5A4917E60BC1}"/>
              </a:ext>
            </a:extLst>
          </p:cNvPr>
          <p:cNvSpPr>
            <a:spLocks noGrp="1"/>
          </p:cNvSpPr>
          <p:nvPr>
            <p:ph type="title"/>
          </p:nvPr>
        </p:nvSpPr>
        <p:spPr>
          <a:xfrm>
            <a:off x="831850" y="1709738"/>
            <a:ext cx="10515600" cy="1784089"/>
          </a:xfrm>
        </p:spPr>
        <p:txBody>
          <a:bodyPr/>
          <a:lstStyle/>
          <a:p>
            <a:r>
              <a:rPr lang="en-US" dirty="0"/>
              <a:t>Ensemble Learning</a:t>
            </a:r>
          </a:p>
        </p:txBody>
      </p:sp>
      <p:sp>
        <p:nvSpPr>
          <p:cNvPr id="3" name="Text Placeholder 2"/>
          <p:cNvSpPr>
            <a:spLocks noGrp="1"/>
          </p:cNvSpPr>
          <p:nvPr>
            <p:ph type="body" idx="1"/>
          </p:nvPr>
        </p:nvSpPr>
        <p:spPr>
          <a:xfrm>
            <a:off x="831850" y="4513800"/>
            <a:ext cx="8596668" cy="860400"/>
          </a:xfrm>
        </p:spPr>
        <p:txBody>
          <a:bodyPr/>
          <a:lstStyle/>
          <a:p>
            <a:r>
              <a:rPr lang="en-US" dirty="0" smtClean="0"/>
              <a:t>By Madhur Jain</a:t>
            </a:r>
            <a:endParaRPr lang="en-US" dirty="0"/>
          </a:p>
        </p:txBody>
      </p:sp>
    </p:spTree>
    <p:extLst>
      <p:ext uri="{BB962C8B-B14F-4D97-AF65-F5344CB8AC3E}">
        <p14:creationId xmlns:p14="http://schemas.microsoft.com/office/powerpoint/2010/main" val="293615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EBF2B-005B-4EEE-90F7-47A5CB41680C}"/>
              </a:ext>
            </a:extLst>
          </p:cNvPr>
          <p:cNvSpPr>
            <a:spLocks noGrp="1"/>
          </p:cNvSpPr>
          <p:nvPr>
            <p:ph type="title"/>
          </p:nvPr>
        </p:nvSpPr>
        <p:spPr>
          <a:xfrm>
            <a:off x="548103" y="295901"/>
            <a:ext cx="8596668" cy="946045"/>
          </a:xfrm>
        </p:spPr>
        <p:txBody>
          <a:bodyPr/>
          <a:lstStyle/>
          <a:p>
            <a:r>
              <a:rPr lang="en-US" dirty="0"/>
              <a:t>Bagging</a:t>
            </a:r>
          </a:p>
        </p:txBody>
      </p:sp>
      <p:sp>
        <p:nvSpPr>
          <p:cNvPr id="3" name="Content Placeholder 2">
            <a:extLst>
              <a:ext uri="{FF2B5EF4-FFF2-40B4-BE49-F238E27FC236}">
                <a16:creationId xmlns:a16="http://schemas.microsoft.com/office/drawing/2014/main" xmlns="" id="{FCB9A817-734C-4583-8BD2-0774927F5A23}"/>
              </a:ext>
            </a:extLst>
          </p:cNvPr>
          <p:cNvSpPr>
            <a:spLocks noGrp="1"/>
          </p:cNvSpPr>
          <p:nvPr>
            <p:ph idx="1"/>
          </p:nvPr>
        </p:nvSpPr>
        <p:spPr>
          <a:xfrm>
            <a:off x="677334" y="1105469"/>
            <a:ext cx="8596668" cy="3880773"/>
          </a:xfrm>
        </p:spPr>
        <p:txBody>
          <a:bodyPr/>
          <a:lstStyle/>
          <a:p>
            <a:r>
              <a:rPr lang="en-US" sz="1600" dirty="0"/>
              <a:t>Multiple subsets are created from the original dataset, selecting observations with replacement.</a:t>
            </a:r>
          </a:p>
          <a:p>
            <a:r>
              <a:rPr lang="en-US" sz="1600" dirty="0"/>
              <a:t>A base model (weak model) is created on each of these subsets.</a:t>
            </a:r>
          </a:p>
          <a:p>
            <a:r>
              <a:rPr lang="en-US" sz="1600" dirty="0"/>
              <a:t>The models run in parallel and are independent of each other.</a:t>
            </a:r>
          </a:p>
          <a:p>
            <a:r>
              <a:rPr lang="en-US" sz="1600" dirty="0"/>
              <a:t>The final predictions are determined by combining the predictions from all the models.</a:t>
            </a:r>
          </a:p>
          <a:p>
            <a:endParaRPr lang="en-US" dirty="0"/>
          </a:p>
        </p:txBody>
      </p:sp>
      <p:pic>
        <p:nvPicPr>
          <p:cNvPr id="2050" name="Picture 2" descr="https://s3-ap-south-1.amazonaws.com/av-blog-media/wp-content/uploads/2018/05/Screenshot-from-2018-05-08-13-11-49.png">
            <a:extLst>
              <a:ext uri="{FF2B5EF4-FFF2-40B4-BE49-F238E27FC236}">
                <a16:creationId xmlns:a16="http://schemas.microsoft.com/office/drawing/2014/main" xmlns="" id="{D25F2499-9870-4933-BD4D-AB6E56DFFE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5668" y="3225205"/>
            <a:ext cx="4165456" cy="3144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s3-ap-south-1.amazonaws.com/av-blog-media/wp-content/uploads/2018/05/image20.png">
            <a:extLst>
              <a:ext uri="{FF2B5EF4-FFF2-40B4-BE49-F238E27FC236}">
                <a16:creationId xmlns:a16="http://schemas.microsoft.com/office/drawing/2014/main" xmlns="" id="{71B9AFCF-1BF7-4567-9C2D-C6BED7CBD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538182"/>
            <a:ext cx="4169103" cy="156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87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1D5-8CED-4D90-A985-E03438E93A5E}"/>
              </a:ext>
            </a:extLst>
          </p:cNvPr>
          <p:cNvSpPr>
            <a:spLocks noGrp="1"/>
          </p:cNvSpPr>
          <p:nvPr>
            <p:ph type="title"/>
          </p:nvPr>
        </p:nvSpPr>
        <p:spPr>
          <a:xfrm>
            <a:off x="489526" y="273916"/>
            <a:ext cx="8558940" cy="927087"/>
          </a:xfrm>
        </p:spPr>
        <p:txBody>
          <a:bodyPr>
            <a:normAutofit/>
          </a:bodyPr>
          <a:lstStyle/>
          <a:p>
            <a:r>
              <a:rPr lang="en-US" dirty="0" smtClean="0"/>
              <a:t>Bagging</a:t>
            </a:r>
            <a:endParaRPr lang="en-US" dirty="0"/>
          </a:p>
        </p:txBody>
      </p:sp>
      <p:sp>
        <p:nvSpPr>
          <p:cNvPr id="3" name="Content Placeholder 2">
            <a:extLst>
              <a:ext uri="{FF2B5EF4-FFF2-40B4-BE49-F238E27FC236}">
                <a16:creationId xmlns:a16="http://schemas.microsoft.com/office/drawing/2014/main" xmlns="" id="{E5BEC62C-C8CF-4E52-A5B1-447A833EF84A}"/>
              </a:ext>
            </a:extLst>
          </p:cNvPr>
          <p:cNvSpPr>
            <a:spLocks noGrp="1"/>
          </p:cNvSpPr>
          <p:nvPr>
            <p:ph idx="1"/>
          </p:nvPr>
        </p:nvSpPr>
        <p:spPr>
          <a:xfrm>
            <a:off x="489526" y="1364776"/>
            <a:ext cx="9239534" cy="5186150"/>
          </a:xfrm>
        </p:spPr>
        <p:txBody>
          <a:bodyPr>
            <a:normAutofit/>
          </a:bodyPr>
          <a:lstStyle/>
          <a:p>
            <a:r>
              <a:rPr lang="en-US" sz="1600" b="1" u="sng" dirty="0"/>
              <a:t>Bagging</a:t>
            </a:r>
            <a:r>
              <a:rPr lang="en-US" sz="1600" dirty="0"/>
              <a:t> :</a:t>
            </a:r>
            <a:r>
              <a:rPr lang="en-US" sz="1600" b="1" dirty="0"/>
              <a:t> </a:t>
            </a:r>
            <a:r>
              <a:rPr lang="en-US" sz="1600" dirty="0"/>
              <a:t>(stands for </a:t>
            </a:r>
            <a:r>
              <a:rPr lang="en-US" sz="1600" b="1" dirty="0"/>
              <a:t>B</a:t>
            </a:r>
            <a:r>
              <a:rPr lang="en-US" sz="1600" dirty="0"/>
              <a:t>ootstrap </a:t>
            </a:r>
            <a:r>
              <a:rPr lang="en-US" sz="1600" b="1" dirty="0"/>
              <a:t>Agg</a:t>
            </a:r>
            <a:r>
              <a:rPr lang="en-US" sz="1600" dirty="0"/>
              <a:t>regat</a:t>
            </a:r>
            <a:r>
              <a:rPr lang="en-US" sz="1600" b="1" dirty="0"/>
              <a:t>ing</a:t>
            </a:r>
            <a:r>
              <a:rPr lang="en-US" sz="1600" dirty="0"/>
              <a:t>) is a way to decrease the variance of your prediction by generating additional data for training from your original dataset using </a:t>
            </a:r>
            <a:r>
              <a:rPr lang="en-US" sz="1600" dirty="0">
                <a:solidFill>
                  <a:srgbClr val="FF0000"/>
                </a:solidFill>
              </a:rPr>
              <a:t>combinations with repetitions</a:t>
            </a:r>
            <a:r>
              <a:rPr lang="en-US" sz="1600" dirty="0"/>
              <a:t> to produce </a:t>
            </a:r>
            <a:r>
              <a:rPr lang="en-US" sz="1600" dirty="0">
                <a:solidFill>
                  <a:srgbClr val="FF0000"/>
                </a:solidFill>
              </a:rPr>
              <a:t>multisets</a:t>
            </a:r>
            <a:r>
              <a:rPr lang="en-US" sz="1600" dirty="0"/>
              <a:t> of the same cardinality/size as your original data. </a:t>
            </a:r>
            <a:r>
              <a:rPr lang="en-US" sz="1600" dirty="0">
                <a:solidFill>
                  <a:srgbClr val="FF0000"/>
                </a:solidFill>
              </a:rPr>
              <a:t>By increasing the size of your training set you can't improve the model predictive force, but just decrease the variance,</a:t>
            </a:r>
            <a:r>
              <a:rPr lang="en-US" sz="1600" dirty="0"/>
              <a:t> narrowly tuning the prediction to expected outcome. </a:t>
            </a:r>
          </a:p>
          <a:p>
            <a:r>
              <a:rPr lang="en-US" sz="1600" dirty="0"/>
              <a:t>Bagging tries to implement similar learners on small sample populations and then takes a mean of all the predictions. In generalized bagging, you can use different learners on different population.  As you can expect this helps us to reduce the variance error.</a:t>
            </a:r>
          </a:p>
          <a:p>
            <a:r>
              <a:rPr lang="en-US" sz="1600" dirty="0"/>
              <a:t>Features</a:t>
            </a:r>
          </a:p>
          <a:p>
            <a:pPr lvl="1" fontAlgn="base"/>
            <a:r>
              <a:rPr lang="en-US" sz="1400" b="1" dirty="0"/>
              <a:t>parallel</a:t>
            </a:r>
            <a:r>
              <a:rPr lang="en-US" sz="1400" dirty="0"/>
              <a:t> ensemble: each model is built independently</a:t>
            </a:r>
          </a:p>
          <a:p>
            <a:pPr lvl="1" fontAlgn="base"/>
            <a:r>
              <a:rPr lang="en-US" sz="1400" dirty="0" smtClean="0"/>
              <a:t>Aim </a:t>
            </a:r>
            <a:r>
              <a:rPr lang="en-US" sz="1400" dirty="0"/>
              <a:t>to </a:t>
            </a:r>
            <a:r>
              <a:rPr lang="en-US" sz="1400" b="1" dirty="0"/>
              <a:t>decrease variance</a:t>
            </a:r>
            <a:r>
              <a:rPr lang="en-US" sz="1400" dirty="0"/>
              <a:t>, not bias</a:t>
            </a:r>
          </a:p>
          <a:p>
            <a:pPr lvl="1" fontAlgn="base"/>
            <a:r>
              <a:rPr lang="en-US" sz="1400" dirty="0" smtClean="0"/>
              <a:t>Suitable </a:t>
            </a:r>
            <a:r>
              <a:rPr lang="en-US" sz="1400" dirty="0"/>
              <a:t>for high variance low bias models (complex models)</a:t>
            </a:r>
          </a:p>
          <a:p>
            <a:pPr lvl="1" fontAlgn="base"/>
            <a:r>
              <a:rPr lang="en-US" sz="1400" dirty="0" smtClean="0"/>
              <a:t>An </a:t>
            </a:r>
            <a:r>
              <a:rPr lang="en-US" sz="1400" dirty="0"/>
              <a:t>example of a tree based method is </a:t>
            </a:r>
            <a:r>
              <a:rPr lang="en-US" sz="1400" b="1" dirty="0"/>
              <a:t>random forest</a:t>
            </a:r>
            <a:r>
              <a:rPr lang="en-US" sz="1400" dirty="0"/>
              <a:t>, which develop </a:t>
            </a:r>
          </a:p>
          <a:p>
            <a:pPr marL="457200" lvl="1" indent="0" fontAlgn="base">
              <a:buNone/>
            </a:pPr>
            <a:r>
              <a:rPr lang="en-US" sz="1400" dirty="0"/>
              <a:t>     fully grown </a:t>
            </a:r>
            <a:r>
              <a:rPr lang="en-US" sz="1400" dirty="0" smtClean="0"/>
              <a:t>trees.</a:t>
            </a:r>
            <a:endParaRPr lang="en-US" sz="1600" dirty="0"/>
          </a:p>
        </p:txBody>
      </p:sp>
      <p:pic>
        <p:nvPicPr>
          <p:cNvPr id="2050" name="Picture 2" descr="bagging">
            <a:extLst>
              <a:ext uri="{FF2B5EF4-FFF2-40B4-BE49-F238E27FC236}">
                <a16:creationId xmlns:a16="http://schemas.microsoft.com/office/drawing/2014/main" xmlns="" id="{D7BAB868-3844-438A-A8D1-7046C0095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277" y="3493826"/>
            <a:ext cx="4482458" cy="336417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614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1D5-8CED-4D90-A985-E03438E93A5E}"/>
              </a:ext>
            </a:extLst>
          </p:cNvPr>
          <p:cNvSpPr>
            <a:spLocks noGrp="1"/>
          </p:cNvSpPr>
          <p:nvPr>
            <p:ph type="title"/>
          </p:nvPr>
        </p:nvSpPr>
        <p:spPr>
          <a:xfrm>
            <a:off x="838200" y="277452"/>
            <a:ext cx="10515600" cy="909349"/>
          </a:xfrm>
        </p:spPr>
        <p:txBody>
          <a:bodyPr/>
          <a:lstStyle/>
          <a:p>
            <a:r>
              <a:rPr lang="en-US" dirty="0"/>
              <a:t>Boosting</a:t>
            </a:r>
          </a:p>
        </p:txBody>
      </p:sp>
      <p:sp>
        <p:nvSpPr>
          <p:cNvPr id="3" name="Content Placeholder 2">
            <a:extLst>
              <a:ext uri="{FF2B5EF4-FFF2-40B4-BE49-F238E27FC236}">
                <a16:creationId xmlns:a16="http://schemas.microsoft.com/office/drawing/2014/main" xmlns="" id="{E5BEC62C-C8CF-4E52-A5B1-447A833EF84A}"/>
              </a:ext>
            </a:extLst>
          </p:cNvPr>
          <p:cNvSpPr>
            <a:spLocks noGrp="1"/>
          </p:cNvSpPr>
          <p:nvPr>
            <p:ph idx="1"/>
          </p:nvPr>
        </p:nvSpPr>
        <p:spPr>
          <a:xfrm>
            <a:off x="838200" y="1199988"/>
            <a:ext cx="9124666" cy="4763799"/>
          </a:xfrm>
        </p:spPr>
        <p:txBody>
          <a:bodyPr>
            <a:normAutofit/>
          </a:bodyPr>
          <a:lstStyle/>
          <a:p>
            <a:r>
              <a:rPr lang="en-US" sz="1600" dirty="0"/>
              <a:t>Boosting is an iterative technique which adjust the weight of an observation based on the last classification. If an observation was classified incorrectly, it tries to increase the weight of this observation and vice versa. </a:t>
            </a:r>
            <a:endParaRPr lang="en-US" sz="1600" dirty="0" smtClean="0"/>
          </a:p>
          <a:p>
            <a:r>
              <a:rPr lang="en-US" sz="1600" dirty="0" smtClean="0"/>
              <a:t>Boosting </a:t>
            </a:r>
            <a:r>
              <a:rPr lang="en-US" sz="1600" dirty="0" smtClean="0">
                <a:solidFill>
                  <a:srgbClr val="FF0000"/>
                </a:solidFill>
              </a:rPr>
              <a:t>decreases </a:t>
            </a:r>
            <a:r>
              <a:rPr lang="en-US" sz="1600" dirty="0">
                <a:solidFill>
                  <a:srgbClr val="FF0000"/>
                </a:solidFill>
              </a:rPr>
              <a:t>the bias error </a:t>
            </a:r>
            <a:r>
              <a:rPr lang="en-US" sz="1600" dirty="0"/>
              <a:t>and builds strong predictive models. However, they may sometimes over fit on the training data.</a:t>
            </a:r>
          </a:p>
          <a:p>
            <a:r>
              <a:rPr lang="en-US" sz="1600" dirty="0"/>
              <a:t>Features</a:t>
            </a:r>
          </a:p>
          <a:p>
            <a:pPr lvl="1" fontAlgn="base"/>
            <a:r>
              <a:rPr lang="en-US" sz="1600" b="1" dirty="0"/>
              <a:t>sequential</a:t>
            </a:r>
            <a:r>
              <a:rPr lang="en-US" sz="1600" dirty="0"/>
              <a:t> </a:t>
            </a:r>
            <a:r>
              <a:rPr lang="en-US" sz="1600" dirty="0" smtClean="0"/>
              <a:t>approach: Tries </a:t>
            </a:r>
            <a:r>
              <a:rPr lang="en-US" sz="1600" dirty="0"/>
              <a:t>to add new models that do well where previous models lack</a:t>
            </a:r>
          </a:p>
          <a:p>
            <a:pPr lvl="1" fontAlgn="base"/>
            <a:r>
              <a:rPr lang="en-US" sz="1600" dirty="0" smtClean="0"/>
              <a:t>Aim’s </a:t>
            </a:r>
            <a:r>
              <a:rPr lang="en-US" sz="1600" dirty="0"/>
              <a:t>to </a:t>
            </a:r>
            <a:r>
              <a:rPr lang="en-US" sz="1600" b="1" dirty="0"/>
              <a:t>decrease bias</a:t>
            </a:r>
            <a:r>
              <a:rPr lang="en-US" sz="1600" dirty="0"/>
              <a:t>, not variance</a:t>
            </a:r>
          </a:p>
          <a:p>
            <a:pPr lvl="1" fontAlgn="base"/>
            <a:r>
              <a:rPr lang="en-US" sz="1600" dirty="0" smtClean="0"/>
              <a:t>Suitable </a:t>
            </a:r>
            <a:r>
              <a:rPr lang="en-US" sz="1600" dirty="0"/>
              <a:t>for low variance high bias models</a:t>
            </a:r>
          </a:p>
          <a:p>
            <a:pPr lvl="1" fontAlgn="base"/>
            <a:r>
              <a:rPr lang="en-US" sz="1600" b="1" dirty="0" smtClean="0"/>
              <a:t>Gradient </a:t>
            </a:r>
            <a:r>
              <a:rPr lang="en-US" sz="1600" b="1" dirty="0"/>
              <a:t>boosting</a:t>
            </a:r>
            <a:endParaRPr lang="en-US" sz="1600" dirty="0"/>
          </a:p>
          <a:p>
            <a:endParaRPr lang="en-US" sz="1600" dirty="0"/>
          </a:p>
        </p:txBody>
      </p:sp>
    </p:spTree>
    <p:extLst>
      <p:ext uri="{BB962C8B-B14F-4D97-AF65-F5344CB8AC3E}">
        <p14:creationId xmlns:p14="http://schemas.microsoft.com/office/powerpoint/2010/main" val="257422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1D5-8CED-4D90-A985-E03438E93A5E}"/>
              </a:ext>
            </a:extLst>
          </p:cNvPr>
          <p:cNvSpPr>
            <a:spLocks noGrp="1"/>
          </p:cNvSpPr>
          <p:nvPr>
            <p:ph type="title"/>
          </p:nvPr>
        </p:nvSpPr>
        <p:spPr/>
        <p:txBody>
          <a:bodyPr/>
          <a:lstStyle/>
          <a:p>
            <a:r>
              <a:rPr lang="en-US" dirty="0"/>
              <a:t>Algorithms based on Bagging and Boosting</a:t>
            </a:r>
          </a:p>
        </p:txBody>
      </p:sp>
      <p:sp>
        <p:nvSpPr>
          <p:cNvPr id="3" name="Content Placeholder 2">
            <a:extLst>
              <a:ext uri="{FF2B5EF4-FFF2-40B4-BE49-F238E27FC236}">
                <a16:creationId xmlns:a16="http://schemas.microsoft.com/office/drawing/2014/main" xmlns="" id="{E5BEC62C-C8CF-4E52-A5B1-447A833EF84A}"/>
              </a:ext>
            </a:extLst>
          </p:cNvPr>
          <p:cNvSpPr>
            <a:spLocks noGrp="1"/>
          </p:cNvSpPr>
          <p:nvPr>
            <p:ph idx="1"/>
          </p:nvPr>
        </p:nvSpPr>
        <p:spPr/>
        <p:txBody>
          <a:bodyPr>
            <a:normAutofit fontScale="92500" lnSpcReduction="10000"/>
          </a:bodyPr>
          <a:lstStyle/>
          <a:p>
            <a:r>
              <a:rPr lang="en-US" sz="2400" dirty="0"/>
              <a:t>Bagging and Boosting are two of the most commonly used techniques in machine </a:t>
            </a:r>
            <a:r>
              <a:rPr lang="en-US" sz="2400" dirty="0" smtClean="0"/>
              <a:t>learning.</a:t>
            </a:r>
          </a:p>
          <a:p>
            <a:pPr marL="0" indent="0">
              <a:buNone/>
            </a:pPr>
            <a:r>
              <a:rPr lang="en-US" sz="2400" dirty="0" smtClean="0"/>
              <a:t> </a:t>
            </a:r>
            <a:r>
              <a:rPr lang="en-US" sz="2400" dirty="0"/>
              <a:t>Following are the algorithms we will be focusing on:</a:t>
            </a:r>
          </a:p>
          <a:p>
            <a:r>
              <a:rPr lang="en-US" sz="2400" dirty="0"/>
              <a:t>Bagging algorithms:</a:t>
            </a:r>
          </a:p>
          <a:p>
            <a:pPr lvl="1"/>
            <a:r>
              <a:rPr lang="en-US" sz="1800" dirty="0"/>
              <a:t>Bagging meta-estimator</a:t>
            </a:r>
          </a:p>
          <a:p>
            <a:pPr lvl="1"/>
            <a:r>
              <a:rPr lang="en-US" sz="1800" dirty="0"/>
              <a:t>Random forest</a:t>
            </a:r>
          </a:p>
          <a:p>
            <a:r>
              <a:rPr lang="en-US" sz="2400" dirty="0"/>
              <a:t>Boosting algorithms:</a:t>
            </a:r>
          </a:p>
          <a:p>
            <a:pPr lvl="1"/>
            <a:r>
              <a:rPr lang="en-US" sz="1800" dirty="0"/>
              <a:t>AdaBoost</a:t>
            </a:r>
          </a:p>
          <a:p>
            <a:pPr lvl="1"/>
            <a:r>
              <a:rPr lang="en-US" sz="1800" dirty="0"/>
              <a:t>GBM</a:t>
            </a:r>
          </a:p>
          <a:p>
            <a:pPr lvl="1"/>
            <a:r>
              <a:rPr lang="en-US" sz="1800" dirty="0"/>
              <a:t>XGBM</a:t>
            </a:r>
          </a:p>
          <a:p>
            <a:endParaRPr lang="en-US" dirty="0"/>
          </a:p>
        </p:txBody>
      </p:sp>
    </p:spTree>
    <p:extLst>
      <p:ext uri="{BB962C8B-B14F-4D97-AF65-F5344CB8AC3E}">
        <p14:creationId xmlns:p14="http://schemas.microsoft.com/office/powerpoint/2010/main" val="2822279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1D5-8CED-4D90-A985-E03438E93A5E}"/>
              </a:ext>
            </a:extLst>
          </p:cNvPr>
          <p:cNvSpPr>
            <a:spLocks noGrp="1"/>
          </p:cNvSpPr>
          <p:nvPr>
            <p:ph type="title"/>
          </p:nvPr>
        </p:nvSpPr>
        <p:spPr>
          <a:xfrm>
            <a:off x="431674" y="328945"/>
            <a:ext cx="8596668" cy="940297"/>
          </a:xfrm>
        </p:spPr>
        <p:txBody>
          <a:bodyPr/>
          <a:lstStyle/>
          <a:p>
            <a:r>
              <a:rPr lang="en-US" dirty="0"/>
              <a:t>Example</a:t>
            </a:r>
          </a:p>
        </p:txBody>
      </p:sp>
      <p:sp>
        <p:nvSpPr>
          <p:cNvPr id="3" name="Content Placeholder 2">
            <a:extLst>
              <a:ext uri="{FF2B5EF4-FFF2-40B4-BE49-F238E27FC236}">
                <a16:creationId xmlns:a16="http://schemas.microsoft.com/office/drawing/2014/main" xmlns="" id="{E5BEC62C-C8CF-4E52-A5B1-447A833EF84A}"/>
              </a:ext>
            </a:extLst>
          </p:cNvPr>
          <p:cNvSpPr>
            <a:spLocks noGrp="1"/>
          </p:cNvSpPr>
          <p:nvPr>
            <p:ph idx="1"/>
          </p:nvPr>
        </p:nvSpPr>
        <p:spPr>
          <a:xfrm>
            <a:off x="431674" y="1269242"/>
            <a:ext cx="10036159" cy="5377218"/>
          </a:xfrm>
        </p:spPr>
        <p:txBody>
          <a:bodyPr>
            <a:normAutofit/>
          </a:bodyPr>
          <a:lstStyle/>
          <a:p>
            <a:pPr marL="0" indent="0">
              <a:buNone/>
            </a:pPr>
            <a:r>
              <a:rPr lang="en-US" sz="1600" dirty="0" smtClean="0"/>
              <a:t>I </a:t>
            </a:r>
            <a:r>
              <a:rPr lang="en-US" sz="1600" dirty="0"/>
              <a:t>want to invest in a company XYZ. I am not sure about its performance though. </a:t>
            </a:r>
            <a:endParaRPr lang="en-US" sz="1600" dirty="0" smtClean="0"/>
          </a:p>
          <a:p>
            <a:pPr marL="0" indent="0">
              <a:buNone/>
            </a:pPr>
            <a:r>
              <a:rPr lang="en-US" sz="1600" dirty="0" smtClean="0"/>
              <a:t>So</a:t>
            </a:r>
            <a:r>
              <a:rPr lang="en-US" sz="1600" dirty="0"/>
              <a:t>, I look for advice on whether the stock price will increase more than 6% per annum or not? </a:t>
            </a:r>
            <a:endParaRPr lang="en-US" sz="1600" dirty="0" smtClean="0"/>
          </a:p>
          <a:p>
            <a:pPr marL="0" indent="0">
              <a:buNone/>
            </a:pPr>
            <a:r>
              <a:rPr lang="en-US" sz="1600" dirty="0" smtClean="0"/>
              <a:t>I </a:t>
            </a:r>
            <a:r>
              <a:rPr lang="en-US" sz="1600" dirty="0"/>
              <a:t>decide to approach various experts having diverse domain experience:</a:t>
            </a:r>
          </a:p>
          <a:p>
            <a:pPr marL="0" indent="0">
              <a:buNone/>
            </a:pPr>
            <a:endParaRPr lang="en-US" sz="1600" dirty="0"/>
          </a:p>
          <a:p>
            <a:pPr marL="0" indent="0">
              <a:buNone/>
            </a:pPr>
            <a:endParaRPr lang="en-US" sz="1700" dirty="0" smtClean="0"/>
          </a:p>
          <a:p>
            <a:pPr marL="0" indent="0">
              <a:buNone/>
            </a:pPr>
            <a:endParaRPr lang="en-US" sz="1700" dirty="0" smtClean="0"/>
          </a:p>
          <a:p>
            <a:pPr marL="0" indent="0">
              <a:buNone/>
            </a:pPr>
            <a:endParaRPr lang="en-US" sz="1700" dirty="0"/>
          </a:p>
        </p:txBody>
      </p:sp>
      <p:pic>
        <p:nvPicPr>
          <p:cNvPr id="4" name="Picture 3"/>
          <p:cNvPicPr>
            <a:picLocks noChangeAspect="1"/>
          </p:cNvPicPr>
          <p:nvPr/>
        </p:nvPicPr>
        <p:blipFill>
          <a:blip r:embed="rId2"/>
          <a:stretch>
            <a:fillRect/>
          </a:stretch>
        </p:blipFill>
        <p:spPr>
          <a:xfrm>
            <a:off x="1069271" y="3626506"/>
            <a:ext cx="679705" cy="2307341"/>
          </a:xfrm>
          <a:prstGeom prst="rect">
            <a:avLst/>
          </a:prstGeom>
        </p:spPr>
      </p:pic>
      <p:pic>
        <p:nvPicPr>
          <p:cNvPr id="5" name="Picture 4"/>
          <p:cNvPicPr>
            <a:picLocks noChangeAspect="1"/>
          </p:cNvPicPr>
          <p:nvPr/>
        </p:nvPicPr>
        <p:blipFill>
          <a:blip r:embed="rId3"/>
          <a:stretch>
            <a:fillRect/>
          </a:stretch>
        </p:blipFill>
        <p:spPr>
          <a:xfrm>
            <a:off x="414321" y="3650890"/>
            <a:ext cx="685801" cy="2282957"/>
          </a:xfrm>
          <a:prstGeom prst="rect">
            <a:avLst/>
          </a:prstGeom>
        </p:spPr>
      </p:pic>
      <p:pic>
        <p:nvPicPr>
          <p:cNvPr id="6" name="Picture 5"/>
          <p:cNvPicPr>
            <a:picLocks noChangeAspect="1"/>
          </p:cNvPicPr>
          <p:nvPr/>
        </p:nvPicPr>
        <p:blipFill>
          <a:blip r:embed="rId4"/>
          <a:stretch>
            <a:fillRect/>
          </a:stretch>
        </p:blipFill>
        <p:spPr>
          <a:xfrm>
            <a:off x="4661404" y="3531111"/>
            <a:ext cx="630937" cy="2307341"/>
          </a:xfrm>
          <a:prstGeom prst="rect">
            <a:avLst/>
          </a:prstGeom>
        </p:spPr>
      </p:pic>
      <p:pic>
        <p:nvPicPr>
          <p:cNvPr id="7" name="Picture 6"/>
          <p:cNvPicPr>
            <a:picLocks noChangeAspect="1"/>
          </p:cNvPicPr>
          <p:nvPr/>
        </p:nvPicPr>
        <p:blipFill>
          <a:blip r:embed="rId5"/>
          <a:stretch>
            <a:fillRect/>
          </a:stretch>
        </p:blipFill>
        <p:spPr>
          <a:xfrm>
            <a:off x="2524548" y="3565117"/>
            <a:ext cx="960122" cy="2386589"/>
          </a:xfrm>
          <a:prstGeom prst="rect">
            <a:avLst/>
          </a:prstGeom>
        </p:spPr>
      </p:pic>
      <p:pic>
        <p:nvPicPr>
          <p:cNvPr id="8" name="Picture 7"/>
          <p:cNvPicPr>
            <a:picLocks noChangeAspect="1"/>
          </p:cNvPicPr>
          <p:nvPr/>
        </p:nvPicPr>
        <p:blipFill>
          <a:blip r:embed="rId6"/>
          <a:stretch>
            <a:fillRect/>
          </a:stretch>
        </p:blipFill>
        <p:spPr>
          <a:xfrm>
            <a:off x="5717437" y="3880768"/>
            <a:ext cx="1996963" cy="1755286"/>
          </a:xfrm>
          <a:prstGeom prst="rect">
            <a:avLst/>
          </a:prstGeom>
        </p:spPr>
      </p:pic>
      <p:sp>
        <p:nvSpPr>
          <p:cNvPr id="9" name="TextBox 8"/>
          <p:cNvSpPr txBox="1"/>
          <p:nvPr/>
        </p:nvSpPr>
        <p:spPr>
          <a:xfrm>
            <a:off x="2313714" y="5871165"/>
            <a:ext cx="2006221" cy="646331"/>
          </a:xfrm>
          <a:prstGeom prst="rect">
            <a:avLst/>
          </a:prstGeom>
          <a:noFill/>
        </p:spPr>
        <p:txBody>
          <a:bodyPr wrap="square" rtlCol="0">
            <a:spAutoFit/>
          </a:bodyPr>
          <a:lstStyle/>
          <a:p>
            <a:r>
              <a:rPr lang="en-US" i="1" dirty="0"/>
              <a:t>Financial Advisor of Company XYZ</a:t>
            </a:r>
            <a:endParaRPr lang="en-US" dirty="0"/>
          </a:p>
        </p:txBody>
      </p:sp>
      <p:sp>
        <p:nvSpPr>
          <p:cNvPr id="10" name="TextBox 9"/>
          <p:cNvSpPr txBox="1"/>
          <p:nvPr/>
        </p:nvSpPr>
        <p:spPr>
          <a:xfrm>
            <a:off x="4376958" y="5871165"/>
            <a:ext cx="1569089" cy="646331"/>
          </a:xfrm>
          <a:prstGeom prst="rect">
            <a:avLst/>
          </a:prstGeom>
          <a:noFill/>
        </p:spPr>
        <p:txBody>
          <a:bodyPr wrap="square" rtlCol="0">
            <a:spAutoFit/>
          </a:bodyPr>
          <a:lstStyle/>
          <a:p>
            <a:r>
              <a:rPr lang="en-US" i="1" dirty="0"/>
              <a:t>Stock Market Trader</a:t>
            </a:r>
          </a:p>
        </p:txBody>
      </p:sp>
      <p:sp>
        <p:nvSpPr>
          <p:cNvPr id="11" name="TextBox 10"/>
          <p:cNvSpPr txBox="1"/>
          <p:nvPr/>
        </p:nvSpPr>
        <p:spPr>
          <a:xfrm>
            <a:off x="6171927" y="5895531"/>
            <a:ext cx="1561574" cy="646331"/>
          </a:xfrm>
          <a:prstGeom prst="rect">
            <a:avLst/>
          </a:prstGeom>
          <a:noFill/>
        </p:spPr>
        <p:txBody>
          <a:bodyPr wrap="square" rtlCol="0">
            <a:spAutoFit/>
          </a:bodyPr>
          <a:lstStyle/>
          <a:p>
            <a:r>
              <a:rPr lang="en-US" i="1" dirty="0"/>
              <a:t>Social Media Expert</a:t>
            </a:r>
            <a:endParaRPr lang="en-US" dirty="0"/>
          </a:p>
        </p:txBody>
      </p:sp>
      <p:sp>
        <p:nvSpPr>
          <p:cNvPr id="12" name="TextBox 11"/>
          <p:cNvSpPr txBox="1"/>
          <p:nvPr/>
        </p:nvSpPr>
        <p:spPr>
          <a:xfrm>
            <a:off x="461722" y="5871165"/>
            <a:ext cx="2040594" cy="646331"/>
          </a:xfrm>
          <a:prstGeom prst="rect">
            <a:avLst/>
          </a:prstGeom>
          <a:noFill/>
        </p:spPr>
        <p:txBody>
          <a:bodyPr wrap="square" rtlCol="0">
            <a:spAutoFit/>
          </a:bodyPr>
          <a:lstStyle/>
          <a:p>
            <a:r>
              <a:rPr lang="en-US" dirty="0"/>
              <a:t>Employee’s of Company</a:t>
            </a:r>
            <a:endParaRPr lang="en-US" altLang="en-US" dirty="0">
              <a:latin typeface="Arial" panose="020B0604020202020204" pitchFamily="34" charset="0"/>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8412" y="3887183"/>
            <a:ext cx="1864910" cy="1748871"/>
          </a:xfrm>
          <a:prstGeom prst="rect">
            <a:avLst/>
          </a:prstGeom>
        </p:spPr>
      </p:pic>
      <p:sp>
        <p:nvSpPr>
          <p:cNvPr id="14" name="TextBox 13"/>
          <p:cNvSpPr txBox="1"/>
          <p:nvPr/>
        </p:nvSpPr>
        <p:spPr>
          <a:xfrm>
            <a:off x="8181165" y="5818091"/>
            <a:ext cx="1561574" cy="646331"/>
          </a:xfrm>
          <a:prstGeom prst="rect">
            <a:avLst/>
          </a:prstGeom>
          <a:noFill/>
        </p:spPr>
        <p:txBody>
          <a:bodyPr wrap="square" rtlCol="0">
            <a:spAutoFit/>
          </a:bodyPr>
          <a:lstStyle/>
          <a:p>
            <a:r>
              <a:rPr lang="en-US" i="1" dirty="0" smtClean="0"/>
              <a:t>Company’s Management</a:t>
            </a:r>
            <a:endParaRPr lang="en-US" dirty="0"/>
          </a:p>
        </p:txBody>
      </p:sp>
    </p:spTree>
    <p:extLst>
      <p:ext uri="{BB962C8B-B14F-4D97-AF65-F5344CB8AC3E}">
        <p14:creationId xmlns:p14="http://schemas.microsoft.com/office/powerpoint/2010/main" val="999232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1D5-8CED-4D90-A985-E03438E93A5E}"/>
              </a:ext>
            </a:extLst>
          </p:cNvPr>
          <p:cNvSpPr>
            <a:spLocks noGrp="1"/>
          </p:cNvSpPr>
          <p:nvPr>
            <p:ph type="title"/>
          </p:nvPr>
        </p:nvSpPr>
        <p:spPr>
          <a:xfrm>
            <a:off x="431674" y="328945"/>
            <a:ext cx="8596668" cy="940297"/>
          </a:xfrm>
        </p:spPr>
        <p:txBody>
          <a:bodyPr/>
          <a:lstStyle/>
          <a:p>
            <a:r>
              <a:rPr lang="en-US" dirty="0"/>
              <a:t>Example</a:t>
            </a:r>
          </a:p>
        </p:txBody>
      </p:sp>
      <p:sp>
        <p:nvSpPr>
          <p:cNvPr id="3" name="Content Placeholder 2">
            <a:extLst>
              <a:ext uri="{FF2B5EF4-FFF2-40B4-BE49-F238E27FC236}">
                <a16:creationId xmlns:a16="http://schemas.microsoft.com/office/drawing/2014/main" xmlns="" id="{E5BEC62C-C8CF-4E52-A5B1-447A833EF84A}"/>
              </a:ext>
            </a:extLst>
          </p:cNvPr>
          <p:cNvSpPr>
            <a:spLocks noGrp="1"/>
          </p:cNvSpPr>
          <p:nvPr>
            <p:ph idx="1"/>
          </p:nvPr>
        </p:nvSpPr>
        <p:spPr>
          <a:xfrm>
            <a:off x="431674" y="1269243"/>
            <a:ext cx="9544839" cy="5377218"/>
          </a:xfrm>
        </p:spPr>
        <p:txBody>
          <a:bodyPr>
            <a:normAutofit fontScale="92500"/>
          </a:bodyPr>
          <a:lstStyle/>
          <a:p>
            <a:pPr marL="0" indent="0">
              <a:buNone/>
            </a:pPr>
            <a:r>
              <a:rPr lang="en-US" sz="1600" i="1" dirty="0" smtClean="0"/>
              <a:t>1</a:t>
            </a:r>
            <a:r>
              <a:rPr lang="en-US" sz="1600" i="1" dirty="0"/>
              <a:t>. </a:t>
            </a:r>
            <a:r>
              <a:rPr lang="en-US" sz="1600" i="1" u="sng" dirty="0"/>
              <a:t>Employee of Company XYZ</a:t>
            </a:r>
            <a:r>
              <a:rPr lang="en-US" sz="1600" dirty="0"/>
              <a:t>: This person knows the internal functionality of the company and have the insider information about the functionality of the firm. </a:t>
            </a:r>
            <a:r>
              <a:rPr lang="en-US" sz="1600" b="1" dirty="0"/>
              <a:t>In the past, he has been right 70% times</a:t>
            </a:r>
            <a:r>
              <a:rPr lang="en-US" sz="1600" dirty="0"/>
              <a:t>.</a:t>
            </a:r>
          </a:p>
          <a:p>
            <a:pPr marL="0" indent="0">
              <a:buNone/>
            </a:pPr>
            <a:r>
              <a:rPr lang="en-US" sz="1600" i="1" u="sng" dirty="0"/>
              <a:t>2.Financial Advisor of Company XYZ</a:t>
            </a:r>
            <a:r>
              <a:rPr lang="en-US" sz="1600" dirty="0"/>
              <a:t>: This person has a broader perspective on how companies strategy will fair of in this competitive environment.</a:t>
            </a:r>
            <a:r>
              <a:rPr lang="en-US" sz="1600" b="1" dirty="0"/>
              <a:t> In the past, he has been right 75% times</a:t>
            </a:r>
            <a:r>
              <a:rPr lang="en-US" sz="1600" dirty="0"/>
              <a:t>.</a:t>
            </a:r>
          </a:p>
          <a:p>
            <a:pPr marL="0" indent="0">
              <a:buNone/>
            </a:pPr>
            <a:r>
              <a:rPr lang="en-US" sz="1600" i="1" u="sng" dirty="0"/>
              <a:t>3.Stock Market Trader</a:t>
            </a:r>
            <a:r>
              <a:rPr lang="en-US" sz="1600" dirty="0"/>
              <a:t>: This person has observed the company’s stock price over past 3 years. He knows the seasonality trends and how the overall market is performing.  </a:t>
            </a:r>
            <a:r>
              <a:rPr lang="en-US" sz="1600" b="1" dirty="0"/>
              <a:t>In the past, he has been right 70% times</a:t>
            </a:r>
            <a:r>
              <a:rPr lang="en-US" sz="1600" dirty="0"/>
              <a:t>.</a:t>
            </a:r>
          </a:p>
          <a:p>
            <a:pPr marL="0" indent="0">
              <a:buNone/>
            </a:pPr>
            <a:r>
              <a:rPr lang="en-US" sz="1600" i="1" dirty="0"/>
              <a:t>4. </a:t>
            </a:r>
            <a:r>
              <a:rPr lang="en-US" sz="1600" i="1" u="sng" dirty="0"/>
              <a:t>Market Research team in same segment</a:t>
            </a:r>
            <a:r>
              <a:rPr lang="en-US" sz="1600" u="sng" dirty="0"/>
              <a:t>:</a:t>
            </a:r>
            <a:r>
              <a:rPr lang="en-US" sz="1600" dirty="0"/>
              <a:t> This team analyzes the customer preference of company XYZ’s product over others and how is this changing with time. </a:t>
            </a:r>
            <a:r>
              <a:rPr lang="en-US" sz="1600" b="1" dirty="0"/>
              <a:t>In the past, they have been right 75% of times</a:t>
            </a:r>
            <a:r>
              <a:rPr lang="en-US" sz="1600" dirty="0"/>
              <a:t>.</a:t>
            </a:r>
          </a:p>
          <a:p>
            <a:pPr marL="0" indent="0">
              <a:buNone/>
            </a:pPr>
            <a:r>
              <a:rPr lang="en-US" sz="1600" i="1" dirty="0"/>
              <a:t>5. </a:t>
            </a:r>
            <a:r>
              <a:rPr lang="en-US" sz="1600" i="1" u="sng" dirty="0"/>
              <a:t>Social Media Expert</a:t>
            </a:r>
            <a:r>
              <a:rPr lang="en-US" sz="1600" u="sng" dirty="0"/>
              <a:t>:</a:t>
            </a:r>
            <a:r>
              <a:rPr lang="en-US" sz="1600" dirty="0"/>
              <a:t> This person can help us understand how has company XYZ has positioned its products in the market. And how are the sentiment of customers changing over time towards company. He is unaware of any kind of details beyond digital marketing. </a:t>
            </a:r>
            <a:r>
              <a:rPr lang="en-US" sz="1600" b="1" dirty="0"/>
              <a:t>In the past, he has been right 65% of times</a:t>
            </a:r>
            <a:r>
              <a:rPr lang="en-US" sz="1600" dirty="0"/>
              <a:t>.</a:t>
            </a:r>
          </a:p>
          <a:p>
            <a:pPr marL="0" indent="0">
              <a:buNone/>
            </a:pPr>
            <a:endParaRPr lang="en-US" sz="1600" dirty="0"/>
          </a:p>
          <a:p>
            <a:pPr marL="0" indent="0">
              <a:buNone/>
            </a:pPr>
            <a:r>
              <a:rPr lang="en-US" sz="1700" dirty="0"/>
              <a:t>In a scenario when all the 5 experts/teams verify that it’s a good decision(assuming all the predictions are independent of each other), we will get a combined accuracy rate of</a:t>
            </a:r>
          </a:p>
          <a:p>
            <a:pPr marL="0" indent="0">
              <a:buNone/>
            </a:pPr>
            <a:r>
              <a:rPr kumimoji="0" lang="en-US" altLang="en-US" sz="1800" b="0" i="0" u="none" strike="noStrike" cap="none" normalizeH="0" baseline="0" dirty="0">
                <a:ln>
                  <a:noFill/>
                </a:ln>
                <a:solidFill>
                  <a:srgbClr val="333333"/>
                </a:solidFill>
                <a:effectLst/>
                <a:latin typeface="Monaco"/>
              </a:rPr>
              <a:t>1 - 30%*25%*30%*25%*35%</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sym typeface="Wingdings" panose="05000000000000000000" pitchFamily="2" charset="2"/>
              </a:rPr>
              <a:t></a:t>
            </a:r>
            <a:r>
              <a:rPr kumimoji="0" lang="en-US" altLang="en-US" sz="1900" b="1" i="0" u="none" strike="noStrike" cap="none" normalizeH="0" baseline="0" dirty="0">
                <a:ln>
                  <a:noFill/>
                </a:ln>
                <a:solidFill>
                  <a:srgbClr val="333333"/>
                </a:solidFill>
                <a:effectLst/>
                <a:latin typeface="Monaco"/>
              </a:rPr>
              <a:t>99.92125%</a:t>
            </a:r>
            <a:r>
              <a:rPr kumimoji="0" lang="en-US" altLang="en-US" sz="4000" b="0" i="0" u="none" strike="noStrike" cap="none" normalizeH="0" baseline="0" dirty="0">
                <a:ln>
                  <a:noFill/>
                </a:ln>
                <a:solidFill>
                  <a:schemeClr val="tx1"/>
                </a:solidFill>
                <a:effectLst/>
              </a:rPr>
              <a:t> </a:t>
            </a:r>
            <a:endParaRPr kumimoji="0" lang="en-US" altLang="en-US" sz="8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sz="1700" dirty="0"/>
          </a:p>
        </p:txBody>
      </p:sp>
    </p:spTree>
    <p:extLst>
      <p:ext uri="{BB962C8B-B14F-4D97-AF65-F5344CB8AC3E}">
        <p14:creationId xmlns:p14="http://schemas.microsoft.com/office/powerpoint/2010/main" val="3818315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1D5-8CED-4D90-A985-E03438E93A5E}"/>
              </a:ext>
            </a:extLst>
          </p:cNvPr>
          <p:cNvSpPr>
            <a:spLocks noGrp="1"/>
          </p:cNvSpPr>
          <p:nvPr>
            <p:ph type="title"/>
          </p:nvPr>
        </p:nvSpPr>
        <p:spPr>
          <a:xfrm>
            <a:off x="677334" y="241110"/>
            <a:ext cx="8596668" cy="1320800"/>
          </a:xfrm>
        </p:spPr>
        <p:txBody>
          <a:bodyPr/>
          <a:lstStyle/>
          <a:p>
            <a:r>
              <a:rPr lang="en-US" dirty="0"/>
              <a:t>What is Ensemble Learning?</a:t>
            </a:r>
          </a:p>
        </p:txBody>
      </p:sp>
      <p:sp>
        <p:nvSpPr>
          <p:cNvPr id="3" name="Content Placeholder 2">
            <a:extLst>
              <a:ext uri="{FF2B5EF4-FFF2-40B4-BE49-F238E27FC236}">
                <a16:creationId xmlns:a16="http://schemas.microsoft.com/office/drawing/2014/main" xmlns="" id="{E5BEC62C-C8CF-4E52-A5B1-447A833EF84A}"/>
              </a:ext>
            </a:extLst>
          </p:cNvPr>
          <p:cNvSpPr>
            <a:spLocks noGrp="1"/>
          </p:cNvSpPr>
          <p:nvPr>
            <p:ph idx="1"/>
          </p:nvPr>
        </p:nvSpPr>
        <p:spPr>
          <a:xfrm>
            <a:off x="677333" y="1561911"/>
            <a:ext cx="9094463" cy="4479452"/>
          </a:xfrm>
        </p:spPr>
        <p:txBody>
          <a:bodyPr>
            <a:normAutofit/>
          </a:bodyPr>
          <a:lstStyle/>
          <a:p>
            <a:r>
              <a:rPr lang="en-US" sz="1800" dirty="0"/>
              <a:t>Ensemble is the art of combining diverse set of learners (individual models) together to improvise on the stability and predictive power of the model. In the </a:t>
            </a:r>
            <a:r>
              <a:rPr lang="en-US" sz="1800" dirty="0" smtClean="0"/>
              <a:t>past example</a:t>
            </a:r>
            <a:r>
              <a:rPr lang="en-US" sz="1800" dirty="0"/>
              <a:t>, the way we combine all the predictions together will be termed as </a:t>
            </a:r>
            <a:r>
              <a:rPr lang="en-US" sz="1800" i="1" dirty="0"/>
              <a:t>Ensemble Learning</a:t>
            </a:r>
            <a:r>
              <a:rPr lang="en-US" sz="1800" dirty="0"/>
              <a:t>.</a:t>
            </a:r>
          </a:p>
          <a:p>
            <a:endParaRPr lang="en-US" sz="1800" dirty="0"/>
          </a:p>
          <a:p>
            <a:r>
              <a:rPr lang="en-US" sz="1600" dirty="0"/>
              <a:t>Models can be different from each other for a variety of reasons, starting from the population they are built upon to the modeling used for building the model.</a:t>
            </a:r>
          </a:p>
          <a:p>
            <a:r>
              <a:rPr lang="en-US" sz="1600" dirty="0"/>
              <a:t>Here are the top 4 reasons for a model to be different. They can be different because of a mix of these factors as well:</a:t>
            </a:r>
          </a:p>
          <a:p>
            <a:pPr marL="457200" lvl="1" indent="0">
              <a:buNone/>
            </a:pPr>
            <a:r>
              <a:rPr lang="en-US" sz="1600" dirty="0"/>
              <a:t> 1. Difference in population</a:t>
            </a:r>
          </a:p>
          <a:p>
            <a:pPr marL="457200" lvl="1" indent="0">
              <a:buNone/>
            </a:pPr>
            <a:r>
              <a:rPr lang="en-US" sz="1600" dirty="0"/>
              <a:t> 2. Difference in hypothesis</a:t>
            </a:r>
          </a:p>
          <a:p>
            <a:pPr marL="457200" lvl="1" indent="0">
              <a:buNone/>
            </a:pPr>
            <a:r>
              <a:rPr lang="en-US" sz="1600" dirty="0"/>
              <a:t> 3. Difference in modeling technique</a:t>
            </a:r>
          </a:p>
          <a:p>
            <a:pPr marL="457200" lvl="1" indent="0">
              <a:buNone/>
            </a:pPr>
            <a:r>
              <a:rPr lang="en-US" sz="1600" dirty="0"/>
              <a:t> 4. Difference in initial seed</a:t>
            </a:r>
          </a:p>
          <a:p>
            <a:pPr marL="0" indent="0">
              <a:buNone/>
            </a:pPr>
            <a:endParaRPr lang="en-US" dirty="0"/>
          </a:p>
          <a:p>
            <a:endParaRPr lang="en-US" sz="1800" dirty="0"/>
          </a:p>
        </p:txBody>
      </p:sp>
    </p:spTree>
    <p:extLst>
      <p:ext uri="{BB962C8B-B14F-4D97-AF65-F5344CB8AC3E}">
        <p14:creationId xmlns:p14="http://schemas.microsoft.com/office/powerpoint/2010/main" val="74751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FAF53-4DCC-4033-805B-31D2AC01AAB8}"/>
              </a:ext>
            </a:extLst>
          </p:cNvPr>
          <p:cNvSpPr>
            <a:spLocks noGrp="1"/>
          </p:cNvSpPr>
          <p:nvPr>
            <p:ph type="title"/>
          </p:nvPr>
        </p:nvSpPr>
        <p:spPr>
          <a:xfrm>
            <a:off x="951344" y="365126"/>
            <a:ext cx="10402455" cy="780184"/>
          </a:xfrm>
        </p:spPr>
        <p:txBody>
          <a:bodyPr/>
          <a:lstStyle/>
          <a:p>
            <a:r>
              <a:rPr lang="en-US" dirty="0" smtClean="0"/>
              <a:t>Ensemble Learning Techniques</a:t>
            </a:r>
            <a:endParaRPr lang="en-US" dirty="0"/>
          </a:p>
        </p:txBody>
      </p:sp>
      <p:sp>
        <p:nvSpPr>
          <p:cNvPr id="3" name="Content Placeholder 2">
            <a:extLst>
              <a:ext uri="{FF2B5EF4-FFF2-40B4-BE49-F238E27FC236}">
                <a16:creationId xmlns:a16="http://schemas.microsoft.com/office/drawing/2014/main" xmlns="" id="{013004BF-B8DE-4988-AFD6-B7B3989A662B}"/>
              </a:ext>
            </a:extLst>
          </p:cNvPr>
          <p:cNvSpPr>
            <a:spLocks noGrp="1"/>
          </p:cNvSpPr>
          <p:nvPr>
            <p:ph idx="1"/>
          </p:nvPr>
        </p:nvSpPr>
        <p:spPr>
          <a:xfrm>
            <a:off x="951344" y="1405719"/>
            <a:ext cx="8683975" cy="4771244"/>
          </a:xfrm>
        </p:spPr>
        <p:txBody>
          <a:bodyPr/>
          <a:lstStyle/>
          <a:p>
            <a:r>
              <a:rPr lang="en-US" dirty="0" smtClean="0"/>
              <a:t>Simple Ensemble learning Technique</a:t>
            </a:r>
          </a:p>
          <a:p>
            <a:pPr lvl="1"/>
            <a:r>
              <a:rPr lang="en-US" dirty="0"/>
              <a:t>	</a:t>
            </a:r>
            <a:r>
              <a:rPr lang="en-US" dirty="0" smtClean="0"/>
              <a:t>Voting</a:t>
            </a:r>
          </a:p>
          <a:p>
            <a:pPr lvl="1"/>
            <a:r>
              <a:rPr lang="en-US" dirty="0"/>
              <a:t>	</a:t>
            </a:r>
            <a:r>
              <a:rPr lang="en-US" dirty="0" smtClean="0"/>
              <a:t>Averaging </a:t>
            </a:r>
          </a:p>
          <a:p>
            <a:pPr lvl="1"/>
            <a:r>
              <a:rPr lang="en-US" dirty="0"/>
              <a:t>	</a:t>
            </a:r>
            <a:r>
              <a:rPr lang="en-US" dirty="0" smtClean="0"/>
              <a:t>Weighted Averaging</a:t>
            </a:r>
          </a:p>
          <a:p>
            <a:r>
              <a:rPr lang="en-US" dirty="0"/>
              <a:t>Bagging</a:t>
            </a:r>
          </a:p>
          <a:p>
            <a:r>
              <a:rPr lang="en-US" dirty="0"/>
              <a:t>Boosting</a:t>
            </a:r>
          </a:p>
          <a:p>
            <a:r>
              <a:rPr lang="en-US" dirty="0"/>
              <a:t>Stacking</a:t>
            </a:r>
          </a:p>
          <a:p>
            <a:pPr marL="0" indent="0">
              <a:buNone/>
            </a:pPr>
            <a:endParaRPr lang="en-US" sz="1600" dirty="0"/>
          </a:p>
          <a:p>
            <a:endParaRPr lang="en-US" sz="1600" dirty="0"/>
          </a:p>
        </p:txBody>
      </p:sp>
    </p:spTree>
    <p:extLst>
      <p:ext uri="{BB962C8B-B14F-4D97-AF65-F5344CB8AC3E}">
        <p14:creationId xmlns:p14="http://schemas.microsoft.com/office/powerpoint/2010/main" val="1348543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FAF53-4DCC-4033-805B-31D2AC01AAB8}"/>
              </a:ext>
            </a:extLst>
          </p:cNvPr>
          <p:cNvSpPr>
            <a:spLocks noGrp="1"/>
          </p:cNvSpPr>
          <p:nvPr>
            <p:ph type="title"/>
          </p:nvPr>
        </p:nvSpPr>
        <p:spPr>
          <a:xfrm>
            <a:off x="951344" y="365126"/>
            <a:ext cx="10402455" cy="780184"/>
          </a:xfrm>
        </p:spPr>
        <p:txBody>
          <a:bodyPr/>
          <a:lstStyle/>
          <a:p>
            <a:r>
              <a:rPr lang="en-US" dirty="0"/>
              <a:t>Simple Ensemble Techniques</a:t>
            </a:r>
          </a:p>
        </p:txBody>
      </p:sp>
      <p:sp>
        <p:nvSpPr>
          <p:cNvPr id="3" name="Content Placeholder 2">
            <a:extLst>
              <a:ext uri="{FF2B5EF4-FFF2-40B4-BE49-F238E27FC236}">
                <a16:creationId xmlns:a16="http://schemas.microsoft.com/office/drawing/2014/main" xmlns="" id="{013004BF-B8DE-4988-AFD6-B7B3989A662B}"/>
              </a:ext>
            </a:extLst>
          </p:cNvPr>
          <p:cNvSpPr>
            <a:spLocks noGrp="1"/>
          </p:cNvSpPr>
          <p:nvPr>
            <p:ph idx="1"/>
          </p:nvPr>
        </p:nvSpPr>
        <p:spPr>
          <a:xfrm>
            <a:off x="951344" y="1405719"/>
            <a:ext cx="8683975" cy="4771244"/>
          </a:xfrm>
        </p:spPr>
        <p:txBody>
          <a:bodyPr/>
          <a:lstStyle/>
          <a:p>
            <a:r>
              <a:rPr lang="en-US" sz="1600" b="1" dirty="0"/>
              <a:t>Max Voting </a:t>
            </a:r>
            <a:r>
              <a:rPr lang="en-US" sz="1600" dirty="0"/>
              <a:t>: 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p>
          <a:p>
            <a:pPr lvl="1"/>
            <a:r>
              <a:rPr lang="en-US" sz="1600" dirty="0"/>
              <a:t>“</a:t>
            </a:r>
            <a:r>
              <a:rPr lang="en-US" sz="1600" dirty="0" err="1"/>
              <a:t>VotingClassifier</a:t>
            </a:r>
            <a:r>
              <a:rPr lang="en-US" sz="1600" dirty="0"/>
              <a:t>” module in </a:t>
            </a:r>
            <a:r>
              <a:rPr lang="en-US" sz="1600" i="1" dirty="0" err="1"/>
              <a:t>sklearn</a:t>
            </a:r>
            <a:r>
              <a:rPr lang="en-US" sz="1600" dirty="0"/>
              <a:t> can be used for Max voting.</a:t>
            </a:r>
          </a:p>
          <a:p>
            <a:pPr marL="0" indent="0">
              <a:buNone/>
            </a:pPr>
            <a:endParaRPr lang="en-US" sz="1600" dirty="0"/>
          </a:p>
          <a:p>
            <a:endParaRPr lang="en-US" sz="1600" dirty="0"/>
          </a:p>
        </p:txBody>
      </p:sp>
    </p:spTree>
    <p:extLst>
      <p:ext uri="{BB962C8B-B14F-4D97-AF65-F5344CB8AC3E}">
        <p14:creationId xmlns:p14="http://schemas.microsoft.com/office/powerpoint/2010/main" val="1436471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FAF53-4DCC-4033-805B-31D2AC01AAB8}"/>
              </a:ext>
            </a:extLst>
          </p:cNvPr>
          <p:cNvSpPr>
            <a:spLocks noGrp="1"/>
          </p:cNvSpPr>
          <p:nvPr>
            <p:ph type="title"/>
          </p:nvPr>
        </p:nvSpPr>
        <p:spPr>
          <a:xfrm>
            <a:off x="951344" y="365126"/>
            <a:ext cx="10402455" cy="780184"/>
          </a:xfrm>
        </p:spPr>
        <p:txBody>
          <a:bodyPr/>
          <a:lstStyle/>
          <a:p>
            <a:r>
              <a:rPr lang="en-US" dirty="0"/>
              <a:t>Simple Ensemble Techniques</a:t>
            </a:r>
          </a:p>
        </p:txBody>
      </p:sp>
      <p:sp>
        <p:nvSpPr>
          <p:cNvPr id="3" name="Content Placeholder 2">
            <a:extLst>
              <a:ext uri="{FF2B5EF4-FFF2-40B4-BE49-F238E27FC236}">
                <a16:creationId xmlns:a16="http://schemas.microsoft.com/office/drawing/2014/main" xmlns="" id="{013004BF-B8DE-4988-AFD6-B7B3989A662B}"/>
              </a:ext>
            </a:extLst>
          </p:cNvPr>
          <p:cNvSpPr>
            <a:spLocks noGrp="1"/>
          </p:cNvSpPr>
          <p:nvPr>
            <p:ph idx="1"/>
          </p:nvPr>
        </p:nvSpPr>
        <p:spPr>
          <a:xfrm>
            <a:off x="951343" y="1256145"/>
            <a:ext cx="8588441" cy="4920818"/>
          </a:xfrm>
        </p:spPr>
        <p:txBody>
          <a:bodyPr/>
          <a:lstStyle/>
          <a:p>
            <a:r>
              <a:rPr lang="en-US" sz="1600" dirty="0" smtClean="0"/>
              <a:t>Averaging </a:t>
            </a:r>
            <a:r>
              <a:rPr lang="en-US" sz="1600" dirty="0"/>
              <a:t>: </a:t>
            </a:r>
            <a:r>
              <a:rPr lang="en-US" sz="1600" dirty="0" smtClean="0"/>
              <a:t>Take </a:t>
            </a:r>
            <a:r>
              <a:rPr lang="en-US" sz="1600" dirty="0"/>
              <a:t>an average of predictions from all the models and use it to make the final prediction. Averaging can be used for making predictions in regression problems or while calculating probabilities for classification problems.</a:t>
            </a:r>
          </a:p>
          <a:p>
            <a:pPr marL="0" indent="0">
              <a:buNone/>
            </a:pPr>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xmlns="" id="{633E267D-138D-405D-9B3D-635DE01B3B96}"/>
              </a:ext>
            </a:extLst>
          </p:cNvPr>
          <p:cNvPicPr>
            <a:picLocks noChangeAspect="1"/>
          </p:cNvPicPr>
          <p:nvPr/>
        </p:nvPicPr>
        <p:blipFill>
          <a:blip r:embed="rId2"/>
          <a:stretch>
            <a:fillRect/>
          </a:stretch>
        </p:blipFill>
        <p:spPr>
          <a:xfrm>
            <a:off x="4067033" y="2773907"/>
            <a:ext cx="4954137" cy="3305175"/>
          </a:xfrm>
          <a:prstGeom prst="rect">
            <a:avLst/>
          </a:prstGeom>
        </p:spPr>
      </p:pic>
      <p:sp>
        <p:nvSpPr>
          <p:cNvPr id="7" name="TextBox 6">
            <a:extLst>
              <a:ext uri="{FF2B5EF4-FFF2-40B4-BE49-F238E27FC236}">
                <a16:creationId xmlns:a16="http://schemas.microsoft.com/office/drawing/2014/main" xmlns="" id="{A88E23DC-C8DA-42C5-9163-B74DF2E1C407}"/>
              </a:ext>
            </a:extLst>
          </p:cNvPr>
          <p:cNvSpPr txBox="1"/>
          <p:nvPr/>
        </p:nvSpPr>
        <p:spPr>
          <a:xfrm>
            <a:off x="2147131" y="4057162"/>
            <a:ext cx="1619651" cy="369332"/>
          </a:xfrm>
          <a:prstGeom prst="rect">
            <a:avLst/>
          </a:prstGeom>
          <a:noFill/>
        </p:spPr>
        <p:txBody>
          <a:bodyPr wrap="square" rtlCol="0">
            <a:spAutoFit/>
          </a:bodyPr>
          <a:lstStyle/>
          <a:p>
            <a:r>
              <a:rPr lang="en-US" dirty="0"/>
              <a:t>Averaging</a:t>
            </a:r>
          </a:p>
        </p:txBody>
      </p:sp>
    </p:spTree>
    <p:extLst>
      <p:ext uri="{BB962C8B-B14F-4D97-AF65-F5344CB8AC3E}">
        <p14:creationId xmlns:p14="http://schemas.microsoft.com/office/powerpoint/2010/main" val="1312061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FAF53-4DCC-4033-805B-31D2AC01AAB8}"/>
              </a:ext>
            </a:extLst>
          </p:cNvPr>
          <p:cNvSpPr>
            <a:spLocks noGrp="1"/>
          </p:cNvSpPr>
          <p:nvPr>
            <p:ph type="title"/>
          </p:nvPr>
        </p:nvSpPr>
        <p:spPr>
          <a:xfrm>
            <a:off x="951344" y="365126"/>
            <a:ext cx="10402455" cy="780184"/>
          </a:xfrm>
        </p:spPr>
        <p:txBody>
          <a:bodyPr/>
          <a:lstStyle/>
          <a:p>
            <a:r>
              <a:rPr lang="en-US" dirty="0"/>
              <a:t>Simple Ensemble Techniques</a:t>
            </a:r>
          </a:p>
        </p:txBody>
      </p:sp>
      <p:sp>
        <p:nvSpPr>
          <p:cNvPr id="3" name="Content Placeholder 2">
            <a:extLst>
              <a:ext uri="{FF2B5EF4-FFF2-40B4-BE49-F238E27FC236}">
                <a16:creationId xmlns:a16="http://schemas.microsoft.com/office/drawing/2014/main" xmlns="" id="{013004BF-B8DE-4988-AFD6-B7B3989A662B}"/>
              </a:ext>
            </a:extLst>
          </p:cNvPr>
          <p:cNvSpPr>
            <a:spLocks noGrp="1"/>
          </p:cNvSpPr>
          <p:nvPr>
            <p:ph idx="1"/>
          </p:nvPr>
        </p:nvSpPr>
        <p:spPr>
          <a:xfrm>
            <a:off x="951344" y="1256145"/>
            <a:ext cx="8588441" cy="4920818"/>
          </a:xfrm>
        </p:spPr>
        <p:txBody>
          <a:bodyPr/>
          <a:lstStyle/>
          <a:p>
            <a:r>
              <a:rPr lang="en-US" sz="1600" b="1" dirty="0" smtClean="0"/>
              <a:t>Weighted </a:t>
            </a:r>
            <a:r>
              <a:rPr lang="en-US" sz="1600" b="1" dirty="0"/>
              <a:t>Average </a:t>
            </a:r>
            <a:r>
              <a:rPr lang="en-US" sz="1600" dirty="0"/>
              <a:t>: This is an extension of the averaging method. </a:t>
            </a:r>
            <a:endParaRPr lang="en-US" sz="1600" dirty="0" smtClean="0"/>
          </a:p>
          <a:p>
            <a:r>
              <a:rPr lang="en-US" sz="1600" dirty="0" smtClean="0"/>
              <a:t>All </a:t>
            </a:r>
            <a:r>
              <a:rPr lang="en-US" sz="1600" dirty="0"/>
              <a:t>models are assigned different weights defining the importance of each model for prediction.</a:t>
            </a:r>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xmlns="" id="{CF264490-1CAB-4699-9591-8AE02CFC4820}"/>
              </a:ext>
            </a:extLst>
          </p:cNvPr>
          <p:cNvPicPr>
            <a:picLocks noChangeAspect="1"/>
          </p:cNvPicPr>
          <p:nvPr/>
        </p:nvPicPr>
        <p:blipFill>
          <a:blip r:embed="rId2"/>
          <a:stretch>
            <a:fillRect/>
          </a:stretch>
        </p:blipFill>
        <p:spPr>
          <a:xfrm>
            <a:off x="4449171" y="2843213"/>
            <a:ext cx="4831308" cy="3333750"/>
          </a:xfrm>
          <a:prstGeom prst="rect">
            <a:avLst/>
          </a:prstGeom>
        </p:spPr>
      </p:pic>
      <p:sp>
        <p:nvSpPr>
          <p:cNvPr id="6" name="TextBox 5">
            <a:extLst>
              <a:ext uri="{FF2B5EF4-FFF2-40B4-BE49-F238E27FC236}">
                <a16:creationId xmlns:a16="http://schemas.microsoft.com/office/drawing/2014/main" xmlns="" id="{141D44FB-4D9B-4C52-9494-62B0741333E8}"/>
              </a:ext>
            </a:extLst>
          </p:cNvPr>
          <p:cNvSpPr txBox="1"/>
          <p:nvPr/>
        </p:nvSpPr>
        <p:spPr>
          <a:xfrm>
            <a:off x="1827219" y="4194281"/>
            <a:ext cx="1897635" cy="369332"/>
          </a:xfrm>
          <a:prstGeom prst="rect">
            <a:avLst/>
          </a:prstGeom>
          <a:noFill/>
        </p:spPr>
        <p:txBody>
          <a:bodyPr wrap="none" rtlCol="0">
            <a:spAutoFit/>
          </a:bodyPr>
          <a:lstStyle/>
          <a:p>
            <a:r>
              <a:rPr lang="en-US" dirty="0"/>
              <a:t>Weighted Average</a:t>
            </a:r>
          </a:p>
        </p:txBody>
      </p:sp>
    </p:spTree>
    <p:extLst>
      <p:ext uri="{BB962C8B-B14F-4D97-AF65-F5344CB8AC3E}">
        <p14:creationId xmlns:p14="http://schemas.microsoft.com/office/powerpoint/2010/main" val="350044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290B0-C562-4280-A1DD-4F1CF67260B5}"/>
              </a:ext>
            </a:extLst>
          </p:cNvPr>
          <p:cNvSpPr>
            <a:spLocks noGrp="1"/>
          </p:cNvSpPr>
          <p:nvPr>
            <p:ph type="title"/>
          </p:nvPr>
        </p:nvSpPr>
        <p:spPr>
          <a:xfrm>
            <a:off x="568151" y="295702"/>
            <a:ext cx="8596668" cy="1164609"/>
          </a:xfrm>
        </p:spPr>
        <p:txBody>
          <a:bodyPr/>
          <a:lstStyle/>
          <a:p>
            <a:r>
              <a:rPr lang="en-US" dirty="0"/>
              <a:t>Bagging</a:t>
            </a:r>
          </a:p>
        </p:txBody>
      </p:sp>
      <p:sp>
        <p:nvSpPr>
          <p:cNvPr id="3" name="Content Placeholder 2">
            <a:extLst>
              <a:ext uri="{FF2B5EF4-FFF2-40B4-BE49-F238E27FC236}">
                <a16:creationId xmlns:a16="http://schemas.microsoft.com/office/drawing/2014/main" xmlns="" id="{63ECCC7B-706B-4253-B25F-0A9BB764A4D1}"/>
              </a:ext>
            </a:extLst>
          </p:cNvPr>
          <p:cNvSpPr>
            <a:spLocks noGrp="1"/>
          </p:cNvSpPr>
          <p:nvPr>
            <p:ph idx="1"/>
          </p:nvPr>
        </p:nvSpPr>
        <p:spPr>
          <a:xfrm>
            <a:off x="568152" y="1337481"/>
            <a:ext cx="9340124" cy="4717529"/>
          </a:xfrm>
        </p:spPr>
        <p:txBody>
          <a:bodyPr>
            <a:normAutofit/>
          </a:bodyPr>
          <a:lstStyle/>
          <a:p>
            <a:r>
              <a:rPr lang="en-US" sz="1600" dirty="0"/>
              <a:t>The idea behind bagging is combining the results of multiple models </a:t>
            </a:r>
            <a:r>
              <a:rPr lang="en-US" sz="1600" dirty="0" smtClean="0"/>
              <a:t>to </a:t>
            </a:r>
            <a:r>
              <a:rPr lang="en-US" sz="1600" dirty="0"/>
              <a:t>get a generalized result. Here’s a question: If you create all the models on the same set of data and combine it, will it be useful? There is a high chance that these models will give the same result since they are getting the same input. So how can we solve this problem? One of the techniques is bootstrapping.</a:t>
            </a:r>
          </a:p>
          <a:p>
            <a:r>
              <a:rPr lang="en-US" sz="1600" dirty="0"/>
              <a:t>Bootstrapping is a sampling technique in which we create subsets of observations from the original dataset, </a:t>
            </a:r>
            <a:r>
              <a:rPr lang="en-US" sz="1600" b="1" dirty="0"/>
              <a:t>with replacement</a:t>
            </a:r>
            <a:r>
              <a:rPr lang="en-US" sz="1600" dirty="0"/>
              <a:t>. The size of the subsets is the same as the size of the original set.</a:t>
            </a:r>
          </a:p>
          <a:p>
            <a:r>
              <a:rPr lang="en-US" sz="1600" dirty="0"/>
              <a:t>Bagging (or Bootstrap Aggregating) technique uses these subsets (bags) to get a fair idea of the distribution (complete set). The size of subsets created for bagging may be less than the original set.</a:t>
            </a:r>
          </a:p>
          <a:p>
            <a:endParaRPr lang="en-US" sz="1600" dirty="0"/>
          </a:p>
          <a:p>
            <a:endParaRPr lang="en-US" sz="1600" dirty="0"/>
          </a:p>
        </p:txBody>
      </p:sp>
      <p:pic>
        <p:nvPicPr>
          <p:cNvPr id="1026" name="Picture 2" descr="https://s3-ap-south-1.amazonaws.com/av-blog-media/wp-content/uploads/2018/05/image20.png">
            <a:extLst>
              <a:ext uri="{FF2B5EF4-FFF2-40B4-BE49-F238E27FC236}">
                <a16:creationId xmlns:a16="http://schemas.microsoft.com/office/drawing/2014/main" xmlns="" id="{0077C217-979F-4912-AAFE-26EF6D2A5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242" y="4766493"/>
            <a:ext cx="5017944" cy="188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591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479</TotalTime>
  <Words>549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FS Elliot Pro</vt:lpstr>
      <vt:lpstr>Monaco</vt:lpstr>
      <vt:lpstr>Trebuchet MS</vt:lpstr>
      <vt:lpstr>Wingdings</vt:lpstr>
      <vt:lpstr>Wingdings 3</vt:lpstr>
      <vt:lpstr>Facet</vt:lpstr>
      <vt:lpstr>Ensemble Learning</vt:lpstr>
      <vt:lpstr>Example</vt:lpstr>
      <vt:lpstr>Example</vt:lpstr>
      <vt:lpstr>What is Ensemble Learning?</vt:lpstr>
      <vt:lpstr>Ensemble Learning Techniques</vt:lpstr>
      <vt:lpstr>Simple Ensemble Techniques</vt:lpstr>
      <vt:lpstr>Simple Ensemble Techniques</vt:lpstr>
      <vt:lpstr>Simple Ensemble Techniques</vt:lpstr>
      <vt:lpstr>Bagging</vt:lpstr>
      <vt:lpstr>Bagging</vt:lpstr>
      <vt:lpstr>Bagging</vt:lpstr>
      <vt:lpstr>Boosting</vt:lpstr>
      <vt:lpstr>Algorithms based on Bagging and Boosting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Jain, Madhur  - C</dc:creator>
  <cp:lastModifiedBy>Madhur</cp:lastModifiedBy>
  <cp:revision>46</cp:revision>
  <dcterms:created xsi:type="dcterms:W3CDTF">2018-08-23T05:42:35Z</dcterms:created>
  <dcterms:modified xsi:type="dcterms:W3CDTF">2019-03-05T16:54:40Z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a85edf-1344-4c6a-a94e-0a9833d749f3_Enabled">
    <vt:lpwstr>True</vt:lpwstr>
  </property>
  <property fmtid="{D5CDD505-2E9C-101B-9397-08002B2CF9AE}" pid="3" name="MSIP_Label_f1a85edf-1344-4c6a-a94e-0a9833d749f3_SiteId">
    <vt:lpwstr>3bea478c-1684-4a8c-8e85-045ec54ba430</vt:lpwstr>
  </property>
  <property fmtid="{D5CDD505-2E9C-101B-9397-08002B2CF9AE}" pid="4" name="MSIP_Label_f1a85edf-1344-4c6a-a94e-0a9833d749f3_Owner">
    <vt:lpwstr>Jain.Madhur@principal.com</vt:lpwstr>
  </property>
  <property fmtid="{D5CDD505-2E9C-101B-9397-08002B2CF9AE}" pid="5" name="MSIP_Label_f1a85edf-1344-4c6a-a94e-0a9833d749f3_SetDate">
    <vt:lpwstr>2018-08-23T08:06:03.6706164Z</vt:lpwstr>
  </property>
  <property fmtid="{D5CDD505-2E9C-101B-9397-08002B2CF9AE}" pid="6" name="MSIP_Label_f1a85edf-1344-4c6a-a94e-0a9833d749f3_Name">
    <vt:lpwstr>Internal Use</vt:lpwstr>
  </property>
  <property fmtid="{D5CDD505-2E9C-101B-9397-08002B2CF9AE}" pid="7" name="MSIP_Label_f1a85edf-1344-4c6a-a94e-0a9833d749f3_Application">
    <vt:lpwstr>Microsoft Azure Information Protection</vt:lpwstr>
  </property>
  <property fmtid="{D5CDD505-2E9C-101B-9397-08002B2CF9AE}" pid="8" name="MSIP_Label_f1a85edf-1344-4c6a-a94e-0a9833d749f3_Extended_MSFT_Method">
    <vt:lpwstr>Manual</vt:lpwstr>
  </property>
  <property fmtid="{D5CDD505-2E9C-101B-9397-08002B2CF9AE}" pid="9" name="Sensitivity">
    <vt:lpwstr>Internal Use</vt:lpwstr>
  </property>
</Properties>
</file>