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49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21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24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816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9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6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4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761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57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8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6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1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53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5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88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08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5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7C59A9-06CF-4BF7-B656-CDD0BBBD7F32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E05092-0ED1-4B49-BF4D-EA601A35F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38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2894-385F-46E8-B3C4-99430C46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0769"/>
            <a:ext cx="10364451" cy="1596177"/>
          </a:xfrm>
        </p:spPr>
        <p:txBody>
          <a:bodyPr/>
          <a:lstStyle/>
          <a:p>
            <a:r>
              <a:rPr lang="en-IN" b="1" i="0" dirty="0">
                <a:solidFill>
                  <a:srgbClr val="3C424F"/>
                </a:solidFill>
                <a:effectLst/>
                <a:latin typeface="Lato"/>
              </a:rPr>
              <a:t>ECB Mode</a:t>
            </a:r>
            <a:br>
              <a:rPr lang="en-IN" b="1" i="0" dirty="0">
                <a:solidFill>
                  <a:srgbClr val="3C424F"/>
                </a:solidFill>
                <a:effectLst/>
                <a:latin typeface="Lat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3791-D52F-4447-BF86-8B82F576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042944"/>
            <a:ext cx="10364452" cy="3424107"/>
          </a:xfrm>
        </p:spPr>
        <p:txBody>
          <a:bodyPr/>
          <a:lstStyle/>
          <a:p>
            <a:r>
              <a:rPr lang="en-US" b="0" i="0" cap="none" dirty="0">
                <a:solidFill>
                  <a:srgbClr val="49313D"/>
                </a:solidFill>
                <a:effectLst/>
                <a:latin typeface="Lato"/>
              </a:rPr>
              <a:t>The ECB (Electronic Code Book) mode is the simplest of all. Due to obvious weaknesses, it is generally not recommended. A block scheme of this mode is presented </a:t>
            </a:r>
            <a:endParaRPr lang="en-IN" cap="non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4B08F6-0411-4E92-95ED-947A663BF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47611"/>
            <a:ext cx="7421845" cy="27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9AE3B1-A044-45F9-9B2A-468E2F274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113" y="4597716"/>
            <a:ext cx="7189932" cy="2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7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3B0B-D51B-4827-898E-7F08CC78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357809"/>
            <a:ext cx="10364452" cy="5433391"/>
          </a:xfrm>
        </p:spPr>
        <p:txBody>
          <a:bodyPr>
            <a:normAutofit/>
          </a:bodyPr>
          <a:lstStyle/>
          <a:p>
            <a:r>
              <a:rPr lang="en-US" b="0" i="0" cap="none" dirty="0">
                <a:solidFill>
                  <a:srgbClr val="49313D"/>
                </a:solidFill>
                <a:effectLst/>
                <a:latin typeface="Lato"/>
              </a:rPr>
              <a:t>We can see it in Figure the plaintext is divided into blocks as the length of the block of AES, 128.</a:t>
            </a:r>
          </a:p>
          <a:p>
            <a:r>
              <a:rPr lang="en-US" b="0" i="0" cap="none" dirty="0">
                <a:solidFill>
                  <a:srgbClr val="49313D"/>
                </a:solidFill>
                <a:effectLst/>
                <a:latin typeface="Lato"/>
              </a:rPr>
              <a:t>ECB mode needs to pad data until it is same as the length of the block. Then every block will be encrypted with the same key and same algorithm.</a:t>
            </a:r>
          </a:p>
          <a:p>
            <a:r>
              <a:rPr lang="en-US" cap="none" dirty="0">
                <a:solidFill>
                  <a:srgbClr val="49313D"/>
                </a:solidFill>
                <a:latin typeface="Lato"/>
              </a:rPr>
              <a:t>I</a:t>
            </a:r>
            <a:r>
              <a:rPr lang="en-US" b="0" i="0" cap="none" dirty="0">
                <a:solidFill>
                  <a:srgbClr val="49313D"/>
                </a:solidFill>
                <a:effectLst/>
                <a:latin typeface="Lato"/>
              </a:rPr>
              <a:t>f we encrypt the same plaintext, we will get the same ciphertext. So there is a high risk in this mode. </a:t>
            </a:r>
          </a:p>
          <a:p>
            <a:r>
              <a:rPr lang="en-US" b="0" i="0" cap="none" dirty="0">
                <a:solidFill>
                  <a:srgbClr val="49313D"/>
                </a:solidFill>
                <a:effectLst/>
                <a:latin typeface="Lato"/>
              </a:rPr>
              <a:t>The plaintext and ciphertext blocks are a one-to-one correspondence because the encryption/ decryption is independent, so we can encrypt/decrypt the data in parallel. If a block of plaintext or ciphertext is broken, it won’t affect other blocks.</a:t>
            </a:r>
          </a:p>
          <a:p>
            <a:endParaRPr lang="en-US" cap="none" dirty="0">
              <a:solidFill>
                <a:srgbClr val="49313D"/>
              </a:solidFill>
              <a:latin typeface="Lato"/>
            </a:endParaRPr>
          </a:p>
          <a:p>
            <a:r>
              <a:rPr lang="en-US" b="0" i="0" cap="none" dirty="0">
                <a:solidFill>
                  <a:srgbClr val="49313D"/>
                </a:solidFill>
                <a:effectLst/>
                <a:latin typeface="Lato"/>
              </a:rPr>
              <a:t>We can use ECB to encrypt the tables, indexes, </a:t>
            </a:r>
            <a:r>
              <a:rPr lang="en-US" b="0" i="0" cap="none" dirty="0" err="1">
                <a:solidFill>
                  <a:srgbClr val="49313D"/>
                </a:solidFill>
                <a:effectLst/>
                <a:latin typeface="Lato"/>
              </a:rPr>
              <a:t>wal</a:t>
            </a:r>
            <a:r>
              <a:rPr lang="en-US" b="0" i="0" cap="none" dirty="0">
                <a:solidFill>
                  <a:srgbClr val="49313D"/>
                </a:solidFill>
                <a:effectLst/>
                <a:latin typeface="Lato"/>
              </a:rPr>
              <a:t>, temp files, and system catalogs, </a:t>
            </a:r>
            <a:r>
              <a:rPr lang="en-US" cap="none" dirty="0">
                <a:solidFill>
                  <a:srgbClr val="49313D"/>
                </a:solidFill>
                <a:latin typeface="Lato"/>
              </a:rPr>
              <a:t>b</a:t>
            </a:r>
            <a:r>
              <a:rPr lang="en-US" b="0" i="0" cap="none" dirty="0">
                <a:solidFill>
                  <a:srgbClr val="49313D"/>
                </a:solidFill>
                <a:effectLst/>
                <a:latin typeface="Lato"/>
              </a:rPr>
              <a:t>ut with the issues of security, it is not recommended to use this mode.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17013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8E21-EB9B-44F8-96BD-CCC14652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IN" b="1" i="0" dirty="0">
                <a:solidFill>
                  <a:srgbClr val="3C424F"/>
                </a:solidFill>
                <a:effectLst/>
                <a:latin typeface="Lato"/>
              </a:rPr>
              <a:t>CBC mode</a:t>
            </a:r>
            <a:br>
              <a:rPr lang="en-IN" b="1" i="0" dirty="0">
                <a:solidFill>
                  <a:srgbClr val="3C424F"/>
                </a:solidFill>
                <a:effectLst/>
                <a:latin typeface="Lat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3457-1B8B-41C1-AFDC-1C2431891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973168"/>
            <a:ext cx="10364452" cy="3424107"/>
          </a:xfrm>
        </p:spPr>
        <p:txBody>
          <a:bodyPr/>
          <a:lstStyle/>
          <a:p>
            <a:r>
              <a:rPr lang="en-US" b="0" i="0" cap="none" dirty="0">
                <a:solidFill>
                  <a:srgbClr val="49313D"/>
                </a:solidFill>
                <a:effectLst/>
                <a:latin typeface="Lato"/>
              </a:rPr>
              <a:t>The CBC (Cipher Block Chaining) mode (Fig. 2) provides this by using an initialization vector – IV. The IV has the same size as the block that is encrypted. In general, the IV usually is a random number, not a nonce.</a:t>
            </a:r>
            <a:endParaRPr lang="en-IN" cap="non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FCEE3C-CB11-4A4F-AC38-E6158FA5B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3" y="1908640"/>
            <a:ext cx="8017565" cy="28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FD74A9B-6088-4046-A75A-C0010FBD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42" y="4740526"/>
            <a:ext cx="7898295" cy="271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7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C358-316F-4D46-B06F-6C1480B24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530087"/>
            <a:ext cx="10364452" cy="5261113"/>
          </a:xfrm>
        </p:spPr>
        <p:txBody>
          <a:bodyPr/>
          <a:lstStyle/>
          <a:p>
            <a:r>
              <a:rPr lang="en-US" b="0" i="0" cap="none" dirty="0">
                <a:solidFill>
                  <a:srgbClr val="49313D"/>
                </a:solidFill>
                <a:effectLst/>
                <a:latin typeface="Lato"/>
              </a:rPr>
              <a:t>We can see it in figure 2, the plaintext is divided into blocks and needs to add padding data. First, we will use the plaintext block </a:t>
            </a:r>
            <a:r>
              <a:rPr lang="en-US" b="0" i="0" cap="none" dirty="0" err="1">
                <a:solidFill>
                  <a:srgbClr val="49313D"/>
                </a:solidFill>
                <a:effectLst/>
                <a:latin typeface="Lato"/>
              </a:rPr>
              <a:t>xor</a:t>
            </a:r>
            <a:r>
              <a:rPr lang="en-US" b="0" i="0" cap="none" dirty="0">
                <a:solidFill>
                  <a:srgbClr val="49313D"/>
                </a:solidFill>
                <a:effectLst/>
                <a:latin typeface="Lato"/>
              </a:rPr>
              <a:t> with the IV. </a:t>
            </a:r>
          </a:p>
          <a:p>
            <a:r>
              <a:rPr lang="en-US" b="0" i="0" cap="none" dirty="0">
                <a:solidFill>
                  <a:srgbClr val="49313D"/>
                </a:solidFill>
                <a:effectLst/>
                <a:latin typeface="Lato"/>
              </a:rPr>
              <a:t>Then CBC will encrypt the result to the ciphertext block. In the next block, we will use the encryption result to </a:t>
            </a:r>
            <a:r>
              <a:rPr lang="en-US" b="0" i="0" cap="none" dirty="0" err="1">
                <a:solidFill>
                  <a:srgbClr val="49313D"/>
                </a:solidFill>
                <a:effectLst/>
                <a:latin typeface="Lato"/>
              </a:rPr>
              <a:t>xor</a:t>
            </a:r>
            <a:r>
              <a:rPr lang="en-US" b="0" i="0" cap="none" dirty="0">
                <a:solidFill>
                  <a:srgbClr val="49313D"/>
                </a:solidFill>
                <a:effectLst/>
                <a:latin typeface="Lato"/>
              </a:rPr>
              <a:t> with plaintext block until the last block. In this mode, even if we encrypt the same plaintext block, we will get a different ciphertext block. We can decrypt the data in parallel, but it is not possible when encrypting data.</a:t>
            </a:r>
          </a:p>
          <a:p>
            <a:r>
              <a:rPr lang="en-US" b="0" i="0" cap="none" dirty="0">
                <a:solidFill>
                  <a:srgbClr val="49313D"/>
                </a:solidFill>
                <a:effectLst/>
                <a:latin typeface="Lato"/>
              </a:rPr>
              <a:t> If a plaintext or ciphertext block is broken, it will affect all following block.</a:t>
            </a:r>
            <a:endParaRPr lang="en-IN" cap="non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A49281-B5CF-4632-BDE3-D0F86727A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25" y="3614051"/>
            <a:ext cx="8203097" cy="305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41585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29</TotalTime>
  <Words>369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Lato</vt:lpstr>
      <vt:lpstr>Tw Cen MT</vt:lpstr>
      <vt:lpstr>Droplet</vt:lpstr>
      <vt:lpstr>ECB Mode </vt:lpstr>
      <vt:lpstr>PowerPoint Presentation</vt:lpstr>
      <vt:lpstr>CBC mode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ECB Mode </dc:title>
  <dc:creator>Madhur Nagrath</dc:creator>
  <cp:lastModifiedBy>Madhur Nagrath</cp:lastModifiedBy>
  <cp:revision>1</cp:revision>
  <dcterms:created xsi:type="dcterms:W3CDTF">2021-08-19T16:51:56Z</dcterms:created>
  <dcterms:modified xsi:type="dcterms:W3CDTF">2021-08-19T17:21:13Z</dcterms:modified>
</cp:coreProperties>
</file>