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8"/>
            <p14:sldId id="259"/>
            <p14:sldId id="260"/>
            <p14:sldId id="257"/>
            <p14:sldId id="261"/>
            <p14:sldId id="262"/>
            <p14:sldId id="263"/>
            <p14:sldId id="264"/>
            <p14:sldId id="267"/>
            <p14:sldId id="269"/>
            <p14:sldId id="270"/>
            <p14:sldId id="271"/>
            <p14:sldId id="27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29/10/2019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14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414" y="4385431"/>
            <a:ext cx="4476586" cy="751112"/>
          </a:xfrm>
        </p:spPr>
        <p:txBody>
          <a:bodyPr>
            <a:normAutofit/>
          </a:bodyPr>
          <a:lstStyle/>
          <a:p>
            <a:r>
              <a:rPr lang="en-SG" dirty="0" smtClean="0"/>
              <a:t>Backtracking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 Sudoku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 smtClean="0"/>
              <a:t>Given: </a:t>
            </a:r>
            <a:r>
              <a:rPr lang="en-US" sz="2200" dirty="0"/>
              <a:t>9 by 9 matrix with some numbers filled </a:t>
            </a:r>
            <a:r>
              <a:rPr lang="en-US" sz="2200" dirty="0" smtClean="0"/>
              <a:t>in.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	   All </a:t>
            </a:r>
            <a:r>
              <a:rPr lang="en-US" sz="2200" dirty="0"/>
              <a:t>numbers must be between 1 and </a:t>
            </a:r>
            <a:r>
              <a:rPr lang="en-US" sz="2200" dirty="0" smtClean="0"/>
              <a:t>9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/>
              <a:t>Goal: </a:t>
            </a:r>
            <a:r>
              <a:rPr lang="en-US" sz="2200" dirty="0"/>
              <a:t>Each row, each column, and each mini matrix must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contain </a:t>
            </a:r>
            <a:r>
              <a:rPr lang="en-US" sz="2200" dirty="0"/>
              <a:t>the numbers between 1 and 9 once </a:t>
            </a:r>
            <a:r>
              <a:rPr lang="en-US" sz="2200" dirty="0" smtClean="0"/>
              <a:t>each.</a:t>
            </a:r>
          </a:p>
          <a:p>
            <a:pPr marL="0" indent="0">
              <a:buNone/>
            </a:pPr>
            <a:r>
              <a:rPr lang="en-US" sz="2200" dirty="0" smtClean="0"/>
              <a:t>	 No </a:t>
            </a:r>
            <a:r>
              <a:rPr lang="en-US" sz="2200" dirty="0"/>
              <a:t>duplicates in rows, columns, or mini matrices</a:t>
            </a:r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114" y="1686369"/>
            <a:ext cx="3114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51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Sudoku : Brute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Sudoku </a:t>
            </a:r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if not open cells, solved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scan cells from left to right, top to bottom for first open cell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an open cell is found start cycling through digits 1 to 9.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When a digit is placed check that the set up is legal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now solve the </a:t>
            </a:r>
            <a:r>
              <a:rPr lang="en-US" dirty="0" smtClean="0">
                <a:solidFill>
                  <a:schemeClr val="tx1"/>
                </a:solidFill>
              </a:rPr>
              <a:t>board.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4"/>
            <a:r>
              <a:rPr lang="en-US" sz="1800" dirty="0">
                <a:solidFill>
                  <a:schemeClr val="tx1"/>
                </a:solidFill>
              </a:rPr>
              <a:t>A </a:t>
            </a:r>
            <a:r>
              <a:rPr lang="en-US" sz="1800" i="1" u="sng" dirty="0">
                <a:solidFill>
                  <a:schemeClr val="tx1"/>
                </a:solidFill>
              </a:rPr>
              <a:t>brute force</a:t>
            </a:r>
            <a:r>
              <a:rPr lang="en-US" sz="1800" dirty="0">
                <a:solidFill>
                  <a:schemeClr val="tx1"/>
                </a:solidFill>
              </a:rPr>
              <a:t> algorithm is a simple but general approach</a:t>
            </a:r>
          </a:p>
          <a:p>
            <a:pPr lvl="4"/>
            <a:r>
              <a:rPr lang="en-US" sz="1800" dirty="0">
                <a:solidFill>
                  <a:schemeClr val="tx1"/>
                </a:solidFill>
              </a:rPr>
              <a:t>Try all combinations until you find one that </a:t>
            </a:r>
            <a:r>
              <a:rPr lang="en-US" sz="1800" dirty="0" smtClean="0">
                <a:solidFill>
                  <a:schemeClr val="tx1"/>
                </a:solidFill>
              </a:rPr>
              <a:t>works</a:t>
            </a:r>
            <a:endParaRPr lang="en-US" sz="1800" dirty="0">
              <a:solidFill>
                <a:schemeClr val="tx1"/>
              </a:solidFill>
            </a:endParaRPr>
          </a:p>
          <a:p>
            <a:pPr lvl="4"/>
            <a:r>
              <a:rPr lang="en-US" sz="1800" dirty="0">
                <a:solidFill>
                  <a:schemeClr val="tx1"/>
                </a:solidFill>
              </a:rPr>
              <a:t>This approach isn’t clever, but computers are fast</a:t>
            </a:r>
          </a:p>
          <a:p>
            <a:pPr lvl="4"/>
            <a:r>
              <a:rPr lang="en-US" sz="1800" dirty="0">
                <a:solidFill>
                  <a:schemeClr val="tx1"/>
                </a:solidFill>
              </a:rPr>
              <a:t>Then try and improve on the brute force </a:t>
            </a:r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80" y="1672839"/>
            <a:ext cx="31146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697" y="1625837"/>
            <a:ext cx="445047" cy="536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6" y="4151209"/>
            <a:ext cx="1698855" cy="11471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9660" y="4033615"/>
            <a:ext cx="7592938" cy="16578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9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Solving Sudoku: Later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4" y="1508333"/>
            <a:ext cx="2365761" cy="237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14" y="1508333"/>
            <a:ext cx="2370291" cy="237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419" y="1508333"/>
            <a:ext cx="2365761" cy="237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741" y="4014078"/>
            <a:ext cx="2365761" cy="237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19" y="4014077"/>
            <a:ext cx="2365761" cy="237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27632" y="14582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303087" y="14582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603815" y="14582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hlink"/>
                </a:solidFill>
              </a:rPr>
              <a:t>2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0256393" y="145827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9492217" y="145388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9767512" y="145388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hlink"/>
                </a:solidFill>
              </a:rPr>
              <a:t>2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363392" y="394841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hlink"/>
                </a:solidFill>
              </a:rPr>
              <a:t>2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092575" y="3948412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877153" y="394841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4139636" y="394841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8809400" y="396028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9061537" y="394841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hlink"/>
                </a:solidFill>
              </a:rPr>
              <a:t>9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775761" y="394509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018015" y="395108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chemeClr val="hlink"/>
                </a:solidFill>
              </a:rPr>
              <a:t>2</a:t>
            </a:r>
            <a:endParaRPr lang="en-US" sz="2000" b="1" dirty="0">
              <a:solidFill>
                <a:schemeClr val="hlink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8528658" y="396386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255294" y="2443223"/>
            <a:ext cx="1077015" cy="4871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7617619" y="2443222"/>
            <a:ext cx="1077015" cy="4871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5603830" y="4881624"/>
            <a:ext cx="1077015" cy="4871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10324760" y="5567585"/>
            <a:ext cx="142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Uhh</a:t>
            </a:r>
            <a:r>
              <a:rPr lang="en-IN" b="1" dirty="0" smtClean="0"/>
              <a:t>-Oh!!!!</a:t>
            </a:r>
            <a:endParaRPr lang="en-IN" b="1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97" y="4560022"/>
            <a:ext cx="1940118" cy="1394918"/>
          </a:xfrm>
          <a:prstGeom prst="rect">
            <a:avLst/>
          </a:prstGeom>
        </p:spPr>
      </p:pic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9319259" y="397341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9386975" y="4079072"/>
            <a:ext cx="163667" cy="2103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6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 </a:t>
            </a:r>
            <a:r>
              <a:rPr lang="en-US" dirty="0" smtClean="0"/>
              <a:t>: </a:t>
            </a:r>
            <a:r>
              <a:rPr lang="en-US" dirty="0"/>
              <a:t>A Dead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We have reached a dead end in our </a:t>
            </a:r>
            <a:r>
              <a:rPr lang="en-US" sz="2200" dirty="0" smtClean="0"/>
              <a:t>search.</a:t>
            </a:r>
          </a:p>
          <a:p>
            <a:r>
              <a:rPr lang="en-US" sz="2200" dirty="0"/>
              <a:t>With the current set up none of the nine digits work </a:t>
            </a:r>
            <a:r>
              <a:rPr lang="en-US" sz="2200" dirty="0" smtClean="0"/>
              <a:t>in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200" dirty="0"/>
              <a:t>the top right </a:t>
            </a:r>
            <a:r>
              <a:rPr lang="en-US" sz="2200" dirty="0" smtClean="0"/>
              <a:t>corner.</a:t>
            </a:r>
          </a:p>
          <a:p>
            <a:r>
              <a:rPr lang="en-US" sz="2200" dirty="0"/>
              <a:t>When the search reaches a dead end in </a:t>
            </a:r>
            <a:r>
              <a:rPr lang="en-US" sz="2200" b="1" i="1" u="sng" dirty="0"/>
              <a:t>backs up</a:t>
            </a:r>
            <a:r>
              <a:rPr lang="en-US" sz="2200" dirty="0"/>
              <a:t> to </a:t>
            </a:r>
            <a:r>
              <a:rPr lang="en-US" sz="2200" dirty="0" smtClean="0"/>
              <a:t>the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previous </a:t>
            </a:r>
            <a:r>
              <a:rPr lang="en-US" sz="2200" dirty="0"/>
              <a:t>cell it was trying to fill and goes onto to the next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digit.</a:t>
            </a:r>
            <a:endParaRPr lang="en-US" sz="2200" dirty="0"/>
          </a:p>
          <a:p>
            <a:r>
              <a:rPr lang="en-US" sz="2200" dirty="0"/>
              <a:t>We would back up to the cell with a 9 and </a:t>
            </a:r>
            <a:r>
              <a:rPr lang="en-US" sz="2200" dirty="0" smtClean="0"/>
              <a:t>that turns </a:t>
            </a:r>
            <a:r>
              <a:rPr lang="en-US" sz="2200" dirty="0"/>
              <a:t>out to be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a </a:t>
            </a:r>
            <a:r>
              <a:rPr lang="en-US" sz="2200" dirty="0"/>
              <a:t>dead end as well so we back up </a:t>
            </a:r>
            <a:r>
              <a:rPr lang="en-US" sz="2200" dirty="0" smtClean="0"/>
              <a:t>again.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o </a:t>
            </a:r>
            <a:r>
              <a:rPr lang="en-US" sz="2200" dirty="0"/>
              <a:t>the algorithm needs to remember what digit to try </a:t>
            </a:r>
            <a:r>
              <a:rPr lang="en-US" sz="2200" dirty="0" smtClean="0"/>
              <a:t>next.</a:t>
            </a:r>
            <a:endParaRPr lang="en-US" sz="2200" dirty="0"/>
          </a:p>
          <a:p>
            <a:r>
              <a:rPr lang="en-US" sz="2200" dirty="0"/>
              <a:t>Now in the cell with the 8. We try and 9 and move forward again.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548" y="1682659"/>
            <a:ext cx="3357442" cy="33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4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Vs. 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Brute force algorithms are </a:t>
            </a:r>
            <a:r>
              <a:rPr lang="en-US" dirty="0" smtClean="0">
                <a:solidFill>
                  <a:schemeClr val="tx1"/>
                </a:solidFill>
              </a:rPr>
              <a:t>slow.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don't employ a lot of </a:t>
            </a:r>
            <a:r>
              <a:rPr lang="en-US" dirty="0" smtClean="0">
                <a:solidFill>
                  <a:schemeClr val="tx1"/>
                </a:solidFill>
              </a:rPr>
              <a:t>logic.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For example we know a 6 can't go in the last 3 columns of the first row, but the brute force algorithm will plow ahead any </a:t>
            </a:r>
            <a:r>
              <a:rPr lang="en-US" sz="2400" dirty="0" smtClean="0">
                <a:solidFill>
                  <a:schemeClr val="tx1"/>
                </a:solidFill>
              </a:rPr>
              <a:t>way.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But, brute force algorithms are fairly easy to implement as a first pass </a:t>
            </a:r>
            <a:r>
              <a:rPr lang="en-US" dirty="0" smtClean="0">
                <a:solidFill>
                  <a:schemeClr val="tx1"/>
                </a:solidFill>
              </a:rPr>
              <a:t>solution.</a:t>
            </a:r>
          </a:p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acktracking </a:t>
            </a:r>
            <a:r>
              <a:rPr lang="en-US" dirty="0">
                <a:solidFill>
                  <a:schemeClr val="tx1"/>
                </a:solidFill>
              </a:rPr>
              <a:t>is a form of a brute force </a:t>
            </a:r>
            <a:r>
              <a:rPr lang="en-US" dirty="0" smtClean="0">
                <a:solidFill>
                  <a:schemeClr val="tx1"/>
                </a:solidFill>
              </a:rPr>
              <a:t>algorithm.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316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and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Backtracking  is easily implemented with recursion </a:t>
            </a:r>
            <a:r>
              <a:rPr lang="en-US" dirty="0" smtClean="0"/>
              <a:t>because: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The </a:t>
            </a:r>
            <a:r>
              <a:rPr lang="en-US" sz="2200" dirty="0">
                <a:solidFill>
                  <a:schemeClr val="tx1"/>
                </a:solidFill>
              </a:rPr>
              <a:t>run-time stack takes care of keeping track of the choices that got us to a </a:t>
            </a:r>
            <a:r>
              <a:rPr lang="en-US" sz="2200" dirty="0" smtClean="0">
                <a:solidFill>
                  <a:schemeClr val="tx1"/>
                </a:solidFill>
              </a:rPr>
              <a:t>given 	point.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tx1"/>
                </a:solidFill>
              </a:rPr>
              <a:t>	Upon </a:t>
            </a:r>
            <a:r>
              <a:rPr lang="en-US" sz="2200" dirty="0">
                <a:solidFill>
                  <a:schemeClr val="tx1"/>
                </a:solidFill>
              </a:rPr>
              <a:t>failure we can get to the previous choice simply by returning a failure </a:t>
            </a:r>
            <a:r>
              <a:rPr lang="en-US" sz="2200" dirty="0" smtClean="0">
                <a:solidFill>
                  <a:schemeClr val="tx1"/>
                </a:solidFill>
              </a:rPr>
              <a:t>code </a:t>
            </a:r>
            <a:r>
              <a:rPr lang="en-US" sz="2200" dirty="0">
                <a:solidFill>
                  <a:schemeClr val="tx1"/>
                </a:solidFill>
              </a:rPr>
              <a:t>from </a:t>
            </a:r>
            <a:r>
              <a:rPr lang="en-US" sz="2200" dirty="0" smtClean="0">
                <a:solidFill>
                  <a:schemeClr val="tx1"/>
                </a:solidFill>
              </a:rPr>
              <a:t>	the recursive </a:t>
            </a:r>
            <a:r>
              <a:rPr lang="en-US" sz="2200" dirty="0">
                <a:solidFill>
                  <a:schemeClr val="tx1"/>
                </a:solidFill>
              </a:rPr>
              <a:t>call.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730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Backtracking: Search Pruning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pruning </a:t>
            </a:r>
            <a:r>
              <a:rPr lang="en-US" dirty="0"/>
              <a:t>will help us to reduce the search space and hence get a solution faster.</a:t>
            </a:r>
          </a:p>
          <a:p>
            <a:endParaRPr lang="en-US" dirty="0"/>
          </a:p>
          <a:p>
            <a:r>
              <a:rPr lang="en-US" dirty="0"/>
              <a:t>The idea is to a void those paths that may not lead to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 smtClean="0"/>
              <a:t> solutions </a:t>
            </a:r>
            <a:r>
              <a:rPr lang="en-US" dirty="0"/>
              <a:t>as early as possible by finding contradictions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so </a:t>
            </a:r>
            <a:r>
              <a:rPr lang="en-US" dirty="0"/>
              <a:t>that we can backtrack immediately without  the need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to </a:t>
            </a:r>
            <a:r>
              <a:rPr lang="en-US" dirty="0"/>
              <a:t>build a hopeless solution vector.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680" y="2379122"/>
            <a:ext cx="3628645" cy="38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Backtracking is a technique used to solve problems with a large search space, by systematically trying and eliminating possibilities.</a:t>
            </a:r>
          </a:p>
          <a:p>
            <a:r>
              <a:rPr lang="en-IN" b="1" dirty="0" smtClean="0"/>
              <a:t>Example : </a:t>
            </a:r>
            <a:r>
              <a:rPr lang="en-US" dirty="0" smtClean="0"/>
              <a:t>Going </a:t>
            </a:r>
            <a:r>
              <a:rPr lang="en-US" dirty="0"/>
              <a:t>through a </a:t>
            </a:r>
            <a:r>
              <a:rPr lang="en-US" dirty="0" smtClean="0"/>
              <a:t>maze?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5" name="Picture 4" descr="maz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612" y="2953544"/>
            <a:ext cx="3280870" cy="335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 rot="16200000">
            <a:off x="3967452" y="4439101"/>
            <a:ext cx="1328738" cy="400050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b="1" i="1" dirty="0">
                <a:solidFill>
                  <a:srgbClr val="0070C0"/>
                </a:solidFill>
              </a:rPr>
              <a:t>Portion A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05428" y="3139194"/>
            <a:ext cx="1455738" cy="430213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200" b="1" i="1" dirty="0">
                <a:solidFill>
                  <a:srgbClr val="7030A0"/>
                </a:solidFill>
              </a:rPr>
              <a:t>Portion B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19872600">
            <a:off x="1714184" y="2979386"/>
            <a:ext cx="1465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FF0000"/>
                </a:solidFill>
              </a:rPr>
              <a:t>Junction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46565" y="3180331"/>
            <a:ext cx="1685256" cy="317367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64" y="3354301"/>
            <a:ext cx="1762856" cy="31135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280049" y="2538002"/>
            <a:ext cx="2344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Which </a:t>
            </a:r>
            <a:r>
              <a:rPr lang="en-US" b="1" dirty="0"/>
              <a:t>direction to </a:t>
            </a:r>
            <a:r>
              <a:rPr lang="en-US" b="1" dirty="0" smtClean="0"/>
              <a:t>go?</a:t>
            </a:r>
            <a:endParaRPr lang="en-IN" b="1" dirty="0"/>
          </a:p>
        </p:txBody>
      </p:sp>
      <p:sp>
        <p:nvSpPr>
          <p:cNvPr id="14" name="Cloud Callout 13"/>
          <p:cNvSpPr/>
          <p:nvPr/>
        </p:nvSpPr>
        <p:spPr>
          <a:xfrm>
            <a:off x="9154504" y="2064935"/>
            <a:ext cx="2732695" cy="1432763"/>
          </a:xfrm>
          <a:prstGeom prst="cloudCallou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5450" indent="-342900" eaLnBrk="0" hangingPunct="0">
              <a:spcBef>
                <a:spcPts val="600"/>
              </a:spcBef>
              <a:buSzPct val="80000"/>
              <a:defRPr/>
            </a:pPr>
            <a:r>
              <a:rPr lang="en-US" sz="2200" dirty="0">
                <a:solidFill>
                  <a:schemeClr val="tx1"/>
                </a:solidFill>
              </a:rPr>
              <a:t>One strategy 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would be to try going through </a:t>
            </a:r>
            <a:r>
              <a:rPr lang="en-US" sz="2200" b="1" dirty="0">
                <a:solidFill>
                  <a:schemeClr val="tx1"/>
                </a:solidFill>
                <a:latin typeface="Arial" charset="0"/>
              </a:rPr>
              <a:t>Portion A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 of the </a:t>
            </a:r>
          </a:p>
          <a:p>
            <a:pPr marL="82550" indent="0" eaLnBrk="0" hangingPunct="0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charset="0"/>
              </a:rPr>
              <a:t>    maze.</a:t>
            </a:r>
          </a:p>
          <a:p>
            <a:pPr marL="425450" indent="-342900" eaLnBrk="0" hangingPunct="0">
              <a:spcBef>
                <a:spcPts val="600"/>
              </a:spcBef>
              <a:buSzPct val="80000"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charset="0"/>
              </a:rPr>
              <a:t>If 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you get stuck before you find your way out, then </a:t>
            </a:r>
            <a:r>
              <a:rPr lang="en-US" sz="2200" dirty="0" smtClean="0">
                <a:solidFill>
                  <a:schemeClr val="tx1"/>
                </a:solidFill>
                <a:latin typeface="Arial" charset="0"/>
              </a:rPr>
              <a:t>you</a:t>
            </a:r>
          </a:p>
          <a:p>
            <a:pPr marL="82550" indent="0" eaLnBrk="0" hangingPunct="0">
              <a:spcBef>
                <a:spcPts val="600"/>
              </a:spcBef>
              <a:buSzPct val="80000"/>
              <a:buNone/>
              <a:defRPr/>
            </a:pPr>
            <a:r>
              <a:rPr lang="en-US" sz="2200" b="1" i="1" dirty="0" smtClean="0">
                <a:solidFill>
                  <a:schemeClr val="tx1"/>
                </a:solidFill>
                <a:latin typeface="Arial" charset="0"/>
              </a:rPr>
              <a:t>    "backtrack</a:t>
            </a:r>
            <a:r>
              <a:rPr lang="en-US" sz="2200" b="1" i="1" dirty="0">
                <a:solidFill>
                  <a:schemeClr val="tx1"/>
                </a:solidFill>
                <a:latin typeface="Arial" charset="0"/>
              </a:rPr>
              <a:t>"</a:t>
            </a:r>
            <a:r>
              <a:rPr lang="en-US" sz="22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to the </a:t>
            </a:r>
            <a:r>
              <a:rPr lang="en-US" sz="2200" dirty="0" smtClean="0">
                <a:solidFill>
                  <a:schemeClr val="tx1"/>
                </a:solidFill>
                <a:latin typeface="Arial" charset="0"/>
              </a:rPr>
              <a:t>junction.</a:t>
            </a:r>
          </a:p>
          <a:p>
            <a:pPr marL="425450" indent="-342900" eaLnBrk="0" hangingPunct="0">
              <a:spcBef>
                <a:spcPts val="600"/>
              </a:spcBef>
              <a:buClr>
                <a:schemeClr val="tx1"/>
              </a:buClr>
              <a:buSzPct val="80000"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charset="0"/>
              </a:rPr>
              <a:t>At 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this point in time you know that </a:t>
            </a:r>
            <a:r>
              <a:rPr lang="en-US" sz="2200" b="1" dirty="0">
                <a:solidFill>
                  <a:schemeClr val="tx1"/>
                </a:solidFill>
                <a:latin typeface="Arial" charset="0"/>
              </a:rPr>
              <a:t>Portion A 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will </a:t>
            </a:r>
            <a:r>
              <a:rPr lang="en-US" sz="2200" b="1" i="1" dirty="0">
                <a:solidFill>
                  <a:schemeClr val="tx1"/>
                </a:solidFill>
                <a:latin typeface="Arial" charset="0"/>
              </a:rPr>
              <a:t>NOT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 lead </a:t>
            </a:r>
            <a:endParaRPr lang="en-US" sz="2200" dirty="0" smtClean="0">
              <a:solidFill>
                <a:schemeClr val="tx1"/>
              </a:solidFill>
              <a:latin typeface="Arial" charset="0"/>
            </a:endParaRPr>
          </a:p>
          <a:p>
            <a:pPr marL="82550" indent="0" eaLnBrk="0" hangingPunct="0">
              <a:spcBef>
                <a:spcPts val="600"/>
              </a:spcBef>
              <a:buClr>
                <a:schemeClr val="tx1"/>
              </a:buClr>
              <a:buSzPct val="80000"/>
              <a:buNone/>
              <a:defRPr/>
            </a:pPr>
            <a:r>
              <a:rPr lang="en-US" sz="2200" dirty="0" smtClean="0">
                <a:solidFill>
                  <a:schemeClr val="tx1"/>
                </a:solidFill>
                <a:latin typeface="Arial" charset="0"/>
              </a:rPr>
              <a:t>    you 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out of the maze, </a:t>
            </a:r>
            <a:r>
              <a:rPr lang="en-US" sz="2200" dirty="0" smtClean="0">
                <a:solidFill>
                  <a:schemeClr val="tx1"/>
                </a:solidFill>
                <a:latin typeface="Arial" charset="0"/>
              </a:rPr>
              <a:t>so </a:t>
            </a:r>
            <a:r>
              <a:rPr lang="en-US" sz="2200" dirty="0">
                <a:solidFill>
                  <a:schemeClr val="tx1"/>
                </a:solidFill>
                <a:latin typeface="Arial" charset="0"/>
              </a:rPr>
              <a:t>you then start searching in </a:t>
            </a:r>
            <a:r>
              <a:rPr lang="en-US" sz="2200" b="1" dirty="0" smtClean="0">
                <a:solidFill>
                  <a:schemeClr val="tx1"/>
                </a:solidFill>
                <a:latin typeface="Arial" charset="0"/>
              </a:rPr>
              <a:t>Portion B.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379" y="1649338"/>
            <a:ext cx="2709359" cy="44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026" y="2783149"/>
            <a:ext cx="2097725" cy="13330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>
                <a:solidFill>
                  <a:schemeClr val="tx1"/>
                </a:solidFill>
              </a:rPr>
              <a:t>Clearly, at a single junction you could have even more than 2 choices. </a:t>
            </a:r>
          </a:p>
          <a:p>
            <a:pPr algn="just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tx1"/>
                </a:solidFill>
              </a:rPr>
              <a:t>The backtracking strategy says to try each choice, one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after the </a:t>
            </a:r>
            <a:r>
              <a:rPr lang="en-US" dirty="0">
                <a:solidFill>
                  <a:schemeClr val="tx1"/>
                </a:solidFill>
              </a:rPr>
              <a:t>other, </a:t>
            </a: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you ever get stuck, </a:t>
            </a:r>
            <a:r>
              <a:rPr lang="en-US" sz="2400" b="1" i="1" dirty="0">
                <a:solidFill>
                  <a:schemeClr val="tx1"/>
                </a:solidFill>
              </a:rPr>
              <a:t>"backtrack"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the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Junction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try the next choice. </a:t>
            </a:r>
          </a:p>
          <a:p>
            <a:pPr algn="just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chemeClr val="tx1"/>
                </a:solidFill>
              </a:rPr>
              <a:t>If you try all choices and never found a way out,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 algn="just"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chemeClr val="tx1"/>
                </a:solidFill>
              </a:rPr>
              <a:t>there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chemeClr val="tx1"/>
                </a:solidFill>
              </a:rPr>
              <a:t>no solution </a:t>
            </a:r>
            <a:r>
              <a:rPr lang="en-US" dirty="0">
                <a:solidFill>
                  <a:schemeClr val="tx1"/>
                </a:solidFill>
              </a:rPr>
              <a:t>to the maze.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31" y="2632227"/>
            <a:ext cx="3629437" cy="378480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0955045" y="2250489"/>
            <a:ext cx="492459" cy="26499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53205" y="1864269"/>
            <a:ext cx="125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Junction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0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Problem space consists </a:t>
            </a:r>
            <a:r>
              <a:rPr lang="en-US" dirty="0" smtClean="0"/>
              <a:t>of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states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nodes) and actions (paths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that lead to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new states)</a:t>
            </a:r>
          </a:p>
          <a:p>
            <a:r>
              <a:rPr lang="en-US" dirty="0" smtClean="0"/>
              <a:t>Backtracking as a solution: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a node only leads to failure go back to its "</a:t>
            </a:r>
            <a:r>
              <a:rPr lang="en-US" sz="2400" dirty="0" smtClean="0">
                <a:solidFill>
                  <a:schemeClr val="tx1"/>
                </a:solidFill>
              </a:rPr>
              <a:t>parent“ node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Try </a:t>
            </a:r>
            <a:r>
              <a:rPr lang="en-US" sz="2400" dirty="0">
                <a:solidFill>
                  <a:schemeClr val="tx1"/>
                </a:solidFill>
              </a:rPr>
              <a:t>other alternatives.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these all lead to </a:t>
            </a:r>
            <a:r>
              <a:rPr lang="en-US" sz="2400" dirty="0" smtClean="0">
                <a:solidFill>
                  <a:schemeClr val="tx1"/>
                </a:solidFill>
              </a:rPr>
              <a:t>failure then </a:t>
            </a:r>
            <a:r>
              <a:rPr lang="en-US" sz="2400" dirty="0">
                <a:solidFill>
                  <a:schemeClr val="tx1"/>
                </a:solidFill>
              </a:rPr>
              <a:t>more backtracking may be </a:t>
            </a:r>
            <a:r>
              <a:rPr lang="en-US" sz="2400" dirty="0" smtClean="0">
                <a:solidFill>
                  <a:schemeClr val="tx1"/>
                </a:solidFill>
              </a:rPr>
              <a:t>necessary.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04" y="3790058"/>
            <a:ext cx="6447802" cy="26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 smtClean="0"/>
              <a:t>Problem: </a:t>
            </a:r>
            <a:r>
              <a:rPr lang="en-US" dirty="0" smtClean="0"/>
              <a:t>Find </a:t>
            </a:r>
            <a:r>
              <a:rPr lang="en-US" dirty="0"/>
              <a:t>out all 3-bit binary numbers for which the sum of the 1's is greater than or equal to 2.</a:t>
            </a:r>
          </a:p>
          <a:p>
            <a:endParaRPr lang="en-US" dirty="0"/>
          </a:p>
          <a:p>
            <a:r>
              <a:rPr lang="en-US" dirty="0"/>
              <a:t>The only way to solve this problem is to check all the possibilities: (000, 001, 010, ....,111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The 8 possibilities are called </a:t>
            </a:r>
            <a:r>
              <a:rPr lang="en-US" b="1" u="sng" dirty="0"/>
              <a:t>the search space of the problem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can be organized into a tree.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07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Space Tree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432" y="1425575"/>
            <a:ext cx="9941212" cy="5099050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7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a solution: 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problems, the only way to solve is to check all possibilities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Backtracking is a systematic way to go through all the possible configurations of a search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assume our solution is a vector (a(1),a(2), a(3), ..a(n)) where each element a(</a:t>
            </a:r>
            <a:r>
              <a:rPr lang="en-US" dirty="0" err="1"/>
              <a:t>i</a:t>
            </a:r>
            <a:r>
              <a:rPr lang="en-US" dirty="0"/>
              <a:t>) is selected from a finite ordered set  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724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solution: </a:t>
            </a:r>
            <a:r>
              <a:rPr lang="en-IN" dirty="0" smtClean="0"/>
              <a:t>Backtracking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build a partial solution v = (a(1), a(2),..., a(k)), extend it and test it.</a:t>
            </a:r>
          </a:p>
          <a:p>
            <a:endParaRPr lang="en-US" dirty="0"/>
          </a:p>
          <a:p>
            <a:r>
              <a:rPr lang="en-US" dirty="0"/>
              <a:t>If  the partial solution is still a candidate solution, </a:t>
            </a:r>
          </a:p>
          <a:p>
            <a:pPr>
              <a:buNone/>
            </a:pPr>
            <a:r>
              <a:rPr lang="en-US" dirty="0"/>
              <a:t>		proceed. </a:t>
            </a:r>
          </a:p>
          <a:p>
            <a:pPr>
              <a:buNone/>
            </a:pPr>
            <a:r>
              <a:rPr lang="en-US" dirty="0"/>
              <a:t>	else</a:t>
            </a:r>
          </a:p>
          <a:p>
            <a:pPr>
              <a:buNone/>
            </a:pPr>
            <a:r>
              <a:rPr lang="en-US" dirty="0"/>
              <a:t>		delete a(k) and try another possible choice for a(k).</a:t>
            </a:r>
          </a:p>
          <a:p>
            <a:endParaRPr lang="en-US" dirty="0"/>
          </a:p>
          <a:p>
            <a:r>
              <a:rPr lang="en-US" dirty="0"/>
              <a:t>If possible choices of a(k) are exhausted, </a:t>
            </a:r>
          </a:p>
          <a:p>
            <a:pPr>
              <a:buNone/>
            </a:pPr>
            <a:r>
              <a:rPr lang="en-US" dirty="0"/>
              <a:t>		backtrack and try the next choice for a(k-1).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718" y="2144327"/>
            <a:ext cx="3467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2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828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Lecture 14</vt:lpstr>
      <vt:lpstr>Backtracking</vt:lpstr>
      <vt:lpstr>Backtracking</vt:lpstr>
      <vt:lpstr>Backtracking</vt:lpstr>
      <vt:lpstr>Backtracking</vt:lpstr>
      <vt:lpstr>Example</vt:lpstr>
      <vt:lpstr>Search Space Tree</vt:lpstr>
      <vt:lpstr>Building a solution: Backtracking</vt:lpstr>
      <vt:lpstr>Building a solution: Backtracking</vt:lpstr>
      <vt:lpstr>Example 2: Sudoku</vt:lpstr>
      <vt:lpstr>Solving Sudoku : Brute Force</vt:lpstr>
      <vt:lpstr>Solving Sudoku: Later Steps</vt:lpstr>
      <vt:lpstr>Sudoku : A Dead End</vt:lpstr>
      <vt:lpstr>Brute Force Vs. Backtracking</vt:lpstr>
      <vt:lpstr>Backtracking and Recursion</vt:lpstr>
      <vt:lpstr>Improving Backtracking: Search Pruning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</cp:lastModifiedBy>
  <cp:revision>103</cp:revision>
  <dcterms:created xsi:type="dcterms:W3CDTF">2019-07-12T07:18:02Z</dcterms:created>
  <dcterms:modified xsi:type="dcterms:W3CDTF">2019-10-29T02:56:07Z</dcterms:modified>
</cp:coreProperties>
</file>