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00E0E7-69C2-437F-877B-242B360B5D3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8F6A2-BAFF-4373-B7E6-E84010197831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2A51BF7-2397-48B4-A427-318B701C9921}">
      <dgm:prSet/>
      <dgm:spPr/>
      <dgm:t>
        <a:bodyPr/>
        <a:lstStyle/>
        <a:p>
          <a:pPr rtl="0"/>
          <a:r>
            <a:rPr lang="en-US" dirty="0" smtClean="0"/>
            <a:t> First-In-First Out (FIFO) search</a:t>
          </a:r>
          <a:endParaRPr lang="en-IN" dirty="0"/>
        </a:p>
      </dgm:t>
    </dgm:pt>
    <dgm:pt modelId="{FFB96CA3-0DBA-49D0-9370-B6A4B74DBABC}" type="parTrans" cxnId="{06003B60-2ECE-40DB-8561-523BC8351B69}">
      <dgm:prSet/>
      <dgm:spPr/>
      <dgm:t>
        <a:bodyPr/>
        <a:lstStyle/>
        <a:p>
          <a:endParaRPr lang="en-IN"/>
        </a:p>
      </dgm:t>
    </dgm:pt>
    <dgm:pt modelId="{CA9827DF-6F75-48F6-B944-6065AB808E63}" type="sibTrans" cxnId="{06003B60-2ECE-40DB-8561-523BC8351B69}">
      <dgm:prSet/>
      <dgm:spPr/>
      <dgm:t>
        <a:bodyPr/>
        <a:lstStyle/>
        <a:p>
          <a:endParaRPr lang="en-IN"/>
        </a:p>
      </dgm:t>
    </dgm:pt>
    <dgm:pt modelId="{FD97D5F4-D144-48CA-A051-2160EC29E449}">
      <dgm:prSet/>
      <dgm:spPr/>
      <dgm:t>
        <a:bodyPr/>
        <a:lstStyle/>
        <a:p>
          <a:pPr rtl="0"/>
          <a:r>
            <a:rPr lang="en-US" dirty="0" smtClean="0"/>
            <a:t>Last-In-First-Out (LIFO) search</a:t>
          </a:r>
          <a:endParaRPr lang="en-IN" dirty="0"/>
        </a:p>
      </dgm:t>
    </dgm:pt>
    <dgm:pt modelId="{53BE5C2D-FC63-4C93-8487-77D19DA09934}" type="parTrans" cxnId="{3ACA1957-F785-458B-9D73-8A7B21F6E5F9}">
      <dgm:prSet/>
      <dgm:spPr/>
      <dgm:t>
        <a:bodyPr/>
        <a:lstStyle/>
        <a:p>
          <a:endParaRPr lang="en-IN"/>
        </a:p>
      </dgm:t>
    </dgm:pt>
    <dgm:pt modelId="{CF563941-0EBD-46A8-B312-1B0258803BF7}" type="sibTrans" cxnId="{3ACA1957-F785-458B-9D73-8A7B21F6E5F9}">
      <dgm:prSet/>
      <dgm:spPr/>
      <dgm:t>
        <a:bodyPr/>
        <a:lstStyle/>
        <a:p>
          <a:endParaRPr lang="en-IN"/>
        </a:p>
      </dgm:t>
    </dgm:pt>
    <dgm:pt modelId="{4DD197D3-C843-4C70-93AF-378E2FECB0F2}">
      <dgm:prSet/>
      <dgm:spPr/>
      <dgm:t>
        <a:bodyPr/>
        <a:lstStyle/>
        <a:p>
          <a:pPr rtl="0"/>
          <a:r>
            <a:rPr lang="en-US" dirty="0" smtClean="0"/>
            <a:t>Least-Count search (LC)</a:t>
          </a:r>
          <a:endParaRPr lang="en-IN" dirty="0"/>
        </a:p>
      </dgm:t>
    </dgm:pt>
    <dgm:pt modelId="{C3468E41-5ADA-481A-920E-F6ACCB846599}" type="parTrans" cxnId="{EC1FC352-7550-4DD1-8382-16E385959D95}">
      <dgm:prSet/>
      <dgm:spPr/>
      <dgm:t>
        <a:bodyPr/>
        <a:lstStyle/>
        <a:p>
          <a:endParaRPr lang="en-IN"/>
        </a:p>
      </dgm:t>
    </dgm:pt>
    <dgm:pt modelId="{94B8821A-2912-4859-B736-1A42C802C4D9}" type="sibTrans" cxnId="{EC1FC352-7550-4DD1-8382-16E385959D95}">
      <dgm:prSet/>
      <dgm:spPr/>
      <dgm:t>
        <a:bodyPr/>
        <a:lstStyle/>
        <a:p>
          <a:endParaRPr lang="en-IN"/>
        </a:p>
      </dgm:t>
    </dgm:pt>
    <dgm:pt modelId="{89C49DA5-0A7C-42C3-9F5C-AA3300832F37}" type="pres">
      <dgm:prSet presAssocID="{0BD8F6A2-BAFF-4373-B7E6-E84010197831}" presName="CompostProcess" presStyleCnt="0">
        <dgm:presLayoutVars>
          <dgm:dir/>
          <dgm:resizeHandles val="exact"/>
        </dgm:presLayoutVars>
      </dgm:prSet>
      <dgm:spPr/>
    </dgm:pt>
    <dgm:pt modelId="{47B873BC-0D1A-4520-A5E8-A27F1D0A6792}" type="pres">
      <dgm:prSet presAssocID="{0BD8F6A2-BAFF-4373-B7E6-E84010197831}" presName="arrow" presStyleLbl="bgShp" presStyleIdx="0" presStyleCnt="1"/>
      <dgm:spPr/>
    </dgm:pt>
    <dgm:pt modelId="{05D47767-0560-409A-8530-4093EB79F252}" type="pres">
      <dgm:prSet presAssocID="{0BD8F6A2-BAFF-4373-B7E6-E84010197831}" presName="linearProcess" presStyleCnt="0"/>
      <dgm:spPr/>
    </dgm:pt>
    <dgm:pt modelId="{84EE14F7-CF6E-4F7B-8530-4F4102A3B4F5}" type="pres">
      <dgm:prSet presAssocID="{F2A51BF7-2397-48B4-A427-318B701C9921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B6C381-042A-4B9D-8EA5-40F2C337C020}" type="pres">
      <dgm:prSet presAssocID="{CA9827DF-6F75-48F6-B944-6065AB808E63}" presName="sibTrans" presStyleCnt="0"/>
      <dgm:spPr/>
    </dgm:pt>
    <dgm:pt modelId="{35F8D73B-45B9-40B7-8056-8748EEB2C511}" type="pres">
      <dgm:prSet presAssocID="{FD97D5F4-D144-48CA-A051-2160EC29E44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764AA0-8FD8-4B1F-86BD-42BFD7BA364C}" type="pres">
      <dgm:prSet presAssocID="{CF563941-0EBD-46A8-B312-1B0258803BF7}" presName="sibTrans" presStyleCnt="0"/>
      <dgm:spPr/>
    </dgm:pt>
    <dgm:pt modelId="{4EF039C0-54C5-44C4-85ED-2CC0FFB22429}" type="pres">
      <dgm:prSet presAssocID="{4DD197D3-C843-4C70-93AF-378E2FECB0F2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66993BE-14E4-4B70-AD8D-3F9AEC05FF47}" type="presOf" srcId="{4DD197D3-C843-4C70-93AF-378E2FECB0F2}" destId="{4EF039C0-54C5-44C4-85ED-2CC0FFB22429}" srcOrd="0" destOrd="0" presId="urn:microsoft.com/office/officeart/2005/8/layout/hProcess9"/>
    <dgm:cxn modelId="{06003B60-2ECE-40DB-8561-523BC8351B69}" srcId="{0BD8F6A2-BAFF-4373-B7E6-E84010197831}" destId="{F2A51BF7-2397-48B4-A427-318B701C9921}" srcOrd="0" destOrd="0" parTransId="{FFB96CA3-0DBA-49D0-9370-B6A4B74DBABC}" sibTransId="{CA9827DF-6F75-48F6-B944-6065AB808E63}"/>
    <dgm:cxn modelId="{04A9F782-57DF-4323-BCCA-C52F94D2B4B6}" type="presOf" srcId="{F2A51BF7-2397-48B4-A427-318B701C9921}" destId="{84EE14F7-CF6E-4F7B-8530-4F4102A3B4F5}" srcOrd="0" destOrd="0" presId="urn:microsoft.com/office/officeart/2005/8/layout/hProcess9"/>
    <dgm:cxn modelId="{1E10185C-7C73-49A9-830C-6C23B5796836}" type="presOf" srcId="{0BD8F6A2-BAFF-4373-B7E6-E84010197831}" destId="{89C49DA5-0A7C-42C3-9F5C-AA3300832F37}" srcOrd="0" destOrd="0" presId="urn:microsoft.com/office/officeart/2005/8/layout/hProcess9"/>
    <dgm:cxn modelId="{EC1FC352-7550-4DD1-8382-16E385959D95}" srcId="{0BD8F6A2-BAFF-4373-B7E6-E84010197831}" destId="{4DD197D3-C843-4C70-93AF-378E2FECB0F2}" srcOrd="2" destOrd="0" parTransId="{C3468E41-5ADA-481A-920E-F6ACCB846599}" sibTransId="{94B8821A-2912-4859-B736-1A42C802C4D9}"/>
    <dgm:cxn modelId="{3ACA1957-F785-458B-9D73-8A7B21F6E5F9}" srcId="{0BD8F6A2-BAFF-4373-B7E6-E84010197831}" destId="{FD97D5F4-D144-48CA-A051-2160EC29E449}" srcOrd="1" destOrd="0" parTransId="{53BE5C2D-FC63-4C93-8487-77D19DA09934}" sibTransId="{CF563941-0EBD-46A8-B312-1B0258803BF7}"/>
    <dgm:cxn modelId="{CB731AB6-630A-4DD4-A6A5-07164CBF3FB0}" type="presOf" srcId="{FD97D5F4-D144-48CA-A051-2160EC29E449}" destId="{35F8D73B-45B9-40B7-8056-8748EEB2C511}" srcOrd="0" destOrd="0" presId="urn:microsoft.com/office/officeart/2005/8/layout/hProcess9"/>
    <dgm:cxn modelId="{E14807A2-A6AE-44FE-BFD7-8EADFF495752}" type="presParOf" srcId="{89C49DA5-0A7C-42C3-9F5C-AA3300832F37}" destId="{47B873BC-0D1A-4520-A5E8-A27F1D0A6792}" srcOrd="0" destOrd="0" presId="urn:microsoft.com/office/officeart/2005/8/layout/hProcess9"/>
    <dgm:cxn modelId="{A1F8E4AE-CEA4-46F7-8C21-3F5886425886}" type="presParOf" srcId="{89C49DA5-0A7C-42C3-9F5C-AA3300832F37}" destId="{05D47767-0560-409A-8530-4093EB79F252}" srcOrd="1" destOrd="0" presId="urn:microsoft.com/office/officeart/2005/8/layout/hProcess9"/>
    <dgm:cxn modelId="{4703E507-04E4-488A-B583-791DA00B3428}" type="presParOf" srcId="{05D47767-0560-409A-8530-4093EB79F252}" destId="{84EE14F7-CF6E-4F7B-8530-4F4102A3B4F5}" srcOrd="0" destOrd="0" presId="urn:microsoft.com/office/officeart/2005/8/layout/hProcess9"/>
    <dgm:cxn modelId="{55DAE920-7E10-4821-95FC-DA06D1E35A02}" type="presParOf" srcId="{05D47767-0560-409A-8530-4093EB79F252}" destId="{DEB6C381-042A-4B9D-8EA5-40F2C337C020}" srcOrd="1" destOrd="0" presId="urn:microsoft.com/office/officeart/2005/8/layout/hProcess9"/>
    <dgm:cxn modelId="{AB88898B-6A4C-4337-8181-6FFF46F679AD}" type="presParOf" srcId="{05D47767-0560-409A-8530-4093EB79F252}" destId="{35F8D73B-45B9-40B7-8056-8748EEB2C511}" srcOrd="2" destOrd="0" presId="urn:microsoft.com/office/officeart/2005/8/layout/hProcess9"/>
    <dgm:cxn modelId="{FC996278-FF1A-4A5B-B8AE-71428081F1C3}" type="presParOf" srcId="{05D47767-0560-409A-8530-4093EB79F252}" destId="{B7764AA0-8FD8-4B1F-86BD-42BFD7BA364C}" srcOrd="3" destOrd="0" presId="urn:microsoft.com/office/officeart/2005/8/layout/hProcess9"/>
    <dgm:cxn modelId="{95F6F3E9-1837-4E14-A3E5-F28812AEDD9D}" type="presParOf" srcId="{05D47767-0560-409A-8530-4093EB79F252}" destId="{4EF039C0-54C5-44C4-85ED-2CC0FFB2242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873BC-0D1A-4520-A5E8-A27F1D0A6792}">
      <dsp:nvSpPr>
        <dsp:cNvPr id="0" name=""/>
        <dsp:cNvSpPr/>
      </dsp:nvSpPr>
      <dsp:spPr>
        <a:xfrm>
          <a:off x="874394" y="0"/>
          <a:ext cx="9909808" cy="509922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E14F7-CF6E-4F7B-8530-4F4102A3B4F5}">
      <dsp:nvSpPr>
        <dsp:cNvPr id="0" name=""/>
        <dsp:cNvSpPr/>
      </dsp:nvSpPr>
      <dsp:spPr>
        <a:xfrm>
          <a:off x="386817" y="1529766"/>
          <a:ext cx="3497579" cy="20396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 First-In-First Out (FIFO) search</a:t>
          </a:r>
          <a:endParaRPr lang="en-IN" sz="3700" kern="1200" dirty="0"/>
        </a:p>
      </dsp:txBody>
      <dsp:txXfrm>
        <a:off x="486386" y="1629335"/>
        <a:ext cx="3298441" cy="1840550"/>
      </dsp:txXfrm>
    </dsp:sp>
    <dsp:sp modelId="{35F8D73B-45B9-40B7-8056-8748EEB2C511}">
      <dsp:nvSpPr>
        <dsp:cNvPr id="0" name=""/>
        <dsp:cNvSpPr/>
      </dsp:nvSpPr>
      <dsp:spPr>
        <a:xfrm>
          <a:off x="4080509" y="1529766"/>
          <a:ext cx="3497579" cy="20396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Last-In-First-Out (LIFO) search</a:t>
          </a:r>
          <a:endParaRPr lang="en-IN" sz="3700" kern="1200" dirty="0"/>
        </a:p>
      </dsp:txBody>
      <dsp:txXfrm>
        <a:off x="4180078" y="1629335"/>
        <a:ext cx="3298441" cy="1840550"/>
      </dsp:txXfrm>
    </dsp:sp>
    <dsp:sp modelId="{4EF039C0-54C5-44C4-85ED-2CC0FFB22429}">
      <dsp:nvSpPr>
        <dsp:cNvPr id="0" name=""/>
        <dsp:cNvSpPr/>
      </dsp:nvSpPr>
      <dsp:spPr>
        <a:xfrm>
          <a:off x="7774201" y="1529766"/>
          <a:ext cx="3497579" cy="203968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Least-Count search (LC)</a:t>
          </a:r>
          <a:endParaRPr lang="en-IN" sz="3700" kern="1200" dirty="0"/>
        </a:p>
      </dsp:txBody>
      <dsp:txXfrm>
        <a:off x="7873770" y="1629335"/>
        <a:ext cx="3298441" cy="1840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BE1-8479-47B4-BFD5-5B4CEE558A18}" type="datetimeFigureOut">
              <a:rPr lang="en-SG" smtClean="0"/>
              <a:t>4/4/2020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16B2-2F28-4178-9472-AF2D7EE93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3505"/>
            <a:ext cx="9144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8" y="4580237"/>
            <a:ext cx="2619632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039" y="1482810"/>
            <a:ext cx="5706761" cy="50003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624384" cy="500036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4" y="365126"/>
            <a:ext cx="10635048" cy="93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4" y="1392195"/>
            <a:ext cx="570925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24" y="2505074"/>
            <a:ext cx="5709251" cy="40110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392195"/>
            <a:ext cx="575001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05075"/>
            <a:ext cx="5750011" cy="40110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3372" y="6672649"/>
            <a:ext cx="1048265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7223ECF-C399-47EC-A87B-6FB82735043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Lecture </a:t>
            </a:r>
            <a:r>
              <a:rPr lang="en-SG" dirty="0" smtClean="0"/>
              <a:t>18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414" y="4385431"/>
            <a:ext cx="4476586" cy="751112"/>
          </a:xfrm>
        </p:spPr>
        <p:txBody>
          <a:bodyPr>
            <a:normAutofit/>
          </a:bodyPr>
          <a:lstStyle/>
          <a:p>
            <a:r>
              <a:rPr lang="en-SG" dirty="0" smtClean="0"/>
              <a:t>Branch and bound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5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 for LC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Branching: A set of solutions, which is represented by a node, can be partitioned into mutually exclusive sets. Each subset in the partition is represented by a child of the original node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Lower </a:t>
            </a:r>
            <a:r>
              <a:rPr lang="en-US" dirty="0"/>
              <a:t>bounding: An algorithm is available for calculating a lower bound on the cost of any solution in a given </a:t>
            </a:r>
            <a:r>
              <a:rPr lang="en-US" dirty="0" smtClean="0"/>
              <a:t>subset.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800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 </a:t>
            </a:r>
            <a:r>
              <a:rPr lang="en-IN" dirty="0"/>
              <a:t>and </a:t>
            </a:r>
            <a:r>
              <a:rPr lang="en-IN" dirty="0" smtClean="0"/>
              <a:t>approximation: LC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 be a state space tree and c() a cost function for the nodes in 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x is a node in t, then c(x) is the minimum cost of any answer node in the sub tree with root x. Thus, c(t) is the cost of a minimum-cost answer node in t</a:t>
            </a:r>
            <a:r>
              <a:rPr lang="en-US" dirty="0" smtClean="0"/>
              <a:t>.</a:t>
            </a:r>
          </a:p>
          <a:p>
            <a:r>
              <a:rPr lang="en-US" dirty="0"/>
              <a:t>LC search uses ĉ to </a:t>
            </a:r>
            <a:r>
              <a:rPr lang="en-US" dirty="0" smtClean="0"/>
              <a:t>find </a:t>
            </a:r>
            <a:r>
              <a:rPr lang="en-US" dirty="0"/>
              <a:t>an answer node.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805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Bounding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branch and bound method searches a state space tree using any search mechanism in which all the children of the E-node are generated before another node becomes the </a:t>
            </a:r>
            <a:r>
              <a:rPr lang="en-US" dirty="0" err="1"/>
              <a:t>Enode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good bounding helps to prune </a:t>
            </a:r>
            <a:r>
              <a:rPr lang="en-US" dirty="0" smtClean="0"/>
              <a:t>the tree efficiently, </a:t>
            </a:r>
            <a:r>
              <a:rPr lang="en-US" dirty="0"/>
              <a:t>leading to a faster exploration of the solution space.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time a new answer node is found, the value of upper can be updated. </a:t>
            </a:r>
          </a:p>
          <a:p>
            <a:r>
              <a:rPr lang="en-US" dirty="0" smtClean="0"/>
              <a:t>Branch </a:t>
            </a:r>
            <a:r>
              <a:rPr lang="en-US" dirty="0"/>
              <a:t>and bound algorithms are used for optimization problem where we deal directly only with minimization problems.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maximization problem is easily converted to a minimization problem by changing the sign of the objective function.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9712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0/1 Knapsack Problem</a:t>
            </a:r>
          </a:p>
          <a:p>
            <a:r>
              <a:rPr lang="en-IN" dirty="0" smtClean="0"/>
              <a:t>Branch and </a:t>
            </a:r>
            <a:r>
              <a:rPr lang="en-IN" smtClean="0"/>
              <a:t>bound problem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130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 and Bound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</a:t>
            </a:r>
            <a:r>
              <a:rPr lang="en-US" dirty="0"/>
              <a:t>to systematically search a solution </a:t>
            </a:r>
            <a:r>
              <a:rPr lang="en-US" dirty="0" smtClean="0"/>
              <a:t>space.</a:t>
            </a:r>
          </a:p>
          <a:p>
            <a:r>
              <a:rPr lang="en-US" dirty="0" smtClean="0"/>
              <a:t>It is a state </a:t>
            </a:r>
            <a:r>
              <a:rPr lang="en-US" dirty="0"/>
              <a:t>space search method in which all the children of a node are generated before expanding any of its children. 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ike </a:t>
            </a:r>
            <a:r>
              <a:rPr lang="en-US" dirty="0"/>
              <a:t>backtracking, </a:t>
            </a:r>
            <a:r>
              <a:rPr lang="en-US" dirty="0" smtClean="0"/>
              <a:t>it uses </a:t>
            </a:r>
            <a:r>
              <a:rPr lang="en-US" dirty="0"/>
              <a:t>bounding functions </a:t>
            </a:r>
            <a:r>
              <a:rPr lang="en-US" dirty="0" smtClean="0"/>
              <a:t>instead of generating </a:t>
            </a:r>
            <a:r>
              <a:rPr lang="en-US" dirty="0" err="1"/>
              <a:t>subtrees</a:t>
            </a:r>
            <a:r>
              <a:rPr lang="en-US" dirty="0"/>
              <a:t> that do not contain an answer </a:t>
            </a:r>
            <a:r>
              <a:rPr lang="en-US" dirty="0" smtClean="0"/>
              <a:t>node.</a:t>
            </a:r>
          </a:p>
          <a:p>
            <a:r>
              <a:rPr lang="en-US" dirty="0" smtClean="0"/>
              <a:t>Used in </a:t>
            </a:r>
            <a:r>
              <a:rPr lang="en-US" dirty="0"/>
              <a:t>discrete and combinatorial </a:t>
            </a:r>
            <a:r>
              <a:rPr lang="en-US" dirty="0" smtClean="0"/>
              <a:t>optimization problems.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47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Backtracking Vs. Branch and Bound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and bound uses a branching </a:t>
            </a:r>
            <a:r>
              <a:rPr lang="en-US" dirty="0"/>
              <a:t>function, which can be a depth first search, breadth first search or based on bounding function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It has a bounding function, </a:t>
            </a:r>
            <a:r>
              <a:rPr lang="en-US" dirty="0" smtClean="0"/>
              <a:t>which </a:t>
            </a:r>
            <a:r>
              <a:rPr lang="en-US" dirty="0"/>
              <a:t>goes far beyond the feasibility test </a:t>
            </a:r>
            <a:r>
              <a:rPr lang="en-US" dirty="0" smtClean="0"/>
              <a:t>to </a:t>
            </a:r>
            <a:r>
              <a:rPr lang="en-US" dirty="0"/>
              <a:t>prune </a:t>
            </a:r>
            <a:r>
              <a:rPr lang="en-US" dirty="0" smtClean="0"/>
              <a:t>the </a:t>
            </a:r>
            <a:r>
              <a:rPr lang="en-US" dirty="0"/>
              <a:t>search tree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Branch </a:t>
            </a:r>
            <a:r>
              <a:rPr lang="en-US" dirty="0"/>
              <a:t>and Bound is the </a:t>
            </a:r>
            <a:r>
              <a:rPr lang="en-US" dirty="0" err="1"/>
              <a:t>generalisation</a:t>
            </a:r>
            <a:r>
              <a:rPr lang="en-US" dirty="0"/>
              <a:t> of both graph search strategies, BFS </a:t>
            </a:r>
            <a:r>
              <a:rPr lang="en-US" dirty="0" smtClean="0"/>
              <a:t>	and DFS.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991312" y="4559181"/>
            <a:ext cx="10870251" cy="12220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1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</a:t>
            </a:r>
            <a:r>
              <a:rPr lang="en-US" dirty="0"/>
              <a:t>strategies in branch and bound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367879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4818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959" y="3273040"/>
            <a:ext cx="5568203" cy="30532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FIFO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FIFO Branch and Bound </a:t>
            </a:r>
            <a:r>
              <a:rPr lang="en-US" dirty="0" smtClean="0"/>
              <a:t>uses BFS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C</a:t>
            </a:r>
            <a:r>
              <a:rPr lang="en-US" dirty="0" smtClean="0"/>
              <a:t>hildren </a:t>
            </a:r>
            <a:r>
              <a:rPr lang="en-US" dirty="0"/>
              <a:t>of E-Node (or Live nodes) are inserted in a queue.</a:t>
            </a:r>
          </a:p>
          <a:p>
            <a:pPr fontAlgn="base"/>
            <a:r>
              <a:rPr lang="en-US" dirty="0"/>
              <a:t>Implementation of list of live nodes as a </a:t>
            </a:r>
            <a:r>
              <a:rPr lang="en-US" dirty="0" smtClean="0"/>
              <a:t>queue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 smtClean="0"/>
              <a:t> Least</a:t>
            </a:r>
            <a:r>
              <a:rPr lang="en-US" b="1" dirty="0"/>
              <a:t>()</a:t>
            </a:r>
            <a:r>
              <a:rPr lang="en-US" dirty="0"/>
              <a:t> Removes the head of the </a:t>
            </a:r>
            <a:r>
              <a:rPr lang="en-US" dirty="0" smtClean="0"/>
              <a:t>Queue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b="1" dirty="0" smtClean="0"/>
              <a:t>Add</a:t>
            </a:r>
            <a:r>
              <a:rPr lang="en-US" b="1" dirty="0"/>
              <a:t>()</a:t>
            </a:r>
            <a:r>
              <a:rPr lang="en-US" dirty="0"/>
              <a:t> Adds the node to the end of the </a:t>
            </a:r>
            <a:r>
              <a:rPr lang="en-US" dirty="0" smtClean="0"/>
              <a:t>Queue</a:t>
            </a:r>
          </a:p>
          <a:p>
            <a:pPr marL="0" indent="0" fontAlgn="base">
              <a:buNone/>
            </a:pPr>
            <a:r>
              <a:rPr lang="en-US" sz="2000" dirty="0" smtClean="0"/>
              <a:t>Assume </a:t>
            </a:r>
            <a:r>
              <a:rPr lang="en-US" sz="2000" dirty="0"/>
              <a:t>the node 12 is an answer node (solution)</a:t>
            </a:r>
            <a:endParaRPr lang="en-US" sz="20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30" y="4178893"/>
            <a:ext cx="2003142" cy="22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2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LIFO Branch and bound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LIFO Branch and Bound is a D-search (or DFS).</a:t>
            </a:r>
          </a:p>
          <a:p>
            <a:r>
              <a:rPr lang="en-US" dirty="0"/>
              <a:t>In LIFO Branch and Bound children of E-node (live nodes) are inserted in a stack</a:t>
            </a:r>
          </a:p>
          <a:p>
            <a:r>
              <a:rPr lang="en-US" dirty="0"/>
              <a:t>Implementation of List of live nodes as a stack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 Least() Removes the top of the stack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ADD() Adds the node to the top of the stack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3044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LIFO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………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7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732" y="1726250"/>
            <a:ext cx="4916974" cy="37046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9" y="2562669"/>
            <a:ext cx="2009775" cy="2647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382" y="2338831"/>
            <a:ext cx="1758592" cy="3095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189" y="2448369"/>
            <a:ext cx="19812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9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 (Least Cost) Branch and Bound Search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both FIFO and LIFO Branch and </a:t>
            </a:r>
            <a:r>
              <a:rPr lang="en-US" dirty="0" smtClean="0"/>
              <a:t>Bound, </a:t>
            </a:r>
            <a:r>
              <a:rPr lang="en-US" dirty="0"/>
              <a:t>the selection rules for the next E-node in rigid and blind.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selection rule </a:t>
            </a:r>
            <a:r>
              <a:rPr lang="en-US" dirty="0" smtClean="0"/>
              <a:t>does </a:t>
            </a:r>
            <a:r>
              <a:rPr lang="en-US" dirty="0"/>
              <a:t>not give any preferences to a node that has a very good chance of getting the search to an answer node </a:t>
            </a:r>
            <a:r>
              <a:rPr lang="en-US" dirty="0" smtClean="0"/>
              <a:t>quickly.</a:t>
            </a:r>
          </a:p>
          <a:p>
            <a:r>
              <a:rPr lang="en-US" dirty="0"/>
              <a:t>The search for an answer node </a:t>
            </a:r>
            <a:r>
              <a:rPr lang="en-US" dirty="0" smtClean="0"/>
              <a:t>can be </a:t>
            </a:r>
            <a:r>
              <a:rPr lang="en-US" dirty="0"/>
              <a:t>speeded by using an “intelligent” ranking function, also called </a:t>
            </a:r>
            <a:r>
              <a:rPr lang="en-IN" dirty="0"/>
              <a:t>cost </a:t>
            </a:r>
            <a:r>
              <a:rPr lang="en-IN" dirty="0" smtClean="0"/>
              <a:t>function.</a:t>
            </a:r>
          </a:p>
          <a:p>
            <a:r>
              <a:rPr lang="en-US" dirty="0"/>
              <a:t>By using ranking </a:t>
            </a:r>
            <a:r>
              <a:rPr lang="en-US" dirty="0" smtClean="0"/>
              <a:t>function, calculate </a:t>
            </a:r>
            <a:r>
              <a:rPr lang="en-US" dirty="0"/>
              <a:t>the cost of each node</a:t>
            </a:r>
            <a:r>
              <a:rPr lang="en-US" dirty="0" smtClean="0"/>
              <a:t>.</a:t>
            </a:r>
          </a:p>
          <a:p>
            <a:r>
              <a:rPr lang="en-US" dirty="0"/>
              <a:t>S</a:t>
            </a:r>
            <a:r>
              <a:rPr lang="en-US" dirty="0" smtClean="0"/>
              <a:t>elect the </a:t>
            </a:r>
            <a:r>
              <a:rPr lang="en-US" dirty="0"/>
              <a:t>node which has minimum cost.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4792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LC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Initially </a:t>
            </a:r>
            <a:r>
              <a:rPr lang="en-US" dirty="0" smtClean="0"/>
              <a:t>node </a:t>
            </a:r>
            <a:r>
              <a:rPr lang="en-US" dirty="0"/>
              <a:t>1 </a:t>
            </a:r>
            <a:r>
              <a:rPr lang="en-US" dirty="0" smtClean="0"/>
              <a:t>is chosen as E-node.</a:t>
            </a:r>
          </a:p>
          <a:p>
            <a:r>
              <a:rPr lang="en-US" dirty="0" smtClean="0"/>
              <a:t>Generate </a:t>
            </a:r>
            <a:r>
              <a:rPr lang="en-US" dirty="0"/>
              <a:t>children of node </a:t>
            </a:r>
            <a:r>
              <a:rPr lang="en-US" dirty="0" smtClean="0"/>
              <a:t>1. </a:t>
            </a:r>
            <a:endParaRPr lang="en-US" dirty="0"/>
          </a:p>
          <a:p>
            <a:r>
              <a:rPr lang="en-US" dirty="0" smtClean="0"/>
              <a:t>By </a:t>
            </a:r>
            <a:r>
              <a:rPr lang="en-US" dirty="0"/>
              <a:t>using ranking </a:t>
            </a:r>
            <a:r>
              <a:rPr lang="en-US" dirty="0" smtClean="0"/>
              <a:t>function,</a:t>
            </a:r>
          </a:p>
          <a:p>
            <a:pPr marL="0" indent="0">
              <a:buNone/>
            </a:pPr>
            <a:r>
              <a:rPr lang="en-US" dirty="0" smtClean="0"/>
              <a:t>calculate </a:t>
            </a:r>
            <a:r>
              <a:rPr lang="en-US" dirty="0"/>
              <a:t>the cost of </a:t>
            </a:r>
            <a:r>
              <a:rPr lang="en-US" dirty="0" smtClean="0"/>
              <a:t>nodes2</a:t>
            </a:r>
            <a:r>
              <a:rPr lang="en-US" dirty="0"/>
              <a:t>, 3, 4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ĉ </a:t>
            </a:r>
            <a:r>
              <a:rPr lang="en-US" dirty="0"/>
              <a:t>=2, ĉ =3, ĉ =4 respectively. </a:t>
            </a:r>
          </a:p>
          <a:p>
            <a:r>
              <a:rPr lang="en-US" dirty="0"/>
              <a:t>S</a:t>
            </a:r>
            <a:r>
              <a:rPr lang="en-US" dirty="0" smtClean="0"/>
              <a:t>elect </a:t>
            </a:r>
            <a:r>
              <a:rPr lang="en-US" dirty="0"/>
              <a:t>a node </a:t>
            </a:r>
            <a:r>
              <a:rPr lang="en-US" dirty="0" smtClean="0"/>
              <a:t>with minimum </a:t>
            </a:r>
            <a:r>
              <a:rPr lang="en-US" dirty="0"/>
              <a:t>cost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dirty="0"/>
              <a:t>.,e node </a:t>
            </a:r>
            <a:r>
              <a:rPr lang="en-US" dirty="0" smtClean="0"/>
              <a:t>2.</a:t>
            </a:r>
          </a:p>
          <a:p>
            <a:r>
              <a:rPr lang="en-US" dirty="0" smtClean="0"/>
              <a:t>For </a:t>
            </a:r>
            <a:r>
              <a:rPr lang="en-US" dirty="0"/>
              <a:t>node 2, the children are 5, 6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Between 5 and </a:t>
            </a:r>
            <a:r>
              <a:rPr lang="en-US" dirty="0" smtClean="0"/>
              <a:t>6,select </a:t>
            </a:r>
            <a:r>
              <a:rPr lang="en-US" dirty="0"/>
              <a:t>the node 6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since </a:t>
            </a:r>
            <a:r>
              <a:rPr lang="en-US" dirty="0"/>
              <a:t>its cost minimum. </a:t>
            </a:r>
            <a:endParaRPr lang="en-US" dirty="0" smtClean="0"/>
          </a:p>
          <a:p>
            <a:r>
              <a:rPr lang="en-US" dirty="0" smtClean="0"/>
              <a:t>Generate </a:t>
            </a:r>
            <a:r>
              <a:rPr lang="en-US" dirty="0"/>
              <a:t>children of node 6 </a:t>
            </a:r>
            <a:r>
              <a:rPr lang="en-US" dirty="0" err="1"/>
              <a:t>i</a:t>
            </a:r>
            <a:r>
              <a:rPr lang="en-US" dirty="0"/>
              <a:t>.,e 12 and 13. 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elect </a:t>
            </a:r>
            <a:r>
              <a:rPr lang="en-US" dirty="0"/>
              <a:t>node 12 since its cost (ĉ =1) is minimum.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erminate </a:t>
            </a:r>
            <a:r>
              <a:rPr lang="en-US" dirty="0"/>
              <a:t>search process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361" y="1568154"/>
            <a:ext cx="4915301" cy="43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5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723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Lecture 18</vt:lpstr>
      <vt:lpstr>Branch and Bound</vt:lpstr>
      <vt:lpstr>Backtracking Vs. Branch and Bound</vt:lpstr>
      <vt:lpstr>Search strategies in branch and bound</vt:lpstr>
      <vt:lpstr>FIFO Search</vt:lpstr>
      <vt:lpstr>LIFO Branch and bound</vt:lpstr>
      <vt:lpstr>Example: LIFO</vt:lpstr>
      <vt:lpstr>LC (Least Cost) Branch and Bound Search </vt:lpstr>
      <vt:lpstr>Example: LC Search</vt:lpstr>
      <vt:lpstr>Requirements for LC Search</vt:lpstr>
      <vt:lpstr>Cost and approximation: LC Search</vt:lpstr>
      <vt:lpstr>Bounding</vt:lpstr>
      <vt:lpstr>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garima sharma</cp:lastModifiedBy>
  <cp:revision>112</cp:revision>
  <dcterms:created xsi:type="dcterms:W3CDTF">2019-07-12T07:18:02Z</dcterms:created>
  <dcterms:modified xsi:type="dcterms:W3CDTF">2020-04-04T13:35:43Z</dcterms:modified>
</cp:coreProperties>
</file>