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ractional-knapsack-proble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19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414" y="4385431"/>
            <a:ext cx="4476586" cy="751112"/>
          </a:xfrm>
        </p:spPr>
        <p:txBody>
          <a:bodyPr>
            <a:normAutofit/>
          </a:bodyPr>
          <a:lstStyle/>
          <a:p>
            <a:r>
              <a:rPr lang="en-SG" dirty="0" smtClean="0"/>
              <a:t>Branch and bound(0/1)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node 2, x1=1, </a:t>
            </a:r>
            <a:r>
              <a:rPr lang="en-US" sz="2000" b="1" dirty="0"/>
              <a:t>means we should place first item in the knapsack.</a:t>
            </a:r>
            <a:r>
              <a:rPr lang="en-US" sz="2000" dirty="0"/>
              <a:t>                          </a:t>
            </a:r>
            <a:r>
              <a:rPr lang="en-US" sz="2000" dirty="0" smtClean="0"/>
              <a:t>			U=10+10+12=32</a:t>
            </a:r>
            <a:r>
              <a:rPr lang="en-US" sz="2000" dirty="0"/>
              <a:t>, make it as -32   </a:t>
            </a:r>
          </a:p>
          <a:p>
            <a:pPr marL="0" indent="0">
              <a:buNone/>
            </a:pPr>
            <a:r>
              <a:rPr lang="en-US" sz="2000" dirty="0" smtClean="0"/>
              <a:t>		L=10+10+12</a:t>
            </a:r>
            <a:r>
              <a:rPr lang="en-US" sz="2000" dirty="0"/>
              <a:t>+ (3/9*18) = 32+6=38, we make it as -38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node 3, x1=0, </a:t>
            </a:r>
            <a:r>
              <a:rPr lang="en-US" sz="2000" b="1" dirty="0"/>
              <a:t>means we should not place first item in the knapsack.                          </a:t>
            </a:r>
            <a:r>
              <a:rPr lang="en-US" sz="2000" dirty="0" smtClean="0"/>
              <a:t>			U=10+12=22</a:t>
            </a:r>
            <a:r>
              <a:rPr lang="en-US" sz="2000" dirty="0"/>
              <a:t>, make it as -22                         </a:t>
            </a:r>
          </a:p>
          <a:p>
            <a:pPr marL="0" indent="0">
              <a:buNone/>
            </a:pPr>
            <a:r>
              <a:rPr lang="en-US" sz="2000" dirty="0" smtClean="0"/>
              <a:t>		L=10+12</a:t>
            </a:r>
            <a:r>
              <a:rPr lang="en-US" sz="2000" dirty="0"/>
              <a:t>+ (5/9*18) = 10+12+10=32, we make it as -32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38" y="4165732"/>
            <a:ext cx="2651689" cy="21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9. </a:t>
            </a:r>
            <a:r>
              <a:rPr lang="en-US" sz="2000" dirty="0" smtClean="0"/>
              <a:t>Next, calculate </a:t>
            </a:r>
            <a:r>
              <a:rPr lang="en-US" sz="2000" dirty="0"/>
              <a:t>difference of upper bound and lower bound for nodes 2, 3                        </a:t>
            </a: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node 2, U-L</a:t>
            </a:r>
            <a:r>
              <a:rPr lang="en-US" sz="2000" dirty="0" smtClean="0"/>
              <a:t>=-32+38=6        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node 3, U-L=-</a:t>
            </a:r>
            <a:r>
              <a:rPr lang="en-US" sz="2000" dirty="0" smtClean="0"/>
              <a:t>22+32=10</a:t>
            </a:r>
          </a:p>
          <a:p>
            <a:pPr marL="0" indent="0">
              <a:buNone/>
            </a:pPr>
            <a:r>
              <a:rPr lang="en-US" sz="2000" dirty="0"/>
              <a:t>Choose node 2, since it has minimum difference value of 6.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10. calculate lower bound and upper bound of node 4 and </a:t>
            </a:r>
            <a:r>
              <a:rPr lang="en-US" sz="2000" dirty="0" smtClean="0"/>
              <a:t>5</a:t>
            </a:r>
          </a:p>
          <a:p>
            <a:pPr marL="0" indent="0">
              <a:buNone/>
            </a:pPr>
            <a:r>
              <a:rPr lang="en-US" sz="2000" dirty="0"/>
              <a:t>11. Calculate difference of lower and upper bound of nodes 4 and 5.            For node 4, U-L=-32+38=6            For node 5,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U-L</a:t>
            </a:r>
            <a:r>
              <a:rPr lang="en-US" sz="2000" dirty="0"/>
              <a:t>=-22+36=14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Choose node 4, since it has minimum difference value of 6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69" y="2996600"/>
            <a:ext cx="3806348" cy="32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difference of lower and upper bound of </a:t>
            </a:r>
          </a:p>
          <a:p>
            <a:pPr marL="0" indent="0">
              <a:buNone/>
            </a:pPr>
            <a:r>
              <a:rPr lang="en-US" dirty="0" smtClean="0"/>
              <a:t>nodes </a:t>
            </a:r>
            <a:r>
              <a:rPr lang="en-US" dirty="0"/>
              <a:t>6 and 7.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node 6, U-L=-32+38=6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node 7, U-L=-38+38=0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dirty="0"/>
              <a:t>node 7, since it has minimum difference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value </a:t>
            </a:r>
            <a:r>
              <a:rPr lang="en-US" dirty="0"/>
              <a:t>of 0.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01" y="1646807"/>
            <a:ext cx="4137923" cy="4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28" y="1602336"/>
            <a:ext cx="4484696" cy="4832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Calculate </a:t>
            </a:r>
            <a:r>
              <a:rPr lang="en-US" sz="2000" dirty="0"/>
              <a:t>lower bound and upper bound of node 8 and 9. </a:t>
            </a:r>
          </a:p>
          <a:p>
            <a:r>
              <a:rPr lang="en-US" sz="2000" dirty="0" smtClean="0"/>
              <a:t>Calculate </a:t>
            </a:r>
            <a:r>
              <a:rPr lang="en-US" sz="2000" dirty="0"/>
              <a:t>difference of lower and upper bound of nodes 8 and 9.    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node 8, U-L=-38+38=0   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node 9, U-L=-20+20=0 </a:t>
            </a:r>
            <a:endParaRPr lang="en-US" sz="2000" dirty="0" smtClean="0"/>
          </a:p>
          <a:p>
            <a:r>
              <a:rPr lang="en-US" sz="2000" dirty="0"/>
              <a:t>Here, the difference is same, so compare upper bounds of </a:t>
            </a:r>
          </a:p>
          <a:p>
            <a:pPr marL="0" indent="0">
              <a:buNone/>
            </a:pPr>
            <a:r>
              <a:rPr lang="en-US" sz="2000" dirty="0" smtClean="0"/>
              <a:t>    nodes </a:t>
            </a:r>
            <a:r>
              <a:rPr lang="en-US" sz="2000" dirty="0"/>
              <a:t>8 and 9.  </a:t>
            </a:r>
            <a:r>
              <a:rPr lang="en-US" sz="2000" dirty="0" smtClean="0"/>
              <a:t>Discard </a:t>
            </a:r>
            <a:r>
              <a:rPr lang="en-US" sz="2000" dirty="0"/>
              <a:t>the node, which has maximum </a:t>
            </a:r>
            <a:r>
              <a:rPr lang="en-US" sz="2000" dirty="0" smtClean="0"/>
              <a:t>upper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bound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Choose node 8, discard node 9 since, it has maximum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upper </a:t>
            </a:r>
            <a:r>
              <a:rPr lang="en-US" sz="2000" dirty="0"/>
              <a:t>bound.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14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path from    </a:t>
            </a:r>
            <a:r>
              <a:rPr lang="en-US" dirty="0" smtClean="0"/>
              <a:t>1    2    4    7    8                                    </a:t>
            </a:r>
          </a:p>
          <a:p>
            <a:pPr marL="0" indent="0">
              <a:buNone/>
            </a:pPr>
            <a:r>
              <a:rPr lang="en-US" dirty="0" smtClean="0"/>
              <a:t>X1=1                                   </a:t>
            </a:r>
          </a:p>
          <a:p>
            <a:pPr marL="0" indent="0">
              <a:buNone/>
            </a:pPr>
            <a:r>
              <a:rPr lang="en-US" dirty="0" smtClean="0"/>
              <a:t>X2=1                                   </a:t>
            </a:r>
          </a:p>
          <a:p>
            <a:pPr marL="0" indent="0">
              <a:buNone/>
            </a:pPr>
            <a:r>
              <a:rPr lang="en-US" dirty="0" smtClean="0"/>
              <a:t>X3=0                                   </a:t>
            </a:r>
          </a:p>
          <a:p>
            <a:pPr marL="0" indent="0">
              <a:buNone/>
            </a:pPr>
            <a:r>
              <a:rPr lang="en-US" dirty="0" smtClean="0"/>
              <a:t>X4=1 </a:t>
            </a:r>
          </a:p>
          <a:p>
            <a:r>
              <a:rPr lang="en-US" dirty="0" smtClean="0"/>
              <a:t>The </a:t>
            </a:r>
            <a:r>
              <a:rPr lang="en-US" dirty="0"/>
              <a:t>solution for 0/1 knapsack problem is ( x1, x2, x3, x4)=(1, 1, 0, 1) </a:t>
            </a:r>
            <a:endParaRPr lang="en-US" dirty="0" smtClean="0"/>
          </a:p>
          <a:p>
            <a:r>
              <a:rPr lang="en-US" dirty="0" smtClean="0"/>
              <a:t>Maximum </a:t>
            </a:r>
            <a:r>
              <a:rPr lang="en-US" dirty="0"/>
              <a:t>profit is:    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∑</a:t>
            </a:r>
            <a:r>
              <a:rPr lang="en-US" dirty="0" err="1" smtClean="0"/>
              <a:t>pixi</a:t>
            </a:r>
            <a:r>
              <a:rPr lang="en-US" dirty="0" smtClean="0"/>
              <a:t>  =</a:t>
            </a:r>
            <a:r>
              <a:rPr lang="en-US" dirty="0"/>
              <a:t>10*1+10*1+12*0+18*1 </a:t>
            </a:r>
          </a:p>
          <a:p>
            <a:pPr marL="0" indent="0">
              <a:buNone/>
            </a:pPr>
            <a:r>
              <a:rPr lang="en-US" dirty="0" smtClean="0"/>
              <a:t>			=10+10+18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=38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64351" y="1623701"/>
            <a:ext cx="247828" cy="4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01312" y="1623701"/>
            <a:ext cx="247828" cy="4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8273" y="1623701"/>
            <a:ext cx="247828" cy="4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51320" y="1623701"/>
            <a:ext cx="247828" cy="4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5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knapsack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 Greedy approach </a:t>
            </a:r>
            <a:r>
              <a:rPr lang="en-US" sz="2200" dirty="0"/>
              <a:t>is to pick the items in decreasing order of value per unit weight. </a:t>
            </a:r>
            <a:r>
              <a:rPr lang="en-US" sz="2200" dirty="0" smtClean="0"/>
              <a:t>works </a:t>
            </a:r>
            <a:r>
              <a:rPr lang="en-US" sz="2200" dirty="0"/>
              <a:t>only for fractional knapsack problem and may not produce correct result for 0/1 knapsack.</a:t>
            </a:r>
          </a:p>
          <a:p>
            <a:r>
              <a:rPr lang="en-US" sz="2200" b="1" dirty="0" smtClean="0"/>
              <a:t>Dynamic </a:t>
            </a:r>
            <a:r>
              <a:rPr lang="en-US" sz="2200" b="1" dirty="0"/>
              <a:t>Programming (DP) </a:t>
            </a:r>
            <a:r>
              <a:rPr lang="en-US" sz="2200" dirty="0" smtClean="0"/>
              <a:t>uses </a:t>
            </a:r>
            <a:r>
              <a:rPr lang="en-US" sz="2200" dirty="0"/>
              <a:t>a 2D table of size n x W. The DP Solution doesn’t work if item weights are not integers.</a:t>
            </a:r>
          </a:p>
          <a:p>
            <a:r>
              <a:rPr lang="en-US" sz="2200" b="1" dirty="0" smtClean="0"/>
              <a:t>Brute Force</a:t>
            </a:r>
            <a:r>
              <a:rPr lang="en-US" sz="2200" dirty="0" smtClean="0"/>
              <a:t>:  </a:t>
            </a:r>
            <a:r>
              <a:rPr lang="en-US" sz="2200" dirty="0"/>
              <a:t>With n items, there are 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 </a:t>
            </a:r>
            <a:r>
              <a:rPr lang="en-US" sz="2200" dirty="0"/>
              <a:t>solutions to be generated, check each to see if they satisfy the constraint, save maximum solution that satisfies constraint. This solution can be expressed as tree.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92" y="4104725"/>
            <a:ext cx="5023928" cy="23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Backtracking</a:t>
            </a:r>
            <a:r>
              <a:rPr lang="en-US" dirty="0"/>
              <a:t> to optimize the Brute Force </a:t>
            </a:r>
            <a:r>
              <a:rPr lang="en-US" dirty="0" smtClean="0"/>
              <a:t>solution of 0/1 knapsack: Perform DFS </a:t>
            </a:r>
            <a:r>
              <a:rPr lang="en-US" dirty="0"/>
              <a:t>of </a:t>
            </a:r>
            <a:r>
              <a:rPr lang="en-US" dirty="0" smtClean="0"/>
              <a:t>tree and </a:t>
            </a: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point where a solution no longer is </a:t>
            </a:r>
            <a:r>
              <a:rPr lang="en-US" dirty="0" smtClean="0"/>
              <a:t>feasible is reached, Backtrack.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65" y="2757471"/>
            <a:ext cx="6339861" cy="345532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7763855" y="2435295"/>
            <a:ext cx="3727390" cy="3290387"/>
          </a:xfrm>
          <a:prstGeom prst="cloudCallou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256595" y="3159149"/>
            <a:ext cx="2747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Backtracking </a:t>
            </a:r>
            <a:r>
              <a:rPr lang="en-US" sz="2000" dirty="0"/>
              <a:t>would be much more effective if we had even more items or a smaller knapsack capacity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1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Branch </a:t>
            </a:r>
            <a:r>
              <a:rPr lang="en-IN" dirty="0"/>
              <a:t>and </a:t>
            </a:r>
            <a:r>
              <a:rPr lang="en-IN" dirty="0" smtClean="0"/>
              <a:t>Bound?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Greedy solution works only for fractional knapsack problem.</a:t>
            </a:r>
          </a:p>
          <a:p>
            <a:r>
              <a:rPr lang="en-IN" dirty="0" smtClean="0"/>
              <a:t>Dynamic programming requires all the weight values to be integers.</a:t>
            </a:r>
          </a:p>
          <a:p>
            <a:r>
              <a:rPr lang="en-IN" dirty="0" smtClean="0"/>
              <a:t>Complexity for brute force solution is exponential.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933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</a:t>
            </a:r>
            <a:r>
              <a:rPr lang="en-IN" dirty="0" smtClean="0"/>
              <a:t>ranch &amp; bound approach: 0/1 knapsack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Uses </a:t>
            </a:r>
            <a:r>
              <a:rPr lang="en-US" dirty="0"/>
              <a:t>the fact that the </a:t>
            </a:r>
            <a:r>
              <a:rPr lang="en-US" dirty="0">
                <a:hlinkClick r:id="rId2"/>
              </a:rPr>
              <a:t>Greedy approach</a:t>
            </a:r>
            <a:r>
              <a:rPr lang="en-US" dirty="0"/>
              <a:t> provides the best solution for Fractional Knapsack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Branch and bound approach uses greedy approach to </a:t>
            </a:r>
            <a:r>
              <a:rPr lang="en-US" dirty="0"/>
              <a:t>check if a particular node can give us a better solution or </a:t>
            </a:r>
            <a:r>
              <a:rPr lang="en-US" dirty="0" smtClean="0"/>
              <a:t>not and finally reaches the optimal solution.</a:t>
            </a:r>
          </a:p>
          <a:p>
            <a:endParaRPr lang="en-US" dirty="0"/>
          </a:p>
          <a:p>
            <a:r>
              <a:rPr lang="en-US" dirty="0"/>
              <a:t>Given:  n objects </a:t>
            </a:r>
            <a:r>
              <a:rPr lang="en-US" dirty="0" smtClean="0"/>
              <a:t>with weight and profit values,</a:t>
            </a:r>
            <a:r>
              <a:rPr lang="en-US" dirty="0"/>
              <a:t>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capacity </a:t>
            </a:r>
            <a:r>
              <a:rPr lang="en-US" dirty="0"/>
              <a:t>of </a:t>
            </a:r>
            <a:r>
              <a:rPr lang="en-US" dirty="0" smtClean="0"/>
              <a:t>knapsack </a:t>
            </a:r>
            <a:r>
              <a:rPr lang="en-US" dirty="0"/>
              <a:t>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Select some objects to fill the knapsack in such a way that it should not exceed the capacity of Knapsack and maximum profit can be earned.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5" name="Explosion 1 4"/>
          <p:cNvSpPr/>
          <p:nvPr/>
        </p:nvSpPr>
        <p:spPr>
          <a:xfrm>
            <a:off x="7549189" y="2846679"/>
            <a:ext cx="4422448" cy="2059537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531743" y="3691782"/>
            <a:ext cx="245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Maximisation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28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Branch &amp; bound approach: 0/1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branch bound deals only the minimization problem and The Knapsack problem is maximization </a:t>
            </a:r>
            <a:r>
              <a:rPr lang="en-US" dirty="0" smtClean="0"/>
              <a:t>problem.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r>
              <a:rPr lang="en-US" dirty="0"/>
              <a:t>                    M</a:t>
            </a:r>
            <a:r>
              <a:rPr lang="en-US" dirty="0" smtClean="0"/>
              <a:t>odify </a:t>
            </a:r>
            <a:r>
              <a:rPr lang="en-US" dirty="0"/>
              <a:t>the knapsack problem to the minimization problem.  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5" name="Right Arrow 4"/>
          <p:cNvSpPr/>
          <p:nvPr/>
        </p:nvSpPr>
        <p:spPr>
          <a:xfrm>
            <a:off x="987039" y="2572285"/>
            <a:ext cx="922946" cy="5426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71" y="3606325"/>
            <a:ext cx="3965167" cy="2492952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 rot="1815676">
            <a:off x="7865812" y="3080597"/>
            <a:ext cx="4047629" cy="3181263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609889" y="4085384"/>
            <a:ext cx="22731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</a:t>
            </a:r>
            <a:r>
              <a:rPr lang="en-US" baseline="-25000" dirty="0" smtClean="0"/>
              <a:t>i </a:t>
            </a:r>
            <a:r>
              <a:rPr lang="en-US" dirty="0"/>
              <a:t>represents profit of object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represents </a:t>
            </a:r>
            <a:r>
              <a:rPr lang="en-US" dirty="0" smtClean="0"/>
              <a:t>weight </a:t>
            </a:r>
            <a:r>
              <a:rPr lang="en-US" dirty="0"/>
              <a:t>of object x</a:t>
            </a:r>
            <a:r>
              <a:rPr lang="en-US" baseline="-25000" dirty="0"/>
              <a:t>i</a:t>
            </a:r>
          </a:p>
          <a:p>
            <a:endParaRPr lang="en-US" baseline="-25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8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0" y="1485720"/>
            <a:ext cx="6809392" cy="47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0/1 knapsack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Given: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pl-PL" sz="2200" dirty="0" smtClean="0"/>
              <a:t>M=15</a:t>
            </a:r>
            <a:r>
              <a:rPr lang="pl-PL" sz="2200" dirty="0"/>
              <a:t>, n=4,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pl-PL" sz="2200" dirty="0" smtClean="0"/>
              <a:t>(</a:t>
            </a:r>
            <a:r>
              <a:rPr lang="pl-PL" sz="2200" dirty="0"/>
              <a:t>p1, p2, p3, p4) = 10, 10, 12, 18 </a:t>
            </a:r>
            <a:r>
              <a:rPr lang="pl-PL" sz="2200" dirty="0" smtClean="0"/>
              <a:t>and</a:t>
            </a:r>
            <a:r>
              <a:rPr lang="en-IN" sz="2200" dirty="0" smtClean="0"/>
              <a:t>,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pl-PL" sz="2200" dirty="0" smtClean="0"/>
              <a:t>(</a:t>
            </a:r>
            <a:r>
              <a:rPr lang="pl-PL" sz="2200" dirty="0"/>
              <a:t>w1, w2, w3, w4)=(2, 4, 6, 9). </a:t>
            </a: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r>
              <a:rPr lang="en-US" sz="2200" dirty="0" smtClean="0"/>
              <a:t>Solution:</a:t>
            </a:r>
          </a:p>
          <a:p>
            <a:pPr marL="0" indent="0">
              <a:buNone/>
            </a:pPr>
            <a:r>
              <a:rPr lang="en-US" sz="2200" dirty="0" smtClean="0"/>
              <a:t>	1. Arrange </a:t>
            </a:r>
            <a:r>
              <a:rPr lang="en-US" sz="2200" dirty="0"/>
              <a:t>the item profits and weights with respect of profit by weight ratio.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2. Place </a:t>
            </a:r>
            <a:r>
              <a:rPr lang="en-US" sz="2200" dirty="0"/>
              <a:t>the first item in the knapsack. Remaining weight of knapsack is </a:t>
            </a:r>
            <a:r>
              <a:rPr lang="en-US" sz="2200" dirty="0" smtClean="0"/>
              <a:t>15 - 2=13.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3. </a:t>
            </a:r>
            <a:r>
              <a:rPr lang="en-US" sz="2200" dirty="0"/>
              <a:t>Now, Place next item w2 in knapsack and the remaining weight of knapsack is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 </a:t>
            </a:r>
            <a:r>
              <a:rPr lang="en-US" sz="2200" dirty="0" smtClean="0"/>
              <a:t>   13 - 4=9.</a:t>
            </a:r>
          </a:p>
          <a:p>
            <a:pPr marL="0" indent="0">
              <a:buNone/>
            </a:pPr>
            <a:r>
              <a:rPr lang="en-US" sz="2200" dirty="0"/>
              <a:t>	4. Place next item w3, in knapsack then the remaining weight of knapsack is 9-6=3. 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10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/>
              <a:t>5. </a:t>
            </a:r>
            <a:r>
              <a:rPr lang="en-US" sz="2200" dirty="0"/>
              <a:t>No fraction are allowed in calculation of upper bound so </a:t>
            </a:r>
            <a:r>
              <a:rPr lang="en-US" sz="2200" dirty="0" smtClean="0"/>
              <a:t>w4 cannot </a:t>
            </a:r>
            <a:r>
              <a:rPr lang="en-US" sz="2200" dirty="0"/>
              <a:t>be placed </a:t>
            </a:r>
            <a:r>
              <a:rPr lang="en-US" sz="2200" dirty="0" smtClean="0"/>
              <a:t>in knapsack.</a:t>
            </a:r>
          </a:p>
          <a:p>
            <a:pPr marL="0" indent="0">
              <a:buNone/>
            </a:pPr>
            <a:r>
              <a:rPr lang="en-US" sz="2200" dirty="0"/>
              <a:t>Therefore,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b="1" dirty="0" smtClean="0"/>
              <a:t>Profit</a:t>
            </a:r>
            <a:r>
              <a:rPr lang="en-US" sz="2200" b="1" dirty="0"/>
              <a:t>= p1+p2+ p3,=</a:t>
            </a:r>
            <a:r>
              <a:rPr lang="en-US" sz="2200" b="1" dirty="0" smtClean="0"/>
              <a:t>10+10+12. So</a:t>
            </a:r>
            <a:r>
              <a:rPr lang="en-US" sz="2200" b="1" dirty="0"/>
              <a:t>, Upper bound=32 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 smtClean="0"/>
              <a:t>6</a:t>
            </a:r>
            <a:r>
              <a:rPr lang="en-US" sz="2200" dirty="0"/>
              <a:t>. To calculate Lower bound we can place w4 in knapsack since fractions are allowed in calculation of lower bound.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Lower bound=10+10+12+ (3/9*18)=</a:t>
            </a:r>
            <a:r>
              <a:rPr lang="en-US" sz="2200" b="1" dirty="0" smtClean="0"/>
              <a:t>32+6=38</a:t>
            </a:r>
          </a:p>
          <a:p>
            <a:pPr marL="0" indent="0">
              <a:buNone/>
            </a:pPr>
            <a:r>
              <a:rPr lang="en-US" sz="2200" dirty="0"/>
              <a:t>7. In order to convert maximization problem into minimization </a:t>
            </a:r>
            <a:r>
              <a:rPr lang="en-US" sz="2200" dirty="0" smtClean="0"/>
              <a:t>problem,  </a:t>
            </a:r>
            <a:r>
              <a:rPr lang="en-US" sz="2200" dirty="0"/>
              <a:t>we have to take negative sign for upper bound and lower bound.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Therefore</a:t>
            </a:r>
            <a:r>
              <a:rPr lang="en-US" sz="2200" dirty="0"/>
              <a:t>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b="1" dirty="0"/>
              <a:t>U</a:t>
            </a:r>
            <a:r>
              <a:rPr lang="en-US" sz="2200" b="1" dirty="0" smtClean="0"/>
              <a:t>pper </a:t>
            </a:r>
            <a:r>
              <a:rPr lang="en-US" sz="2200" b="1" dirty="0"/>
              <a:t>bound (U) =-32 </a:t>
            </a:r>
            <a:r>
              <a:rPr lang="en-US" sz="2200" b="1" dirty="0" smtClean="0"/>
              <a:t>and Lower </a:t>
            </a:r>
            <a:r>
              <a:rPr lang="en-US" sz="2200" b="1" dirty="0"/>
              <a:t>bound (L)=-38 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8. Now </a:t>
            </a:r>
            <a:r>
              <a:rPr lang="en-US" sz="2200" b="1" dirty="0"/>
              <a:t>we will calculate upper bound and lower bound for nodes 2, 3 </a:t>
            </a:r>
          </a:p>
          <a:p>
            <a:pPr marL="0" indent="0">
              <a:buNone/>
            </a:pPr>
            <a:endParaRPr lang="en-IN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04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390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Lecture 19</vt:lpstr>
      <vt:lpstr>The knapsack Problem</vt:lpstr>
      <vt:lpstr>PowerPoint Presentation</vt:lpstr>
      <vt:lpstr>Why Branch and Bound?</vt:lpstr>
      <vt:lpstr>Branch &amp; bound approach: 0/1 knapsack problem</vt:lpstr>
      <vt:lpstr>Branch &amp; bound approach: 0/1 knapsack problem</vt:lpstr>
      <vt:lpstr>The Algorithm</vt:lpstr>
      <vt:lpstr>Example: 0/1 knapsack</vt:lpstr>
      <vt:lpstr>Solution</vt:lpstr>
      <vt:lpstr>Solution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125</cp:revision>
  <dcterms:created xsi:type="dcterms:W3CDTF">2019-07-12T07:18:02Z</dcterms:created>
  <dcterms:modified xsi:type="dcterms:W3CDTF">2020-04-09T08:23:57Z</dcterms:modified>
</cp:coreProperties>
</file>