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5" r:id="rId9"/>
    <p:sldId id="267" r:id="rId10"/>
    <p:sldId id="263" r:id="rId11"/>
    <p:sldId id="264"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C00E0E7-69C2-437F-877B-242B360B5D3B}">
          <p14:sldIdLst>
            <p14:sldId id="256"/>
            <p14:sldId id="257"/>
            <p14:sldId id="258"/>
            <p14:sldId id="259"/>
            <p14:sldId id="260"/>
            <p14:sldId id="261"/>
            <p14:sldId id="262"/>
            <p14:sldId id="265"/>
            <p14:sldId id="267"/>
            <p14:sldId id="263"/>
            <p14:sldId id="264"/>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94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90" d="100"/>
          <a:sy n="90" d="100"/>
        </p:scale>
        <p:origin x="298"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BDCBE1-8479-47B4-BFD5-5B4CEE558A18}" type="datetimeFigureOut">
              <a:rPr lang="en-SG" smtClean="0"/>
              <a:t>9/4/2020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716B2-2F28-4178-9472-AF2D7EE939AD}" type="slidenum">
              <a:rPr lang="en-SG" smtClean="0"/>
              <a:t>‹#›</a:t>
            </a:fld>
            <a:endParaRPr lang="en-SG"/>
          </a:p>
        </p:txBody>
      </p:sp>
    </p:spTree>
    <p:extLst>
      <p:ext uri="{BB962C8B-B14F-4D97-AF65-F5344CB8AC3E}">
        <p14:creationId xmlns:p14="http://schemas.microsoft.com/office/powerpoint/2010/main" val="671240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524000" y="3723505"/>
            <a:ext cx="9144000" cy="486033"/>
          </a:xfrm>
          <a:ln>
            <a:noFill/>
          </a:ln>
        </p:spPr>
        <p:txBody>
          <a:bodyPr anchor="b">
            <a:noAutofit/>
          </a:bodyPr>
          <a:lstStyle>
            <a:lvl1pPr algn="ctr">
              <a:defRPr sz="3200">
                <a:solidFill>
                  <a:schemeClr val="bg1">
                    <a:lumMod val="95000"/>
                  </a:schemeClr>
                </a:solidFill>
              </a:defRPr>
            </a:lvl1pPr>
          </a:lstStyle>
          <a:p>
            <a:r>
              <a:rPr lang="en-US" dirty="0" smtClean="0"/>
              <a:t>Click to edit Master title style</a:t>
            </a:r>
            <a:endParaRPr lang="en-SG" dirty="0"/>
          </a:p>
        </p:txBody>
      </p:sp>
      <p:sp>
        <p:nvSpPr>
          <p:cNvPr id="3" name="Subtitle 2"/>
          <p:cNvSpPr>
            <a:spLocks noGrp="1"/>
          </p:cNvSpPr>
          <p:nvPr>
            <p:ph type="subTitle" idx="1"/>
          </p:nvPr>
        </p:nvSpPr>
        <p:spPr>
          <a:xfrm>
            <a:off x="9152238" y="4580237"/>
            <a:ext cx="2619632" cy="733167"/>
          </a:xfrm>
          <a:ln>
            <a:noFill/>
          </a:ln>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a:t>
            </a:r>
            <a:endParaRPr lang="en-SG" dirty="0"/>
          </a:p>
        </p:txBody>
      </p:sp>
    </p:spTree>
    <p:extLst>
      <p:ext uri="{BB962C8B-B14F-4D97-AF65-F5344CB8AC3E}">
        <p14:creationId xmlns:p14="http://schemas.microsoft.com/office/powerpoint/2010/main" val="351975219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SG" dirty="0"/>
          </a:p>
        </p:txBody>
      </p:sp>
      <p:sp>
        <p:nvSpPr>
          <p:cNvPr id="3" name="Content Placeholder 2"/>
          <p:cNvSpPr>
            <a:spLocks noGrp="1"/>
          </p:cNvSpPr>
          <p:nvPr>
            <p:ph idx="1"/>
          </p:nvPr>
        </p:nvSpPr>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6" name="Slide Number Placeholder 5"/>
          <p:cNvSpPr>
            <a:spLocks noGrp="1"/>
          </p:cNvSpPr>
          <p:nvPr>
            <p:ph type="sldNum" sz="quarter" idx="12"/>
          </p:nvPr>
        </p:nvSpPr>
        <p:spPr/>
        <p:txBody>
          <a:bodyPr/>
          <a:lstStyle/>
          <a:p>
            <a:fld id="{56693B4B-36E0-40EA-BD24-5FA98D4B3C74}" type="slidenum">
              <a:rPr lang="en-SG" smtClean="0"/>
              <a:pPr/>
              <a:t>‹#›</a:t>
            </a:fld>
            <a:endParaRPr lang="en-SG" dirty="0"/>
          </a:p>
        </p:txBody>
      </p:sp>
    </p:spTree>
    <p:extLst>
      <p:ext uri="{BB962C8B-B14F-4D97-AF65-F5344CB8AC3E}">
        <p14:creationId xmlns:p14="http://schemas.microsoft.com/office/powerpoint/2010/main" val="40246816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313039" y="1482810"/>
            <a:ext cx="5706761" cy="500036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482811"/>
            <a:ext cx="5624384" cy="5000366"/>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7" name="Slide Number Placeholder 6"/>
          <p:cNvSpPr>
            <a:spLocks noGrp="1"/>
          </p:cNvSpPr>
          <p:nvPr>
            <p:ph type="sldNum" sz="quarter" idx="12"/>
          </p:nvPr>
        </p:nvSpPr>
        <p:spPr/>
        <p:txBody>
          <a:bodyPr/>
          <a:lstStyle>
            <a:lvl1pPr>
              <a:defRPr sz="1050"/>
            </a:lvl1pPr>
          </a:lstStyle>
          <a:p>
            <a:fld id="{BBBB3DD2-B253-4AF0-BEAD-B52B71FB73BD}" type="slidenum">
              <a:rPr lang="en-SG" smtClean="0"/>
              <a:pPr/>
              <a:t>‹#›</a:t>
            </a:fld>
            <a:endParaRPr lang="en-SG" dirty="0"/>
          </a:p>
        </p:txBody>
      </p:sp>
    </p:spTree>
    <p:extLst>
      <p:ext uri="{BB962C8B-B14F-4D97-AF65-F5344CB8AC3E}">
        <p14:creationId xmlns:p14="http://schemas.microsoft.com/office/powerpoint/2010/main" val="5706100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8324" y="365126"/>
            <a:ext cx="10635048" cy="939500"/>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288324" y="1392195"/>
            <a:ext cx="5709251"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88324" y="2505074"/>
            <a:ext cx="5709251" cy="401105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095999" y="1392195"/>
            <a:ext cx="5750011"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095999" y="2505075"/>
            <a:ext cx="5750011" cy="401105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9" name="Slide Number Placeholder 8"/>
          <p:cNvSpPr>
            <a:spLocks noGrp="1"/>
          </p:cNvSpPr>
          <p:nvPr>
            <p:ph type="sldNum" sz="quarter" idx="12"/>
          </p:nvPr>
        </p:nvSpPr>
        <p:spPr/>
        <p:txBody>
          <a:bodyPr/>
          <a:lstStyle/>
          <a:p>
            <a:fld id="{0D46494F-E7D3-4A45-AA75-14BD4DB91D3E}" type="slidenum">
              <a:rPr lang="en-SG" smtClean="0"/>
              <a:pPr/>
              <a:t>‹#›</a:t>
            </a:fld>
            <a:endParaRPr lang="en-SG" dirty="0"/>
          </a:p>
        </p:txBody>
      </p:sp>
    </p:spTree>
    <p:extLst>
      <p:ext uri="{BB962C8B-B14F-4D97-AF65-F5344CB8AC3E}">
        <p14:creationId xmlns:p14="http://schemas.microsoft.com/office/powerpoint/2010/main" val="22617615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5" name="Slide Number Placeholder 4"/>
          <p:cNvSpPr>
            <a:spLocks noGrp="1"/>
          </p:cNvSpPr>
          <p:nvPr>
            <p:ph type="sldNum" sz="quarter" idx="12"/>
          </p:nvPr>
        </p:nvSpPr>
        <p:spPr/>
        <p:txBody>
          <a:bodyPr/>
          <a:lstStyle/>
          <a:p>
            <a:fld id="{56581229-2129-465E-954C-ACF4F90BADA4}" type="slidenum">
              <a:rPr lang="en-SG" smtClean="0"/>
              <a:pPr/>
              <a:t>‹#›</a:t>
            </a:fld>
            <a:endParaRPr lang="en-SG" dirty="0"/>
          </a:p>
        </p:txBody>
      </p:sp>
    </p:spTree>
    <p:extLst>
      <p:ext uri="{BB962C8B-B14F-4D97-AF65-F5344CB8AC3E}">
        <p14:creationId xmlns:p14="http://schemas.microsoft.com/office/powerpoint/2010/main" val="4582015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F2AA5D8-F942-421E-945D-AF7EE64B6EF6}" type="slidenum">
              <a:rPr lang="en-SG" smtClean="0"/>
              <a:pPr/>
              <a:t>‹#›</a:t>
            </a:fld>
            <a:endParaRPr lang="en-SG" dirty="0"/>
          </a:p>
        </p:txBody>
      </p:sp>
    </p:spTree>
    <p:extLst>
      <p:ext uri="{BB962C8B-B14F-4D97-AF65-F5344CB8AC3E}">
        <p14:creationId xmlns:p14="http://schemas.microsoft.com/office/powerpoint/2010/main" val="14356809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313039" y="365125"/>
            <a:ext cx="10305535" cy="862313"/>
          </a:xfrm>
          <a:prstGeom prst="rect">
            <a:avLst/>
          </a:prstGeom>
          <a:ln>
            <a:solidFill>
              <a:srgbClr val="0070C0"/>
            </a:solidFill>
          </a:ln>
        </p:spPr>
        <p:txBody>
          <a:bodyPr vert="horz" lIns="91440" tIns="45720" rIns="91440" bIns="45720" rtlCol="0" anchor="ctr">
            <a:normAutofit/>
          </a:bodyPr>
          <a:lstStyle/>
          <a:p>
            <a:r>
              <a:rPr lang="en-US" dirty="0" smtClean="0"/>
              <a:t>Click to edit Master title style</a:t>
            </a:r>
            <a:endParaRPr lang="en-SG" dirty="0"/>
          </a:p>
        </p:txBody>
      </p:sp>
      <p:sp>
        <p:nvSpPr>
          <p:cNvPr id="3" name="Text Placeholder 2"/>
          <p:cNvSpPr>
            <a:spLocks noGrp="1"/>
          </p:cNvSpPr>
          <p:nvPr>
            <p:ph type="body" idx="1"/>
          </p:nvPr>
        </p:nvSpPr>
        <p:spPr>
          <a:xfrm>
            <a:off x="313039" y="1425146"/>
            <a:ext cx="11658598" cy="5099222"/>
          </a:xfrm>
          <a:prstGeom prst="rect">
            <a:avLst/>
          </a:prstGeom>
          <a:ln>
            <a:solidFill>
              <a:srgbClr val="F99420"/>
            </a:solidFill>
          </a:ln>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6" name="Slide Number Placeholder 5"/>
          <p:cNvSpPr>
            <a:spLocks noGrp="1"/>
          </p:cNvSpPr>
          <p:nvPr>
            <p:ph type="sldNum" sz="quarter" idx="4"/>
          </p:nvPr>
        </p:nvSpPr>
        <p:spPr>
          <a:xfrm>
            <a:off x="10923372" y="6672649"/>
            <a:ext cx="1048265" cy="185351"/>
          </a:xfrm>
          <a:prstGeom prst="rect">
            <a:avLst/>
          </a:prstGeom>
        </p:spPr>
        <p:txBody>
          <a:bodyPr vert="horz" lIns="91440" tIns="45720" rIns="91440" bIns="45720" rtlCol="0" anchor="ctr"/>
          <a:lstStyle>
            <a:lvl1pPr algn="r">
              <a:defRPr sz="1100">
                <a:solidFill>
                  <a:schemeClr val="bg2">
                    <a:lumMod val="25000"/>
                  </a:schemeClr>
                </a:solidFill>
              </a:defRPr>
            </a:lvl1pPr>
          </a:lstStyle>
          <a:p>
            <a:fld id="{67223ECF-C399-47EC-A87B-6FB827350433}" type="slidenum">
              <a:rPr lang="en-SG" smtClean="0"/>
              <a:pPr/>
              <a:t>‹#›</a:t>
            </a:fld>
            <a:endParaRPr lang="en-SG" dirty="0"/>
          </a:p>
        </p:txBody>
      </p:sp>
    </p:spTree>
    <p:extLst>
      <p:ext uri="{BB962C8B-B14F-4D97-AF65-F5344CB8AC3E}">
        <p14:creationId xmlns:p14="http://schemas.microsoft.com/office/powerpoint/2010/main" val="1627824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600" b="1" kern="1200">
          <a:solidFill>
            <a:schemeClr val="tx1">
              <a:lumMod val="50000"/>
              <a:lumOff val="50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gatevidyalay.com/travelling-salesman-problem-using-branch-and-bound-approach/"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eeksforgeeks.org/write-a-c-program-to-print-all-permutations-of-a-given-str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SG" dirty="0" smtClean="0"/>
              <a:t>Lecture </a:t>
            </a:r>
            <a:r>
              <a:rPr lang="en-SG" dirty="0" smtClean="0"/>
              <a:t>20</a:t>
            </a:r>
            <a:endParaRPr lang="en-SG" dirty="0"/>
          </a:p>
        </p:txBody>
      </p:sp>
      <p:sp>
        <p:nvSpPr>
          <p:cNvPr id="3" name="Subtitle 2"/>
          <p:cNvSpPr>
            <a:spLocks noGrp="1"/>
          </p:cNvSpPr>
          <p:nvPr>
            <p:ph type="subTitle" idx="1"/>
          </p:nvPr>
        </p:nvSpPr>
        <p:spPr>
          <a:xfrm>
            <a:off x="7715414" y="4385431"/>
            <a:ext cx="4476586" cy="751112"/>
          </a:xfrm>
        </p:spPr>
        <p:txBody>
          <a:bodyPr>
            <a:normAutofit/>
          </a:bodyPr>
          <a:lstStyle/>
          <a:p>
            <a:r>
              <a:rPr lang="en-SG" dirty="0" smtClean="0"/>
              <a:t>Branch and </a:t>
            </a:r>
            <a:r>
              <a:rPr lang="en-SG" dirty="0" smtClean="0"/>
              <a:t>bound(TSP)</a:t>
            </a:r>
            <a:endParaRPr lang="en-SG" dirty="0" smtClean="0"/>
          </a:p>
          <a:p>
            <a:endParaRPr lang="en-SG" dirty="0"/>
          </a:p>
        </p:txBody>
      </p:sp>
    </p:spTree>
    <p:extLst>
      <p:ext uri="{BB962C8B-B14F-4D97-AF65-F5344CB8AC3E}">
        <p14:creationId xmlns:p14="http://schemas.microsoft.com/office/powerpoint/2010/main" val="575257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TSP</a:t>
            </a:r>
            <a:endParaRPr lang="en-IN" dirty="0"/>
          </a:p>
        </p:txBody>
      </p:sp>
      <p:sp>
        <p:nvSpPr>
          <p:cNvPr id="3" name="Content Placeholder 2"/>
          <p:cNvSpPr>
            <a:spLocks noGrp="1"/>
          </p:cNvSpPr>
          <p:nvPr>
            <p:ph idx="1"/>
          </p:nvPr>
        </p:nvSpPr>
        <p:spPr/>
        <p:txBody>
          <a:bodyPr/>
          <a:lstStyle/>
          <a:p>
            <a:r>
              <a:rPr lang="en-US" dirty="0"/>
              <a:t>Find the LC branch and bound solution for the travelling sales person problem whose cost matrix is as </a:t>
            </a:r>
            <a:r>
              <a:rPr lang="en-US" dirty="0" smtClean="0"/>
              <a:t>follows</a:t>
            </a:r>
          </a:p>
          <a:p>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10</a:t>
            </a:fld>
            <a:endParaRPr lang="en-SG" dirty="0"/>
          </a:p>
        </p:txBody>
      </p:sp>
      <p:pic>
        <p:nvPicPr>
          <p:cNvPr id="5" name="Picture 4"/>
          <p:cNvPicPr>
            <a:picLocks noChangeAspect="1"/>
          </p:cNvPicPr>
          <p:nvPr/>
        </p:nvPicPr>
        <p:blipFill>
          <a:blip r:embed="rId2"/>
          <a:stretch>
            <a:fillRect/>
          </a:stretch>
        </p:blipFill>
        <p:spPr>
          <a:xfrm>
            <a:off x="4053491" y="2557744"/>
            <a:ext cx="4177693" cy="2631867"/>
          </a:xfrm>
          <a:prstGeom prst="rect">
            <a:avLst/>
          </a:prstGeom>
        </p:spPr>
      </p:pic>
    </p:spTree>
    <p:extLst>
      <p:ext uri="{BB962C8B-B14F-4D97-AF65-F5344CB8AC3E}">
        <p14:creationId xmlns:p14="http://schemas.microsoft.com/office/powerpoint/2010/main" val="3064352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sp>
        <p:nvSpPr>
          <p:cNvPr id="3" name="Content Placeholder 2"/>
          <p:cNvSpPr>
            <a:spLocks noGrp="1"/>
          </p:cNvSpPr>
          <p:nvPr>
            <p:ph idx="1"/>
          </p:nvPr>
        </p:nvSpPr>
        <p:spPr/>
        <p:txBody>
          <a:bodyPr>
            <a:normAutofit/>
          </a:bodyPr>
          <a:lstStyle/>
          <a:p>
            <a:pPr marL="0" indent="0">
              <a:buNone/>
            </a:pPr>
            <a:r>
              <a:rPr lang="en-US" sz="2200" dirty="0"/>
              <a:t>Step 1: Find the reduced cost matrix  </a:t>
            </a:r>
          </a:p>
          <a:p>
            <a:pPr marL="0" indent="0">
              <a:buNone/>
            </a:pPr>
            <a:endParaRPr lang="en-US" sz="2200" dirty="0"/>
          </a:p>
          <a:p>
            <a:pPr marL="0" indent="0">
              <a:buNone/>
            </a:pPr>
            <a:r>
              <a:rPr lang="en-US" sz="2200" dirty="0"/>
              <a:t>Apply now reduction method: </a:t>
            </a:r>
            <a:endParaRPr lang="en-US" sz="2200" dirty="0" smtClean="0"/>
          </a:p>
          <a:p>
            <a:pPr marL="0" indent="0">
              <a:buNone/>
            </a:pPr>
            <a:r>
              <a:rPr lang="en-US" sz="2200" dirty="0" smtClean="0"/>
              <a:t>Deduct </a:t>
            </a:r>
            <a:r>
              <a:rPr lang="en-US" sz="2200" dirty="0"/>
              <a:t>10 (which is the minimum) from all values in the 1st row</a:t>
            </a:r>
            <a:r>
              <a:rPr lang="en-US" sz="2200" dirty="0" smtClean="0"/>
              <a:t>.</a:t>
            </a:r>
          </a:p>
          <a:p>
            <a:pPr marL="0" indent="0">
              <a:buNone/>
            </a:pPr>
            <a:r>
              <a:rPr lang="en-US" sz="2200" dirty="0" smtClean="0"/>
              <a:t>Deduct </a:t>
            </a:r>
            <a:r>
              <a:rPr lang="en-US" sz="2200" dirty="0"/>
              <a:t>2 (which is the minimum) from all values in the 2nd row. </a:t>
            </a:r>
            <a:endParaRPr lang="en-US" sz="2200" dirty="0" smtClean="0"/>
          </a:p>
          <a:p>
            <a:pPr marL="0" indent="0">
              <a:buNone/>
            </a:pPr>
            <a:r>
              <a:rPr lang="en-US" sz="2200" dirty="0" smtClean="0"/>
              <a:t>Deduct </a:t>
            </a:r>
            <a:r>
              <a:rPr lang="en-US" sz="2200" dirty="0"/>
              <a:t>2 (which is the minimum) from all values in the 3rd </a:t>
            </a:r>
            <a:r>
              <a:rPr lang="en-US" sz="2200" dirty="0" smtClean="0"/>
              <a:t>row</a:t>
            </a:r>
            <a:r>
              <a:rPr lang="en-US" sz="2200" dirty="0"/>
              <a:t>. </a:t>
            </a:r>
            <a:endParaRPr lang="en-US" sz="2200" dirty="0" smtClean="0"/>
          </a:p>
          <a:p>
            <a:pPr marL="0" indent="0">
              <a:buNone/>
            </a:pPr>
            <a:r>
              <a:rPr lang="en-US" sz="2200" dirty="0" smtClean="0"/>
              <a:t>Deduct </a:t>
            </a:r>
            <a:r>
              <a:rPr lang="en-US" sz="2200" dirty="0"/>
              <a:t>3 (which is the minimum) from all values in the 4th row. </a:t>
            </a:r>
            <a:endParaRPr lang="en-US" sz="2200" dirty="0" smtClean="0"/>
          </a:p>
          <a:p>
            <a:pPr marL="0" indent="0">
              <a:buNone/>
            </a:pPr>
            <a:r>
              <a:rPr lang="en-US" sz="2200" dirty="0" smtClean="0"/>
              <a:t>Deduct </a:t>
            </a:r>
            <a:r>
              <a:rPr lang="en-US" sz="2200" dirty="0"/>
              <a:t>4 (which is the minimum) from all values in the 5th row. </a:t>
            </a:r>
            <a:endParaRPr lang="en-IN" sz="2200"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11</a:t>
            </a:fld>
            <a:endParaRPr lang="en-SG" dirty="0"/>
          </a:p>
        </p:txBody>
      </p:sp>
    </p:spTree>
    <p:extLst>
      <p:ext uri="{BB962C8B-B14F-4D97-AF65-F5344CB8AC3E}">
        <p14:creationId xmlns:p14="http://schemas.microsoft.com/office/powerpoint/2010/main" val="3615308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79429" y="1538243"/>
            <a:ext cx="11268075" cy="2276475"/>
          </a:xfrm>
          <a:prstGeom prst="rect">
            <a:avLst/>
          </a:prstGeom>
        </p:spPr>
      </p:pic>
      <p:sp>
        <p:nvSpPr>
          <p:cNvPr id="2" name="Title 1"/>
          <p:cNvSpPr>
            <a:spLocks noGrp="1"/>
          </p:cNvSpPr>
          <p:nvPr>
            <p:ph type="title"/>
          </p:nvPr>
        </p:nvSpPr>
        <p:spPr/>
        <p:txBody>
          <a:bodyPr/>
          <a:lstStyle/>
          <a:p>
            <a:r>
              <a:rPr lang="en-IN" dirty="0"/>
              <a:t>Solution</a:t>
            </a:r>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	</a:t>
            </a:r>
            <a:r>
              <a:rPr lang="en-US" dirty="0" smtClean="0"/>
              <a:t>	Row </a:t>
            </a:r>
            <a:r>
              <a:rPr lang="en-US" dirty="0"/>
              <a:t>wise reduction sum = 10+2+2+3+4=21.</a:t>
            </a:r>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12</a:t>
            </a:fld>
            <a:endParaRPr lang="en-SG" dirty="0"/>
          </a:p>
        </p:txBody>
      </p:sp>
    </p:spTree>
    <p:extLst>
      <p:ext uri="{BB962C8B-B14F-4D97-AF65-F5344CB8AC3E}">
        <p14:creationId xmlns:p14="http://schemas.microsoft.com/office/powerpoint/2010/main" val="1287031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Solution</a:t>
            </a:r>
          </a:p>
        </p:txBody>
      </p:sp>
      <p:sp>
        <p:nvSpPr>
          <p:cNvPr id="3" name="Content Placeholder 2"/>
          <p:cNvSpPr>
            <a:spLocks noGrp="1"/>
          </p:cNvSpPr>
          <p:nvPr>
            <p:ph idx="1"/>
          </p:nvPr>
        </p:nvSpPr>
        <p:spPr/>
        <p:txBody>
          <a:bodyPr/>
          <a:lstStyle/>
          <a:p>
            <a:pPr marL="0" indent="0">
              <a:buNone/>
            </a:pPr>
            <a:r>
              <a:rPr lang="en-US" dirty="0"/>
              <a:t>Now apply column reduction for the above matrix</a:t>
            </a:r>
            <a:r>
              <a:rPr lang="en-US" dirty="0" smtClean="0"/>
              <a:t>:</a:t>
            </a:r>
          </a:p>
          <a:p>
            <a:pPr marL="0" indent="0">
              <a:buNone/>
            </a:pPr>
            <a:r>
              <a:rPr lang="en-US" dirty="0" smtClean="0"/>
              <a:t>Deduct </a:t>
            </a:r>
            <a:r>
              <a:rPr lang="en-US" dirty="0"/>
              <a:t>1 (which is the minimum) from all values in the 1st column. </a:t>
            </a:r>
            <a:endParaRPr lang="en-US" dirty="0" smtClean="0"/>
          </a:p>
          <a:p>
            <a:pPr marL="0" indent="0">
              <a:buNone/>
            </a:pPr>
            <a:r>
              <a:rPr lang="en-US" dirty="0" smtClean="0"/>
              <a:t>Deduct </a:t>
            </a:r>
            <a:r>
              <a:rPr lang="en-US" dirty="0"/>
              <a:t>3 (which is the minimum) from all values in the 2nd column. </a:t>
            </a: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		Column </a:t>
            </a:r>
            <a:r>
              <a:rPr lang="en-US" dirty="0"/>
              <a:t>wise reduction sum = 1+0+3+0+0=4. </a:t>
            </a:r>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13</a:t>
            </a:fld>
            <a:endParaRPr lang="en-SG" dirty="0"/>
          </a:p>
        </p:txBody>
      </p:sp>
      <p:pic>
        <p:nvPicPr>
          <p:cNvPr id="5" name="Picture 4"/>
          <p:cNvPicPr>
            <a:picLocks noChangeAspect="1"/>
          </p:cNvPicPr>
          <p:nvPr/>
        </p:nvPicPr>
        <p:blipFill>
          <a:blip r:embed="rId2"/>
          <a:stretch>
            <a:fillRect/>
          </a:stretch>
        </p:blipFill>
        <p:spPr>
          <a:xfrm>
            <a:off x="533677" y="2861754"/>
            <a:ext cx="10616676" cy="1965454"/>
          </a:xfrm>
          <a:prstGeom prst="rect">
            <a:avLst/>
          </a:prstGeom>
        </p:spPr>
      </p:pic>
    </p:spTree>
    <p:extLst>
      <p:ext uri="{BB962C8B-B14F-4D97-AF65-F5344CB8AC3E}">
        <p14:creationId xmlns:p14="http://schemas.microsoft.com/office/powerpoint/2010/main" val="4057536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Solution</a:t>
            </a:r>
          </a:p>
        </p:txBody>
      </p:sp>
      <p:sp>
        <p:nvSpPr>
          <p:cNvPr id="3" name="Content Placeholder 2"/>
          <p:cNvSpPr>
            <a:spLocks noGrp="1"/>
          </p:cNvSpPr>
          <p:nvPr>
            <p:ph idx="1"/>
          </p:nvPr>
        </p:nvSpPr>
        <p:spPr/>
        <p:txBody>
          <a:bodyPr/>
          <a:lstStyle/>
          <a:p>
            <a:pPr marL="0" indent="0">
              <a:buNone/>
            </a:pPr>
            <a:r>
              <a:rPr lang="en-US" sz="2200" dirty="0"/>
              <a:t>Cumulative reduced sum = row wise reduction + column wise reduction sum.                                           </a:t>
            </a:r>
            <a:r>
              <a:rPr lang="en-US" sz="2200" dirty="0" smtClean="0"/>
              <a:t>			         =  21</a:t>
            </a:r>
            <a:r>
              <a:rPr lang="en-US" sz="2200" dirty="0"/>
              <a:t>+ </a:t>
            </a:r>
            <a:r>
              <a:rPr lang="en-US" sz="2200" dirty="0" smtClean="0"/>
              <a:t>4 </a:t>
            </a:r>
            <a:r>
              <a:rPr lang="en-US" sz="2200" dirty="0"/>
              <a:t>=25. </a:t>
            </a:r>
          </a:p>
          <a:p>
            <a:pPr marL="0" indent="0">
              <a:buNone/>
            </a:pPr>
            <a:endParaRPr lang="en-US" dirty="0" smtClean="0"/>
          </a:p>
          <a:p>
            <a:pPr marL="0" indent="0">
              <a:buNone/>
            </a:pPr>
            <a:r>
              <a:rPr lang="en-US" sz="2200" dirty="0"/>
              <a:t>This is the cost of a root i.e. node 1, because this is the initially reduced cost matrix</a:t>
            </a:r>
            <a:r>
              <a:rPr lang="en-US" sz="2200" dirty="0" smtClean="0"/>
              <a:t>.</a:t>
            </a:r>
          </a:p>
          <a:p>
            <a:pPr marL="0" indent="0">
              <a:buNone/>
            </a:pPr>
            <a:r>
              <a:rPr lang="en-US" sz="2200" dirty="0" smtClean="0"/>
              <a:t>The </a:t>
            </a:r>
            <a:r>
              <a:rPr lang="en-US" sz="2200" dirty="0"/>
              <a:t>lower bound for node is 25 and upper bound is ∞. </a:t>
            </a:r>
            <a:endParaRPr lang="en-US" sz="2200" dirty="0" smtClean="0"/>
          </a:p>
          <a:p>
            <a:pPr marL="0" indent="0">
              <a:buNone/>
            </a:pPr>
            <a:r>
              <a:rPr lang="en-US" sz="2200" dirty="0" smtClean="0"/>
              <a:t>Starting </a:t>
            </a:r>
            <a:r>
              <a:rPr lang="en-US" sz="2200" dirty="0"/>
              <a:t>from node 1, we can next visit 2, 3, 4 and 5 vertices. </a:t>
            </a:r>
            <a:endParaRPr lang="en-US" sz="2200" dirty="0" smtClean="0"/>
          </a:p>
          <a:p>
            <a:pPr marL="0" indent="0">
              <a:buNone/>
            </a:pPr>
            <a:r>
              <a:rPr lang="en-US" sz="2200" dirty="0" smtClean="0"/>
              <a:t>So</a:t>
            </a:r>
            <a:r>
              <a:rPr lang="en-US" sz="2200" dirty="0"/>
              <a:t>, consider to explore the paths (1, 2), (1,3), (1, 4), (1,5). </a:t>
            </a:r>
            <a:endParaRPr lang="en-IN" sz="2200"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14</a:t>
            </a:fld>
            <a:endParaRPr lang="en-SG" dirty="0"/>
          </a:p>
        </p:txBody>
      </p:sp>
    </p:spTree>
    <p:extLst>
      <p:ext uri="{BB962C8B-B14F-4D97-AF65-F5344CB8AC3E}">
        <p14:creationId xmlns:p14="http://schemas.microsoft.com/office/powerpoint/2010/main" val="1579076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sp>
        <p:nvSpPr>
          <p:cNvPr id="3" name="Content Placeholder 2"/>
          <p:cNvSpPr>
            <a:spLocks noGrp="1"/>
          </p:cNvSpPr>
          <p:nvPr>
            <p:ph idx="1"/>
          </p:nvPr>
        </p:nvSpPr>
        <p:spPr/>
        <p:txBody>
          <a:bodyPr>
            <a:normAutofit/>
          </a:bodyPr>
          <a:lstStyle/>
          <a:p>
            <a:pPr marL="0" indent="0">
              <a:buNone/>
            </a:pPr>
            <a:r>
              <a:rPr lang="en-IN" sz="2200" dirty="0" smtClean="0"/>
              <a:t>Step 2: </a:t>
            </a:r>
            <a:r>
              <a:rPr lang="en-US" sz="2200" dirty="0"/>
              <a:t>Now consider the path (1, 2) </a:t>
            </a:r>
            <a:endParaRPr lang="en-US" sz="2200" dirty="0" smtClean="0"/>
          </a:p>
          <a:p>
            <a:pPr marL="0" indent="0">
              <a:buNone/>
            </a:pPr>
            <a:r>
              <a:rPr lang="en-US" sz="2200" dirty="0" smtClean="0"/>
              <a:t>Change </a:t>
            </a:r>
            <a:r>
              <a:rPr lang="en-US" sz="2200" dirty="0"/>
              <a:t>all entries of row 1 and column 2 of A to ∞ and also set A (2, 1) to ∞</a:t>
            </a:r>
            <a:r>
              <a:rPr lang="en-US" sz="2200" dirty="0" smtClean="0"/>
              <a:t>.</a:t>
            </a:r>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r>
              <a:rPr lang="en-US" sz="2200" dirty="0"/>
              <a:t>Apply row and column reduction for the rows and columns whose rows and column are not completely ∞. </a:t>
            </a:r>
            <a:endParaRPr lang="en-US" sz="2200" dirty="0" smtClean="0"/>
          </a:p>
          <a:p>
            <a:pPr marL="0" indent="0">
              <a:buNone/>
            </a:pPr>
            <a:endParaRPr lang="en-IN" sz="2200"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15</a:t>
            </a:fld>
            <a:endParaRPr lang="en-SG" dirty="0"/>
          </a:p>
        </p:txBody>
      </p:sp>
      <p:pic>
        <p:nvPicPr>
          <p:cNvPr id="5" name="Picture 4"/>
          <p:cNvPicPr>
            <a:picLocks noChangeAspect="1"/>
          </p:cNvPicPr>
          <p:nvPr/>
        </p:nvPicPr>
        <p:blipFill>
          <a:blip r:embed="rId2"/>
          <a:stretch>
            <a:fillRect/>
          </a:stretch>
        </p:blipFill>
        <p:spPr>
          <a:xfrm>
            <a:off x="4143374" y="2522536"/>
            <a:ext cx="2883959" cy="1833025"/>
          </a:xfrm>
          <a:prstGeom prst="rect">
            <a:avLst/>
          </a:prstGeom>
        </p:spPr>
      </p:pic>
    </p:spTree>
    <p:extLst>
      <p:ext uri="{BB962C8B-B14F-4D97-AF65-F5344CB8AC3E}">
        <p14:creationId xmlns:p14="http://schemas.microsoft.com/office/powerpoint/2010/main" val="879464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sp>
        <p:nvSpPr>
          <p:cNvPr id="3" name="Content Placeholder 2"/>
          <p:cNvSpPr>
            <a:spLocks noGrp="1"/>
          </p:cNvSpPr>
          <p:nvPr>
            <p:ph idx="1"/>
          </p:nvPr>
        </p:nvSpPr>
        <p:spPr/>
        <p:txBody>
          <a:bodyPr>
            <a:normAutofit/>
          </a:bodyPr>
          <a:lstStyle/>
          <a:p>
            <a:r>
              <a:rPr lang="en-US" sz="2200" dirty="0"/>
              <a:t>Then the resultant matrix is </a:t>
            </a:r>
            <a:endParaRPr lang="en-US" sz="2200" dirty="0" smtClean="0"/>
          </a:p>
          <a:p>
            <a:endParaRPr lang="en-US" sz="2200" dirty="0"/>
          </a:p>
          <a:p>
            <a:endParaRPr lang="en-US" sz="2200" dirty="0" smtClean="0"/>
          </a:p>
          <a:p>
            <a:endParaRPr lang="en-US" sz="2200" dirty="0"/>
          </a:p>
          <a:p>
            <a:endParaRPr lang="en-US" sz="2200" dirty="0" smtClean="0"/>
          </a:p>
          <a:p>
            <a:r>
              <a:rPr lang="en-IN" sz="2200" dirty="0"/>
              <a:t>Row reduction sum = 0 + 0 + 0 + 0 = 0 </a:t>
            </a:r>
            <a:endParaRPr lang="en-IN" sz="2200" dirty="0" smtClean="0"/>
          </a:p>
          <a:p>
            <a:r>
              <a:rPr lang="en-IN" sz="2200" dirty="0" smtClean="0"/>
              <a:t>Column </a:t>
            </a:r>
            <a:r>
              <a:rPr lang="en-IN" sz="2200" dirty="0"/>
              <a:t>reduction sum = 0 + 0 + 0 + 0= 0 </a:t>
            </a:r>
            <a:endParaRPr lang="en-IN" sz="2200" dirty="0" smtClean="0"/>
          </a:p>
          <a:p>
            <a:r>
              <a:rPr lang="en-IN" sz="2200" dirty="0" smtClean="0"/>
              <a:t>Cumulative </a:t>
            </a:r>
            <a:r>
              <a:rPr lang="en-IN" sz="2200" dirty="0"/>
              <a:t>reduction(r) = 0 + 0=0 </a:t>
            </a:r>
            <a:endParaRPr lang="en-IN" sz="2200" dirty="0" smtClean="0"/>
          </a:p>
          <a:p>
            <a:r>
              <a:rPr lang="en-IN" sz="2200" dirty="0" smtClean="0"/>
              <a:t>Therefore</a:t>
            </a:r>
            <a:r>
              <a:rPr lang="en-IN" sz="2200" dirty="0"/>
              <a:t>, </a:t>
            </a:r>
            <a:r>
              <a:rPr lang="en-IN" sz="2200" dirty="0" smtClean="0"/>
              <a:t>as     </a:t>
            </a:r>
            <a:r>
              <a:rPr lang="en-IN" sz="2200" dirty="0"/>
              <a:t>ĉ(S)= ĉ(R)+A(1,2)+r </a:t>
            </a:r>
            <a:endParaRPr lang="en-IN" sz="2200" dirty="0" smtClean="0"/>
          </a:p>
          <a:p>
            <a:pPr marL="0" indent="0">
              <a:buNone/>
            </a:pPr>
            <a:r>
              <a:rPr lang="en-IN" sz="2200" dirty="0"/>
              <a:t>	</a:t>
            </a:r>
            <a:r>
              <a:rPr lang="en-IN" sz="2200" dirty="0" smtClean="0"/>
              <a:t>                  </a:t>
            </a:r>
            <a:r>
              <a:rPr lang="en-IN" sz="2200" dirty="0"/>
              <a:t>ĉ(S)= 25 + 10 + 0 = 35. </a:t>
            </a:r>
          </a:p>
        </p:txBody>
      </p:sp>
      <p:sp>
        <p:nvSpPr>
          <p:cNvPr id="4" name="Slide Number Placeholder 3"/>
          <p:cNvSpPr>
            <a:spLocks noGrp="1"/>
          </p:cNvSpPr>
          <p:nvPr>
            <p:ph type="sldNum" sz="quarter" idx="12"/>
          </p:nvPr>
        </p:nvSpPr>
        <p:spPr/>
        <p:txBody>
          <a:bodyPr/>
          <a:lstStyle/>
          <a:p>
            <a:fld id="{56693B4B-36E0-40EA-BD24-5FA98D4B3C74}" type="slidenum">
              <a:rPr lang="en-SG" smtClean="0"/>
              <a:pPr/>
              <a:t>16</a:t>
            </a:fld>
            <a:endParaRPr lang="en-SG" dirty="0"/>
          </a:p>
        </p:txBody>
      </p:sp>
      <p:pic>
        <p:nvPicPr>
          <p:cNvPr id="5" name="Picture 4"/>
          <p:cNvPicPr>
            <a:picLocks noChangeAspect="1"/>
          </p:cNvPicPr>
          <p:nvPr/>
        </p:nvPicPr>
        <p:blipFill>
          <a:blip r:embed="rId2"/>
          <a:stretch>
            <a:fillRect/>
          </a:stretch>
        </p:blipFill>
        <p:spPr>
          <a:xfrm>
            <a:off x="3760183" y="2004484"/>
            <a:ext cx="3411245" cy="1500717"/>
          </a:xfrm>
          <a:prstGeom prst="rect">
            <a:avLst/>
          </a:prstGeom>
        </p:spPr>
      </p:pic>
    </p:spTree>
    <p:extLst>
      <p:ext uri="{BB962C8B-B14F-4D97-AF65-F5344CB8AC3E}">
        <p14:creationId xmlns:p14="http://schemas.microsoft.com/office/powerpoint/2010/main" val="336910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sp>
        <p:nvSpPr>
          <p:cNvPr id="3" name="Content Placeholder 2"/>
          <p:cNvSpPr>
            <a:spLocks noGrp="1"/>
          </p:cNvSpPr>
          <p:nvPr>
            <p:ph idx="1"/>
          </p:nvPr>
        </p:nvSpPr>
        <p:spPr/>
        <p:txBody>
          <a:bodyPr>
            <a:normAutofit/>
          </a:bodyPr>
          <a:lstStyle/>
          <a:p>
            <a:pPr marL="0" indent="0">
              <a:buNone/>
            </a:pPr>
            <a:r>
              <a:rPr lang="en-US" sz="2200" dirty="0"/>
              <a:t>Now consider the path (1, 3) </a:t>
            </a:r>
            <a:endParaRPr lang="en-US" sz="2200" dirty="0" smtClean="0"/>
          </a:p>
          <a:p>
            <a:pPr marL="0" indent="0">
              <a:buNone/>
            </a:pPr>
            <a:r>
              <a:rPr lang="en-US" sz="2200" dirty="0" smtClean="0"/>
              <a:t>Change </a:t>
            </a:r>
            <a:r>
              <a:rPr lang="en-US" sz="2200" dirty="0"/>
              <a:t>all entries of row 1 and column 3 of A to ∞ and also set A (3, 1) to ∞</a:t>
            </a:r>
            <a:r>
              <a:rPr lang="en-US" sz="2200" dirty="0" smtClean="0"/>
              <a:t>.</a:t>
            </a:r>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r>
              <a:rPr lang="en-US" sz="2200" dirty="0" smtClean="0"/>
              <a:t>Apply </a:t>
            </a:r>
            <a:r>
              <a:rPr lang="en-US" sz="2200" dirty="0"/>
              <a:t>row and column reduction for the rows and columns whose rows and column are not completely ∞  </a:t>
            </a:r>
            <a:endParaRPr lang="en-US" sz="2200" dirty="0" smtClean="0"/>
          </a:p>
          <a:p>
            <a:pPr marL="0" indent="0">
              <a:buNone/>
            </a:pPr>
            <a:endParaRPr lang="en-IN" sz="2200"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17</a:t>
            </a:fld>
            <a:endParaRPr lang="en-SG" dirty="0"/>
          </a:p>
        </p:txBody>
      </p:sp>
      <p:pic>
        <p:nvPicPr>
          <p:cNvPr id="5" name="Picture 4"/>
          <p:cNvPicPr>
            <a:picLocks noChangeAspect="1"/>
          </p:cNvPicPr>
          <p:nvPr/>
        </p:nvPicPr>
        <p:blipFill>
          <a:blip r:embed="rId2"/>
          <a:stretch>
            <a:fillRect/>
          </a:stretch>
        </p:blipFill>
        <p:spPr>
          <a:xfrm>
            <a:off x="4303712" y="2429933"/>
            <a:ext cx="2990321" cy="1911169"/>
          </a:xfrm>
          <a:prstGeom prst="rect">
            <a:avLst/>
          </a:prstGeom>
        </p:spPr>
      </p:pic>
    </p:spTree>
    <p:extLst>
      <p:ext uri="{BB962C8B-B14F-4D97-AF65-F5344CB8AC3E}">
        <p14:creationId xmlns:p14="http://schemas.microsoft.com/office/powerpoint/2010/main" val="1389328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Then the resultant matrix is </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IN" dirty="0"/>
              <a:t>Row reduction sum = 0 </a:t>
            </a:r>
            <a:endParaRPr lang="en-IN" dirty="0" smtClean="0"/>
          </a:p>
          <a:p>
            <a:pPr marL="0" indent="0">
              <a:buNone/>
            </a:pPr>
            <a:r>
              <a:rPr lang="en-IN" dirty="0" smtClean="0"/>
              <a:t>Column </a:t>
            </a:r>
            <a:r>
              <a:rPr lang="en-IN" dirty="0"/>
              <a:t>reduction sum = </a:t>
            </a:r>
            <a:r>
              <a:rPr lang="en-IN" dirty="0" smtClean="0"/>
              <a:t>11</a:t>
            </a:r>
          </a:p>
          <a:p>
            <a:pPr marL="0" indent="0">
              <a:buNone/>
            </a:pPr>
            <a:r>
              <a:rPr lang="en-IN" dirty="0" smtClean="0"/>
              <a:t>Cumulative </a:t>
            </a:r>
            <a:r>
              <a:rPr lang="en-IN" dirty="0"/>
              <a:t>reduction(r) = 0 +11=11 </a:t>
            </a:r>
            <a:endParaRPr lang="en-IN" dirty="0" smtClean="0"/>
          </a:p>
          <a:p>
            <a:pPr marL="0" indent="0">
              <a:buNone/>
            </a:pPr>
            <a:r>
              <a:rPr lang="en-IN" dirty="0" smtClean="0"/>
              <a:t>Therefore</a:t>
            </a:r>
            <a:r>
              <a:rPr lang="en-IN" dirty="0"/>
              <a:t>, as </a:t>
            </a:r>
            <a:r>
              <a:rPr lang="en-IN" dirty="0" smtClean="0"/>
              <a:t> ĉ(S</a:t>
            </a:r>
            <a:r>
              <a:rPr lang="en-IN" dirty="0"/>
              <a:t>)= ĉ(R)+A(1,3)+r                        </a:t>
            </a:r>
            <a:endParaRPr lang="en-IN" dirty="0" smtClean="0"/>
          </a:p>
          <a:p>
            <a:pPr marL="0" indent="0">
              <a:buNone/>
            </a:pPr>
            <a:r>
              <a:rPr lang="en-IN" dirty="0"/>
              <a:t>	</a:t>
            </a:r>
            <a:r>
              <a:rPr lang="en-IN" dirty="0" smtClean="0"/>
              <a:t>	ĉ(S</a:t>
            </a:r>
            <a:r>
              <a:rPr lang="en-IN" dirty="0"/>
              <a:t>)= 25 + 17 +11 = 53. </a:t>
            </a:r>
          </a:p>
          <a:p>
            <a:pPr marL="0" indent="0">
              <a:buNone/>
            </a:pPr>
            <a:r>
              <a:rPr lang="en-IN" dirty="0"/>
              <a:t> </a:t>
            </a:r>
          </a:p>
          <a:p>
            <a:pPr marL="0" indent="0">
              <a:buNone/>
            </a:pPr>
            <a:r>
              <a:rPr lang="en-IN" dirty="0"/>
              <a:t> </a:t>
            </a:r>
          </a:p>
        </p:txBody>
      </p:sp>
      <p:sp>
        <p:nvSpPr>
          <p:cNvPr id="4" name="Slide Number Placeholder 3"/>
          <p:cNvSpPr>
            <a:spLocks noGrp="1"/>
          </p:cNvSpPr>
          <p:nvPr>
            <p:ph type="sldNum" sz="quarter" idx="12"/>
          </p:nvPr>
        </p:nvSpPr>
        <p:spPr/>
        <p:txBody>
          <a:bodyPr/>
          <a:lstStyle/>
          <a:p>
            <a:fld id="{56693B4B-36E0-40EA-BD24-5FA98D4B3C74}" type="slidenum">
              <a:rPr lang="en-SG" smtClean="0"/>
              <a:pPr/>
              <a:t>18</a:t>
            </a:fld>
            <a:endParaRPr lang="en-SG" dirty="0"/>
          </a:p>
        </p:txBody>
      </p:sp>
      <p:pic>
        <p:nvPicPr>
          <p:cNvPr id="5" name="Picture 4"/>
          <p:cNvPicPr>
            <a:picLocks noChangeAspect="1"/>
          </p:cNvPicPr>
          <p:nvPr/>
        </p:nvPicPr>
        <p:blipFill>
          <a:blip r:embed="rId2"/>
          <a:stretch>
            <a:fillRect/>
          </a:stretch>
        </p:blipFill>
        <p:spPr>
          <a:xfrm>
            <a:off x="4504795" y="1483254"/>
            <a:ext cx="3039005" cy="1944011"/>
          </a:xfrm>
          <a:prstGeom prst="rect">
            <a:avLst/>
          </a:prstGeom>
        </p:spPr>
      </p:pic>
    </p:spTree>
    <p:extLst>
      <p:ext uri="{BB962C8B-B14F-4D97-AF65-F5344CB8AC3E}">
        <p14:creationId xmlns:p14="http://schemas.microsoft.com/office/powerpoint/2010/main" val="1755027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sp>
        <p:nvSpPr>
          <p:cNvPr id="3" name="Content Placeholder 2"/>
          <p:cNvSpPr>
            <a:spLocks noGrp="1"/>
          </p:cNvSpPr>
          <p:nvPr>
            <p:ph idx="1"/>
          </p:nvPr>
        </p:nvSpPr>
        <p:spPr/>
        <p:txBody>
          <a:bodyPr/>
          <a:lstStyle/>
          <a:p>
            <a:pPr marL="0" indent="0">
              <a:buNone/>
            </a:pPr>
            <a:r>
              <a:rPr lang="en-US" dirty="0"/>
              <a:t>Now consider the path (1, 4) </a:t>
            </a:r>
            <a:endParaRPr lang="en-US" dirty="0" smtClean="0"/>
          </a:p>
          <a:p>
            <a:pPr marL="0" indent="0">
              <a:buNone/>
            </a:pPr>
            <a:r>
              <a:rPr lang="en-US" dirty="0"/>
              <a:t>Change all entries of row 1 and column 4 of A to  ∞ and also set A(4,1) to  ∞. </a:t>
            </a: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Apply row and column reduction for the rows and columns whose rows and column are not completely ∞ </a:t>
            </a:r>
            <a:endParaRPr lang="en-US" dirty="0" smtClean="0"/>
          </a:p>
          <a:p>
            <a:pPr marL="0" indent="0">
              <a:buNone/>
            </a:pPr>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19</a:t>
            </a:fld>
            <a:endParaRPr lang="en-SG" dirty="0"/>
          </a:p>
        </p:txBody>
      </p:sp>
      <p:pic>
        <p:nvPicPr>
          <p:cNvPr id="5" name="Picture 4"/>
          <p:cNvPicPr>
            <a:picLocks noChangeAspect="1"/>
          </p:cNvPicPr>
          <p:nvPr/>
        </p:nvPicPr>
        <p:blipFill>
          <a:blip r:embed="rId2"/>
          <a:stretch>
            <a:fillRect/>
          </a:stretch>
        </p:blipFill>
        <p:spPr>
          <a:xfrm>
            <a:off x="4069821" y="2453745"/>
            <a:ext cx="3321579" cy="1978999"/>
          </a:xfrm>
          <a:prstGeom prst="rect">
            <a:avLst/>
          </a:prstGeom>
        </p:spPr>
      </p:pic>
    </p:spTree>
    <p:extLst>
      <p:ext uri="{BB962C8B-B14F-4D97-AF65-F5344CB8AC3E}">
        <p14:creationId xmlns:p14="http://schemas.microsoft.com/office/powerpoint/2010/main" val="2342567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TRAVELLING SALES PERSON PROBLEM </a:t>
            </a:r>
          </a:p>
        </p:txBody>
      </p:sp>
      <p:sp>
        <p:nvSpPr>
          <p:cNvPr id="3" name="Content Placeholder 2"/>
          <p:cNvSpPr>
            <a:spLocks noGrp="1"/>
          </p:cNvSpPr>
          <p:nvPr>
            <p:ph idx="1"/>
          </p:nvPr>
        </p:nvSpPr>
        <p:spPr/>
        <p:txBody>
          <a:bodyPr/>
          <a:lstStyle/>
          <a:p>
            <a:r>
              <a:rPr lang="en-US" dirty="0" smtClean="0"/>
              <a:t>Input:</a:t>
            </a:r>
          </a:p>
          <a:p>
            <a:pPr marL="0" indent="0">
              <a:buNone/>
            </a:pPr>
            <a:r>
              <a:rPr lang="en-US" dirty="0"/>
              <a:t>	</a:t>
            </a:r>
            <a:r>
              <a:rPr lang="en-US" dirty="0" smtClean="0"/>
              <a:t>G </a:t>
            </a:r>
            <a:r>
              <a:rPr lang="en-US" dirty="0"/>
              <a:t>= (V', E) be a directed graph </a:t>
            </a:r>
            <a:endParaRPr lang="en-US" dirty="0" smtClean="0"/>
          </a:p>
          <a:p>
            <a:pPr marL="0" indent="0">
              <a:buNone/>
            </a:pPr>
            <a:r>
              <a:rPr lang="en-US" dirty="0"/>
              <a:t> </a:t>
            </a:r>
            <a:r>
              <a:rPr lang="en-US" dirty="0" smtClean="0"/>
              <a:t>	</a:t>
            </a:r>
            <a:r>
              <a:rPr lang="en-US" dirty="0" err="1" smtClean="0"/>
              <a:t>Cij</a:t>
            </a:r>
            <a:r>
              <a:rPr lang="en-US" dirty="0" smtClean="0"/>
              <a:t> is the </a:t>
            </a:r>
            <a:r>
              <a:rPr lang="en-US" dirty="0"/>
              <a:t>cost of edge (</a:t>
            </a:r>
            <a:r>
              <a:rPr lang="en-US" dirty="0" err="1"/>
              <a:t>i</a:t>
            </a:r>
            <a:r>
              <a:rPr lang="en-US" dirty="0"/>
              <a:t>, j), </a:t>
            </a:r>
            <a:endParaRPr lang="en-US" dirty="0" smtClean="0"/>
          </a:p>
          <a:p>
            <a:pPr marL="0" indent="0">
              <a:buNone/>
            </a:pPr>
            <a:r>
              <a:rPr lang="en-US" dirty="0"/>
              <a:t>	</a:t>
            </a:r>
            <a:r>
              <a:rPr lang="en-US" dirty="0" err="1" smtClean="0"/>
              <a:t>Cij</a:t>
            </a:r>
            <a:r>
              <a:rPr lang="en-US" dirty="0" smtClean="0"/>
              <a:t> </a:t>
            </a:r>
            <a:r>
              <a:rPr lang="en-US" dirty="0"/>
              <a:t>= ∞ if (</a:t>
            </a:r>
            <a:r>
              <a:rPr lang="en-US" dirty="0" err="1"/>
              <a:t>i</a:t>
            </a:r>
            <a:r>
              <a:rPr lang="en-US" dirty="0"/>
              <a:t>, j) != </a:t>
            </a:r>
            <a:r>
              <a:rPr lang="en-US" dirty="0" smtClean="0"/>
              <a:t>E</a:t>
            </a:r>
          </a:p>
          <a:p>
            <a:pPr marL="0" indent="0">
              <a:buNone/>
            </a:pPr>
            <a:endParaRPr lang="en-US" dirty="0"/>
          </a:p>
          <a:p>
            <a:r>
              <a:rPr lang="en-US" dirty="0" smtClean="0"/>
              <a:t>Goal: </a:t>
            </a:r>
          </a:p>
          <a:p>
            <a:pPr marL="0" indent="0">
              <a:buNone/>
            </a:pPr>
            <a:r>
              <a:rPr lang="en-US" dirty="0"/>
              <a:t>	</a:t>
            </a:r>
            <a:r>
              <a:rPr lang="en-US" dirty="0" smtClean="0"/>
              <a:t>To </a:t>
            </a:r>
            <a:r>
              <a:rPr lang="en-US" dirty="0"/>
              <a:t>find the shortest possible tour that visits </a:t>
            </a:r>
            <a:r>
              <a:rPr lang="en-US" dirty="0" smtClean="0"/>
              <a:t>every node exactly </a:t>
            </a:r>
            <a:r>
              <a:rPr lang="en-US" dirty="0"/>
              <a:t>once and </a:t>
            </a:r>
            <a:r>
              <a:rPr lang="en-US" dirty="0" smtClean="0"/>
              <a:t>	returns </a:t>
            </a:r>
            <a:r>
              <a:rPr lang="en-US" dirty="0"/>
              <a:t>to the starting point.</a:t>
            </a:r>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2</a:t>
            </a:fld>
            <a:endParaRPr lang="en-SG" dirty="0"/>
          </a:p>
        </p:txBody>
      </p:sp>
    </p:spTree>
    <p:extLst>
      <p:ext uri="{BB962C8B-B14F-4D97-AF65-F5344CB8AC3E}">
        <p14:creationId xmlns:p14="http://schemas.microsoft.com/office/powerpoint/2010/main" val="3090442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sp>
        <p:nvSpPr>
          <p:cNvPr id="3" name="Content Placeholder 2"/>
          <p:cNvSpPr>
            <a:spLocks noGrp="1"/>
          </p:cNvSpPr>
          <p:nvPr>
            <p:ph idx="1"/>
          </p:nvPr>
        </p:nvSpPr>
        <p:spPr/>
        <p:txBody>
          <a:bodyPr/>
          <a:lstStyle/>
          <a:p>
            <a:r>
              <a:rPr lang="en-US" dirty="0"/>
              <a:t>Then the resultant matrix is  </a:t>
            </a:r>
            <a:r>
              <a:rPr lang="en-US" dirty="0" smtClean="0"/>
              <a:t>=</a:t>
            </a:r>
          </a:p>
          <a:p>
            <a:endParaRPr lang="en-US" dirty="0"/>
          </a:p>
          <a:p>
            <a:endParaRPr lang="en-US" dirty="0" smtClean="0"/>
          </a:p>
          <a:p>
            <a:endParaRPr lang="en-US" dirty="0"/>
          </a:p>
          <a:p>
            <a:endParaRPr lang="en-US" dirty="0" smtClean="0"/>
          </a:p>
          <a:p>
            <a:r>
              <a:rPr lang="en-US" dirty="0"/>
              <a:t>Row reduction sum = 0 </a:t>
            </a:r>
            <a:endParaRPr lang="en-US" dirty="0" smtClean="0"/>
          </a:p>
          <a:p>
            <a:r>
              <a:rPr lang="en-US" dirty="0" smtClean="0"/>
              <a:t>Column </a:t>
            </a:r>
            <a:r>
              <a:rPr lang="en-US" dirty="0"/>
              <a:t>reduction sum = 0 </a:t>
            </a:r>
            <a:endParaRPr lang="en-US" dirty="0" smtClean="0"/>
          </a:p>
          <a:p>
            <a:r>
              <a:rPr lang="en-US" dirty="0" smtClean="0"/>
              <a:t>Cumulative </a:t>
            </a:r>
            <a:r>
              <a:rPr lang="en-US" dirty="0"/>
              <a:t>reduction(r) = 0 +0=0 </a:t>
            </a:r>
            <a:endParaRPr lang="en-US" dirty="0" smtClean="0"/>
          </a:p>
          <a:p>
            <a:r>
              <a:rPr lang="en-US" dirty="0" smtClean="0"/>
              <a:t>Therefore</a:t>
            </a:r>
            <a:r>
              <a:rPr lang="en-US" dirty="0"/>
              <a:t>, as ĉ(S)= ĉ(R)+A(1,4)+r                        </a:t>
            </a:r>
            <a:endParaRPr lang="en-US" dirty="0" smtClean="0"/>
          </a:p>
          <a:p>
            <a:pPr marL="0" indent="0">
              <a:buNone/>
            </a:pPr>
            <a:r>
              <a:rPr lang="en-US" dirty="0" smtClean="0"/>
              <a:t>		   ĉ(S</a:t>
            </a:r>
            <a:r>
              <a:rPr lang="en-US" dirty="0"/>
              <a:t>)= 25 + 0 +0 = 25.  </a:t>
            </a:r>
            <a:endParaRPr lang="en-US" dirty="0" smtClean="0"/>
          </a:p>
          <a:p>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20</a:t>
            </a:fld>
            <a:endParaRPr lang="en-SG" dirty="0"/>
          </a:p>
        </p:txBody>
      </p:sp>
      <p:pic>
        <p:nvPicPr>
          <p:cNvPr id="5" name="Picture 4"/>
          <p:cNvPicPr>
            <a:picLocks noChangeAspect="1"/>
          </p:cNvPicPr>
          <p:nvPr/>
        </p:nvPicPr>
        <p:blipFill>
          <a:blip r:embed="rId2"/>
          <a:stretch>
            <a:fillRect/>
          </a:stretch>
        </p:blipFill>
        <p:spPr>
          <a:xfrm>
            <a:off x="4760912" y="1425146"/>
            <a:ext cx="2622021" cy="1696186"/>
          </a:xfrm>
          <a:prstGeom prst="rect">
            <a:avLst/>
          </a:prstGeom>
        </p:spPr>
      </p:pic>
    </p:spTree>
    <p:extLst>
      <p:ext uri="{BB962C8B-B14F-4D97-AF65-F5344CB8AC3E}">
        <p14:creationId xmlns:p14="http://schemas.microsoft.com/office/powerpoint/2010/main" val="2498708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sp>
        <p:nvSpPr>
          <p:cNvPr id="3" name="Content Placeholder 2"/>
          <p:cNvSpPr>
            <a:spLocks noGrp="1"/>
          </p:cNvSpPr>
          <p:nvPr>
            <p:ph idx="1"/>
          </p:nvPr>
        </p:nvSpPr>
        <p:spPr/>
        <p:txBody>
          <a:bodyPr>
            <a:normAutofit/>
          </a:bodyPr>
          <a:lstStyle/>
          <a:p>
            <a:r>
              <a:rPr lang="en-US" sz="2200" dirty="0"/>
              <a:t>Now Consider the path (1, 5) </a:t>
            </a:r>
            <a:endParaRPr lang="en-US" sz="2200" dirty="0" smtClean="0"/>
          </a:p>
          <a:p>
            <a:pPr marL="0" indent="0">
              <a:buNone/>
            </a:pPr>
            <a:r>
              <a:rPr lang="en-US" sz="2200" dirty="0" smtClean="0"/>
              <a:t>Change </a:t>
            </a:r>
            <a:r>
              <a:rPr lang="en-US" sz="2200" dirty="0"/>
              <a:t>all entries of row 1 and column 5 of A to  ∞ and also set A(5,1) to  ∞. </a:t>
            </a:r>
            <a:endParaRPr lang="en-US" sz="2200" dirty="0" smtClean="0"/>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r>
              <a:rPr lang="en-US" sz="2200" dirty="0"/>
              <a:t>Apply row and column reduction for the rows and columns whose rows and column are not completely ∞ </a:t>
            </a:r>
            <a:endParaRPr lang="en-US" sz="2200" dirty="0" smtClean="0"/>
          </a:p>
          <a:p>
            <a:pPr marL="0" indent="0">
              <a:buNone/>
            </a:pPr>
            <a:endParaRPr lang="en-IN" sz="2200"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21</a:t>
            </a:fld>
            <a:endParaRPr lang="en-SG" dirty="0"/>
          </a:p>
        </p:txBody>
      </p:sp>
      <p:pic>
        <p:nvPicPr>
          <p:cNvPr id="5" name="Picture 4"/>
          <p:cNvPicPr>
            <a:picLocks noChangeAspect="1"/>
          </p:cNvPicPr>
          <p:nvPr/>
        </p:nvPicPr>
        <p:blipFill>
          <a:blip r:embed="rId2"/>
          <a:stretch>
            <a:fillRect/>
          </a:stretch>
        </p:blipFill>
        <p:spPr>
          <a:xfrm>
            <a:off x="4050242" y="2554287"/>
            <a:ext cx="3108326" cy="1883087"/>
          </a:xfrm>
          <a:prstGeom prst="rect">
            <a:avLst/>
          </a:prstGeom>
        </p:spPr>
      </p:pic>
    </p:spTree>
    <p:extLst>
      <p:ext uri="{BB962C8B-B14F-4D97-AF65-F5344CB8AC3E}">
        <p14:creationId xmlns:p14="http://schemas.microsoft.com/office/powerpoint/2010/main" val="76978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sp>
        <p:nvSpPr>
          <p:cNvPr id="3" name="Content Placeholder 2"/>
          <p:cNvSpPr>
            <a:spLocks noGrp="1"/>
          </p:cNvSpPr>
          <p:nvPr>
            <p:ph idx="1"/>
          </p:nvPr>
        </p:nvSpPr>
        <p:spPr/>
        <p:txBody>
          <a:bodyPr/>
          <a:lstStyle/>
          <a:p>
            <a:r>
              <a:rPr lang="en-US" dirty="0"/>
              <a:t> Then the resultant matrix is </a:t>
            </a:r>
            <a:r>
              <a:rPr lang="en-US" dirty="0" smtClean="0"/>
              <a:t>=</a:t>
            </a:r>
          </a:p>
          <a:p>
            <a:endParaRPr lang="en-US" dirty="0"/>
          </a:p>
          <a:p>
            <a:endParaRPr lang="en-US" dirty="0" smtClean="0"/>
          </a:p>
          <a:p>
            <a:endParaRPr lang="en-US" dirty="0"/>
          </a:p>
          <a:p>
            <a:endParaRPr lang="en-US" dirty="0" smtClean="0"/>
          </a:p>
          <a:p>
            <a:r>
              <a:rPr lang="en-US" dirty="0"/>
              <a:t>Row reduction sum = 5                                     </a:t>
            </a:r>
            <a:endParaRPr lang="en-US" dirty="0" smtClean="0"/>
          </a:p>
          <a:p>
            <a:r>
              <a:rPr lang="en-US" dirty="0" smtClean="0"/>
              <a:t>Column </a:t>
            </a:r>
            <a:r>
              <a:rPr lang="en-US" dirty="0"/>
              <a:t>reduction sum = 0 </a:t>
            </a:r>
            <a:endParaRPr lang="en-US" dirty="0" smtClean="0"/>
          </a:p>
          <a:p>
            <a:r>
              <a:rPr lang="en-US" dirty="0" smtClean="0"/>
              <a:t>Cumulative </a:t>
            </a:r>
            <a:r>
              <a:rPr lang="en-US" dirty="0"/>
              <a:t>reduction(r) = 5 +0=0 </a:t>
            </a:r>
            <a:endParaRPr lang="en-US" dirty="0" smtClean="0"/>
          </a:p>
          <a:p>
            <a:r>
              <a:rPr lang="en-US" dirty="0" smtClean="0"/>
              <a:t>Therefore</a:t>
            </a:r>
            <a:r>
              <a:rPr lang="en-US" dirty="0"/>
              <a:t>, as </a:t>
            </a:r>
            <a:r>
              <a:rPr lang="en-US" dirty="0" smtClean="0"/>
              <a:t> ĉ(S</a:t>
            </a:r>
            <a:r>
              <a:rPr lang="en-US" dirty="0"/>
              <a:t>)= ĉ(R)+A(1,5)+r </a:t>
            </a:r>
          </a:p>
          <a:p>
            <a:pPr marL="0" indent="0">
              <a:buNone/>
            </a:pPr>
            <a:r>
              <a:rPr lang="en-US" dirty="0" smtClean="0"/>
              <a:t>	               </a:t>
            </a:r>
            <a:r>
              <a:rPr lang="en-US" dirty="0"/>
              <a:t>ĉ(S)= 25 + 1 +5 = 31.  </a:t>
            </a:r>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22</a:t>
            </a:fld>
            <a:endParaRPr lang="en-SG" dirty="0"/>
          </a:p>
        </p:txBody>
      </p:sp>
      <p:pic>
        <p:nvPicPr>
          <p:cNvPr id="5" name="Picture 4"/>
          <p:cNvPicPr>
            <a:picLocks noChangeAspect="1"/>
          </p:cNvPicPr>
          <p:nvPr/>
        </p:nvPicPr>
        <p:blipFill>
          <a:blip r:embed="rId2"/>
          <a:stretch>
            <a:fillRect/>
          </a:stretch>
        </p:blipFill>
        <p:spPr>
          <a:xfrm>
            <a:off x="4877329" y="1454779"/>
            <a:ext cx="3149071" cy="1965210"/>
          </a:xfrm>
          <a:prstGeom prst="rect">
            <a:avLst/>
          </a:prstGeom>
        </p:spPr>
      </p:pic>
    </p:spTree>
    <p:extLst>
      <p:ext uri="{BB962C8B-B14F-4D97-AF65-F5344CB8AC3E}">
        <p14:creationId xmlns:p14="http://schemas.microsoft.com/office/powerpoint/2010/main" val="2249386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75268" y="1875368"/>
            <a:ext cx="8720666" cy="2058102"/>
          </a:xfrm>
          <a:prstGeom prst="rect">
            <a:avLst/>
          </a:prstGeom>
        </p:spPr>
      </p:pic>
      <p:sp>
        <p:nvSpPr>
          <p:cNvPr id="2" name="Title 1"/>
          <p:cNvSpPr>
            <a:spLocks noGrp="1"/>
          </p:cNvSpPr>
          <p:nvPr>
            <p:ph type="title"/>
          </p:nvPr>
        </p:nvSpPr>
        <p:spPr/>
        <p:txBody>
          <a:bodyPr/>
          <a:lstStyle/>
          <a:p>
            <a:r>
              <a:rPr lang="en-IN" dirty="0" smtClean="0"/>
              <a:t>Solution</a:t>
            </a:r>
            <a:endParaRPr lang="en-IN" dirty="0"/>
          </a:p>
        </p:txBody>
      </p:sp>
      <p:sp>
        <p:nvSpPr>
          <p:cNvPr id="3" name="Content Placeholder 2"/>
          <p:cNvSpPr>
            <a:spLocks noGrp="1"/>
          </p:cNvSpPr>
          <p:nvPr>
            <p:ph idx="1"/>
          </p:nvPr>
        </p:nvSpPr>
        <p:spPr>
          <a:xfrm>
            <a:off x="279172" y="1425146"/>
            <a:ext cx="11658598" cy="5099222"/>
          </a:xfrm>
        </p:spPr>
        <p:txBody>
          <a:bodyPr/>
          <a:lstStyle/>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23</a:t>
            </a:fld>
            <a:endParaRPr lang="en-SG" dirty="0"/>
          </a:p>
        </p:txBody>
      </p:sp>
      <p:sp>
        <p:nvSpPr>
          <p:cNvPr id="7" name="Rectangle 6"/>
          <p:cNvSpPr/>
          <p:nvPr/>
        </p:nvSpPr>
        <p:spPr>
          <a:xfrm>
            <a:off x="364065" y="4306269"/>
            <a:ext cx="11451167" cy="923330"/>
          </a:xfrm>
          <a:prstGeom prst="rect">
            <a:avLst/>
          </a:prstGeom>
        </p:spPr>
        <p:txBody>
          <a:bodyPr wrap="square">
            <a:spAutoFit/>
          </a:bodyPr>
          <a:lstStyle/>
          <a:p>
            <a:r>
              <a:rPr lang="en-IN" dirty="0"/>
              <a:t>The cost of the between (1, 2) = 35, (1, 3) = 53, ( 1, 4) = 25, (1, 5) = 31</a:t>
            </a:r>
            <a:r>
              <a:rPr lang="en-IN" dirty="0" smtClean="0"/>
              <a:t>.</a:t>
            </a:r>
          </a:p>
          <a:p>
            <a:r>
              <a:rPr lang="en-IN" dirty="0" smtClean="0"/>
              <a:t> </a:t>
            </a:r>
            <a:r>
              <a:rPr lang="en-IN" dirty="0"/>
              <a:t>The cost of the path between (1, 4) is minimum. </a:t>
            </a:r>
            <a:endParaRPr lang="en-IN" dirty="0" smtClean="0"/>
          </a:p>
          <a:p>
            <a:r>
              <a:rPr lang="en-IN" dirty="0" smtClean="0"/>
              <a:t>Hence </a:t>
            </a:r>
            <a:r>
              <a:rPr lang="en-IN" dirty="0"/>
              <a:t>the matrix obtained for path (1, 4) is considered as reduced cost matrix. </a:t>
            </a:r>
          </a:p>
        </p:txBody>
      </p:sp>
      <p:pic>
        <p:nvPicPr>
          <p:cNvPr id="8" name="Picture 7"/>
          <p:cNvPicPr>
            <a:picLocks noChangeAspect="1"/>
          </p:cNvPicPr>
          <p:nvPr/>
        </p:nvPicPr>
        <p:blipFill>
          <a:blip r:embed="rId3"/>
          <a:stretch>
            <a:fillRect/>
          </a:stretch>
        </p:blipFill>
        <p:spPr>
          <a:xfrm>
            <a:off x="8138582" y="4635619"/>
            <a:ext cx="3676650" cy="1583375"/>
          </a:xfrm>
          <a:prstGeom prst="rect">
            <a:avLst/>
          </a:prstGeom>
        </p:spPr>
      </p:pic>
    </p:spTree>
    <p:extLst>
      <p:ext uri="{BB962C8B-B14F-4D97-AF65-F5344CB8AC3E}">
        <p14:creationId xmlns:p14="http://schemas.microsoft.com/office/powerpoint/2010/main" val="3612866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sp>
        <p:nvSpPr>
          <p:cNvPr id="3" name="Content Placeholder 2"/>
          <p:cNvSpPr>
            <a:spLocks noGrp="1"/>
          </p:cNvSpPr>
          <p:nvPr>
            <p:ph idx="1"/>
          </p:nvPr>
        </p:nvSpPr>
        <p:spPr/>
        <p:txBody>
          <a:bodyPr>
            <a:normAutofit/>
          </a:bodyPr>
          <a:lstStyle/>
          <a:p>
            <a:pPr marL="0" indent="0">
              <a:buNone/>
            </a:pPr>
            <a:r>
              <a:rPr lang="en-US" sz="2200" b="1" dirty="0"/>
              <a:t>The new possible paths are (4, 2), (4, 3) and (4, 5</a:t>
            </a:r>
            <a:r>
              <a:rPr lang="en-US" sz="2200" b="1" dirty="0" smtClean="0"/>
              <a:t>).</a:t>
            </a:r>
          </a:p>
          <a:p>
            <a:pPr marL="0" indent="0">
              <a:buNone/>
            </a:pPr>
            <a:r>
              <a:rPr lang="en-US" sz="2200" dirty="0" smtClean="0"/>
              <a:t> </a:t>
            </a:r>
            <a:r>
              <a:rPr lang="en-US" sz="2200" dirty="0"/>
              <a:t>Now consider the path (4, 2) </a:t>
            </a:r>
            <a:endParaRPr lang="en-US" sz="2200" dirty="0" smtClean="0"/>
          </a:p>
          <a:p>
            <a:pPr marL="0" indent="0">
              <a:buNone/>
            </a:pPr>
            <a:r>
              <a:rPr lang="en-US" sz="2200" dirty="0" smtClean="0"/>
              <a:t>Change </a:t>
            </a:r>
            <a:r>
              <a:rPr lang="en-US" sz="2200" dirty="0"/>
              <a:t>all entries of row 4 and column 2 of A to ∞ and also set A(2,1) to  ∞. </a:t>
            </a:r>
            <a:endParaRPr lang="en-IN" sz="2200"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24</a:t>
            </a:fld>
            <a:endParaRPr lang="en-SG" dirty="0"/>
          </a:p>
        </p:txBody>
      </p:sp>
      <p:pic>
        <p:nvPicPr>
          <p:cNvPr id="5" name="Picture 4"/>
          <p:cNvPicPr>
            <a:picLocks noChangeAspect="1"/>
          </p:cNvPicPr>
          <p:nvPr/>
        </p:nvPicPr>
        <p:blipFill>
          <a:blip r:embed="rId2"/>
          <a:stretch>
            <a:fillRect/>
          </a:stretch>
        </p:blipFill>
        <p:spPr>
          <a:xfrm>
            <a:off x="4658784" y="3026304"/>
            <a:ext cx="3543300" cy="2219325"/>
          </a:xfrm>
          <a:prstGeom prst="rect">
            <a:avLst/>
          </a:prstGeom>
        </p:spPr>
      </p:pic>
    </p:spTree>
    <p:extLst>
      <p:ext uri="{BB962C8B-B14F-4D97-AF65-F5344CB8AC3E}">
        <p14:creationId xmlns:p14="http://schemas.microsoft.com/office/powerpoint/2010/main" val="694417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91871" y="1425146"/>
            <a:ext cx="11658295" cy="3997754"/>
          </a:xfrm>
          <a:prstGeom prst="rect">
            <a:avLst/>
          </a:prstGeom>
        </p:spPr>
      </p:pic>
      <p:sp>
        <p:nvSpPr>
          <p:cNvPr id="2" name="Title 1"/>
          <p:cNvSpPr>
            <a:spLocks noGrp="1"/>
          </p:cNvSpPr>
          <p:nvPr>
            <p:ph type="title"/>
          </p:nvPr>
        </p:nvSpPr>
        <p:spPr/>
        <p:txBody>
          <a:bodyPr/>
          <a:lstStyle/>
          <a:p>
            <a:r>
              <a:rPr lang="en-IN" dirty="0" smtClean="0"/>
              <a:t>Solution</a:t>
            </a:r>
            <a:endParaRPr lang="en-IN" dirty="0"/>
          </a:p>
        </p:txBody>
      </p:sp>
      <p:sp>
        <p:nvSpPr>
          <p:cNvPr id="3" name="Content Placeholder 2"/>
          <p:cNvSpPr>
            <a:spLocks noGrp="1"/>
          </p:cNvSpPr>
          <p:nvPr>
            <p:ph idx="1"/>
          </p:nvPr>
        </p:nvSpPr>
        <p:spPr/>
        <p:txBody>
          <a:bodyPr/>
          <a:lstStyle/>
          <a:p>
            <a:pPr marL="0" indent="0">
              <a:buNone/>
            </a:pPr>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25</a:t>
            </a:fld>
            <a:endParaRPr lang="en-SG" dirty="0"/>
          </a:p>
        </p:txBody>
      </p:sp>
    </p:spTree>
    <p:extLst>
      <p:ext uri="{BB962C8B-B14F-4D97-AF65-F5344CB8AC3E}">
        <p14:creationId xmlns:p14="http://schemas.microsoft.com/office/powerpoint/2010/main" val="34993436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81316" y="1383475"/>
            <a:ext cx="10237258" cy="5128079"/>
          </a:xfrm>
          <a:prstGeom prst="rect">
            <a:avLst/>
          </a:prstGeom>
        </p:spPr>
      </p:pic>
      <p:sp>
        <p:nvSpPr>
          <p:cNvPr id="2" name="Title 1"/>
          <p:cNvSpPr>
            <a:spLocks noGrp="1"/>
          </p:cNvSpPr>
          <p:nvPr>
            <p:ph type="title"/>
          </p:nvPr>
        </p:nvSpPr>
        <p:spPr/>
        <p:txBody>
          <a:bodyPr/>
          <a:lstStyle/>
          <a:p>
            <a:r>
              <a:rPr lang="en-IN" dirty="0" smtClean="0"/>
              <a:t>Solution</a:t>
            </a:r>
            <a:endParaRPr lang="en-IN" dirty="0"/>
          </a:p>
        </p:txBody>
      </p:sp>
      <p:sp>
        <p:nvSpPr>
          <p:cNvPr id="3" name="Content Placeholder 2"/>
          <p:cNvSpPr>
            <a:spLocks noGrp="1"/>
          </p:cNvSpPr>
          <p:nvPr>
            <p:ph idx="1"/>
          </p:nvPr>
        </p:nvSpPr>
        <p:spPr/>
        <p:txBody>
          <a:bodyPr/>
          <a:lstStyle/>
          <a:p>
            <a:pPr marL="0" indent="0">
              <a:buNone/>
            </a:pPr>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26</a:t>
            </a:fld>
            <a:endParaRPr lang="en-SG" dirty="0"/>
          </a:p>
        </p:txBody>
      </p:sp>
      <p:pic>
        <p:nvPicPr>
          <p:cNvPr id="7" name="Picture 6"/>
          <p:cNvPicPr>
            <a:picLocks noChangeAspect="1"/>
          </p:cNvPicPr>
          <p:nvPr/>
        </p:nvPicPr>
        <p:blipFill>
          <a:blip r:embed="rId3"/>
          <a:stretch>
            <a:fillRect/>
          </a:stretch>
        </p:blipFill>
        <p:spPr>
          <a:xfrm>
            <a:off x="7267575" y="5620280"/>
            <a:ext cx="4484158" cy="747360"/>
          </a:xfrm>
          <a:prstGeom prst="rect">
            <a:avLst/>
          </a:prstGeom>
        </p:spPr>
      </p:pic>
    </p:spTree>
    <p:extLst>
      <p:ext uri="{BB962C8B-B14F-4D97-AF65-F5344CB8AC3E}">
        <p14:creationId xmlns:p14="http://schemas.microsoft.com/office/powerpoint/2010/main" val="35711788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27</a:t>
            </a:fld>
            <a:endParaRPr lang="en-SG" dirty="0"/>
          </a:p>
        </p:txBody>
      </p:sp>
      <p:pic>
        <p:nvPicPr>
          <p:cNvPr id="5" name="Picture 4"/>
          <p:cNvPicPr>
            <a:picLocks noChangeAspect="1"/>
          </p:cNvPicPr>
          <p:nvPr/>
        </p:nvPicPr>
        <p:blipFill>
          <a:blip r:embed="rId2"/>
          <a:stretch>
            <a:fillRect/>
          </a:stretch>
        </p:blipFill>
        <p:spPr>
          <a:xfrm>
            <a:off x="410935" y="1495955"/>
            <a:ext cx="9169098" cy="4941932"/>
          </a:xfrm>
          <a:prstGeom prst="rect">
            <a:avLst/>
          </a:prstGeom>
        </p:spPr>
      </p:pic>
    </p:spTree>
    <p:extLst>
      <p:ext uri="{BB962C8B-B14F-4D97-AF65-F5344CB8AC3E}">
        <p14:creationId xmlns:p14="http://schemas.microsoft.com/office/powerpoint/2010/main" val="8469861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328333" y="1512985"/>
            <a:ext cx="6883400" cy="4923543"/>
          </a:xfrm>
          <a:prstGeom prst="rect">
            <a:avLst/>
          </a:prstGeom>
        </p:spPr>
      </p:pic>
      <p:sp>
        <p:nvSpPr>
          <p:cNvPr id="2" name="Title 1"/>
          <p:cNvSpPr>
            <a:spLocks noGrp="1"/>
          </p:cNvSpPr>
          <p:nvPr>
            <p:ph type="title"/>
          </p:nvPr>
        </p:nvSpPr>
        <p:spPr/>
        <p:txBody>
          <a:bodyPr/>
          <a:lstStyle/>
          <a:p>
            <a:r>
              <a:rPr lang="en-IN" dirty="0" smtClean="0"/>
              <a:t>Solution</a:t>
            </a:r>
            <a:endParaRPr lang="en-IN" dirty="0"/>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28</a:t>
            </a:fld>
            <a:endParaRPr lang="en-SG" dirty="0"/>
          </a:p>
        </p:txBody>
      </p:sp>
    </p:spTree>
    <p:extLst>
      <p:ext uri="{BB962C8B-B14F-4D97-AF65-F5344CB8AC3E}">
        <p14:creationId xmlns:p14="http://schemas.microsoft.com/office/powerpoint/2010/main" val="1294827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64637" y="1541736"/>
            <a:ext cx="9151434" cy="4982632"/>
          </a:xfrm>
          <a:prstGeom prst="rect">
            <a:avLst/>
          </a:prstGeom>
        </p:spPr>
      </p:pic>
      <p:sp>
        <p:nvSpPr>
          <p:cNvPr id="2" name="Title 1"/>
          <p:cNvSpPr>
            <a:spLocks noGrp="1"/>
          </p:cNvSpPr>
          <p:nvPr>
            <p:ph type="title"/>
          </p:nvPr>
        </p:nvSpPr>
        <p:spPr/>
        <p:txBody>
          <a:bodyPr/>
          <a:lstStyle/>
          <a:p>
            <a:r>
              <a:rPr lang="en-IN" dirty="0" smtClean="0"/>
              <a:t>Solution</a:t>
            </a:r>
            <a:endParaRPr lang="en-IN" dirty="0"/>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29</a:t>
            </a:fld>
            <a:endParaRPr lang="en-SG" dirty="0"/>
          </a:p>
        </p:txBody>
      </p:sp>
    </p:spTree>
    <p:extLst>
      <p:ext uri="{BB962C8B-B14F-4D97-AF65-F5344CB8AC3E}">
        <p14:creationId xmlns:p14="http://schemas.microsoft.com/office/powerpoint/2010/main" val="3726327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Approaches to Solve TSP</a:t>
            </a:r>
            <a:endParaRPr lang="en-IN" dirty="0"/>
          </a:p>
        </p:txBody>
      </p:sp>
      <p:sp>
        <p:nvSpPr>
          <p:cNvPr id="3" name="Content Placeholder 2"/>
          <p:cNvSpPr>
            <a:spLocks noGrp="1"/>
          </p:cNvSpPr>
          <p:nvPr>
            <p:ph idx="1"/>
          </p:nvPr>
        </p:nvSpPr>
        <p:spPr/>
        <p:txBody>
          <a:bodyPr/>
          <a:lstStyle/>
          <a:p>
            <a:r>
              <a:rPr lang="en-IN" b="1" dirty="0"/>
              <a:t>Naive </a:t>
            </a:r>
            <a:r>
              <a:rPr lang="en-IN" b="1" dirty="0" smtClean="0"/>
              <a:t>Solution</a:t>
            </a:r>
          </a:p>
          <a:p>
            <a:r>
              <a:rPr lang="en-IN" b="1" dirty="0"/>
              <a:t>Dynamic </a:t>
            </a:r>
            <a:r>
              <a:rPr lang="en-IN" b="1" dirty="0" smtClean="0"/>
              <a:t>Programming</a:t>
            </a:r>
          </a:p>
          <a:p>
            <a:r>
              <a:rPr lang="en-IN" b="1" dirty="0" smtClean="0"/>
              <a:t>Branch and Bound </a:t>
            </a:r>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3</a:t>
            </a:fld>
            <a:endParaRPr lang="en-SG" dirty="0"/>
          </a:p>
        </p:txBody>
      </p:sp>
      <p:pic>
        <p:nvPicPr>
          <p:cNvPr id="1026" name="Picture 2" descr="Traveling salesman problems - optimiz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5995" y="2800971"/>
            <a:ext cx="5467557" cy="361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002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56693B4B-36E0-40EA-BD24-5FA98D4B3C74}" type="slidenum">
              <a:rPr lang="en-SG" smtClean="0"/>
              <a:pPr/>
              <a:t>30</a:t>
            </a:fld>
            <a:endParaRPr lang="en-SG" dirty="0"/>
          </a:p>
        </p:txBody>
      </p:sp>
      <p:pic>
        <p:nvPicPr>
          <p:cNvPr id="5" name="Picture 4"/>
          <p:cNvPicPr>
            <a:picLocks noChangeAspect="1"/>
          </p:cNvPicPr>
          <p:nvPr/>
        </p:nvPicPr>
        <p:blipFill>
          <a:blip r:embed="rId2"/>
          <a:stretch>
            <a:fillRect/>
          </a:stretch>
        </p:blipFill>
        <p:spPr>
          <a:xfrm>
            <a:off x="425162" y="1425146"/>
            <a:ext cx="8583141" cy="5052068"/>
          </a:xfrm>
          <a:prstGeom prst="rect">
            <a:avLst/>
          </a:prstGeom>
        </p:spPr>
      </p:pic>
    </p:spTree>
    <p:extLst>
      <p:ext uri="{BB962C8B-B14F-4D97-AF65-F5344CB8AC3E}">
        <p14:creationId xmlns:p14="http://schemas.microsoft.com/office/powerpoint/2010/main" val="19877622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31</a:t>
            </a:fld>
            <a:endParaRPr lang="en-SG" dirty="0"/>
          </a:p>
        </p:txBody>
      </p:sp>
      <p:pic>
        <p:nvPicPr>
          <p:cNvPr id="5" name="Picture 4"/>
          <p:cNvPicPr>
            <a:picLocks noChangeAspect="1"/>
          </p:cNvPicPr>
          <p:nvPr/>
        </p:nvPicPr>
        <p:blipFill>
          <a:blip r:embed="rId2"/>
          <a:stretch>
            <a:fillRect/>
          </a:stretch>
        </p:blipFill>
        <p:spPr>
          <a:xfrm>
            <a:off x="1892300" y="1469111"/>
            <a:ext cx="8077199" cy="4984591"/>
          </a:xfrm>
          <a:prstGeom prst="rect">
            <a:avLst/>
          </a:prstGeom>
        </p:spPr>
      </p:pic>
    </p:spTree>
    <p:extLst>
      <p:ext uri="{BB962C8B-B14F-4D97-AF65-F5344CB8AC3E}">
        <p14:creationId xmlns:p14="http://schemas.microsoft.com/office/powerpoint/2010/main" val="30238211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56693B4B-36E0-40EA-BD24-5FA98D4B3C74}" type="slidenum">
              <a:rPr lang="en-SG" smtClean="0"/>
              <a:pPr/>
              <a:t>32</a:t>
            </a:fld>
            <a:endParaRPr lang="en-SG" dirty="0"/>
          </a:p>
        </p:txBody>
      </p:sp>
      <p:pic>
        <p:nvPicPr>
          <p:cNvPr id="5" name="Picture 4"/>
          <p:cNvPicPr>
            <a:picLocks noChangeAspect="1"/>
          </p:cNvPicPr>
          <p:nvPr/>
        </p:nvPicPr>
        <p:blipFill>
          <a:blip r:embed="rId2"/>
          <a:stretch>
            <a:fillRect/>
          </a:stretch>
        </p:blipFill>
        <p:spPr>
          <a:xfrm>
            <a:off x="391899" y="1501477"/>
            <a:ext cx="10226675" cy="4853552"/>
          </a:xfrm>
          <a:prstGeom prst="rect">
            <a:avLst/>
          </a:prstGeom>
        </p:spPr>
      </p:pic>
    </p:spTree>
    <p:extLst>
      <p:ext uri="{BB962C8B-B14F-4D97-AF65-F5344CB8AC3E}">
        <p14:creationId xmlns:p14="http://schemas.microsoft.com/office/powerpoint/2010/main" val="2386912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Final Solution</a:t>
            </a:r>
            <a:endParaRPr lang="en-IN" dirty="0"/>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56693B4B-36E0-40EA-BD24-5FA98D4B3C74}" type="slidenum">
              <a:rPr lang="en-SG" smtClean="0"/>
              <a:pPr/>
              <a:t>33</a:t>
            </a:fld>
            <a:endParaRPr lang="en-SG" dirty="0"/>
          </a:p>
        </p:txBody>
      </p:sp>
      <p:pic>
        <p:nvPicPr>
          <p:cNvPr id="5" name="Picture 4"/>
          <p:cNvPicPr>
            <a:picLocks noChangeAspect="1"/>
          </p:cNvPicPr>
          <p:nvPr/>
        </p:nvPicPr>
        <p:blipFill>
          <a:blip r:embed="rId2"/>
          <a:stretch>
            <a:fillRect/>
          </a:stretch>
        </p:blipFill>
        <p:spPr>
          <a:xfrm>
            <a:off x="2032582" y="1498600"/>
            <a:ext cx="6683851" cy="4883488"/>
          </a:xfrm>
          <a:prstGeom prst="rect">
            <a:avLst/>
          </a:prstGeom>
        </p:spPr>
      </p:pic>
    </p:spTree>
    <p:extLst>
      <p:ext uri="{BB962C8B-B14F-4D97-AF65-F5344CB8AC3E}">
        <p14:creationId xmlns:p14="http://schemas.microsoft.com/office/powerpoint/2010/main" val="2042050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Practice Question</a:t>
            </a:r>
            <a:endParaRPr lang="en-IN" dirty="0"/>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56693B4B-36E0-40EA-BD24-5FA98D4B3C74}" type="slidenum">
              <a:rPr lang="en-SG" smtClean="0"/>
              <a:pPr/>
              <a:t>34</a:t>
            </a:fld>
            <a:endParaRPr lang="en-SG" dirty="0"/>
          </a:p>
        </p:txBody>
      </p:sp>
      <p:pic>
        <p:nvPicPr>
          <p:cNvPr id="5" name="Picture 4"/>
          <p:cNvPicPr>
            <a:picLocks noChangeAspect="1"/>
          </p:cNvPicPr>
          <p:nvPr/>
        </p:nvPicPr>
        <p:blipFill>
          <a:blip r:embed="rId2"/>
          <a:stretch>
            <a:fillRect/>
          </a:stretch>
        </p:blipFill>
        <p:spPr>
          <a:xfrm>
            <a:off x="428140" y="1467722"/>
            <a:ext cx="8847666" cy="4854231"/>
          </a:xfrm>
          <a:prstGeom prst="rect">
            <a:avLst/>
          </a:prstGeom>
        </p:spPr>
      </p:pic>
    </p:spTree>
    <p:extLst>
      <p:ext uri="{BB962C8B-B14F-4D97-AF65-F5344CB8AC3E}">
        <p14:creationId xmlns:p14="http://schemas.microsoft.com/office/powerpoint/2010/main" val="3250503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sp>
        <p:nvSpPr>
          <p:cNvPr id="3" name="Content Placeholder 2"/>
          <p:cNvSpPr>
            <a:spLocks noGrp="1"/>
          </p:cNvSpPr>
          <p:nvPr>
            <p:ph idx="1"/>
          </p:nvPr>
        </p:nvSpPr>
        <p:spPr/>
        <p:txBody>
          <a:bodyPr/>
          <a:lstStyle/>
          <a:p>
            <a:pPr fontAlgn="base"/>
            <a:r>
              <a:rPr lang="en-US" dirty="0"/>
              <a:t>Optimal path is: </a:t>
            </a:r>
            <a:r>
              <a:rPr lang="en-US" b="1" dirty="0"/>
              <a:t>A → C → D → B → A</a:t>
            </a:r>
            <a:endParaRPr lang="en-US" dirty="0"/>
          </a:p>
          <a:p>
            <a:pPr fontAlgn="base"/>
            <a:r>
              <a:rPr lang="en-US" dirty="0"/>
              <a:t>Cost of Optimal path = </a:t>
            </a:r>
            <a:r>
              <a:rPr lang="en-US" b="1" dirty="0"/>
              <a:t>25 units</a:t>
            </a:r>
            <a:endParaRPr lang="en-US"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r>
              <a:rPr lang="en-IN" dirty="0" smtClean="0"/>
              <a:t>Link to check stepwise solution: </a:t>
            </a:r>
            <a:r>
              <a:rPr lang="en-IN" dirty="0" smtClean="0">
                <a:hlinkClick r:id="rId2"/>
              </a:rPr>
              <a:t>https</a:t>
            </a:r>
            <a:r>
              <a:rPr lang="en-IN" dirty="0">
                <a:hlinkClick r:id="rId2"/>
              </a:rPr>
              <a:t>://www.gatevidyalay.com/travelling-salesman-problem-using-branch-and-bound-approach/</a:t>
            </a:r>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35</a:t>
            </a:fld>
            <a:endParaRPr lang="en-SG" dirty="0"/>
          </a:p>
        </p:txBody>
      </p:sp>
    </p:spTree>
    <p:extLst>
      <p:ext uri="{BB962C8B-B14F-4D97-AF65-F5344CB8AC3E}">
        <p14:creationId xmlns:p14="http://schemas.microsoft.com/office/powerpoint/2010/main" val="3683053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Naïve’s</a:t>
            </a:r>
            <a:r>
              <a:rPr lang="en-IN" dirty="0" smtClean="0"/>
              <a:t>/ Brute Force Approach</a:t>
            </a:r>
            <a:endParaRPr lang="en-IN" dirty="0"/>
          </a:p>
        </p:txBody>
      </p:sp>
      <p:sp>
        <p:nvSpPr>
          <p:cNvPr id="3" name="Content Placeholder 2"/>
          <p:cNvSpPr>
            <a:spLocks noGrp="1"/>
          </p:cNvSpPr>
          <p:nvPr>
            <p:ph idx="1"/>
          </p:nvPr>
        </p:nvSpPr>
        <p:spPr/>
        <p:txBody>
          <a:bodyPr>
            <a:normAutofit/>
          </a:bodyPr>
          <a:lstStyle/>
          <a:p>
            <a:pPr marL="457200" indent="-457200" fontAlgn="base">
              <a:buAutoNum type="arabicParenR"/>
            </a:pPr>
            <a:r>
              <a:rPr lang="en-US" sz="2200" dirty="0" smtClean="0"/>
              <a:t>Consider </a:t>
            </a:r>
            <a:r>
              <a:rPr lang="en-US" sz="2200" dirty="0"/>
              <a:t>city 1 as the starting and ending point</a:t>
            </a:r>
            <a:r>
              <a:rPr lang="en-US" sz="2200" dirty="0" smtClean="0"/>
              <a:t>.</a:t>
            </a:r>
          </a:p>
          <a:p>
            <a:pPr marL="0" indent="0" fontAlgn="base">
              <a:buNone/>
            </a:pPr>
            <a:r>
              <a:rPr lang="en-US" sz="2200" dirty="0"/>
              <a:t/>
            </a:r>
            <a:br>
              <a:rPr lang="en-US" sz="2200" dirty="0"/>
            </a:br>
            <a:r>
              <a:rPr lang="en-US" sz="2200" dirty="0"/>
              <a:t>2) Generate all (n-1)! </a:t>
            </a:r>
            <a:r>
              <a:rPr lang="en-US" sz="2200" dirty="0">
                <a:hlinkClick r:id="rId2"/>
              </a:rPr>
              <a:t>Permutations </a:t>
            </a:r>
            <a:r>
              <a:rPr lang="en-US" sz="2200" dirty="0"/>
              <a:t>of cities</a:t>
            </a:r>
            <a:r>
              <a:rPr lang="en-US" sz="2200" dirty="0" smtClean="0"/>
              <a:t>.</a:t>
            </a:r>
          </a:p>
          <a:p>
            <a:pPr marL="0" indent="0" fontAlgn="base">
              <a:buNone/>
            </a:pPr>
            <a:r>
              <a:rPr lang="en-US" sz="2200" dirty="0"/>
              <a:t/>
            </a:r>
            <a:br>
              <a:rPr lang="en-US" sz="2200" dirty="0"/>
            </a:br>
            <a:r>
              <a:rPr lang="en-US" sz="2200" dirty="0"/>
              <a:t>3) Calculate cost of every permutation and keep track of minimum cost permutation</a:t>
            </a:r>
            <a:r>
              <a:rPr lang="en-US" sz="2200" dirty="0" smtClean="0"/>
              <a:t>.</a:t>
            </a:r>
          </a:p>
          <a:p>
            <a:pPr marL="0" indent="0" fontAlgn="base">
              <a:buNone/>
            </a:pPr>
            <a:r>
              <a:rPr lang="en-US" sz="2200" dirty="0"/>
              <a:t/>
            </a:r>
            <a:br>
              <a:rPr lang="en-US" sz="2200" dirty="0"/>
            </a:br>
            <a:r>
              <a:rPr lang="en-US" sz="2200" dirty="0"/>
              <a:t>4) Return the permutation with minimum cost.</a:t>
            </a:r>
          </a:p>
          <a:p>
            <a:pPr fontAlgn="base"/>
            <a:endParaRPr lang="en-US" sz="2200" dirty="0" smtClean="0"/>
          </a:p>
          <a:p>
            <a:pPr fontAlgn="base"/>
            <a:endParaRPr lang="en-US" sz="2200" dirty="0"/>
          </a:p>
          <a:p>
            <a:pPr marL="0" indent="0" fontAlgn="base">
              <a:buNone/>
            </a:pPr>
            <a:endParaRPr lang="en-US" sz="2200" dirty="0" smtClean="0"/>
          </a:p>
          <a:p>
            <a:pPr marL="0" indent="0" fontAlgn="base">
              <a:buNone/>
            </a:pPr>
            <a:r>
              <a:rPr lang="en-US" sz="2200" dirty="0"/>
              <a:t>	</a:t>
            </a:r>
            <a:r>
              <a:rPr lang="en-US" sz="2200" dirty="0" smtClean="0"/>
              <a:t>			Time </a:t>
            </a:r>
            <a:r>
              <a:rPr lang="en-US" sz="2200" dirty="0"/>
              <a:t>Complexity: Θ(n!)</a:t>
            </a:r>
          </a:p>
          <a:p>
            <a:endParaRPr lang="en-IN" sz="2200"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4</a:t>
            </a:fld>
            <a:endParaRPr lang="en-SG" dirty="0"/>
          </a:p>
        </p:txBody>
      </p:sp>
    </p:spTree>
    <p:extLst>
      <p:ext uri="{BB962C8B-B14F-4D97-AF65-F5344CB8AC3E}">
        <p14:creationId xmlns:p14="http://schemas.microsoft.com/office/powerpoint/2010/main" val="1052421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Dynamic Programming</a:t>
            </a:r>
          </a:p>
        </p:txBody>
      </p:sp>
      <p:sp>
        <p:nvSpPr>
          <p:cNvPr id="3" name="Content Placeholder 2"/>
          <p:cNvSpPr>
            <a:spLocks noGrp="1"/>
          </p:cNvSpPr>
          <p:nvPr>
            <p:ph idx="1"/>
          </p:nvPr>
        </p:nvSpPr>
        <p:spPr/>
        <p:txBody>
          <a:bodyPr>
            <a:normAutofit/>
          </a:bodyPr>
          <a:lstStyle/>
          <a:p>
            <a:r>
              <a:rPr lang="en-US" sz="2200" dirty="0"/>
              <a:t>To calculate cost(</a:t>
            </a:r>
            <a:r>
              <a:rPr lang="en-US" sz="2200" dirty="0" err="1"/>
              <a:t>i</a:t>
            </a:r>
            <a:r>
              <a:rPr lang="en-US" sz="2200" dirty="0"/>
              <a:t>) using Dynamic Programming, we need to have some recursive relation in terms of </a:t>
            </a:r>
            <a:r>
              <a:rPr lang="en-US" sz="2200" dirty="0" smtClean="0"/>
              <a:t>sub-problems.</a:t>
            </a:r>
          </a:p>
          <a:p>
            <a:r>
              <a:rPr lang="en-US" sz="2200" dirty="0"/>
              <a:t>There are at most O(n*2</a:t>
            </a:r>
            <a:r>
              <a:rPr lang="en-US" sz="2200" baseline="30000" dirty="0"/>
              <a:t>n</a:t>
            </a:r>
            <a:r>
              <a:rPr lang="en-US" sz="2200" dirty="0"/>
              <a:t>) </a:t>
            </a:r>
            <a:r>
              <a:rPr lang="en-US" sz="2200" dirty="0" err="1"/>
              <a:t>subproblems</a:t>
            </a:r>
            <a:r>
              <a:rPr lang="en-US" sz="2200" dirty="0"/>
              <a:t>, and each one takes linear time to </a:t>
            </a:r>
            <a:r>
              <a:rPr lang="en-US" sz="2200" dirty="0" smtClean="0"/>
              <a:t>solve.</a:t>
            </a:r>
          </a:p>
          <a:p>
            <a:r>
              <a:rPr lang="en-US" sz="2200" dirty="0" smtClean="0"/>
              <a:t>The </a:t>
            </a:r>
            <a:r>
              <a:rPr lang="en-US" sz="2200" dirty="0"/>
              <a:t>total running time is therefore O(n</a:t>
            </a:r>
            <a:r>
              <a:rPr lang="en-US" sz="2200" baseline="30000" dirty="0"/>
              <a:t>2</a:t>
            </a:r>
            <a:r>
              <a:rPr lang="en-US" sz="2200" dirty="0"/>
              <a:t>*2</a:t>
            </a:r>
            <a:r>
              <a:rPr lang="en-US" sz="2200" baseline="30000" dirty="0"/>
              <a:t>n</a:t>
            </a:r>
            <a:r>
              <a:rPr lang="en-US" sz="2200" dirty="0"/>
              <a:t>). </a:t>
            </a:r>
            <a:endParaRPr lang="en-US" sz="2200" dirty="0" smtClean="0"/>
          </a:p>
          <a:p>
            <a:r>
              <a:rPr lang="en-US" sz="2200" dirty="0" smtClean="0"/>
              <a:t>The </a:t>
            </a:r>
            <a:r>
              <a:rPr lang="en-US" sz="2200" dirty="0"/>
              <a:t>time complexity is much less than O(n!), but still exponential. </a:t>
            </a:r>
            <a:endParaRPr lang="en-US" sz="2200" dirty="0" smtClean="0"/>
          </a:p>
          <a:p>
            <a:r>
              <a:rPr lang="en-US" sz="2200" dirty="0" smtClean="0"/>
              <a:t>Space </a:t>
            </a:r>
            <a:r>
              <a:rPr lang="en-US" sz="2200" dirty="0"/>
              <a:t>required is also exponential. </a:t>
            </a:r>
            <a:endParaRPr lang="en-US" sz="2200" dirty="0" smtClean="0"/>
          </a:p>
          <a:p>
            <a:pPr marL="0" indent="0">
              <a:buNone/>
            </a:pPr>
            <a:endParaRPr lang="en-US" sz="2200" dirty="0"/>
          </a:p>
          <a:p>
            <a:pPr marL="0" indent="0">
              <a:buNone/>
            </a:pPr>
            <a:endParaRPr lang="en-US" sz="2200" dirty="0" smtClean="0"/>
          </a:p>
          <a:p>
            <a:pPr marL="0" indent="0">
              <a:buNone/>
            </a:pPr>
            <a:r>
              <a:rPr lang="en-US" sz="2200" dirty="0" smtClean="0"/>
              <a:t>So </a:t>
            </a:r>
            <a:r>
              <a:rPr lang="en-US" sz="2200" dirty="0"/>
              <a:t>this approach is also infeasible even for slightly higher number of vertices.</a:t>
            </a:r>
            <a:endParaRPr lang="en-IN" sz="2200"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5</a:t>
            </a:fld>
            <a:endParaRPr lang="en-SG" dirty="0"/>
          </a:p>
        </p:txBody>
      </p:sp>
    </p:spTree>
    <p:extLst>
      <p:ext uri="{BB962C8B-B14F-4D97-AF65-F5344CB8AC3E}">
        <p14:creationId xmlns:p14="http://schemas.microsoft.com/office/powerpoint/2010/main" val="1635479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Branch and Bound</a:t>
            </a:r>
            <a:endParaRPr lang="en-IN" dirty="0"/>
          </a:p>
        </p:txBody>
      </p:sp>
      <p:sp>
        <p:nvSpPr>
          <p:cNvPr id="3" name="Content Placeholder 2"/>
          <p:cNvSpPr>
            <a:spLocks noGrp="1"/>
          </p:cNvSpPr>
          <p:nvPr>
            <p:ph idx="1"/>
          </p:nvPr>
        </p:nvSpPr>
        <p:spPr/>
        <p:txBody>
          <a:bodyPr/>
          <a:lstStyle/>
          <a:p>
            <a:r>
              <a:rPr lang="en-US" dirty="0"/>
              <a:t>C</a:t>
            </a:r>
            <a:r>
              <a:rPr lang="en-US" dirty="0" smtClean="0"/>
              <a:t>ost </a:t>
            </a:r>
            <a:r>
              <a:rPr lang="en-US" dirty="0"/>
              <a:t>through a node includes two </a:t>
            </a:r>
            <a:r>
              <a:rPr lang="en-US" dirty="0" smtClean="0"/>
              <a:t>costs:</a:t>
            </a:r>
          </a:p>
          <a:p>
            <a:pPr marL="0" indent="0">
              <a:buNone/>
            </a:pPr>
            <a:r>
              <a:rPr lang="en-US" dirty="0"/>
              <a:t/>
            </a:r>
            <a:br>
              <a:rPr lang="en-US" dirty="0"/>
            </a:br>
            <a:r>
              <a:rPr lang="en-US" dirty="0"/>
              <a:t>1) Cost of reaching the node from the root (When we reach a node, we have this cost computed)</a:t>
            </a:r>
            <a:r>
              <a:rPr lang="en-US" dirty="0"/>
              <a:t/>
            </a:r>
            <a:br>
              <a:rPr lang="en-US" dirty="0"/>
            </a:br>
            <a:r>
              <a:rPr lang="en-US" dirty="0"/>
              <a:t>2) Cost of reaching an answer from current node to a leaf (We compute a bound on this cost to decide whether to ignore </a:t>
            </a:r>
            <a:r>
              <a:rPr lang="en-US" dirty="0" err="1"/>
              <a:t>subtree</a:t>
            </a:r>
            <a:r>
              <a:rPr lang="en-US" dirty="0"/>
              <a:t> with this node or not).</a:t>
            </a:r>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6</a:t>
            </a:fld>
            <a:endParaRPr lang="en-SG" dirty="0"/>
          </a:p>
        </p:txBody>
      </p:sp>
    </p:spTree>
    <p:extLst>
      <p:ext uri="{BB962C8B-B14F-4D97-AF65-F5344CB8AC3E}">
        <p14:creationId xmlns:p14="http://schemas.microsoft.com/office/powerpoint/2010/main" val="228671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Procedure</a:t>
            </a:r>
          </a:p>
        </p:txBody>
      </p:sp>
      <p:sp>
        <p:nvSpPr>
          <p:cNvPr id="3" name="Content Placeholder 2"/>
          <p:cNvSpPr>
            <a:spLocks noGrp="1"/>
          </p:cNvSpPr>
          <p:nvPr>
            <p:ph idx="1"/>
          </p:nvPr>
        </p:nvSpPr>
        <p:spPr/>
        <p:txBody>
          <a:bodyPr>
            <a:normAutofit/>
          </a:bodyPr>
          <a:lstStyle/>
          <a:p>
            <a:pPr marL="457200" indent="-457200">
              <a:buAutoNum type="arabicPeriod"/>
            </a:pPr>
            <a:r>
              <a:rPr lang="en-US" sz="2200" dirty="0" smtClean="0"/>
              <a:t>Reduce </a:t>
            </a:r>
            <a:r>
              <a:rPr lang="en-US" sz="2200" dirty="0"/>
              <a:t>the given cost </a:t>
            </a:r>
            <a:r>
              <a:rPr lang="en-US" sz="2200" dirty="0" smtClean="0"/>
              <a:t>matrix.</a:t>
            </a:r>
          </a:p>
          <a:p>
            <a:pPr lvl="2"/>
            <a:r>
              <a:rPr lang="en-US" sz="2200" dirty="0">
                <a:solidFill>
                  <a:schemeClr val="tx1"/>
                </a:solidFill>
              </a:rPr>
              <a:t>Row </a:t>
            </a:r>
            <a:r>
              <a:rPr lang="en-US" sz="2200" dirty="0" smtClean="0">
                <a:solidFill>
                  <a:schemeClr val="tx1"/>
                </a:solidFill>
              </a:rPr>
              <a:t>Reduction </a:t>
            </a:r>
          </a:p>
          <a:p>
            <a:pPr lvl="2"/>
            <a:r>
              <a:rPr lang="en-US" sz="2200" dirty="0">
                <a:solidFill>
                  <a:schemeClr val="tx1"/>
                </a:solidFill>
              </a:rPr>
              <a:t>Column </a:t>
            </a:r>
            <a:r>
              <a:rPr lang="en-US" sz="2200" dirty="0" smtClean="0">
                <a:solidFill>
                  <a:schemeClr val="tx1"/>
                </a:solidFill>
              </a:rPr>
              <a:t>Reduction </a:t>
            </a:r>
            <a:r>
              <a:rPr lang="en-US" sz="2200" dirty="0"/>
              <a:t>	</a:t>
            </a:r>
            <a:endParaRPr lang="en-IN" sz="2200" dirty="0" smtClean="0"/>
          </a:p>
          <a:p>
            <a:pPr marL="0" indent="0">
              <a:buNone/>
            </a:pPr>
            <a:r>
              <a:rPr lang="en-IN" sz="2200" dirty="0" smtClean="0"/>
              <a:t>2. </a:t>
            </a:r>
            <a:r>
              <a:rPr lang="en-US" sz="2200" dirty="0"/>
              <a:t>Calculate the reduced cost matrix for every node. </a:t>
            </a:r>
            <a:endParaRPr lang="en-US" sz="2200" dirty="0" smtClean="0"/>
          </a:p>
          <a:p>
            <a:pPr marL="457200" indent="-457200">
              <a:buAutoNum type="alphaLcParenR"/>
            </a:pPr>
            <a:r>
              <a:rPr lang="en-US" sz="2200" dirty="0" smtClean="0"/>
              <a:t>If </a:t>
            </a:r>
            <a:r>
              <a:rPr lang="en-US" sz="2200" dirty="0"/>
              <a:t>path (</a:t>
            </a:r>
            <a:r>
              <a:rPr lang="en-US" sz="2200" dirty="0" err="1"/>
              <a:t>i,j</a:t>
            </a:r>
            <a:r>
              <a:rPr lang="en-US" sz="2200" dirty="0"/>
              <a:t>) is considered then change all entries in row </a:t>
            </a:r>
            <a:r>
              <a:rPr lang="en-US" sz="2200" dirty="0" err="1"/>
              <a:t>i</a:t>
            </a:r>
            <a:r>
              <a:rPr lang="en-US" sz="2200" dirty="0"/>
              <a:t> and column j of A to α. </a:t>
            </a:r>
            <a:endParaRPr lang="en-US" sz="2200" dirty="0" smtClean="0"/>
          </a:p>
          <a:p>
            <a:pPr marL="457200" indent="-457200">
              <a:buAutoNum type="alphaLcParenR"/>
            </a:pPr>
            <a:r>
              <a:rPr lang="en-US" sz="2200" dirty="0" smtClean="0"/>
              <a:t>Set </a:t>
            </a:r>
            <a:r>
              <a:rPr lang="en-US" sz="2200" dirty="0"/>
              <a:t>A(j,1) to α</a:t>
            </a:r>
            <a:r>
              <a:rPr lang="en-US" sz="2200" dirty="0" smtClean="0"/>
              <a:t>.</a:t>
            </a:r>
          </a:p>
          <a:p>
            <a:pPr marL="457200" indent="-457200">
              <a:buAutoNum type="alphaLcParenR"/>
            </a:pPr>
            <a:r>
              <a:rPr lang="en-US" sz="2200" dirty="0" smtClean="0"/>
              <a:t>Apply </a:t>
            </a:r>
            <a:r>
              <a:rPr lang="en-US" sz="2200" dirty="0"/>
              <a:t>row reduction and column reduction except for rows and columns containing only α. Let r is the total amount subtracted to reduce the matrix. </a:t>
            </a:r>
            <a:endParaRPr lang="en-US" sz="2200" dirty="0" smtClean="0"/>
          </a:p>
          <a:p>
            <a:pPr marL="457200" indent="-457200">
              <a:buAutoNum type="alphaLcParenR"/>
            </a:pPr>
            <a:r>
              <a:rPr lang="en-US" sz="2200" dirty="0" smtClean="0"/>
              <a:t>Find </a:t>
            </a:r>
            <a:r>
              <a:rPr lang="en-US" sz="2200" dirty="0"/>
              <a:t>ĉ(S)= ĉ(R)+A(</a:t>
            </a:r>
            <a:r>
              <a:rPr lang="en-US" sz="2200" dirty="0" err="1"/>
              <a:t>i,j</a:t>
            </a:r>
            <a:r>
              <a:rPr lang="en-US" sz="2200" dirty="0"/>
              <a:t>)+r. </a:t>
            </a:r>
            <a:endParaRPr lang="en-US" sz="2200" dirty="0" smtClean="0"/>
          </a:p>
          <a:p>
            <a:pPr marL="0" indent="0">
              <a:buNone/>
            </a:pPr>
            <a:r>
              <a:rPr lang="en-US" sz="2200" dirty="0" smtClean="0"/>
              <a:t>Repeat </a:t>
            </a:r>
            <a:r>
              <a:rPr lang="en-US" sz="2200" dirty="0"/>
              <a:t>step 2 until all nodes are visited.</a:t>
            </a:r>
            <a:endParaRPr lang="en-US" sz="2200" dirty="0" smtClean="0"/>
          </a:p>
        </p:txBody>
      </p:sp>
      <p:sp>
        <p:nvSpPr>
          <p:cNvPr id="4" name="Slide Number Placeholder 3"/>
          <p:cNvSpPr>
            <a:spLocks noGrp="1"/>
          </p:cNvSpPr>
          <p:nvPr>
            <p:ph type="sldNum" sz="quarter" idx="12"/>
          </p:nvPr>
        </p:nvSpPr>
        <p:spPr/>
        <p:txBody>
          <a:bodyPr/>
          <a:lstStyle/>
          <a:p>
            <a:fld id="{56693B4B-36E0-40EA-BD24-5FA98D4B3C74}" type="slidenum">
              <a:rPr lang="en-SG" smtClean="0"/>
              <a:pPr/>
              <a:t>7</a:t>
            </a:fld>
            <a:endParaRPr lang="en-SG" dirty="0"/>
          </a:p>
        </p:txBody>
      </p:sp>
    </p:spTree>
    <p:extLst>
      <p:ext uri="{BB962C8B-B14F-4D97-AF65-F5344CB8AC3E}">
        <p14:creationId xmlns:p14="http://schemas.microsoft.com/office/powerpoint/2010/main" val="361553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Row Reduction</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200" dirty="0" smtClean="0"/>
              <a:t>Take </a:t>
            </a:r>
            <a:r>
              <a:rPr lang="en-US" sz="2200" dirty="0"/>
              <a:t>the minimum element from first row, subtract it from all elements of first row, next take minimum element from the second row and subtract it from second row. Similarly apply the same procedure for all rows. </a:t>
            </a:r>
            <a:endParaRPr lang="en-US" sz="2200" dirty="0" smtClean="0"/>
          </a:p>
          <a:p>
            <a:pPr marL="457200" indent="-457200">
              <a:buFont typeface="+mj-lt"/>
              <a:buAutoNum type="arabicPeriod"/>
            </a:pPr>
            <a:r>
              <a:rPr lang="en-US" sz="2200" dirty="0" smtClean="0"/>
              <a:t>Find </a:t>
            </a:r>
            <a:r>
              <a:rPr lang="en-US" sz="2200" dirty="0"/>
              <a:t>the sum of elements, which were subtracted from rows. </a:t>
            </a:r>
            <a:endParaRPr lang="en-US" sz="2200" dirty="0" smtClean="0"/>
          </a:p>
          <a:p>
            <a:pPr marL="457200" indent="-457200">
              <a:buFont typeface="+mj-lt"/>
              <a:buAutoNum type="arabicPeriod"/>
            </a:pPr>
            <a:r>
              <a:rPr lang="en-US" sz="2200" dirty="0" smtClean="0"/>
              <a:t>Apply </a:t>
            </a:r>
            <a:r>
              <a:rPr lang="en-US" sz="2200" dirty="0"/>
              <a:t>column reductions for the matrix obtained after row reduction. </a:t>
            </a:r>
            <a:endParaRPr lang="en-US" sz="2200" dirty="0" smtClean="0"/>
          </a:p>
          <a:p>
            <a:pPr marL="0" indent="0">
              <a:buNone/>
            </a:pPr>
            <a:endParaRPr lang="en-US" sz="2200"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8</a:t>
            </a:fld>
            <a:endParaRPr lang="en-SG" dirty="0"/>
          </a:p>
        </p:txBody>
      </p:sp>
    </p:spTree>
    <p:extLst>
      <p:ext uri="{BB962C8B-B14F-4D97-AF65-F5344CB8AC3E}">
        <p14:creationId xmlns:p14="http://schemas.microsoft.com/office/powerpoint/2010/main" val="571735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Column Reduction</a:t>
            </a: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Take </a:t>
            </a:r>
            <a:r>
              <a:rPr lang="en-US" dirty="0"/>
              <a:t>the minimum element from first column, subtract it from all elements of first column, next take minimum element from the second column and subtract it from second column. Similarly apply the same procedure for all </a:t>
            </a:r>
            <a:r>
              <a:rPr lang="en-US" dirty="0" smtClean="0"/>
              <a:t>columns.</a:t>
            </a:r>
          </a:p>
          <a:p>
            <a:pPr marL="457200" indent="-457200">
              <a:buFont typeface="+mj-lt"/>
              <a:buAutoNum type="arabicPeriod"/>
            </a:pPr>
            <a:r>
              <a:rPr lang="en-US" dirty="0" smtClean="0"/>
              <a:t>Find </a:t>
            </a:r>
            <a:r>
              <a:rPr lang="en-US" dirty="0"/>
              <a:t>the sum of elements, which were subtracted from columns. </a:t>
            </a:r>
          </a:p>
          <a:p>
            <a:pPr marL="457200" indent="-457200">
              <a:buFont typeface="+mj-lt"/>
              <a:buAutoNum type="arabicPeriod"/>
            </a:pPr>
            <a:r>
              <a:rPr lang="en-US" dirty="0" smtClean="0"/>
              <a:t>Obtain </a:t>
            </a:r>
            <a:r>
              <a:rPr lang="en-US" dirty="0"/>
              <a:t>the cumulative sum of row wise reduction and column wise reduction. </a:t>
            </a:r>
            <a:endParaRPr lang="en-US" dirty="0" smtClean="0"/>
          </a:p>
          <a:p>
            <a:pPr marL="457200" indent="-457200">
              <a:buFont typeface="+mj-lt"/>
              <a:buAutoNum type="arabicPeriod"/>
            </a:pPr>
            <a:r>
              <a:rPr lang="en-US" dirty="0" smtClean="0"/>
              <a:t>Cumulative </a:t>
            </a:r>
            <a:r>
              <a:rPr lang="en-US" dirty="0"/>
              <a:t>reduced sum=Row wise reduction sum + Column wise reduction sum. </a:t>
            </a:r>
            <a:endParaRPr lang="en-US" dirty="0" smtClean="0"/>
          </a:p>
          <a:p>
            <a:pPr marL="457200" indent="-457200">
              <a:buFont typeface="+mj-lt"/>
              <a:buAutoNum type="arabicPeriod"/>
            </a:pPr>
            <a:r>
              <a:rPr lang="en-US" dirty="0" smtClean="0"/>
              <a:t>Associate </a:t>
            </a:r>
            <a:r>
              <a:rPr lang="en-US" dirty="0"/>
              <a:t>the cumulative reduced sum to the starting state as lower bound and α as upper bound. </a:t>
            </a:r>
            <a:endParaRPr lang="en-IN" dirty="0"/>
          </a:p>
          <a:p>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9</a:t>
            </a:fld>
            <a:endParaRPr lang="en-SG" dirty="0"/>
          </a:p>
        </p:txBody>
      </p:sp>
    </p:spTree>
    <p:extLst>
      <p:ext uri="{BB962C8B-B14F-4D97-AF65-F5344CB8AC3E}">
        <p14:creationId xmlns:p14="http://schemas.microsoft.com/office/powerpoint/2010/main" val="316023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2473</TotalTime>
  <Words>1013</Words>
  <Application>Microsoft Office PowerPoint</Application>
  <PresentationFormat>Widescreen</PresentationFormat>
  <Paragraphs>246</Paragraphs>
  <Slides>35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Calibri</vt:lpstr>
      <vt:lpstr>Office Theme</vt:lpstr>
      <vt:lpstr>Lecture 20</vt:lpstr>
      <vt:lpstr>TRAVELLING SALES PERSON PROBLEM </vt:lpstr>
      <vt:lpstr>Approaches to Solve TSP</vt:lpstr>
      <vt:lpstr>Naïve’s/ Brute Force Approach</vt:lpstr>
      <vt:lpstr>Dynamic Programming</vt:lpstr>
      <vt:lpstr>Branch and Bound</vt:lpstr>
      <vt:lpstr>Procedure</vt:lpstr>
      <vt:lpstr>Row Reduction</vt:lpstr>
      <vt:lpstr>Column Reduction</vt:lpstr>
      <vt:lpstr>Example: TSP</vt:lpstr>
      <vt:lpstr>Solution</vt:lpstr>
      <vt:lpstr>Solution</vt:lpstr>
      <vt:lpstr>Solution</vt:lpstr>
      <vt:lpstr>Solution</vt:lpstr>
      <vt:lpstr>Solution</vt:lpstr>
      <vt:lpstr>Solution</vt:lpstr>
      <vt:lpstr>Solution</vt:lpstr>
      <vt:lpstr>Solution</vt:lpstr>
      <vt:lpstr>Solution</vt:lpstr>
      <vt:lpstr>Solution</vt:lpstr>
      <vt:lpstr>Solution</vt:lpstr>
      <vt:lpstr>Solution</vt:lpstr>
      <vt:lpstr>Solution</vt:lpstr>
      <vt:lpstr>Solution</vt:lpstr>
      <vt:lpstr>Solution</vt:lpstr>
      <vt:lpstr>Solution</vt:lpstr>
      <vt:lpstr>Solution</vt:lpstr>
      <vt:lpstr>Solution</vt:lpstr>
      <vt:lpstr>Solution</vt:lpstr>
      <vt:lpstr>Solution</vt:lpstr>
      <vt:lpstr>Solution</vt:lpstr>
      <vt:lpstr>Solution</vt:lpstr>
      <vt:lpstr>Final Solution</vt:lpstr>
      <vt:lpstr>Practice Question</vt:lpstr>
      <vt:lpstr>Solution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garima sharma</cp:lastModifiedBy>
  <cp:revision>141</cp:revision>
  <dcterms:created xsi:type="dcterms:W3CDTF">2019-07-12T07:18:02Z</dcterms:created>
  <dcterms:modified xsi:type="dcterms:W3CDTF">2020-04-09T10:43:31Z</dcterms:modified>
</cp:coreProperties>
</file>