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62" r:id="rId6"/>
    <p:sldId id="260" r:id="rId7"/>
    <p:sldId id="259" r:id="rId8"/>
    <p:sldId id="261" r:id="rId9"/>
    <p:sldId id="263" r:id="rId10"/>
    <p:sldId id="265" r:id="rId11"/>
    <p:sldId id="264" r:id="rId12"/>
    <p:sldId id="272" r:id="rId13"/>
    <p:sldId id="268" r:id="rId14"/>
    <p:sldId id="269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57"/>
            <p14:sldId id="266"/>
            <p14:sldId id="258"/>
            <p14:sldId id="262"/>
            <p14:sldId id="260"/>
            <p14:sldId id="259"/>
            <p14:sldId id="261"/>
            <p14:sldId id="263"/>
            <p14:sldId id="265"/>
            <p14:sldId id="264"/>
            <p14:sldId id="272"/>
            <p14:sldId id="268"/>
            <p14:sldId id="269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D531D-77AB-4516-9BD4-88FD8647B99F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2D828BC-BF0C-4E72-A4C5-AF00A79534A7}">
      <dgm:prSet phldrT="[Text]" custT="1"/>
      <dgm:spPr/>
      <dgm:t>
        <a:bodyPr/>
        <a:lstStyle/>
        <a:p>
          <a:r>
            <a:rPr lang="en-IN" sz="2800" dirty="0" smtClean="0">
              <a:latin typeface="Arial" panose="020B0604020202020204" pitchFamily="34" charset="0"/>
              <a:cs typeface="Arial" panose="020B0604020202020204" pitchFamily="34" charset="0"/>
            </a:rPr>
            <a:t>Divide and Conquer</a:t>
          </a:r>
          <a:endParaRPr lang="en-IN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9E5473-F454-4DC7-B2FF-C31928C1F860}" type="parTrans" cxnId="{DE4A3A3C-6FB5-4232-814C-4DCC407D4928}">
      <dgm:prSet/>
      <dgm:spPr/>
      <dgm:t>
        <a:bodyPr/>
        <a:lstStyle/>
        <a:p>
          <a:endParaRPr lang="en-IN"/>
        </a:p>
      </dgm:t>
    </dgm:pt>
    <dgm:pt modelId="{2073F656-88E9-4CEF-88CA-8F4B14490DC5}" type="sibTrans" cxnId="{DE4A3A3C-6FB5-4232-814C-4DCC407D4928}">
      <dgm:prSet/>
      <dgm:spPr/>
      <dgm:t>
        <a:bodyPr/>
        <a:lstStyle/>
        <a:p>
          <a:endParaRPr lang="en-IN"/>
        </a:p>
      </dgm:t>
    </dgm:pt>
    <dgm:pt modelId="{32DACD5F-8C8F-40BC-B86A-4DA93F01E5BB}">
      <dgm:prSet phldrT="[Text]" custT="1"/>
      <dgm:spPr/>
      <dgm:t>
        <a:bodyPr/>
        <a:lstStyle/>
        <a:p>
          <a:r>
            <a:rPr lang="en-IN" sz="2000" b="0" dirty="0" smtClean="0">
              <a:latin typeface="Arial" panose="020B0604020202020204" pitchFamily="34" charset="0"/>
              <a:cs typeface="Arial" panose="020B0604020202020204" pitchFamily="34" charset="0"/>
            </a:rPr>
            <a:t>Top Down Approach</a:t>
          </a:r>
          <a:endParaRPr lang="en-IN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14E4A1-428D-4203-AF0B-F4B52DD1922C}" type="parTrans" cxnId="{B4E9B302-EDAA-41F1-9656-8ED4EECA0CEE}">
      <dgm:prSet/>
      <dgm:spPr/>
      <dgm:t>
        <a:bodyPr/>
        <a:lstStyle/>
        <a:p>
          <a:endParaRPr lang="en-IN"/>
        </a:p>
      </dgm:t>
    </dgm:pt>
    <dgm:pt modelId="{84775C44-716C-43B7-9FA1-0EFF93C27A8A}" type="sibTrans" cxnId="{B4E9B302-EDAA-41F1-9656-8ED4EECA0CEE}">
      <dgm:prSet/>
      <dgm:spPr/>
      <dgm:t>
        <a:bodyPr/>
        <a:lstStyle/>
        <a:p>
          <a:endParaRPr lang="en-IN"/>
        </a:p>
      </dgm:t>
    </dgm:pt>
    <dgm:pt modelId="{13D71118-6BF7-4CCE-BB90-829D46B5CCE3}">
      <dgm:prSet phldrT="[Text]" custT="1"/>
      <dgm:spPr/>
      <dgm:t>
        <a:bodyPr/>
        <a:lstStyle/>
        <a:p>
          <a:r>
            <a:rPr lang="en-IN" sz="2800" dirty="0" smtClean="0">
              <a:latin typeface="Arial" panose="020B0604020202020204" pitchFamily="34" charset="0"/>
              <a:cs typeface="Arial" panose="020B0604020202020204" pitchFamily="34" charset="0"/>
            </a:rPr>
            <a:t>Greedy Algorithm</a:t>
          </a:r>
          <a:endParaRPr lang="en-IN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2F18D4-B131-47C5-A7AD-04957AA19AF7}" type="parTrans" cxnId="{ED7A56E7-808F-4042-9723-B69DC00E3658}">
      <dgm:prSet/>
      <dgm:spPr/>
      <dgm:t>
        <a:bodyPr/>
        <a:lstStyle/>
        <a:p>
          <a:endParaRPr lang="en-IN"/>
        </a:p>
      </dgm:t>
    </dgm:pt>
    <dgm:pt modelId="{763896C0-5B74-4EF7-8265-419F4223B60E}" type="sibTrans" cxnId="{ED7A56E7-808F-4042-9723-B69DC00E3658}">
      <dgm:prSet/>
      <dgm:spPr/>
      <dgm:t>
        <a:bodyPr/>
        <a:lstStyle/>
        <a:p>
          <a:endParaRPr lang="en-IN"/>
        </a:p>
      </dgm:t>
    </dgm:pt>
    <dgm:pt modelId="{500DE493-9D80-462B-AED8-C272D4BA8DB4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Bottom up Approach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5D0013-0981-47EC-986A-018899D57837}" type="parTrans" cxnId="{D9B6DCA3-12B2-4B6A-9079-95F18A17AD38}">
      <dgm:prSet/>
      <dgm:spPr/>
      <dgm:t>
        <a:bodyPr/>
        <a:lstStyle/>
        <a:p>
          <a:endParaRPr lang="en-IN"/>
        </a:p>
      </dgm:t>
    </dgm:pt>
    <dgm:pt modelId="{033AF7E9-0BAF-43E2-B8C7-21C72CA538A0}" type="sibTrans" cxnId="{D9B6DCA3-12B2-4B6A-9079-95F18A17AD38}">
      <dgm:prSet/>
      <dgm:spPr/>
      <dgm:t>
        <a:bodyPr/>
        <a:lstStyle/>
        <a:p>
          <a:endParaRPr lang="en-IN"/>
        </a:p>
      </dgm:t>
    </dgm:pt>
    <dgm:pt modelId="{550EB8C0-DDDC-4C35-BF19-3DA2F1932B69}">
      <dgm:prSet custT="1"/>
      <dgm:spPr/>
      <dgm:t>
        <a:bodyPr/>
        <a:lstStyle/>
        <a:p>
          <a:r>
            <a:rPr lang="en-IN" sz="2800" dirty="0" smtClean="0">
              <a:latin typeface="Arial" panose="020B0604020202020204" pitchFamily="34" charset="0"/>
              <a:cs typeface="Arial" panose="020B0604020202020204" pitchFamily="34" charset="0"/>
            </a:rPr>
            <a:t>Dynamic Programming</a:t>
          </a:r>
          <a:endParaRPr lang="en-IN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CE0FA1-87CC-46A9-878B-F5E107AE2A1C}" type="parTrans" cxnId="{E52175E0-627C-47B2-9EBA-81921F4FC4A0}">
      <dgm:prSet/>
      <dgm:spPr/>
      <dgm:t>
        <a:bodyPr/>
        <a:lstStyle/>
        <a:p>
          <a:endParaRPr lang="en-IN"/>
        </a:p>
      </dgm:t>
    </dgm:pt>
    <dgm:pt modelId="{07C3FD2C-C83D-49EC-9922-54FBA3BEEA27}" type="sibTrans" cxnId="{E52175E0-627C-47B2-9EBA-81921F4FC4A0}">
      <dgm:prSet/>
      <dgm:spPr/>
      <dgm:t>
        <a:bodyPr/>
        <a:lstStyle/>
        <a:p>
          <a:endParaRPr lang="en-IN"/>
        </a:p>
      </dgm:t>
    </dgm:pt>
    <dgm:pt modelId="{61C9B144-6C2D-41E8-945E-9DD702E522AA}">
      <dgm:prSet phldrT="[Text]" custT="1"/>
      <dgm:spPr/>
      <dgm:t>
        <a:bodyPr/>
        <a:lstStyle/>
        <a:p>
          <a:r>
            <a:rPr lang="en-US" sz="2000" b="0" dirty="0" smtClean="0">
              <a:latin typeface="Arial" panose="020B0604020202020204" pitchFamily="34" charset="0"/>
              <a:cs typeface="Arial" panose="020B0604020202020204" pitchFamily="34" charset="0"/>
            </a:rPr>
            <a:t> Sub-problems are independent so we can solve them in any order.</a:t>
          </a:r>
          <a:endParaRPr lang="en-IN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C0CE7D-E315-421B-A4B2-69801FFD7DEF}" type="parTrans" cxnId="{1605DC07-BD0D-4BC6-ADF9-BC31185F7D33}">
      <dgm:prSet/>
      <dgm:spPr/>
      <dgm:t>
        <a:bodyPr/>
        <a:lstStyle/>
        <a:p>
          <a:endParaRPr lang="en-IN"/>
        </a:p>
      </dgm:t>
    </dgm:pt>
    <dgm:pt modelId="{D8128899-E9E1-405C-8F68-967F0154F9D9}" type="sibTrans" cxnId="{1605DC07-BD0D-4BC6-ADF9-BC31185F7D33}">
      <dgm:prSet/>
      <dgm:spPr/>
      <dgm:t>
        <a:bodyPr/>
        <a:lstStyle/>
        <a:p>
          <a:endParaRPr lang="en-IN"/>
        </a:p>
      </dgm:t>
    </dgm:pt>
    <dgm:pt modelId="{29C2C3AA-D626-4F78-A4C0-C11FBA7C4B60}">
      <dgm:prSet phldrT="[Text]" custT="1"/>
      <dgm:spPr/>
      <dgm:t>
        <a:bodyPr/>
        <a:lstStyle/>
        <a:p>
          <a:pPr algn="l"/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We can always choose the "right" sub-problem by a greedy choice.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B3D5F-054F-4AD3-A889-433F436A3BEB}" type="parTrans" cxnId="{43F51F62-6F83-4C7B-AF4C-2C5C8AE938B4}">
      <dgm:prSet/>
      <dgm:spPr/>
      <dgm:t>
        <a:bodyPr/>
        <a:lstStyle/>
        <a:p>
          <a:endParaRPr lang="en-IN"/>
        </a:p>
      </dgm:t>
    </dgm:pt>
    <dgm:pt modelId="{91976171-1E61-45CC-B748-E371967FE33E}" type="sibTrans" cxnId="{43F51F62-6F83-4C7B-AF4C-2C5C8AE938B4}">
      <dgm:prSet/>
      <dgm:spPr/>
      <dgm:t>
        <a:bodyPr/>
        <a:lstStyle/>
        <a:p>
          <a:endParaRPr lang="en-IN"/>
        </a:p>
      </dgm:t>
    </dgm:pt>
    <dgm:pt modelId="{C868C4E4-5E1D-4973-84FB-1A993400D2CD}">
      <dgm:prSet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Not all of them will contribute to solving the larger problem.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BD8572-86EC-4DE8-8B24-72FB87793E67}" type="parTrans" cxnId="{106D6C28-645A-4F60-9ED2-5B0CF5A27027}">
      <dgm:prSet/>
      <dgm:spPr/>
      <dgm:t>
        <a:bodyPr/>
        <a:lstStyle/>
        <a:p>
          <a:endParaRPr lang="en-IN"/>
        </a:p>
      </dgm:t>
    </dgm:pt>
    <dgm:pt modelId="{A167BF21-6FBF-4126-88E5-BFABFD0F96A5}" type="sibTrans" cxnId="{106D6C28-645A-4F60-9ED2-5B0CF5A27027}">
      <dgm:prSet/>
      <dgm:spPr/>
      <dgm:t>
        <a:bodyPr/>
        <a:lstStyle/>
        <a:p>
          <a:endParaRPr lang="en-IN"/>
        </a:p>
      </dgm:t>
    </dgm:pt>
    <dgm:pt modelId="{AEC44CAF-D847-4173-82E3-895B0F3EF453}">
      <dgm:prSet custT="1"/>
      <dgm:spPr/>
      <dgm:t>
        <a:bodyPr/>
        <a:lstStyle/>
        <a:p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57BD2D-5F11-4FA3-A37C-A73AC559BA05}" type="parTrans" cxnId="{7FA721EF-81B8-444E-B558-9E2E561FC713}">
      <dgm:prSet/>
      <dgm:spPr/>
      <dgm:t>
        <a:bodyPr/>
        <a:lstStyle/>
        <a:p>
          <a:endParaRPr lang="en-IN"/>
        </a:p>
      </dgm:t>
    </dgm:pt>
    <dgm:pt modelId="{10E3E7A0-6C38-470E-817C-7AAF7027DF34}" type="sibTrans" cxnId="{7FA721EF-81B8-444E-B558-9E2E561FC713}">
      <dgm:prSet/>
      <dgm:spPr/>
      <dgm:t>
        <a:bodyPr/>
        <a:lstStyle/>
        <a:p>
          <a:endParaRPr lang="en-IN"/>
        </a:p>
      </dgm:t>
    </dgm:pt>
    <dgm:pt modelId="{0EDD3434-40D9-47D6-9EEB-D128BC80F228}">
      <dgm:prSet custT="1"/>
      <dgm:spPr/>
      <dgm:t>
        <a:bodyPr/>
        <a:lstStyle/>
        <a:p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We solve many sub-problems and store the results.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C21F63-D3B0-4508-BC53-B090B21C409D}" type="parTrans" cxnId="{EEE58854-C2B8-4CFF-8AD3-116F46E15409}">
      <dgm:prSet/>
      <dgm:spPr/>
      <dgm:t>
        <a:bodyPr/>
        <a:lstStyle/>
        <a:p>
          <a:endParaRPr lang="en-IN"/>
        </a:p>
      </dgm:t>
    </dgm:pt>
    <dgm:pt modelId="{5683C290-B443-4979-9D3E-D1B18ACAFCC1}" type="sibTrans" cxnId="{EEE58854-C2B8-4CFF-8AD3-116F46E15409}">
      <dgm:prSet/>
      <dgm:spPr/>
      <dgm:t>
        <a:bodyPr/>
        <a:lstStyle/>
        <a:p>
          <a:endParaRPr lang="en-IN"/>
        </a:p>
      </dgm:t>
    </dgm:pt>
    <dgm:pt modelId="{E1E9AC90-CDA6-4873-9404-BAEA999F9BBF}" type="pres">
      <dgm:prSet presAssocID="{C94D531D-77AB-4516-9BD4-88FD8647B99F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149AC8E-E94D-44D6-9B77-B5D649F98B9B}" type="pres">
      <dgm:prSet presAssocID="{D2D828BC-BF0C-4E72-A4C5-AF00A79534A7}" presName="linNode" presStyleCnt="0"/>
      <dgm:spPr/>
    </dgm:pt>
    <dgm:pt modelId="{5DF0DB7D-4652-4516-8FC5-AA8F1309F6A3}" type="pres">
      <dgm:prSet presAssocID="{D2D828BC-BF0C-4E72-A4C5-AF00A79534A7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5B907CE-765B-4509-8BF8-83001BC7C61B}" type="pres">
      <dgm:prSet presAssocID="{D2D828BC-BF0C-4E72-A4C5-AF00A79534A7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32028A0-BA1E-4BF7-B5D1-33CF3603EDA5}" type="pres">
      <dgm:prSet presAssocID="{2073F656-88E9-4CEF-88CA-8F4B14490DC5}" presName="spacing" presStyleCnt="0"/>
      <dgm:spPr/>
    </dgm:pt>
    <dgm:pt modelId="{F2D63ADB-1287-4D71-84FE-826DF5CF7C22}" type="pres">
      <dgm:prSet presAssocID="{13D71118-6BF7-4CCE-BB90-829D46B5CCE3}" presName="linNode" presStyleCnt="0"/>
      <dgm:spPr/>
    </dgm:pt>
    <dgm:pt modelId="{D4B955BA-B5C8-490B-8549-608923D0F3CF}" type="pres">
      <dgm:prSet presAssocID="{13D71118-6BF7-4CCE-BB90-829D46B5CCE3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8CC5AE3-04A4-497C-BB82-C3C6E4C89622}" type="pres">
      <dgm:prSet presAssocID="{13D71118-6BF7-4CCE-BB90-829D46B5CCE3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6D2633C-C794-4A87-8257-D9A03791B2E1}" type="pres">
      <dgm:prSet presAssocID="{763896C0-5B74-4EF7-8265-419F4223B60E}" presName="spacing" presStyleCnt="0"/>
      <dgm:spPr/>
    </dgm:pt>
    <dgm:pt modelId="{560DBB17-9A41-48F1-AC30-4CDB3E4A5B22}" type="pres">
      <dgm:prSet presAssocID="{550EB8C0-DDDC-4C35-BF19-3DA2F1932B69}" presName="linNode" presStyleCnt="0"/>
      <dgm:spPr/>
    </dgm:pt>
    <dgm:pt modelId="{C38AE7BB-BDDE-489A-A4C9-EDB3827DC8A3}" type="pres">
      <dgm:prSet presAssocID="{550EB8C0-DDDC-4C35-BF19-3DA2F1932B69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9AB2F2-7E08-416F-ACA4-478AFB06DB76}" type="pres">
      <dgm:prSet presAssocID="{550EB8C0-DDDC-4C35-BF19-3DA2F1932B69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6E785A2-22CB-4826-A81F-06CFFE86945E}" type="presOf" srcId="{C868C4E4-5E1D-4973-84FB-1A993400D2CD}" destId="{D89AB2F2-7E08-416F-ACA4-478AFB06DB76}" srcOrd="0" destOrd="1" presId="urn:microsoft.com/office/officeart/2005/8/layout/vList6"/>
    <dgm:cxn modelId="{D1F2FA58-AFB1-4E64-8CBC-77581EF01DF5}" type="presOf" srcId="{550EB8C0-DDDC-4C35-BF19-3DA2F1932B69}" destId="{C38AE7BB-BDDE-489A-A4C9-EDB3827DC8A3}" srcOrd="0" destOrd="0" presId="urn:microsoft.com/office/officeart/2005/8/layout/vList6"/>
    <dgm:cxn modelId="{106D6C28-645A-4F60-9ED2-5B0CF5A27027}" srcId="{550EB8C0-DDDC-4C35-BF19-3DA2F1932B69}" destId="{C868C4E4-5E1D-4973-84FB-1A993400D2CD}" srcOrd="1" destOrd="0" parTransId="{32BD8572-86EC-4DE8-8B24-72FB87793E67}" sibTransId="{A167BF21-6FBF-4126-88E5-BFABFD0F96A5}"/>
    <dgm:cxn modelId="{D9B6DCA3-12B2-4B6A-9079-95F18A17AD38}" srcId="{13D71118-6BF7-4CCE-BB90-829D46B5CCE3}" destId="{500DE493-9D80-462B-AED8-C272D4BA8DB4}" srcOrd="0" destOrd="0" parTransId="{745D0013-0981-47EC-986A-018899D57837}" sibTransId="{033AF7E9-0BAF-43E2-B8C7-21C72CA538A0}"/>
    <dgm:cxn modelId="{CC51C472-CF31-4E08-98B1-9E3D26FC9360}" type="presOf" srcId="{C94D531D-77AB-4516-9BD4-88FD8647B99F}" destId="{E1E9AC90-CDA6-4873-9404-BAEA999F9BBF}" srcOrd="0" destOrd="0" presId="urn:microsoft.com/office/officeart/2005/8/layout/vList6"/>
    <dgm:cxn modelId="{56FB2062-1FB8-456B-9A70-EE50FA1D02D3}" type="presOf" srcId="{0EDD3434-40D9-47D6-9EEB-D128BC80F228}" destId="{D89AB2F2-7E08-416F-ACA4-478AFB06DB76}" srcOrd="0" destOrd="0" presId="urn:microsoft.com/office/officeart/2005/8/layout/vList6"/>
    <dgm:cxn modelId="{43F51F62-6F83-4C7B-AF4C-2C5C8AE938B4}" srcId="{13D71118-6BF7-4CCE-BB90-829D46B5CCE3}" destId="{29C2C3AA-D626-4F78-A4C0-C11FBA7C4B60}" srcOrd="1" destOrd="0" parTransId="{933B3D5F-054F-4AD3-A889-433F436A3BEB}" sibTransId="{91976171-1E61-45CC-B748-E371967FE33E}"/>
    <dgm:cxn modelId="{E52175E0-627C-47B2-9EBA-81921F4FC4A0}" srcId="{C94D531D-77AB-4516-9BD4-88FD8647B99F}" destId="{550EB8C0-DDDC-4C35-BF19-3DA2F1932B69}" srcOrd="2" destOrd="0" parTransId="{CFCE0FA1-87CC-46A9-878B-F5E107AE2A1C}" sibTransId="{07C3FD2C-C83D-49EC-9922-54FBA3BEEA27}"/>
    <dgm:cxn modelId="{1A380051-F8BA-4A75-88BE-4ED1426B20AF}" type="presOf" srcId="{500DE493-9D80-462B-AED8-C272D4BA8DB4}" destId="{E8CC5AE3-04A4-497C-BB82-C3C6E4C89622}" srcOrd="0" destOrd="0" presId="urn:microsoft.com/office/officeart/2005/8/layout/vList6"/>
    <dgm:cxn modelId="{DE4A3A3C-6FB5-4232-814C-4DCC407D4928}" srcId="{C94D531D-77AB-4516-9BD4-88FD8647B99F}" destId="{D2D828BC-BF0C-4E72-A4C5-AF00A79534A7}" srcOrd="0" destOrd="0" parTransId="{FA9E5473-F454-4DC7-B2FF-C31928C1F860}" sibTransId="{2073F656-88E9-4CEF-88CA-8F4B14490DC5}"/>
    <dgm:cxn modelId="{1605DC07-BD0D-4BC6-ADF9-BC31185F7D33}" srcId="{D2D828BC-BF0C-4E72-A4C5-AF00A79534A7}" destId="{61C9B144-6C2D-41E8-945E-9DD702E522AA}" srcOrd="1" destOrd="0" parTransId="{C2C0CE7D-E315-421B-A4B2-69801FFD7DEF}" sibTransId="{D8128899-E9E1-405C-8F68-967F0154F9D9}"/>
    <dgm:cxn modelId="{4775F3B2-4687-4EAD-B588-5E9E06744C4A}" type="presOf" srcId="{29C2C3AA-D626-4F78-A4C0-C11FBA7C4B60}" destId="{E8CC5AE3-04A4-497C-BB82-C3C6E4C89622}" srcOrd="0" destOrd="1" presId="urn:microsoft.com/office/officeart/2005/8/layout/vList6"/>
    <dgm:cxn modelId="{485FEFE3-3045-4323-8502-2FB586B193C2}" type="presOf" srcId="{D2D828BC-BF0C-4E72-A4C5-AF00A79534A7}" destId="{5DF0DB7D-4652-4516-8FC5-AA8F1309F6A3}" srcOrd="0" destOrd="0" presId="urn:microsoft.com/office/officeart/2005/8/layout/vList6"/>
    <dgm:cxn modelId="{ED7A56E7-808F-4042-9723-B69DC00E3658}" srcId="{C94D531D-77AB-4516-9BD4-88FD8647B99F}" destId="{13D71118-6BF7-4CCE-BB90-829D46B5CCE3}" srcOrd="1" destOrd="0" parTransId="{A02F18D4-B131-47C5-A7AD-04957AA19AF7}" sibTransId="{763896C0-5B74-4EF7-8265-419F4223B60E}"/>
    <dgm:cxn modelId="{EEE58854-C2B8-4CFF-8AD3-116F46E15409}" srcId="{550EB8C0-DDDC-4C35-BF19-3DA2F1932B69}" destId="{0EDD3434-40D9-47D6-9EEB-D128BC80F228}" srcOrd="0" destOrd="0" parTransId="{29C21F63-D3B0-4508-BC53-B090B21C409D}" sibTransId="{5683C290-B443-4979-9D3E-D1B18ACAFCC1}"/>
    <dgm:cxn modelId="{9198C1EE-05CE-46FD-9FB2-17DDB8B13EA5}" type="presOf" srcId="{61C9B144-6C2D-41E8-945E-9DD702E522AA}" destId="{35B907CE-765B-4509-8BF8-83001BC7C61B}" srcOrd="0" destOrd="1" presId="urn:microsoft.com/office/officeart/2005/8/layout/vList6"/>
    <dgm:cxn modelId="{E35353B3-208C-4693-BAA4-C15D87C59045}" type="presOf" srcId="{AEC44CAF-D847-4173-82E3-895B0F3EF453}" destId="{D89AB2F2-7E08-416F-ACA4-478AFB06DB76}" srcOrd="0" destOrd="2" presId="urn:microsoft.com/office/officeart/2005/8/layout/vList6"/>
    <dgm:cxn modelId="{FB2428D8-4AE6-4300-A87F-8D183AD5EBA5}" type="presOf" srcId="{13D71118-6BF7-4CCE-BB90-829D46B5CCE3}" destId="{D4B955BA-B5C8-490B-8549-608923D0F3CF}" srcOrd="0" destOrd="0" presId="urn:microsoft.com/office/officeart/2005/8/layout/vList6"/>
    <dgm:cxn modelId="{FC98250E-6723-4185-8753-A68C8DD662D2}" type="presOf" srcId="{32DACD5F-8C8F-40BC-B86A-4DA93F01E5BB}" destId="{35B907CE-765B-4509-8BF8-83001BC7C61B}" srcOrd="0" destOrd="0" presId="urn:microsoft.com/office/officeart/2005/8/layout/vList6"/>
    <dgm:cxn modelId="{B4E9B302-EDAA-41F1-9656-8ED4EECA0CEE}" srcId="{D2D828BC-BF0C-4E72-A4C5-AF00A79534A7}" destId="{32DACD5F-8C8F-40BC-B86A-4DA93F01E5BB}" srcOrd="0" destOrd="0" parTransId="{6A14E4A1-428D-4203-AF0B-F4B52DD1922C}" sibTransId="{84775C44-716C-43B7-9FA1-0EFF93C27A8A}"/>
    <dgm:cxn modelId="{7FA721EF-81B8-444E-B558-9E2E561FC713}" srcId="{550EB8C0-DDDC-4C35-BF19-3DA2F1932B69}" destId="{AEC44CAF-D847-4173-82E3-895B0F3EF453}" srcOrd="2" destOrd="0" parTransId="{E257BD2D-5F11-4FA3-A37C-A73AC559BA05}" sibTransId="{10E3E7A0-6C38-470E-817C-7AAF7027DF34}"/>
    <dgm:cxn modelId="{76FF9DA7-5A96-4AF1-9B0B-6B52AC57366C}" type="presParOf" srcId="{E1E9AC90-CDA6-4873-9404-BAEA999F9BBF}" destId="{1149AC8E-E94D-44D6-9B77-B5D649F98B9B}" srcOrd="0" destOrd="0" presId="urn:microsoft.com/office/officeart/2005/8/layout/vList6"/>
    <dgm:cxn modelId="{4C300826-DC0B-4ADA-9A1E-294A2E9ACE3C}" type="presParOf" srcId="{1149AC8E-E94D-44D6-9B77-B5D649F98B9B}" destId="{5DF0DB7D-4652-4516-8FC5-AA8F1309F6A3}" srcOrd="0" destOrd="0" presId="urn:microsoft.com/office/officeart/2005/8/layout/vList6"/>
    <dgm:cxn modelId="{ADB57E6D-E85A-43FF-ADFB-CCA15B11CB81}" type="presParOf" srcId="{1149AC8E-E94D-44D6-9B77-B5D649F98B9B}" destId="{35B907CE-765B-4509-8BF8-83001BC7C61B}" srcOrd="1" destOrd="0" presId="urn:microsoft.com/office/officeart/2005/8/layout/vList6"/>
    <dgm:cxn modelId="{076C2521-3C69-46F1-B8F2-3123DC70C031}" type="presParOf" srcId="{E1E9AC90-CDA6-4873-9404-BAEA999F9BBF}" destId="{D32028A0-BA1E-4BF7-B5D1-33CF3603EDA5}" srcOrd="1" destOrd="0" presId="urn:microsoft.com/office/officeart/2005/8/layout/vList6"/>
    <dgm:cxn modelId="{5669C5F1-6B49-45AC-8718-C462A2EDB4AF}" type="presParOf" srcId="{E1E9AC90-CDA6-4873-9404-BAEA999F9BBF}" destId="{F2D63ADB-1287-4D71-84FE-826DF5CF7C22}" srcOrd="2" destOrd="0" presId="urn:microsoft.com/office/officeart/2005/8/layout/vList6"/>
    <dgm:cxn modelId="{994D7CB5-B538-4EF6-8732-596C482BFC89}" type="presParOf" srcId="{F2D63ADB-1287-4D71-84FE-826DF5CF7C22}" destId="{D4B955BA-B5C8-490B-8549-608923D0F3CF}" srcOrd="0" destOrd="0" presId="urn:microsoft.com/office/officeart/2005/8/layout/vList6"/>
    <dgm:cxn modelId="{CF0C4100-1653-4AEC-87DE-3B1714F28781}" type="presParOf" srcId="{F2D63ADB-1287-4D71-84FE-826DF5CF7C22}" destId="{E8CC5AE3-04A4-497C-BB82-C3C6E4C89622}" srcOrd="1" destOrd="0" presId="urn:microsoft.com/office/officeart/2005/8/layout/vList6"/>
    <dgm:cxn modelId="{0A4A5818-220D-4EF7-B132-7A933F9A4D53}" type="presParOf" srcId="{E1E9AC90-CDA6-4873-9404-BAEA999F9BBF}" destId="{86D2633C-C794-4A87-8257-D9A03791B2E1}" srcOrd="3" destOrd="0" presId="urn:microsoft.com/office/officeart/2005/8/layout/vList6"/>
    <dgm:cxn modelId="{823A04E3-ED26-4E30-9DB5-E5D15B460D88}" type="presParOf" srcId="{E1E9AC90-CDA6-4873-9404-BAEA999F9BBF}" destId="{560DBB17-9A41-48F1-AC30-4CDB3E4A5B22}" srcOrd="4" destOrd="0" presId="urn:microsoft.com/office/officeart/2005/8/layout/vList6"/>
    <dgm:cxn modelId="{291B59DD-6381-471E-988A-D9A64D90AF18}" type="presParOf" srcId="{560DBB17-9A41-48F1-AC30-4CDB3E4A5B22}" destId="{C38AE7BB-BDDE-489A-A4C9-EDB3827DC8A3}" srcOrd="0" destOrd="0" presId="urn:microsoft.com/office/officeart/2005/8/layout/vList6"/>
    <dgm:cxn modelId="{4AA4F5DE-27F6-4912-8897-F1D27C09501F}" type="presParOf" srcId="{560DBB17-9A41-48F1-AC30-4CDB3E4A5B22}" destId="{D89AB2F2-7E08-416F-ACA4-478AFB06DB7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907CE-765B-4509-8BF8-83001BC7C61B}">
      <dsp:nvSpPr>
        <dsp:cNvPr id="0" name=""/>
        <dsp:cNvSpPr/>
      </dsp:nvSpPr>
      <dsp:spPr>
        <a:xfrm>
          <a:off x="4580487" y="0"/>
          <a:ext cx="6870730" cy="15281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Top Down Approach</a:t>
          </a:r>
          <a:endParaRPr lang="en-IN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latin typeface="Arial" panose="020B0604020202020204" pitchFamily="34" charset="0"/>
              <a:cs typeface="Arial" panose="020B0604020202020204" pitchFamily="34" charset="0"/>
            </a:rPr>
            <a:t> Sub-problems are independent so we can solve them in any order.</a:t>
          </a:r>
          <a:endParaRPr lang="en-IN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0487" y="191018"/>
        <a:ext cx="6297677" cy="1146105"/>
      </dsp:txXfrm>
    </dsp:sp>
    <dsp:sp modelId="{5DF0DB7D-4652-4516-8FC5-AA8F1309F6A3}">
      <dsp:nvSpPr>
        <dsp:cNvPr id="0" name=""/>
        <dsp:cNvSpPr/>
      </dsp:nvSpPr>
      <dsp:spPr>
        <a:xfrm>
          <a:off x="0" y="0"/>
          <a:ext cx="4580487" cy="15281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Divide and Conquer</a:t>
          </a:r>
          <a:endParaRPr lang="en-IN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598" y="74598"/>
        <a:ext cx="4431291" cy="1378945"/>
      </dsp:txXfrm>
    </dsp:sp>
    <dsp:sp modelId="{E8CC5AE3-04A4-497C-BB82-C3C6E4C89622}">
      <dsp:nvSpPr>
        <dsp:cNvPr id="0" name=""/>
        <dsp:cNvSpPr/>
      </dsp:nvSpPr>
      <dsp:spPr>
        <a:xfrm>
          <a:off x="4580487" y="1680955"/>
          <a:ext cx="6870730" cy="15281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Bottom up Approach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We can always choose the "right" sub-problem by a greedy choice.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0487" y="1871973"/>
        <a:ext cx="6297677" cy="1146105"/>
      </dsp:txXfrm>
    </dsp:sp>
    <dsp:sp modelId="{D4B955BA-B5C8-490B-8549-608923D0F3CF}">
      <dsp:nvSpPr>
        <dsp:cNvPr id="0" name=""/>
        <dsp:cNvSpPr/>
      </dsp:nvSpPr>
      <dsp:spPr>
        <a:xfrm>
          <a:off x="0" y="1680955"/>
          <a:ext cx="4580487" cy="15281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Greedy Algorithm</a:t>
          </a:r>
          <a:endParaRPr lang="en-IN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598" y="1755553"/>
        <a:ext cx="4431291" cy="1378945"/>
      </dsp:txXfrm>
    </dsp:sp>
    <dsp:sp modelId="{D89AB2F2-7E08-416F-ACA4-478AFB06DB76}">
      <dsp:nvSpPr>
        <dsp:cNvPr id="0" name=""/>
        <dsp:cNvSpPr/>
      </dsp:nvSpPr>
      <dsp:spPr>
        <a:xfrm>
          <a:off x="4580487" y="3361910"/>
          <a:ext cx="6870730" cy="15281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We solve many sub-problems and store the results.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Not all of them will contribute to solving the larger problem.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80487" y="3552928"/>
        <a:ext cx="6297677" cy="1146105"/>
      </dsp:txXfrm>
    </dsp:sp>
    <dsp:sp modelId="{C38AE7BB-BDDE-489A-A4C9-EDB3827DC8A3}">
      <dsp:nvSpPr>
        <dsp:cNvPr id="0" name=""/>
        <dsp:cNvSpPr/>
      </dsp:nvSpPr>
      <dsp:spPr>
        <a:xfrm>
          <a:off x="0" y="3361910"/>
          <a:ext cx="4580487" cy="15281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latin typeface="Arial" panose="020B0604020202020204" pitchFamily="34" charset="0"/>
              <a:cs typeface="Arial" panose="020B0604020202020204" pitchFamily="34" charset="0"/>
            </a:rPr>
            <a:t>Dynamic Programming</a:t>
          </a:r>
          <a:endParaRPr lang="en-IN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598" y="3436508"/>
        <a:ext cx="4431291" cy="1378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16/3/2020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11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>
            <a:normAutofit fontScale="77500" lnSpcReduction="20000"/>
          </a:bodyPr>
          <a:lstStyle/>
          <a:p>
            <a:r>
              <a:rPr lang="en-SG" dirty="0" smtClean="0"/>
              <a:t>Dynamic Programming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Algorithm: </a:t>
            </a:r>
            <a:r>
              <a:rPr lang="en-IN" smtClean="0"/>
              <a:t>0/1 Knapsack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0" y="1505001"/>
            <a:ext cx="8723451" cy="3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1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Programming: 0/1 Knapsack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fr-F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Output </a:t>
            </a:r>
            <a:r>
              <a:rPr lang="fr-F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</a:t>
            </a:r>
            <a:r>
              <a:rPr lang="fr-F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FontTx/>
              <a:buNone/>
            </a:pPr>
            <a:endParaRPr lang="fr-FR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buFontTx/>
              <a:buNone/>
            </a:pP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fr-F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fr-FR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i,w</a:t>
            </a: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)=Max[ xi + </a:t>
            </a:r>
            <a:r>
              <a:rPr lang="fr-F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V(i-1,w-wi</a:t>
            </a: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; </a:t>
            </a:r>
            <a:r>
              <a:rPr lang="fr-F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V(i-1,w</a:t>
            </a:r>
            <a:r>
              <a:rPr lang="fr-F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]</a:t>
            </a:r>
          </a:p>
          <a:p>
            <a:pPr>
              <a:buFontTx/>
              <a:buNone/>
            </a:pPr>
            <a:endParaRPr lang="fr-F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fr-F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610956" y="2007344"/>
            <a:ext cx="2588950" cy="1073785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310562" y="2092715"/>
            <a:ext cx="1384189" cy="988413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 flipV="1">
            <a:off x="6149224" y="3099029"/>
            <a:ext cx="875753" cy="2268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8215175" y="3153865"/>
            <a:ext cx="71437" cy="719138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587100" y="5367129"/>
            <a:ext cx="3833550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 One Item i + optimum </a:t>
            </a:r>
            <a:r>
              <a:rPr lang="fr-FR" dirty="0" err="1" smtClean="0">
                <a:solidFill>
                  <a:srgbClr val="FF0000"/>
                </a:solidFill>
              </a:rPr>
              <a:t>combination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weight</a:t>
            </a:r>
            <a:r>
              <a:rPr lang="fr-FR" dirty="0" smtClean="0">
                <a:solidFill>
                  <a:srgbClr val="FF0000"/>
                </a:solidFill>
              </a:rPr>
              <a:t> w-</a:t>
            </a:r>
            <a:r>
              <a:rPr lang="fr-FR" dirty="0" err="1" smtClean="0">
                <a:solidFill>
                  <a:srgbClr val="FF0000"/>
                </a:solidFill>
              </a:rPr>
              <a:t>wi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72831" y="3909516"/>
            <a:ext cx="3933641" cy="64633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33CC"/>
                </a:solidFill>
              </a:rPr>
              <a:t>No </a:t>
            </a:r>
            <a:r>
              <a:rPr lang="fr-FR" dirty="0">
                <a:solidFill>
                  <a:srgbClr val="0033CC"/>
                </a:solidFill>
              </a:rPr>
              <a:t>Item i + optimum </a:t>
            </a:r>
            <a:r>
              <a:rPr lang="fr-FR" dirty="0" err="1">
                <a:solidFill>
                  <a:srgbClr val="0033CC"/>
                </a:solidFill>
              </a:rPr>
              <a:t>combination</a:t>
            </a:r>
            <a:r>
              <a:rPr lang="fr-FR" dirty="0">
                <a:solidFill>
                  <a:srgbClr val="0033CC"/>
                </a:solidFill>
              </a:rPr>
              <a:t> </a:t>
            </a:r>
            <a:r>
              <a:rPr lang="fr-FR" dirty="0" smtClean="0">
                <a:solidFill>
                  <a:srgbClr val="0033CC"/>
                </a:solidFill>
              </a:rPr>
              <a:t>items</a:t>
            </a:r>
          </a:p>
          <a:p>
            <a:r>
              <a:rPr lang="fr-FR" dirty="0" smtClean="0">
                <a:solidFill>
                  <a:srgbClr val="0033CC"/>
                </a:solidFill>
              </a:rPr>
              <a:t> </a:t>
            </a:r>
            <a:r>
              <a:rPr lang="fr-FR" dirty="0">
                <a:solidFill>
                  <a:srgbClr val="0033CC"/>
                </a:solidFill>
              </a:rPr>
              <a:t>1 to i-1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80" y="3567188"/>
            <a:ext cx="5451821" cy="276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12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28" y="1425146"/>
            <a:ext cx="6925345" cy="521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72" y="1833769"/>
            <a:ext cx="7425313" cy="41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93" y="1566247"/>
            <a:ext cx="4659281" cy="2589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261" y="1456953"/>
            <a:ext cx="4896282" cy="2655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995" y="3957743"/>
            <a:ext cx="4772679" cy="25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47" y="1505001"/>
            <a:ext cx="8723451" cy="3900516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9128098" y="2858493"/>
            <a:ext cx="687788" cy="21707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0112159" y="3736217"/>
            <a:ext cx="8566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O(</a:t>
            </a:r>
            <a:r>
              <a:rPr lang="en-IN" dirty="0" err="1" smtClean="0"/>
              <a:t>n</a:t>
            </a:r>
            <a:r>
              <a:rPr lang="en-IN" dirty="0" err="1"/>
              <a:t>W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75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Ques</a:t>
            </a:r>
            <a:r>
              <a:rPr lang="en-US" dirty="0" smtClean="0"/>
              <a:t>: For </a:t>
            </a:r>
            <a:r>
              <a:rPr lang="en-US" dirty="0"/>
              <a:t>the given set of items and knapsack capacity = 5 kg, find the optimal solution for the 0/1 knapsack problem making use of dynamic programming approach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711" y="2218131"/>
            <a:ext cx="5941943" cy="43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 smtClean="0"/>
              <a:t>Thus</a:t>
            </a:r>
            <a:r>
              <a:rPr lang="en-US" dirty="0"/>
              <a:t>, items that must be put in the knapsack to obtain the maximum value 7 </a:t>
            </a:r>
            <a:r>
              <a:rPr lang="en-US" dirty="0" smtClean="0"/>
              <a:t>are-</a:t>
            </a:r>
          </a:p>
          <a:p>
            <a:pPr marL="0" indent="0" fontAlgn="base">
              <a:buNone/>
            </a:pPr>
            <a:r>
              <a:rPr lang="en-IN" b="1" smtClean="0"/>
              <a:t>					Item-1 </a:t>
            </a:r>
            <a:r>
              <a:rPr lang="en-IN" b="1"/>
              <a:t>and Item-2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219" y="1590526"/>
            <a:ext cx="5603972" cy="31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3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design technique (like divide and conquer</a:t>
            </a:r>
            <a:r>
              <a:rPr lang="en-US" dirty="0" smtClean="0"/>
              <a:t>).</a:t>
            </a:r>
          </a:p>
          <a:p>
            <a:r>
              <a:rPr lang="en-US" dirty="0"/>
              <a:t>Applicable when </a:t>
            </a:r>
            <a:r>
              <a:rPr lang="en-US" dirty="0" smtClean="0"/>
              <a:t>sub-problems </a:t>
            </a:r>
            <a:r>
              <a:rPr lang="en-US" dirty="0"/>
              <a:t>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independent.</a:t>
            </a:r>
          </a:p>
          <a:p>
            <a:r>
              <a:rPr lang="en-US" dirty="0"/>
              <a:t>T</a:t>
            </a:r>
            <a:r>
              <a:rPr lang="en-US" dirty="0" smtClean="0"/>
              <a:t>echnique </a:t>
            </a:r>
            <a:r>
              <a:rPr lang="en-US" dirty="0"/>
              <a:t>for problems </a:t>
            </a:r>
            <a:r>
              <a:rPr lang="en-US" dirty="0" smtClean="0"/>
              <a:t>with: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b="1" dirty="0" smtClean="0">
                <a:solidFill>
                  <a:schemeClr val="tx1"/>
                </a:solidFill>
              </a:rPr>
              <a:t>ptimal substructure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</a:rPr>
              <a:t>Overlapping sub-problems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	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6" name="Picture 4" descr="mrayztno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48" y="2927433"/>
            <a:ext cx="3315556" cy="28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1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idea of dynamic programming is to use a table to store the solutions of solved </a:t>
            </a:r>
            <a:r>
              <a:rPr lang="en-US" dirty="0" smtClean="0"/>
              <a:t>sub-problems.</a:t>
            </a:r>
          </a:p>
          <a:p>
            <a:r>
              <a:rPr lang="en-US" dirty="0" smtClean="0"/>
              <a:t> </a:t>
            </a:r>
            <a:r>
              <a:rPr lang="en-US" dirty="0"/>
              <a:t>If you face a </a:t>
            </a:r>
            <a:r>
              <a:rPr lang="en-US" dirty="0" smtClean="0"/>
              <a:t>sub-problem </a:t>
            </a:r>
            <a:r>
              <a:rPr lang="en-US" dirty="0"/>
              <a:t>again, you just need to take the solution in the table without having to solve it again.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7" name="Picture 4" descr="https://www.guru99.com/images/1/043019_0611_KnapsackPr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28" y="3923914"/>
            <a:ext cx="62769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05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Optimal sub-structure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optimal solution to a problem contains optimal </a:t>
            </a:r>
            <a:r>
              <a:rPr lang="en-US" dirty="0" smtClean="0"/>
              <a:t>solutions </a:t>
            </a:r>
            <a:r>
              <a:rPr lang="en-US" dirty="0"/>
              <a:t>to </a:t>
            </a:r>
            <a:r>
              <a:rPr lang="en-US" dirty="0" smtClean="0"/>
              <a:t>sub-problems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doesn't necessarily mean that every optimal </a:t>
            </a:r>
            <a:r>
              <a:rPr lang="en-US" dirty="0" smtClean="0"/>
              <a:t>solution </a:t>
            </a:r>
            <a:r>
              <a:rPr lang="en-US" dirty="0"/>
              <a:t>to a </a:t>
            </a:r>
            <a:r>
              <a:rPr lang="en-US" dirty="0" smtClean="0"/>
              <a:t>sub-problem </a:t>
            </a:r>
            <a:r>
              <a:rPr lang="en-US" dirty="0"/>
              <a:t>will contribute to the main solution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. 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1026" name="Picture 2" descr="Image result for dynami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57" y="2942351"/>
            <a:ext cx="6432081" cy="344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1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Overlapping Sub-problems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</a:rPr>
              <a:t>If a recursive algorithm revisits the same </a:t>
            </a:r>
            <a:r>
              <a:rPr lang="en-US" sz="2400" dirty="0" smtClean="0">
                <a:solidFill>
                  <a:schemeClr val="tx1"/>
                </a:solidFill>
              </a:rPr>
              <a:t>sub-problems </a:t>
            </a:r>
            <a:r>
              <a:rPr lang="en-US" sz="2400" dirty="0">
                <a:solidFill>
                  <a:schemeClr val="tx1"/>
                </a:solidFill>
              </a:rPr>
              <a:t>over and over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 the problem has overlapping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sub-problems.</a:t>
            </a:r>
            <a:endParaRPr lang="en-US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14" y="2657313"/>
            <a:ext cx="7234983" cy="345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7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Programming: General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b="1" dirty="0"/>
              <a:t>Characterize</a:t>
            </a:r>
            <a:r>
              <a:rPr lang="en-US" dirty="0"/>
              <a:t> the structure of an optimal </a:t>
            </a:r>
            <a:r>
              <a:rPr lang="en-US" dirty="0" smtClean="0"/>
              <a:t>solution.</a:t>
            </a:r>
            <a:endParaRPr lang="en-US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b="1" dirty="0"/>
              <a:t>Recursively</a:t>
            </a:r>
            <a:r>
              <a:rPr lang="en-US" dirty="0"/>
              <a:t> define the value of an optimal </a:t>
            </a:r>
            <a:r>
              <a:rPr lang="en-US" dirty="0" smtClean="0"/>
              <a:t>solution.</a:t>
            </a:r>
            <a:endParaRPr lang="en-US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b="1" dirty="0"/>
              <a:t>Compute</a:t>
            </a:r>
            <a:r>
              <a:rPr lang="en-US" dirty="0"/>
              <a:t> the value of an optimal solution in a bottom-up </a:t>
            </a:r>
            <a:r>
              <a:rPr lang="en-US" dirty="0" smtClean="0"/>
              <a:t>fashion.</a:t>
            </a:r>
            <a:endParaRPr lang="en-US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b="1" dirty="0"/>
              <a:t>Construct</a:t>
            </a:r>
            <a:r>
              <a:rPr lang="en-US" dirty="0"/>
              <a:t> an optimal solution from computed information (not </a:t>
            </a:r>
            <a:r>
              <a:rPr lang="en-US" dirty="0" smtClean="0"/>
              <a:t>always necessary).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94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comparison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86262"/>
              </p:ext>
            </p:extLst>
          </p:nvPr>
        </p:nvGraphicFramePr>
        <p:xfrm>
          <a:off x="440583" y="1534925"/>
          <a:ext cx="11451218" cy="489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0/1 Knapsack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Given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</a:p>
          <a:p>
            <a:r>
              <a:rPr lang="en-US" dirty="0" smtClean="0"/>
              <a:t>A </a:t>
            </a:r>
            <a:r>
              <a:rPr lang="en-US" dirty="0"/>
              <a:t>knapsack with maximum capacity W, and a set S consisting of n </a:t>
            </a:r>
            <a:r>
              <a:rPr lang="en-US" dirty="0" smtClean="0"/>
              <a:t>items. </a:t>
            </a:r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item </a:t>
            </a:r>
            <a:r>
              <a:rPr lang="en-US" dirty="0" err="1"/>
              <a:t>i</a:t>
            </a:r>
            <a:r>
              <a:rPr lang="en-US" dirty="0"/>
              <a:t> has some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benefit value b</a:t>
            </a:r>
            <a:r>
              <a:rPr lang="en-US" baseline="-25000" dirty="0"/>
              <a:t>i </a:t>
            </a:r>
            <a:r>
              <a:rPr lang="en-US" dirty="0"/>
              <a:t> </a:t>
            </a:r>
          </a:p>
          <a:p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Items </a:t>
            </a:r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are 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indivisible</a:t>
            </a:r>
            <a:r>
              <a:rPr lang="en-US" altLang="zh-CN" dirty="0" smtClean="0"/>
              <a:t>, Y</a:t>
            </a:r>
            <a:r>
              <a:rPr lang="en-US" altLang="zh-CN" dirty="0" smtClean="0">
                <a:solidFill>
                  <a:schemeClr val="tx1"/>
                </a:solidFill>
                <a:ea typeface="SimSun" panose="02010600030101010101" pitchFamily="2" charset="-122"/>
              </a:rPr>
              <a:t>ou </a:t>
            </a:r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either take an item or not. </a:t>
            </a:r>
            <a:endParaRPr lang="en-US" altLang="zh-CN" dirty="0" smtClean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b="1" u="sng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Problem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dirty="0"/>
              <a:t>How to pack the knapsack to achieve maximum total value of packed items</a:t>
            </a:r>
            <a:r>
              <a:rPr lang="en-US" dirty="0" smtClean="0"/>
              <a:t>? </a:t>
            </a:r>
            <a:endParaRPr lang="en-US" dirty="0"/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altLang="zh-CN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altLang="zh-CN" i="1" dirty="0">
                <a:latin typeface="Times New Roman" panose="02020603050405020304" pitchFamily="18" charset="0"/>
                <a:ea typeface="SimSun" panose="02010600030101010101" pitchFamily="2" charset="-122"/>
              </a:rPr>
              <a:t>problem is called a “0-1” problem, because each item must be entirely accepted </a:t>
            </a:r>
            <a:r>
              <a:rPr lang="en-US" altLang="zh-CN" i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or </a:t>
            </a:r>
            <a:r>
              <a:rPr lang="en-US" altLang="zh-CN" i="1" dirty="0">
                <a:latin typeface="Times New Roman" panose="02020603050405020304" pitchFamily="18" charset="0"/>
                <a:ea typeface="SimSun" panose="02010600030101010101" pitchFamily="2" charset="-122"/>
              </a:rPr>
              <a:t>rejected.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Can we Solve this problem using Greedy?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031477" y="4505379"/>
            <a:ext cx="10770042" cy="974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20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Brute Force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Problem, in other words, is to </a:t>
            </a:r>
            <a:r>
              <a:rPr lang="en-US" altLang="zh-CN" dirty="0" smtClean="0">
                <a:ea typeface="SimSun" panose="02010600030101010101" pitchFamily="2" charset="-122"/>
              </a:rPr>
              <a:t>find: </a:t>
            </a:r>
            <a:endParaRPr lang="en-US" altLang="zh-CN" dirty="0"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US" altLang="zh-CN" dirty="0" smtClean="0">
                <a:ea typeface="SimSun" panose="02010600030101010101" pitchFamily="2" charset="-122"/>
              </a:rPr>
              <a:t>Brute-force approach : </a:t>
            </a:r>
            <a:r>
              <a:rPr lang="en-US" altLang="zh-CN" dirty="0">
                <a:ea typeface="SimSun" panose="02010600030101010101" pitchFamily="2" charset="-122"/>
              </a:rPr>
              <a:t>Since there are </a:t>
            </a:r>
            <a:r>
              <a:rPr lang="en-US" altLang="zh-CN" i="1" dirty="0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items, there are </a:t>
            </a:r>
            <a:r>
              <a:rPr lang="en-US" altLang="zh-CN" i="1" dirty="0">
                <a:ea typeface="SimSun" panose="02010600030101010101" pitchFamily="2" charset="-122"/>
              </a:rPr>
              <a:t>2</a:t>
            </a:r>
            <a:r>
              <a:rPr lang="en-US" altLang="zh-CN" i="1" baseline="30000" dirty="0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possible combinations of items</a:t>
            </a:r>
            <a:r>
              <a:rPr lang="en-US" altLang="zh-CN" dirty="0" smtClean="0">
                <a:ea typeface="SimSun" panose="02010600030101010101" pitchFamily="2" charset="-122"/>
              </a:rPr>
              <a:t>.</a:t>
            </a:r>
            <a:r>
              <a:rPr lang="en-US" altLang="zh-CN" dirty="0">
                <a:ea typeface="SimSun" panose="02010600030101010101" pitchFamily="2" charset="-122"/>
              </a:rPr>
              <a:t> Running time will be </a:t>
            </a:r>
            <a:r>
              <a:rPr lang="en-US" altLang="zh-CN" b="1" i="1" dirty="0">
                <a:ea typeface="SimSun" panose="02010600030101010101" pitchFamily="2" charset="-122"/>
              </a:rPr>
              <a:t>O(2</a:t>
            </a:r>
            <a:r>
              <a:rPr lang="en-US" altLang="zh-CN" b="1" i="1" baseline="30000" dirty="0">
                <a:ea typeface="SimSun" panose="02010600030101010101" pitchFamily="2" charset="-122"/>
              </a:rPr>
              <a:t>n</a:t>
            </a:r>
            <a:r>
              <a:rPr lang="en-US" altLang="zh-CN" b="1" i="1" dirty="0" smtClean="0">
                <a:ea typeface="SimSun" panose="02010600030101010101" pitchFamily="2" charset="-122"/>
              </a:rPr>
              <a:t>).</a:t>
            </a:r>
            <a:endParaRPr lang="en-US" altLang="zh-CN" b="1" dirty="0"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536042"/>
              </p:ext>
            </p:extLst>
          </p:nvPr>
        </p:nvGraphicFramePr>
        <p:xfrm>
          <a:off x="2686050" y="2160588"/>
          <a:ext cx="55610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904760" imgH="342720" progId="Equation.3">
                  <p:embed/>
                </p:oleObj>
              </mc:Choice>
              <mc:Fallback>
                <p:oleObj name="Equation" r:id="rId3" imgW="1904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160588"/>
                        <a:ext cx="556101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30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454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SimSun</vt:lpstr>
      <vt:lpstr>Arial</vt:lpstr>
      <vt:lpstr>Calibri</vt:lpstr>
      <vt:lpstr>Symbol</vt:lpstr>
      <vt:lpstr>Times New Roman</vt:lpstr>
      <vt:lpstr>Wingdings</vt:lpstr>
      <vt:lpstr>等线</vt:lpstr>
      <vt:lpstr>Office Theme</vt:lpstr>
      <vt:lpstr>Equation</vt:lpstr>
      <vt:lpstr>Lecture 11</vt:lpstr>
      <vt:lpstr>Dynamic Programming</vt:lpstr>
      <vt:lpstr>Dynamic Programming</vt:lpstr>
      <vt:lpstr>Optimal sub-structure</vt:lpstr>
      <vt:lpstr>Overlapping Sub-problems</vt:lpstr>
      <vt:lpstr>Dynamic Programming: General method</vt:lpstr>
      <vt:lpstr>A comparison</vt:lpstr>
      <vt:lpstr>0/1 Knapsack problem</vt:lpstr>
      <vt:lpstr>Brute Force Approach</vt:lpstr>
      <vt:lpstr>Algorithm: 0/1 Knapsack</vt:lpstr>
      <vt:lpstr>Dynamic Programming: 0/1 Knapsack</vt:lpstr>
      <vt:lpstr>Solution</vt:lpstr>
      <vt:lpstr>Solution</vt:lpstr>
      <vt:lpstr>Solution</vt:lpstr>
      <vt:lpstr>Complexity Analysis</vt:lpstr>
      <vt:lpstr>In Class Practice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75</cp:revision>
  <dcterms:created xsi:type="dcterms:W3CDTF">2019-07-12T07:18:02Z</dcterms:created>
  <dcterms:modified xsi:type="dcterms:W3CDTF">2020-03-16T05:16:46Z</dcterms:modified>
</cp:coreProperties>
</file>