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276" r:id="rId4"/>
    <p:sldId id="282" r:id="rId5"/>
    <p:sldId id="283" r:id="rId6"/>
    <p:sldId id="284" r:id="rId7"/>
    <p:sldId id="285" r:id="rId8"/>
    <p:sldId id="278" r:id="rId9"/>
    <p:sldId id="277" r:id="rId10"/>
    <p:sldId id="279" r:id="rId11"/>
    <p:sldId id="280" r:id="rId12"/>
    <p:sldId id="292" r:id="rId13"/>
    <p:sldId id="293" r:id="rId14"/>
    <p:sldId id="294" r:id="rId15"/>
    <p:sldId id="288" r:id="rId16"/>
    <p:sldId id="289" r:id="rId17"/>
    <p:sldId id="290" r:id="rId18"/>
    <p:sldId id="287" r:id="rId19"/>
    <p:sldId id="291" r:id="rId20"/>
    <p:sldId id="295" r:id="rId21"/>
    <p:sldId id="296" r:id="rId22"/>
    <p:sldId id="297" r:id="rId23"/>
    <p:sldId id="298" r:id="rId24"/>
    <p:sldId id="303" r:id="rId25"/>
    <p:sldId id="300" r:id="rId26"/>
    <p:sldId id="301" r:id="rId27"/>
    <p:sldId id="302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00E0E7-69C2-437F-877B-242B360B5D3B}">
          <p14:sldIdLst>
            <p14:sldId id="256"/>
            <p14:sldId id="273"/>
            <p14:sldId id="276"/>
            <p14:sldId id="282"/>
            <p14:sldId id="283"/>
            <p14:sldId id="284"/>
            <p14:sldId id="285"/>
            <p14:sldId id="278"/>
            <p14:sldId id="277"/>
            <p14:sldId id="279"/>
            <p14:sldId id="280"/>
            <p14:sldId id="292"/>
            <p14:sldId id="293"/>
            <p14:sldId id="294"/>
            <p14:sldId id="288"/>
            <p14:sldId id="289"/>
            <p14:sldId id="290"/>
            <p14:sldId id="287"/>
            <p14:sldId id="291"/>
            <p14:sldId id="295"/>
            <p14:sldId id="296"/>
            <p14:sldId id="297"/>
            <p14:sldId id="298"/>
            <p14:sldId id="303"/>
            <p14:sldId id="300"/>
            <p14:sldId id="301"/>
            <p14:sldId id="302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D0D4D-4C50-4672-B9AC-FA555403DC68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BA598DB-2B7A-499A-914F-49FB1E526742}">
      <dgm:prSet phldrT="[Text]" custT="1"/>
      <dgm:spPr/>
      <dgm:t>
        <a:bodyPr/>
        <a:lstStyle/>
        <a:p>
          <a:r>
            <a:rPr lang="en-IN" sz="2400" dirty="0" smtClean="0">
              <a:latin typeface="Arial" panose="020B0604020202020204" pitchFamily="34" charset="0"/>
              <a:cs typeface="Arial" panose="020B0604020202020204" pitchFamily="34" charset="0"/>
            </a:rPr>
            <a:t>Minimum</a:t>
          </a:r>
          <a:r>
            <a:rPr lang="en-IN" sz="2400" dirty="0" smtClean="0"/>
            <a:t> Spanning Tree</a:t>
          </a:r>
          <a:endParaRPr lang="en-IN" sz="2400" dirty="0"/>
        </a:p>
      </dgm:t>
    </dgm:pt>
    <dgm:pt modelId="{EA1DCD5E-1C57-4ED3-BD5F-E48C5C66EAB7}" type="parTrans" cxnId="{DCCFC6F0-84B0-41C4-94A1-034B15CA511C}">
      <dgm:prSet/>
      <dgm:spPr/>
      <dgm:t>
        <a:bodyPr/>
        <a:lstStyle/>
        <a:p>
          <a:endParaRPr lang="en-IN" sz="2200"/>
        </a:p>
      </dgm:t>
    </dgm:pt>
    <dgm:pt modelId="{BE921B4D-67AA-40BF-B631-AD647BCE8306}" type="sibTrans" cxnId="{DCCFC6F0-84B0-41C4-94A1-034B15CA511C}">
      <dgm:prSet/>
      <dgm:spPr/>
      <dgm:t>
        <a:bodyPr/>
        <a:lstStyle/>
        <a:p>
          <a:endParaRPr lang="en-IN" sz="2200"/>
        </a:p>
      </dgm:t>
    </dgm:pt>
    <dgm:pt modelId="{4C7C17F4-850B-4C4E-901F-877EF9E11BDA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It is Acyclic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CA9414-B33A-4480-B267-4278157437E4}" type="parTrans" cxnId="{9EA57249-D5DF-4C82-9A67-46E0869E576E}">
      <dgm:prSet/>
      <dgm:spPr/>
      <dgm:t>
        <a:bodyPr/>
        <a:lstStyle/>
        <a:p>
          <a:endParaRPr lang="en-IN" sz="2200"/>
        </a:p>
      </dgm:t>
    </dgm:pt>
    <dgm:pt modelId="{65B287B1-F80E-45EB-AE23-74A3740BE105}" type="sibTrans" cxnId="{9EA57249-D5DF-4C82-9A67-46E0869E576E}">
      <dgm:prSet/>
      <dgm:spPr/>
      <dgm:t>
        <a:bodyPr/>
        <a:lstStyle/>
        <a:p>
          <a:endParaRPr lang="en-IN" sz="2200"/>
        </a:p>
      </dgm:t>
    </dgm:pt>
    <dgm:pt modelId="{9B1325BE-1664-430F-8ADD-89734C43A1A0}">
      <dgm:prSet phldrT="[Text]" custT="1"/>
      <dgm:spPr/>
      <dgm:t>
        <a:bodyPr/>
        <a:lstStyle/>
        <a:p>
          <a:pPr algn="just"/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It covers all the vertices </a:t>
          </a:r>
          <a:r>
            <a:rPr lang="en-US" sz="2400" b="1" i="1" dirty="0" smtClean="0">
              <a:latin typeface="Arial" panose="020B0604020202020204" pitchFamily="34" charset="0"/>
              <a:cs typeface="Arial" panose="020B0604020202020204" pitchFamily="34" charset="0"/>
            </a:rPr>
            <a:t>V and 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contains </a:t>
          </a:r>
          <a:r>
            <a:rPr lang="en-US" sz="2400" b="1" i="1" dirty="0" smtClean="0">
              <a:latin typeface="Arial" panose="020B0604020202020204" pitchFamily="34" charset="0"/>
              <a:cs typeface="Arial" panose="020B0604020202020204" pitchFamily="34" charset="0"/>
            </a:rPr>
            <a:t>|V| - 1</a:t>
          </a:r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 edges.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44B762-2E6C-4471-A1BB-8039B89C672D}" type="parTrans" cxnId="{FC79AAD5-1A7D-4557-83DD-47DE6B666B93}">
      <dgm:prSet/>
      <dgm:spPr/>
      <dgm:t>
        <a:bodyPr/>
        <a:lstStyle/>
        <a:p>
          <a:endParaRPr lang="en-IN" sz="2200"/>
        </a:p>
      </dgm:t>
    </dgm:pt>
    <dgm:pt modelId="{8B024AE0-EE6D-44C0-A4B3-6192108CEAA1}" type="sibTrans" cxnId="{FC79AAD5-1A7D-4557-83DD-47DE6B666B93}">
      <dgm:prSet/>
      <dgm:spPr/>
      <dgm:t>
        <a:bodyPr/>
        <a:lstStyle/>
        <a:p>
          <a:endParaRPr lang="en-IN" sz="2200"/>
        </a:p>
      </dgm:t>
    </dgm:pt>
    <dgm:pt modelId="{C1EC7816-9E7D-466D-8E10-0D1CB2E9660A}">
      <dgm:prSet phldrT="[Text]" custT="1"/>
      <dgm:spPr/>
      <dgm:t>
        <a:bodyPr/>
        <a:lstStyle/>
        <a:p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Not necessarily unique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25BA60-468B-43BC-8E25-B280F9DEEBC6}" type="parTrans" cxnId="{35D9234B-6844-44DB-95E7-5C5D91CF1ABD}">
      <dgm:prSet/>
      <dgm:spPr/>
      <dgm:t>
        <a:bodyPr/>
        <a:lstStyle/>
        <a:p>
          <a:endParaRPr lang="en-IN" sz="2200"/>
        </a:p>
      </dgm:t>
    </dgm:pt>
    <dgm:pt modelId="{017F531E-53EE-43B9-BFAE-038449B1CD52}" type="sibTrans" cxnId="{35D9234B-6844-44DB-95E7-5C5D91CF1ABD}">
      <dgm:prSet/>
      <dgm:spPr/>
      <dgm:t>
        <a:bodyPr/>
        <a:lstStyle/>
        <a:p>
          <a:endParaRPr lang="en-IN" sz="2200"/>
        </a:p>
      </dgm:t>
    </dgm:pt>
    <dgm:pt modelId="{09114840-57CF-4396-951B-C82DBB68EC12}">
      <dgm:prSet phldrT="[Text]" custT="1"/>
      <dgm:spPr/>
      <dgm:t>
        <a:bodyPr/>
        <a:lstStyle/>
        <a:p>
          <a:pPr algn="just"/>
          <a:r>
            <a:rPr lang="en-US" sz="2400" dirty="0" smtClean="0">
              <a:latin typeface="Arial" panose="020B0604020202020204" pitchFamily="34" charset="0"/>
              <a:cs typeface="Arial" panose="020B0604020202020204" pitchFamily="34" charset="0"/>
            </a:rPr>
            <a:t>The total cost of tree edges is the minimum among all possible spanning trees.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147066-7684-4D7B-8F20-AD758EE41A49}" type="parTrans" cxnId="{9114A11D-4893-4CFA-BBBA-A651A6D3EE20}">
      <dgm:prSet/>
      <dgm:spPr/>
      <dgm:t>
        <a:bodyPr/>
        <a:lstStyle/>
        <a:p>
          <a:endParaRPr lang="en-IN" sz="2200"/>
        </a:p>
      </dgm:t>
    </dgm:pt>
    <dgm:pt modelId="{46EEC97E-499E-4CB8-A6C8-F1689B8D48AF}" type="sibTrans" cxnId="{9114A11D-4893-4CFA-BBBA-A651A6D3EE20}">
      <dgm:prSet/>
      <dgm:spPr/>
      <dgm:t>
        <a:bodyPr/>
        <a:lstStyle/>
        <a:p>
          <a:endParaRPr lang="en-IN" sz="2200"/>
        </a:p>
      </dgm:t>
    </dgm:pt>
    <dgm:pt modelId="{1DA3D02A-0861-47A0-991D-FE65B5B174C4}" type="pres">
      <dgm:prSet presAssocID="{A7DD0D4D-4C50-4672-B9AC-FA555403DC68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5EC533D-8600-46A8-820E-04CD8A709D5D}" type="pres">
      <dgm:prSet presAssocID="{A7DD0D4D-4C50-4672-B9AC-FA555403DC68}" presName="matrix" presStyleCnt="0"/>
      <dgm:spPr/>
    </dgm:pt>
    <dgm:pt modelId="{41F7B935-1C9E-4BBA-9E90-25B0B64F44B0}" type="pres">
      <dgm:prSet presAssocID="{A7DD0D4D-4C50-4672-B9AC-FA555403DC68}" presName="tile1" presStyleLbl="node1" presStyleIdx="0" presStyleCnt="4"/>
      <dgm:spPr/>
      <dgm:t>
        <a:bodyPr/>
        <a:lstStyle/>
        <a:p>
          <a:endParaRPr lang="en-IN"/>
        </a:p>
      </dgm:t>
    </dgm:pt>
    <dgm:pt modelId="{2A155C93-712A-4EF7-AA34-225A8B5D9363}" type="pres">
      <dgm:prSet presAssocID="{A7DD0D4D-4C50-4672-B9AC-FA555403DC6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BD89423-D968-429A-976C-EC6DEF6EC494}" type="pres">
      <dgm:prSet presAssocID="{A7DD0D4D-4C50-4672-B9AC-FA555403DC68}" presName="tile2" presStyleLbl="node1" presStyleIdx="1" presStyleCnt="4"/>
      <dgm:spPr/>
      <dgm:t>
        <a:bodyPr/>
        <a:lstStyle/>
        <a:p>
          <a:endParaRPr lang="en-IN"/>
        </a:p>
      </dgm:t>
    </dgm:pt>
    <dgm:pt modelId="{BB9C8B64-729C-46A0-9797-D11737AD32DE}" type="pres">
      <dgm:prSet presAssocID="{A7DD0D4D-4C50-4672-B9AC-FA555403DC6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E1F13DE-95A3-4A2A-A2BE-898F1AB940A7}" type="pres">
      <dgm:prSet presAssocID="{A7DD0D4D-4C50-4672-B9AC-FA555403DC68}" presName="tile3" presStyleLbl="node1" presStyleIdx="2" presStyleCnt="4" custLinFactNeighborX="-5509" custLinFactNeighborY="499"/>
      <dgm:spPr/>
      <dgm:t>
        <a:bodyPr/>
        <a:lstStyle/>
        <a:p>
          <a:endParaRPr lang="en-IN"/>
        </a:p>
      </dgm:t>
    </dgm:pt>
    <dgm:pt modelId="{7FDB5F96-2A9F-4EE2-9241-1400E7C6A523}" type="pres">
      <dgm:prSet presAssocID="{A7DD0D4D-4C50-4672-B9AC-FA555403DC6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D52353-9C86-4E34-A167-D37667D03847}" type="pres">
      <dgm:prSet presAssocID="{A7DD0D4D-4C50-4672-B9AC-FA555403DC68}" presName="tile4" presStyleLbl="node1" presStyleIdx="3" presStyleCnt="4"/>
      <dgm:spPr/>
      <dgm:t>
        <a:bodyPr/>
        <a:lstStyle/>
        <a:p>
          <a:endParaRPr lang="en-IN"/>
        </a:p>
      </dgm:t>
    </dgm:pt>
    <dgm:pt modelId="{A24900A7-16B4-4521-8CFC-DD139643D15C}" type="pres">
      <dgm:prSet presAssocID="{A7DD0D4D-4C50-4672-B9AC-FA555403DC6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309DC8-ED4C-43FE-A68A-5E0A079CFD21}" type="pres">
      <dgm:prSet presAssocID="{A7DD0D4D-4C50-4672-B9AC-FA555403DC68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3FAFF249-763E-4E8A-AAD8-804E06BD4B55}" type="presOf" srcId="{A7DD0D4D-4C50-4672-B9AC-FA555403DC68}" destId="{1DA3D02A-0861-47A0-991D-FE65B5B174C4}" srcOrd="0" destOrd="0" presId="urn:microsoft.com/office/officeart/2005/8/layout/matrix1"/>
    <dgm:cxn modelId="{85B2DEEE-0C7E-4290-9EC6-FBECEF9CEE4F}" type="presOf" srcId="{9B1325BE-1664-430F-8ADD-89734C43A1A0}" destId="{BB9C8B64-729C-46A0-9797-D11737AD32DE}" srcOrd="1" destOrd="0" presId="urn:microsoft.com/office/officeart/2005/8/layout/matrix1"/>
    <dgm:cxn modelId="{2E3D12A2-21E8-429E-AC35-32ADA2029DCE}" type="presOf" srcId="{09114840-57CF-4396-951B-C82DBB68EC12}" destId="{91D52353-9C86-4E34-A167-D37667D03847}" srcOrd="0" destOrd="0" presId="urn:microsoft.com/office/officeart/2005/8/layout/matrix1"/>
    <dgm:cxn modelId="{9114A11D-4893-4CFA-BBBA-A651A6D3EE20}" srcId="{DBA598DB-2B7A-499A-914F-49FB1E526742}" destId="{09114840-57CF-4396-951B-C82DBB68EC12}" srcOrd="3" destOrd="0" parTransId="{29147066-7684-4D7B-8F20-AD758EE41A49}" sibTransId="{46EEC97E-499E-4CB8-A6C8-F1689B8D48AF}"/>
    <dgm:cxn modelId="{A9FB0C4C-9833-4E83-A04F-BED5A3C7FA47}" type="presOf" srcId="{4C7C17F4-850B-4C4E-901F-877EF9E11BDA}" destId="{2A155C93-712A-4EF7-AA34-225A8B5D9363}" srcOrd="1" destOrd="0" presId="urn:microsoft.com/office/officeart/2005/8/layout/matrix1"/>
    <dgm:cxn modelId="{EBDA80C2-3768-4E75-967B-1E4388178BE9}" type="presOf" srcId="{C1EC7816-9E7D-466D-8E10-0D1CB2E9660A}" destId="{7FDB5F96-2A9F-4EE2-9241-1400E7C6A523}" srcOrd="1" destOrd="0" presId="urn:microsoft.com/office/officeart/2005/8/layout/matrix1"/>
    <dgm:cxn modelId="{9EA57249-D5DF-4C82-9A67-46E0869E576E}" srcId="{DBA598DB-2B7A-499A-914F-49FB1E526742}" destId="{4C7C17F4-850B-4C4E-901F-877EF9E11BDA}" srcOrd="0" destOrd="0" parTransId="{6ACA9414-B33A-4480-B267-4278157437E4}" sibTransId="{65B287B1-F80E-45EB-AE23-74A3740BE105}"/>
    <dgm:cxn modelId="{FC79AAD5-1A7D-4557-83DD-47DE6B666B93}" srcId="{DBA598DB-2B7A-499A-914F-49FB1E526742}" destId="{9B1325BE-1664-430F-8ADD-89734C43A1A0}" srcOrd="1" destOrd="0" parTransId="{7B44B762-2E6C-4471-A1BB-8039B89C672D}" sibTransId="{8B024AE0-EE6D-44C0-A4B3-6192108CEAA1}"/>
    <dgm:cxn modelId="{35D9234B-6844-44DB-95E7-5C5D91CF1ABD}" srcId="{DBA598DB-2B7A-499A-914F-49FB1E526742}" destId="{C1EC7816-9E7D-466D-8E10-0D1CB2E9660A}" srcOrd="2" destOrd="0" parTransId="{7225BA60-468B-43BC-8E25-B280F9DEEBC6}" sibTransId="{017F531E-53EE-43B9-BFAE-038449B1CD52}"/>
    <dgm:cxn modelId="{EB972ADA-1BD4-437F-9574-8B81EA74A074}" type="presOf" srcId="{9B1325BE-1664-430F-8ADD-89734C43A1A0}" destId="{9BD89423-D968-429A-976C-EC6DEF6EC494}" srcOrd="0" destOrd="0" presId="urn:microsoft.com/office/officeart/2005/8/layout/matrix1"/>
    <dgm:cxn modelId="{BA10CDDC-C332-49FC-A59B-F3254BFCAD1B}" type="presOf" srcId="{C1EC7816-9E7D-466D-8E10-0D1CB2E9660A}" destId="{2E1F13DE-95A3-4A2A-A2BE-898F1AB940A7}" srcOrd="0" destOrd="0" presId="urn:microsoft.com/office/officeart/2005/8/layout/matrix1"/>
    <dgm:cxn modelId="{C9EF9215-8FA9-435F-BFB6-B6B0DA9970DE}" type="presOf" srcId="{DBA598DB-2B7A-499A-914F-49FB1E526742}" destId="{0C309DC8-ED4C-43FE-A68A-5E0A079CFD21}" srcOrd="0" destOrd="0" presId="urn:microsoft.com/office/officeart/2005/8/layout/matrix1"/>
    <dgm:cxn modelId="{103EEBA0-8FFF-4258-91D2-D4B0EA10C124}" type="presOf" srcId="{09114840-57CF-4396-951B-C82DBB68EC12}" destId="{A24900A7-16B4-4521-8CFC-DD139643D15C}" srcOrd="1" destOrd="0" presId="urn:microsoft.com/office/officeart/2005/8/layout/matrix1"/>
    <dgm:cxn modelId="{F410166D-7B23-4711-A0D7-B2FD0B2D49A8}" type="presOf" srcId="{4C7C17F4-850B-4C4E-901F-877EF9E11BDA}" destId="{41F7B935-1C9E-4BBA-9E90-25B0B64F44B0}" srcOrd="0" destOrd="0" presId="urn:microsoft.com/office/officeart/2005/8/layout/matrix1"/>
    <dgm:cxn modelId="{DCCFC6F0-84B0-41C4-94A1-034B15CA511C}" srcId="{A7DD0D4D-4C50-4672-B9AC-FA555403DC68}" destId="{DBA598DB-2B7A-499A-914F-49FB1E526742}" srcOrd="0" destOrd="0" parTransId="{EA1DCD5E-1C57-4ED3-BD5F-E48C5C66EAB7}" sibTransId="{BE921B4D-67AA-40BF-B631-AD647BCE8306}"/>
    <dgm:cxn modelId="{239C9A64-EF95-4356-ACE8-91FDF7D748CD}" type="presParOf" srcId="{1DA3D02A-0861-47A0-991D-FE65B5B174C4}" destId="{A5EC533D-8600-46A8-820E-04CD8A709D5D}" srcOrd="0" destOrd="0" presId="urn:microsoft.com/office/officeart/2005/8/layout/matrix1"/>
    <dgm:cxn modelId="{B515DED1-190C-4D29-877A-EEFB04FFD310}" type="presParOf" srcId="{A5EC533D-8600-46A8-820E-04CD8A709D5D}" destId="{41F7B935-1C9E-4BBA-9E90-25B0B64F44B0}" srcOrd="0" destOrd="0" presId="urn:microsoft.com/office/officeart/2005/8/layout/matrix1"/>
    <dgm:cxn modelId="{ECB3DCD8-679A-43DC-BC05-00A148C75634}" type="presParOf" srcId="{A5EC533D-8600-46A8-820E-04CD8A709D5D}" destId="{2A155C93-712A-4EF7-AA34-225A8B5D9363}" srcOrd="1" destOrd="0" presId="urn:microsoft.com/office/officeart/2005/8/layout/matrix1"/>
    <dgm:cxn modelId="{F06C70AC-8CBF-4533-BF57-5CDD5A29BA39}" type="presParOf" srcId="{A5EC533D-8600-46A8-820E-04CD8A709D5D}" destId="{9BD89423-D968-429A-976C-EC6DEF6EC494}" srcOrd="2" destOrd="0" presId="urn:microsoft.com/office/officeart/2005/8/layout/matrix1"/>
    <dgm:cxn modelId="{0C3D0722-9AD8-4BC1-9BA9-70C02B89CAD9}" type="presParOf" srcId="{A5EC533D-8600-46A8-820E-04CD8A709D5D}" destId="{BB9C8B64-729C-46A0-9797-D11737AD32DE}" srcOrd="3" destOrd="0" presId="urn:microsoft.com/office/officeart/2005/8/layout/matrix1"/>
    <dgm:cxn modelId="{B090324C-B1F7-4945-8671-A0B8C8866552}" type="presParOf" srcId="{A5EC533D-8600-46A8-820E-04CD8A709D5D}" destId="{2E1F13DE-95A3-4A2A-A2BE-898F1AB940A7}" srcOrd="4" destOrd="0" presId="urn:microsoft.com/office/officeart/2005/8/layout/matrix1"/>
    <dgm:cxn modelId="{312F84EB-D704-4899-AB71-D68FA071EBFA}" type="presParOf" srcId="{A5EC533D-8600-46A8-820E-04CD8A709D5D}" destId="{7FDB5F96-2A9F-4EE2-9241-1400E7C6A523}" srcOrd="5" destOrd="0" presId="urn:microsoft.com/office/officeart/2005/8/layout/matrix1"/>
    <dgm:cxn modelId="{FAED5E83-FF39-440F-B966-0E613CBFC393}" type="presParOf" srcId="{A5EC533D-8600-46A8-820E-04CD8A709D5D}" destId="{91D52353-9C86-4E34-A167-D37667D03847}" srcOrd="6" destOrd="0" presId="urn:microsoft.com/office/officeart/2005/8/layout/matrix1"/>
    <dgm:cxn modelId="{9CEBC602-4C38-42CF-B159-8D64F319A051}" type="presParOf" srcId="{A5EC533D-8600-46A8-820E-04CD8A709D5D}" destId="{A24900A7-16B4-4521-8CFC-DD139643D15C}" srcOrd="7" destOrd="0" presId="urn:microsoft.com/office/officeart/2005/8/layout/matrix1"/>
    <dgm:cxn modelId="{BEC5CAFD-63D8-4E7A-A0F2-C6A04FF2354E}" type="presParOf" srcId="{1DA3D02A-0861-47A0-991D-FE65B5B174C4}" destId="{0C309DC8-ED4C-43FE-A68A-5E0A079CFD2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F2C85-02EF-4D28-808E-EFD5072BA5C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8E0BBC-3033-4329-AF62-D733E5FB951C}">
      <dgm:prSet phldrT="[Text]"/>
      <dgm:spPr/>
      <dgm:t>
        <a:bodyPr/>
        <a:lstStyle/>
        <a:p>
          <a:r>
            <a:rPr lang="en-IN" dirty="0" smtClean="0"/>
            <a:t>Prims</a:t>
          </a:r>
          <a:endParaRPr lang="en-IN" dirty="0"/>
        </a:p>
      </dgm:t>
    </dgm:pt>
    <dgm:pt modelId="{71B3C58B-A703-4EBF-BE8D-77FBC2E0FE20}" type="parTrans" cxnId="{5FF6AC34-D9F4-4F89-9FFB-703921788ADB}">
      <dgm:prSet/>
      <dgm:spPr/>
      <dgm:t>
        <a:bodyPr/>
        <a:lstStyle/>
        <a:p>
          <a:endParaRPr lang="en-IN"/>
        </a:p>
      </dgm:t>
    </dgm:pt>
    <dgm:pt modelId="{540C14BA-B1B6-4DC6-B3C5-F5D81ED66DCE}" type="sibTrans" cxnId="{5FF6AC34-D9F4-4F89-9FFB-703921788ADB}">
      <dgm:prSet/>
      <dgm:spPr/>
      <dgm:t>
        <a:bodyPr/>
        <a:lstStyle/>
        <a:p>
          <a:endParaRPr lang="en-IN"/>
        </a:p>
      </dgm:t>
    </dgm:pt>
    <dgm:pt modelId="{7A71745A-EA1C-4667-B20E-A13623C6CA54}">
      <dgm:prSet phldrT="[Text]"/>
      <dgm:spPr/>
      <dgm:t>
        <a:bodyPr/>
        <a:lstStyle/>
        <a:p>
          <a:r>
            <a:rPr lang="en-IN" dirty="0" err="1" smtClean="0"/>
            <a:t>Kruskals</a:t>
          </a:r>
          <a:endParaRPr lang="en-IN" dirty="0"/>
        </a:p>
      </dgm:t>
    </dgm:pt>
    <dgm:pt modelId="{5A9A8317-D244-4847-B61D-0372280BC54D}" type="parTrans" cxnId="{EF7E4302-7E9D-4E06-8868-A3361118C182}">
      <dgm:prSet/>
      <dgm:spPr/>
      <dgm:t>
        <a:bodyPr/>
        <a:lstStyle/>
        <a:p>
          <a:endParaRPr lang="en-IN"/>
        </a:p>
      </dgm:t>
    </dgm:pt>
    <dgm:pt modelId="{A7039D44-40BC-4F7F-B803-8BE467C5A210}" type="sibTrans" cxnId="{EF7E4302-7E9D-4E06-8868-A3361118C182}">
      <dgm:prSet/>
      <dgm:spPr/>
      <dgm:t>
        <a:bodyPr/>
        <a:lstStyle/>
        <a:p>
          <a:endParaRPr lang="en-IN"/>
        </a:p>
      </dgm:t>
    </dgm:pt>
    <dgm:pt modelId="{40E2AD59-8BDC-4D87-BEA6-4928830649D0}" type="pres">
      <dgm:prSet presAssocID="{CB0F2C85-02EF-4D28-808E-EFD5072BA5C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5684AA97-46BB-4996-A334-A2DF3DA90F1F}" type="pres">
      <dgm:prSet presAssocID="{CB0F2C85-02EF-4D28-808E-EFD5072BA5C3}" presName="Name1" presStyleCnt="0"/>
      <dgm:spPr/>
    </dgm:pt>
    <dgm:pt modelId="{1995813E-795B-405A-8589-F382A0DED1F3}" type="pres">
      <dgm:prSet presAssocID="{CB0F2C85-02EF-4D28-808E-EFD5072BA5C3}" presName="cycle" presStyleCnt="0"/>
      <dgm:spPr/>
    </dgm:pt>
    <dgm:pt modelId="{B6BFC472-DE88-4DB1-BE89-E9081EC788A0}" type="pres">
      <dgm:prSet presAssocID="{CB0F2C85-02EF-4D28-808E-EFD5072BA5C3}" presName="srcNode" presStyleLbl="node1" presStyleIdx="0" presStyleCnt="2"/>
      <dgm:spPr/>
    </dgm:pt>
    <dgm:pt modelId="{50192CFA-1ED8-408F-ABA0-467129891996}" type="pres">
      <dgm:prSet presAssocID="{CB0F2C85-02EF-4D28-808E-EFD5072BA5C3}" presName="conn" presStyleLbl="parChTrans1D2" presStyleIdx="0" presStyleCnt="1"/>
      <dgm:spPr/>
      <dgm:t>
        <a:bodyPr/>
        <a:lstStyle/>
        <a:p>
          <a:endParaRPr lang="en-IN"/>
        </a:p>
      </dgm:t>
    </dgm:pt>
    <dgm:pt modelId="{A23D6950-B37D-429C-9E1E-61CB7AD6BD88}" type="pres">
      <dgm:prSet presAssocID="{CB0F2C85-02EF-4D28-808E-EFD5072BA5C3}" presName="extraNode" presStyleLbl="node1" presStyleIdx="0" presStyleCnt="2"/>
      <dgm:spPr/>
    </dgm:pt>
    <dgm:pt modelId="{1C2956C5-38E9-4484-954D-141D9D5A91CE}" type="pres">
      <dgm:prSet presAssocID="{CB0F2C85-02EF-4D28-808E-EFD5072BA5C3}" presName="dstNode" presStyleLbl="node1" presStyleIdx="0" presStyleCnt="2"/>
      <dgm:spPr/>
    </dgm:pt>
    <dgm:pt modelId="{D351F0FE-C326-4B19-A09E-C8DDF9B35608}" type="pres">
      <dgm:prSet presAssocID="{958E0BBC-3033-4329-AF62-D733E5FB951C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833CD0-56BC-4C1C-87A2-8FAD6B0283E2}" type="pres">
      <dgm:prSet presAssocID="{958E0BBC-3033-4329-AF62-D733E5FB951C}" presName="accent_1" presStyleCnt="0"/>
      <dgm:spPr/>
    </dgm:pt>
    <dgm:pt modelId="{F8E57B7D-2932-410F-B800-9E8CE4388D85}" type="pres">
      <dgm:prSet presAssocID="{958E0BBC-3033-4329-AF62-D733E5FB951C}" presName="accentRepeatNode" presStyleLbl="solidFgAcc1" presStyleIdx="0" presStyleCnt="2"/>
      <dgm:spPr/>
    </dgm:pt>
    <dgm:pt modelId="{A2ED8B97-6FE0-4D4E-9C7A-5DF85A543DE2}" type="pres">
      <dgm:prSet presAssocID="{7A71745A-EA1C-4667-B20E-A13623C6CA5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B9CF08-2021-4566-B6EC-316BB968A209}" type="pres">
      <dgm:prSet presAssocID="{7A71745A-EA1C-4667-B20E-A13623C6CA54}" presName="accent_2" presStyleCnt="0"/>
      <dgm:spPr/>
    </dgm:pt>
    <dgm:pt modelId="{1CB7EC6E-1C99-47CA-A527-60F5173651FE}" type="pres">
      <dgm:prSet presAssocID="{7A71745A-EA1C-4667-B20E-A13623C6CA54}" presName="accentRepeatNode" presStyleLbl="solidFgAcc1" presStyleIdx="1" presStyleCnt="2"/>
      <dgm:spPr/>
    </dgm:pt>
  </dgm:ptLst>
  <dgm:cxnLst>
    <dgm:cxn modelId="{A9BB126D-EEFB-4058-B913-0DD3A9DCB2CA}" type="presOf" srcId="{540C14BA-B1B6-4DC6-B3C5-F5D81ED66DCE}" destId="{50192CFA-1ED8-408F-ABA0-467129891996}" srcOrd="0" destOrd="0" presId="urn:microsoft.com/office/officeart/2008/layout/VerticalCurvedList"/>
    <dgm:cxn modelId="{637676B0-791C-4A75-BF95-D880B85BDB40}" type="presOf" srcId="{7A71745A-EA1C-4667-B20E-A13623C6CA54}" destId="{A2ED8B97-6FE0-4D4E-9C7A-5DF85A543DE2}" srcOrd="0" destOrd="0" presId="urn:microsoft.com/office/officeart/2008/layout/VerticalCurvedList"/>
    <dgm:cxn modelId="{5FF6AC34-D9F4-4F89-9FFB-703921788ADB}" srcId="{CB0F2C85-02EF-4D28-808E-EFD5072BA5C3}" destId="{958E0BBC-3033-4329-AF62-D733E5FB951C}" srcOrd="0" destOrd="0" parTransId="{71B3C58B-A703-4EBF-BE8D-77FBC2E0FE20}" sibTransId="{540C14BA-B1B6-4DC6-B3C5-F5D81ED66DCE}"/>
    <dgm:cxn modelId="{44CDDB1B-B4AB-4A4D-B7DC-14A2A44F5CB4}" type="presOf" srcId="{958E0BBC-3033-4329-AF62-D733E5FB951C}" destId="{D351F0FE-C326-4B19-A09E-C8DDF9B35608}" srcOrd="0" destOrd="0" presId="urn:microsoft.com/office/officeart/2008/layout/VerticalCurvedList"/>
    <dgm:cxn modelId="{7096BAB9-1BD3-4A0F-B4AB-90158F218A32}" type="presOf" srcId="{CB0F2C85-02EF-4D28-808E-EFD5072BA5C3}" destId="{40E2AD59-8BDC-4D87-BEA6-4928830649D0}" srcOrd="0" destOrd="0" presId="urn:microsoft.com/office/officeart/2008/layout/VerticalCurvedList"/>
    <dgm:cxn modelId="{EF7E4302-7E9D-4E06-8868-A3361118C182}" srcId="{CB0F2C85-02EF-4D28-808E-EFD5072BA5C3}" destId="{7A71745A-EA1C-4667-B20E-A13623C6CA54}" srcOrd="1" destOrd="0" parTransId="{5A9A8317-D244-4847-B61D-0372280BC54D}" sibTransId="{A7039D44-40BC-4F7F-B803-8BE467C5A210}"/>
    <dgm:cxn modelId="{8953B9D2-10EA-488F-8189-B77D3621579A}" type="presParOf" srcId="{40E2AD59-8BDC-4D87-BEA6-4928830649D0}" destId="{5684AA97-46BB-4996-A334-A2DF3DA90F1F}" srcOrd="0" destOrd="0" presId="urn:microsoft.com/office/officeart/2008/layout/VerticalCurvedList"/>
    <dgm:cxn modelId="{1E8ECF70-6779-4019-822C-3495E4E6C0BC}" type="presParOf" srcId="{5684AA97-46BB-4996-A334-A2DF3DA90F1F}" destId="{1995813E-795B-405A-8589-F382A0DED1F3}" srcOrd="0" destOrd="0" presId="urn:microsoft.com/office/officeart/2008/layout/VerticalCurvedList"/>
    <dgm:cxn modelId="{1CDA6121-8EAD-447B-99FF-D8273EB24293}" type="presParOf" srcId="{1995813E-795B-405A-8589-F382A0DED1F3}" destId="{B6BFC472-DE88-4DB1-BE89-E9081EC788A0}" srcOrd="0" destOrd="0" presId="urn:microsoft.com/office/officeart/2008/layout/VerticalCurvedList"/>
    <dgm:cxn modelId="{3CB176DC-A475-42F9-965D-510FF047601F}" type="presParOf" srcId="{1995813E-795B-405A-8589-F382A0DED1F3}" destId="{50192CFA-1ED8-408F-ABA0-467129891996}" srcOrd="1" destOrd="0" presId="urn:microsoft.com/office/officeart/2008/layout/VerticalCurvedList"/>
    <dgm:cxn modelId="{F0021CD3-BD4B-47D7-B4A4-AEDA03C7C472}" type="presParOf" srcId="{1995813E-795B-405A-8589-F382A0DED1F3}" destId="{A23D6950-B37D-429C-9E1E-61CB7AD6BD88}" srcOrd="2" destOrd="0" presId="urn:microsoft.com/office/officeart/2008/layout/VerticalCurvedList"/>
    <dgm:cxn modelId="{2892A82D-1751-4A44-9F89-CF111D99B5E8}" type="presParOf" srcId="{1995813E-795B-405A-8589-F382A0DED1F3}" destId="{1C2956C5-38E9-4484-954D-141D9D5A91CE}" srcOrd="3" destOrd="0" presId="urn:microsoft.com/office/officeart/2008/layout/VerticalCurvedList"/>
    <dgm:cxn modelId="{5F30FFE5-C8DF-4CAC-862D-353C464D9006}" type="presParOf" srcId="{5684AA97-46BB-4996-A334-A2DF3DA90F1F}" destId="{D351F0FE-C326-4B19-A09E-C8DDF9B35608}" srcOrd="1" destOrd="0" presId="urn:microsoft.com/office/officeart/2008/layout/VerticalCurvedList"/>
    <dgm:cxn modelId="{BDE6192B-25E1-4C0C-8687-7FF50B1B267F}" type="presParOf" srcId="{5684AA97-46BB-4996-A334-A2DF3DA90F1F}" destId="{BC833CD0-56BC-4C1C-87A2-8FAD6B0283E2}" srcOrd="2" destOrd="0" presId="urn:microsoft.com/office/officeart/2008/layout/VerticalCurvedList"/>
    <dgm:cxn modelId="{9DDE2467-73EF-4993-973F-4F502456284D}" type="presParOf" srcId="{BC833CD0-56BC-4C1C-87A2-8FAD6B0283E2}" destId="{F8E57B7D-2932-410F-B800-9E8CE4388D85}" srcOrd="0" destOrd="0" presId="urn:microsoft.com/office/officeart/2008/layout/VerticalCurvedList"/>
    <dgm:cxn modelId="{376DC281-7F11-4F88-B4B9-CCF990F184FD}" type="presParOf" srcId="{5684AA97-46BB-4996-A334-A2DF3DA90F1F}" destId="{A2ED8B97-6FE0-4D4E-9C7A-5DF85A543DE2}" srcOrd="3" destOrd="0" presId="urn:microsoft.com/office/officeart/2008/layout/VerticalCurvedList"/>
    <dgm:cxn modelId="{BDBB5D85-9B29-49AB-A670-178009FC5E67}" type="presParOf" srcId="{5684AA97-46BB-4996-A334-A2DF3DA90F1F}" destId="{A8B9CF08-2021-4566-B6EC-316BB968A209}" srcOrd="4" destOrd="0" presId="urn:microsoft.com/office/officeart/2008/layout/VerticalCurvedList"/>
    <dgm:cxn modelId="{33B3F180-9B75-40FC-B9BF-6A6D23D4C097}" type="presParOf" srcId="{A8B9CF08-2021-4566-B6EC-316BB968A209}" destId="{1CB7EC6E-1C99-47CA-A527-60F5173651F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B935-1C9E-4BBA-9E90-25B0B64F44B0}">
      <dsp:nvSpPr>
        <dsp:cNvPr id="0" name=""/>
        <dsp:cNvSpPr/>
      </dsp:nvSpPr>
      <dsp:spPr>
        <a:xfrm rot="16200000">
          <a:off x="1022736" y="-1022736"/>
          <a:ext cx="2164742" cy="4210216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It is Acyclic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-1" y="1"/>
        <a:ext cx="4210216" cy="1623556"/>
      </dsp:txXfrm>
    </dsp:sp>
    <dsp:sp modelId="{9BD89423-D968-429A-976C-EC6DEF6EC494}">
      <dsp:nvSpPr>
        <dsp:cNvPr id="0" name=""/>
        <dsp:cNvSpPr/>
      </dsp:nvSpPr>
      <dsp:spPr>
        <a:xfrm>
          <a:off x="4210216" y="0"/>
          <a:ext cx="4210216" cy="2164742"/>
        </a:xfrm>
        <a:prstGeom prst="round1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It covers all the vertices </a:t>
          </a:r>
          <a:r>
            <a:rPr lang="en-US" sz="24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V and 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contains </a:t>
          </a:r>
          <a:r>
            <a:rPr lang="en-US" sz="2400" b="1" i="1" kern="1200" dirty="0" smtClean="0">
              <a:latin typeface="Arial" panose="020B0604020202020204" pitchFamily="34" charset="0"/>
              <a:cs typeface="Arial" panose="020B0604020202020204" pitchFamily="34" charset="0"/>
            </a:rPr>
            <a:t>|V| - 1</a:t>
          </a: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 edges.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210216" y="0"/>
        <a:ext cx="4210216" cy="1623556"/>
      </dsp:txXfrm>
    </dsp:sp>
    <dsp:sp modelId="{2E1F13DE-95A3-4A2A-A2BE-898F1AB940A7}">
      <dsp:nvSpPr>
        <dsp:cNvPr id="0" name=""/>
        <dsp:cNvSpPr/>
      </dsp:nvSpPr>
      <dsp:spPr>
        <a:xfrm rot="10800000">
          <a:off x="0" y="2164742"/>
          <a:ext cx="4210216" cy="2164742"/>
        </a:xfrm>
        <a:prstGeom prst="round1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Not necessarily unique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0" y="2705928"/>
        <a:ext cx="4210216" cy="1623556"/>
      </dsp:txXfrm>
    </dsp:sp>
    <dsp:sp modelId="{91D52353-9C86-4E34-A167-D37667D03847}">
      <dsp:nvSpPr>
        <dsp:cNvPr id="0" name=""/>
        <dsp:cNvSpPr/>
      </dsp:nvSpPr>
      <dsp:spPr>
        <a:xfrm rot="5400000">
          <a:off x="5232952" y="1142005"/>
          <a:ext cx="2164742" cy="4210216"/>
        </a:xfrm>
        <a:prstGeom prst="round1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The total cost of tree edges is the minimum among all possible spanning trees.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4210215" y="2705928"/>
        <a:ext cx="4210216" cy="1623556"/>
      </dsp:txXfrm>
    </dsp:sp>
    <dsp:sp modelId="{0C309DC8-ED4C-43FE-A68A-5E0A079CFD21}">
      <dsp:nvSpPr>
        <dsp:cNvPr id="0" name=""/>
        <dsp:cNvSpPr/>
      </dsp:nvSpPr>
      <dsp:spPr>
        <a:xfrm>
          <a:off x="2947151" y="1623556"/>
          <a:ext cx="2526129" cy="108237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 smtClean="0">
              <a:latin typeface="Arial" panose="020B0604020202020204" pitchFamily="34" charset="0"/>
              <a:cs typeface="Arial" panose="020B0604020202020204" pitchFamily="34" charset="0"/>
            </a:rPr>
            <a:t>Minimum</a:t>
          </a:r>
          <a:r>
            <a:rPr lang="en-IN" sz="2400" kern="1200" dirty="0" smtClean="0"/>
            <a:t> Spanning Tree</a:t>
          </a:r>
          <a:endParaRPr lang="en-IN" sz="2400" kern="1200" dirty="0"/>
        </a:p>
      </dsp:txBody>
      <dsp:txXfrm>
        <a:off x="2999988" y="1676393"/>
        <a:ext cx="2420455" cy="976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92CFA-1ED8-408F-ABA0-467129891996}">
      <dsp:nvSpPr>
        <dsp:cNvPr id="0" name=""/>
        <dsp:cNvSpPr/>
      </dsp:nvSpPr>
      <dsp:spPr>
        <a:xfrm>
          <a:off x="-4267377" y="-659414"/>
          <a:ext cx="5121236" cy="5121236"/>
        </a:xfrm>
        <a:prstGeom prst="blockArc">
          <a:avLst>
            <a:gd name="adj1" fmla="val 18900000"/>
            <a:gd name="adj2" fmla="val 2700000"/>
            <a:gd name="adj3" fmla="val 42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1F0FE-C326-4B19-A09E-C8DDF9B35608}">
      <dsp:nvSpPr>
        <dsp:cNvPr id="0" name=""/>
        <dsp:cNvSpPr/>
      </dsp:nvSpPr>
      <dsp:spPr>
        <a:xfrm>
          <a:off x="698977" y="543212"/>
          <a:ext cx="7456243" cy="10862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228" tIns="144780" rIns="144780" bIns="14478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kern="1200" dirty="0" smtClean="0"/>
            <a:t>Prims</a:t>
          </a:r>
          <a:endParaRPr lang="en-IN" sz="5700" kern="1200" dirty="0"/>
        </a:p>
      </dsp:txBody>
      <dsp:txXfrm>
        <a:off x="698977" y="543212"/>
        <a:ext cx="7456243" cy="1086271"/>
      </dsp:txXfrm>
    </dsp:sp>
    <dsp:sp modelId="{F8E57B7D-2932-410F-B800-9E8CE4388D85}">
      <dsp:nvSpPr>
        <dsp:cNvPr id="0" name=""/>
        <dsp:cNvSpPr/>
      </dsp:nvSpPr>
      <dsp:spPr>
        <a:xfrm>
          <a:off x="20057" y="407428"/>
          <a:ext cx="1357839" cy="135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D8B97-6FE0-4D4E-9C7A-5DF85A543DE2}">
      <dsp:nvSpPr>
        <dsp:cNvPr id="0" name=""/>
        <dsp:cNvSpPr/>
      </dsp:nvSpPr>
      <dsp:spPr>
        <a:xfrm>
          <a:off x="698977" y="2172924"/>
          <a:ext cx="7456243" cy="10862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228" tIns="144780" rIns="144780" bIns="144780" numCol="1" spcCol="1270" anchor="ctr" anchorCtr="0">
          <a:noAutofit/>
        </a:bodyPr>
        <a:lstStyle/>
        <a:p>
          <a:pPr lvl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700" kern="1200" dirty="0" err="1" smtClean="0"/>
            <a:t>Kruskals</a:t>
          </a:r>
          <a:endParaRPr lang="en-IN" sz="5700" kern="1200" dirty="0"/>
        </a:p>
      </dsp:txBody>
      <dsp:txXfrm>
        <a:off x="698977" y="2172924"/>
        <a:ext cx="7456243" cy="1086271"/>
      </dsp:txXfrm>
    </dsp:sp>
    <dsp:sp modelId="{1CB7EC6E-1C99-47CA-A527-60F5173651FE}">
      <dsp:nvSpPr>
        <dsp:cNvPr id="0" name=""/>
        <dsp:cNvSpPr/>
      </dsp:nvSpPr>
      <dsp:spPr>
        <a:xfrm>
          <a:off x="20057" y="2037140"/>
          <a:ext cx="1357839" cy="135783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CBE1-8479-47B4-BFD5-5B4CEE558A18}" type="datetimeFigureOut">
              <a:rPr lang="en-SG" smtClean="0"/>
              <a:t>28/1/2020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716B2-2F28-4178-9472-AF2D7EE939A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2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23505"/>
            <a:ext cx="9144000" cy="486033"/>
          </a:xfrm>
          <a:ln>
            <a:noFill/>
          </a:ln>
        </p:spPr>
        <p:txBody>
          <a:bodyPr anchor="b">
            <a:noAutofit/>
          </a:bodyPr>
          <a:lstStyle>
            <a:lvl1pPr algn="ctr">
              <a:defRPr sz="3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8" y="4580237"/>
            <a:ext cx="2619632" cy="733167"/>
          </a:xfrm>
          <a:ln>
            <a:noFill/>
          </a:ln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9752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2468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039" y="1482810"/>
            <a:ext cx="5706761" cy="500036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82811"/>
            <a:ext cx="5624384" cy="5000366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fld id="{BBBB3DD2-B253-4AF0-BEAD-B52B71FB73B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0610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24" y="365126"/>
            <a:ext cx="10635048" cy="939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324" y="1392195"/>
            <a:ext cx="570925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8324" y="2505074"/>
            <a:ext cx="5709251" cy="40110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392195"/>
            <a:ext cx="5750011" cy="11128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05075"/>
            <a:ext cx="5750011" cy="401105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6494F-E7D3-4A45-AA75-14BD4DB91D3E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761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1229-2129-465E-954C-ACF4F90BADA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82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AA5D8-F942-421E-945D-AF7EE64B6EF6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680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039" y="365125"/>
            <a:ext cx="10305535" cy="86231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23372" y="6672649"/>
            <a:ext cx="1048265" cy="185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67223ECF-C399-47EC-A87B-6FB827350433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782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 smtClean="0"/>
              <a:t>Lecture 7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52237" y="4580238"/>
            <a:ext cx="2662323" cy="483146"/>
          </a:xfrm>
        </p:spPr>
        <p:txBody>
          <a:bodyPr>
            <a:normAutofit fontScale="92500"/>
          </a:bodyPr>
          <a:lstStyle/>
          <a:p>
            <a:r>
              <a:rPr lang="en-SG" dirty="0" smtClean="0"/>
              <a:t>Greedy Algorithms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52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maximum deadline </a:t>
            </a:r>
            <a:r>
              <a:rPr lang="en-US" dirty="0" smtClean="0"/>
              <a:t>value </a:t>
            </a:r>
            <a:r>
              <a:rPr lang="en-IN" b="1" dirty="0" err="1"/>
              <a:t>dmax</a:t>
            </a:r>
            <a:r>
              <a:rPr lang="en-IN" dirty="0"/>
              <a:t> = 3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10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23" y="2104197"/>
            <a:ext cx="10440484" cy="14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Job j2 </a:t>
            </a:r>
            <a:r>
              <a:rPr lang="en-US" dirty="0"/>
              <a:t>has a deadline 1. This means we have to complete job j2 in time slot 1 if we want to earn its profit.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Similarly, if we look at job j1 it has a deadline 2. This means we have to complete job j1 on or before time slot 2 in order to earn its profit.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Similarly, if we look at job j3 it has a deadline 3. This means we have to complete job j3 on or before time slot 3 in order to earn its profit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Required </a:t>
            </a:r>
            <a:r>
              <a:rPr lang="en-US" dirty="0"/>
              <a:t>Jobs: j2 --&gt; j1 --&gt; j3</a:t>
            </a:r>
          </a:p>
          <a:p>
            <a:pPr marL="0" indent="0">
              <a:buNone/>
            </a:pPr>
            <a:r>
              <a:rPr lang="en-US" dirty="0" smtClean="0"/>
              <a:t>				Max </a:t>
            </a:r>
            <a:r>
              <a:rPr lang="en-US" dirty="0"/>
              <a:t>Profit: 180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11</a:t>
            </a:fld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965836" y="4476585"/>
            <a:ext cx="4393096" cy="12722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Image result for maximum profit animat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582" y="3437372"/>
            <a:ext cx="3935373" cy="308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6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Spanning 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12</a:t>
            </a:fld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36871859"/>
              </p:ext>
            </p:extLst>
          </p:nvPr>
        </p:nvGraphicFramePr>
        <p:xfrm>
          <a:off x="1685677" y="1773140"/>
          <a:ext cx="8420432" cy="4329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3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Spanning </a:t>
            </a:r>
            <a:r>
              <a:rPr lang="en-IN" dirty="0" smtClean="0"/>
              <a:t>Trees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13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1" y="2108959"/>
            <a:ext cx="11212289" cy="281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3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Minimum Spanning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49" y="2127747"/>
            <a:ext cx="8080445" cy="318084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309854" y="3213261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942964" y="3213260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309854" y="4551228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3942963" y="4528306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145572" y="3213259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778682" y="3213258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7145571" y="4551224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8778680" y="4528305"/>
            <a:ext cx="489005" cy="50490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4"/>
          <p:cNvSpPr/>
          <p:nvPr/>
        </p:nvSpPr>
        <p:spPr>
          <a:xfrm>
            <a:off x="5423007" y="3888187"/>
            <a:ext cx="1057305" cy="576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Laying Telephone Wire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87" y="1527395"/>
            <a:ext cx="8623219" cy="479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Wiring: </a:t>
            </a:r>
            <a:r>
              <a:rPr lang="en-US" dirty="0" smtClean="0"/>
              <a:t>Naive </a:t>
            </a:r>
            <a:r>
              <a:rPr lang="en-US" dirty="0"/>
              <a:t>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18" y="1526650"/>
            <a:ext cx="8786245" cy="4874150"/>
          </a:xfrm>
          <a:prstGeom prst="rect">
            <a:avLst/>
          </a:prstGeom>
        </p:spPr>
      </p:pic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803164" y="5912709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7013" indent="-2270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1038" indent="-2238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b="1" dirty="0">
                <a:latin typeface="Arial" panose="020B0604020202020204" pitchFamily="34" charset="0"/>
              </a:rPr>
              <a:t>Expensive!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Wiring: Better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17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63" y="1504477"/>
            <a:ext cx="8913537" cy="49114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264" y="6100820"/>
            <a:ext cx="6622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1811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Approaches: Minimum spanning trees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434600"/>
              </p:ext>
            </p:extLst>
          </p:nvPr>
        </p:nvGraphicFramePr>
        <p:xfrm>
          <a:off x="2185269" y="2006020"/>
          <a:ext cx="8175279" cy="380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18</a:t>
            </a:fld>
            <a:endParaRPr lang="en-S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3039" y="1425146"/>
            <a:ext cx="11658598" cy="5099222"/>
          </a:xfrm>
          <a:prstGeom prst="rect">
            <a:avLst/>
          </a:prstGeom>
          <a:ln>
            <a:solidFill>
              <a:srgbClr val="F9942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07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Initialization: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a. Pick a vertex r to be the root</a:t>
            </a:r>
          </a:p>
          <a:p>
            <a:pPr marL="0" indent="0">
              <a:buNone/>
            </a:pPr>
            <a:r>
              <a:rPr lang="en-US" sz="2200" dirty="0"/>
              <a:t> 	b. Set D(r) = 0, parent(r) = null</a:t>
            </a:r>
          </a:p>
          <a:p>
            <a:pPr marL="0" indent="0">
              <a:buNone/>
            </a:pPr>
            <a:r>
              <a:rPr lang="en-US" sz="2200" dirty="0"/>
              <a:t>	c. For all vertices v </a:t>
            </a:r>
            <a:r>
              <a:rPr lang="en-US" sz="2200" b="1" dirty="0">
                <a:sym typeface="Symbol" panose="05050102010706020507" pitchFamily="18" charset="2"/>
              </a:rPr>
              <a:t></a:t>
            </a:r>
            <a:r>
              <a:rPr lang="en-US" sz="2200" dirty="0" smtClean="0"/>
              <a:t> </a:t>
            </a:r>
            <a:r>
              <a:rPr lang="en-US" sz="2200" dirty="0"/>
              <a:t>V, v </a:t>
            </a:r>
            <a:r>
              <a:rPr lang="en-US" sz="2200" b="1" i="1" dirty="0">
                <a:sym typeface="Symbol" panose="05050102010706020507" pitchFamily="18" charset="2"/>
              </a:rPr>
              <a:t></a:t>
            </a:r>
            <a:r>
              <a:rPr lang="en-US" sz="2200" dirty="0" smtClean="0"/>
              <a:t> </a:t>
            </a:r>
            <a:r>
              <a:rPr lang="en-US" sz="2200" dirty="0"/>
              <a:t>r, set D(v) = </a:t>
            </a:r>
            <a:r>
              <a:rPr lang="en-US" sz="2200" b="1" i="1" dirty="0" smtClean="0">
                <a:sym typeface="Symbol" panose="05050102010706020507" pitchFamily="18" charset="2"/>
              </a:rPr>
              <a:t>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d. Insert all vertices into priority queue P, </a:t>
            </a:r>
            <a:r>
              <a:rPr lang="en-US" sz="2200" dirty="0" smtClean="0"/>
              <a:t>using </a:t>
            </a:r>
            <a:r>
              <a:rPr lang="en-US" sz="2200" dirty="0"/>
              <a:t>distances as the </a:t>
            </a:r>
            <a:r>
              <a:rPr lang="en-US" sz="2200" dirty="0" smtClean="0"/>
              <a:t>keys.</a:t>
            </a:r>
            <a:endParaRPr lang="en-US" sz="2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19</a:t>
            </a:fld>
            <a:endParaRPr lang="en-SG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247492" y="3910715"/>
            <a:ext cx="2773017" cy="2315155"/>
            <a:chOff x="2160" y="1344"/>
            <a:chExt cx="1536" cy="1296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2160" y="1584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2304" y="2400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216" y="2256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2640" y="1728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3456" y="1392"/>
              <a:ext cx="240" cy="24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Arial" panose="020B0604020202020204" pitchFamily="34" charset="0"/>
                </a:rPr>
                <a:t>b</a:t>
              </a:r>
            </a:p>
          </p:txBody>
        </p:sp>
        <p:cxnSp>
          <p:nvCxnSpPr>
            <p:cNvPr id="11" name="AutoShape 13"/>
            <p:cNvCxnSpPr>
              <a:cxnSpLocks noChangeShapeType="1"/>
              <a:stCxn id="6" idx="7"/>
              <a:endCxn id="10" idx="2"/>
            </p:cNvCxnSpPr>
            <p:nvPr/>
          </p:nvCxnSpPr>
          <p:spPr bwMode="auto">
            <a:xfrm flipV="1">
              <a:off x="2365" y="1512"/>
              <a:ext cx="1091" cy="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14"/>
            <p:cNvCxnSpPr>
              <a:cxnSpLocks noChangeShapeType="1"/>
              <a:stCxn id="9" idx="6"/>
              <a:endCxn id="10" idx="3"/>
            </p:cNvCxnSpPr>
            <p:nvPr/>
          </p:nvCxnSpPr>
          <p:spPr bwMode="auto">
            <a:xfrm flipV="1">
              <a:off x="2880" y="1597"/>
              <a:ext cx="611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15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>
              <a:off x="2280" y="1824"/>
              <a:ext cx="144" cy="5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6" idx="5"/>
              <a:endCxn id="9" idx="2"/>
            </p:cNvCxnSpPr>
            <p:nvPr/>
          </p:nvCxnSpPr>
          <p:spPr bwMode="auto">
            <a:xfrm>
              <a:off x="2365" y="1789"/>
              <a:ext cx="275" cy="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7"/>
            <p:cNvCxnSpPr>
              <a:cxnSpLocks noChangeShapeType="1"/>
              <a:stCxn id="7" idx="7"/>
              <a:endCxn id="9" idx="3"/>
            </p:cNvCxnSpPr>
            <p:nvPr/>
          </p:nvCxnSpPr>
          <p:spPr bwMode="auto">
            <a:xfrm flipV="1">
              <a:off x="2509" y="1933"/>
              <a:ext cx="166" cy="50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9" idx="5"/>
              <a:endCxn id="8" idx="1"/>
            </p:cNvCxnSpPr>
            <p:nvPr/>
          </p:nvCxnSpPr>
          <p:spPr bwMode="auto">
            <a:xfrm>
              <a:off x="2845" y="1933"/>
              <a:ext cx="406" cy="3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9"/>
            <p:cNvCxnSpPr>
              <a:cxnSpLocks noChangeShapeType="1"/>
              <a:stCxn id="10" idx="4"/>
              <a:endCxn id="8" idx="0"/>
            </p:cNvCxnSpPr>
            <p:nvPr/>
          </p:nvCxnSpPr>
          <p:spPr bwMode="auto">
            <a:xfrm flipH="1">
              <a:off x="3336" y="1632"/>
              <a:ext cx="240" cy="6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0"/>
            <p:cNvCxnSpPr>
              <a:cxnSpLocks noChangeShapeType="1"/>
              <a:stCxn id="8" idx="2"/>
              <a:endCxn id="7" idx="6"/>
            </p:cNvCxnSpPr>
            <p:nvPr/>
          </p:nvCxnSpPr>
          <p:spPr bwMode="auto">
            <a:xfrm flipH="1">
              <a:off x="2544" y="2376"/>
              <a:ext cx="6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438" y="161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448" y="197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2172" y="197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780" y="134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2972" y="159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2972" y="18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780" y="22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456" y="188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1">
                  <a:latin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49" name="Group 50"/>
          <p:cNvGrpSpPr>
            <a:grpSpLocks/>
          </p:cNvGrpSpPr>
          <p:nvPr/>
        </p:nvGrpSpPr>
        <p:grpSpPr bwMode="auto">
          <a:xfrm>
            <a:off x="5238925" y="4497388"/>
            <a:ext cx="2065716" cy="1042510"/>
            <a:chOff x="2976" y="2816"/>
            <a:chExt cx="1146" cy="592"/>
          </a:xfrm>
        </p:grpSpPr>
        <p:grpSp>
          <p:nvGrpSpPr>
            <p:cNvPr id="50" name="Group 48"/>
            <p:cNvGrpSpPr>
              <a:grpSpLocks/>
            </p:cNvGrpSpPr>
            <p:nvPr/>
          </p:nvGrpSpPr>
          <p:grpSpPr bwMode="auto">
            <a:xfrm>
              <a:off x="2976" y="2816"/>
              <a:ext cx="1146" cy="294"/>
              <a:chOff x="2976" y="2816"/>
              <a:chExt cx="1146" cy="294"/>
            </a:xfrm>
          </p:grpSpPr>
          <p:sp>
            <p:nvSpPr>
              <p:cNvPr id="57" name="Text Box 31"/>
              <p:cNvSpPr txBox="1">
                <a:spLocks noChangeArrowheads="1"/>
              </p:cNvSpPr>
              <p:nvPr/>
            </p:nvSpPr>
            <p:spPr bwMode="auto">
              <a:xfrm>
                <a:off x="2976" y="2816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58" name="Text Box 32"/>
              <p:cNvSpPr txBox="1">
                <a:spLocks noChangeArrowheads="1"/>
              </p:cNvSpPr>
              <p:nvPr/>
            </p:nvSpPr>
            <p:spPr bwMode="auto">
              <a:xfrm>
                <a:off x="3207" y="2816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59" name="Text Box 33"/>
              <p:cNvSpPr txBox="1">
                <a:spLocks noChangeArrowheads="1"/>
              </p:cNvSpPr>
              <p:nvPr/>
            </p:nvSpPr>
            <p:spPr bwMode="auto">
              <a:xfrm>
                <a:off x="3435" y="2816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3664" y="2816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61" name="Text Box 35"/>
              <p:cNvSpPr txBox="1">
                <a:spLocks noChangeArrowheads="1"/>
              </p:cNvSpPr>
              <p:nvPr/>
            </p:nvSpPr>
            <p:spPr bwMode="auto">
              <a:xfrm>
                <a:off x="3893" y="2816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  <p:grpSp>
          <p:nvGrpSpPr>
            <p:cNvPr id="51" name="Group 49"/>
            <p:cNvGrpSpPr>
              <a:grpSpLocks/>
            </p:cNvGrpSpPr>
            <p:nvPr/>
          </p:nvGrpSpPr>
          <p:grpSpPr bwMode="auto">
            <a:xfrm>
              <a:off x="2976" y="3114"/>
              <a:ext cx="1146" cy="294"/>
              <a:chOff x="2976" y="3114"/>
              <a:chExt cx="1146" cy="294"/>
            </a:xfrm>
          </p:grpSpPr>
          <p:sp>
            <p:nvSpPr>
              <p:cNvPr id="52" name="Text Box 40"/>
              <p:cNvSpPr txBox="1">
                <a:spLocks noChangeArrowheads="1"/>
              </p:cNvSpPr>
              <p:nvPr/>
            </p:nvSpPr>
            <p:spPr bwMode="auto">
              <a:xfrm>
                <a:off x="2976" y="3114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latin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3" name="Text Box 41"/>
              <p:cNvSpPr txBox="1">
                <a:spLocks noChangeArrowheads="1"/>
              </p:cNvSpPr>
              <p:nvPr/>
            </p:nvSpPr>
            <p:spPr bwMode="auto">
              <a:xfrm>
                <a:off x="3207" y="3114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54" name="Text Box 42"/>
              <p:cNvSpPr txBox="1">
                <a:spLocks noChangeArrowheads="1"/>
              </p:cNvSpPr>
              <p:nvPr/>
            </p:nvSpPr>
            <p:spPr bwMode="auto">
              <a:xfrm>
                <a:off x="3435" y="3114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55" name="Text Box 43"/>
              <p:cNvSpPr txBox="1">
                <a:spLocks noChangeArrowheads="1"/>
              </p:cNvSpPr>
              <p:nvPr/>
            </p:nvSpPr>
            <p:spPr bwMode="auto">
              <a:xfrm>
                <a:off x="3664" y="3114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56" name="Text Box 44"/>
              <p:cNvSpPr txBox="1">
                <a:spLocks noChangeArrowheads="1"/>
              </p:cNvSpPr>
              <p:nvPr/>
            </p:nvSpPr>
            <p:spPr bwMode="auto">
              <a:xfrm>
                <a:off x="3893" y="3114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ym typeface="Symbol" panose="05050102010706020507" pitchFamily="18" charset="2"/>
                  </a:rPr>
                  <a:t></a:t>
                </a:r>
              </a:p>
            </p:txBody>
          </p:sp>
        </p:grpSp>
      </p:grpSp>
      <p:sp>
        <p:nvSpPr>
          <p:cNvPr id="62" name="Text Box 51"/>
          <p:cNvSpPr txBox="1">
            <a:spLocks noChangeArrowheads="1"/>
          </p:cNvSpPr>
          <p:nvPr/>
        </p:nvSpPr>
        <p:spPr bwMode="auto">
          <a:xfrm>
            <a:off x="8715008" y="4011832"/>
            <a:ext cx="21027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u="sng" dirty="0">
                <a:latin typeface="Arial" panose="020B0604020202020204" pitchFamily="34" charset="0"/>
              </a:rPr>
              <a:t>Vertex	Parent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e	    -</a:t>
            </a:r>
          </a:p>
        </p:txBody>
      </p:sp>
    </p:spTree>
    <p:extLst>
      <p:ext uri="{BB962C8B-B14F-4D97-AF65-F5344CB8AC3E}">
        <p14:creationId xmlns:p14="http://schemas.microsoft.com/office/powerpoint/2010/main" val="19407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Job Sequencing with deadlines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The Problem:</a:t>
            </a:r>
          </a:p>
          <a:p>
            <a:r>
              <a:rPr lang="en-US" dirty="0" smtClean="0"/>
              <a:t>There </a:t>
            </a:r>
            <a:r>
              <a:rPr lang="en-US" dirty="0"/>
              <a:t>are n jobs to be processed on a machine.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job </a:t>
            </a:r>
            <a:r>
              <a:rPr lang="en-US" dirty="0" err="1"/>
              <a:t>i</a:t>
            </a:r>
            <a:r>
              <a:rPr lang="en-US" dirty="0"/>
              <a:t> has a deadline </a:t>
            </a:r>
            <a:r>
              <a:rPr lang="en-US" dirty="0" smtClean="0"/>
              <a:t>d</a:t>
            </a:r>
            <a:r>
              <a:rPr lang="en-US" baseline="-25000" dirty="0"/>
              <a:t>i</a:t>
            </a:r>
            <a:r>
              <a:rPr lang="en-US" dirty="0" smtClean="0"/>
              <a:t>≥ </a:t>
            </a:r>
            <a:r>
              <a:rPr lang="en-US" dirty="0"/>
              <a:t>0 and profit p</a:t>
            </a:r>
            <a:r>
              <a:rPr lang="en-US" baseline="-25000" dirty="0"/>
              <a:t>i</a:t>
            </a:r>
            <a:r>
              <a:rPr lang="en-US" dirty="0"/>
              <a:t>≥0 . 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/>
              <a:t>is earned </a:t>
            </a:r>
            <a:r>
              <a:rPr lang="en-US" dirty="0" smtClean="0"/>
              <a:t>if </a:t>
            </a:r>
            <a:r>
              <a:rPr lang="en-US" dirty="0"/>
              <a:t>the job is completed by its </a:t>
            </a:r>
            <a:r>
              <a:rPr lang="en-US" dirty="0" smtClean="0"/>
              <a:t>deadline </a:t>
            </a:r>
            <a:r>
              <a:rPr lang="en-US" dirty="0"/>
              <a:t>d</a:t>
            </a:r>
            <a:r>
              <a:rPr lang="en-US" baseline="-25000" dirty="0"/>
              <a:t>i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Only </a:t>
            </a:r>
            <a:r>
              <a:rPr lang="en-US" dirty="0"/>
              <a:t>one machine is available for processing jobs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Only </a:t>
            </a:r>
            <a:r>
              <a:rPr lang="en-US" dirty="0"/>
              <a:t>one job is processed at a time on the </a:t>
            </a:r>
            <a:r>
              <a:rPr lang="en-US" dirty="0" smtClean="0"/>
              <a:t>machine.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   Goal: </a:t>
            </a:r>
            <a:r>
              <a:rPr lang="en-US" dirty="0"/>
              <a:t>F</a:t>
            </a:r>
            <a:r>
              <a:rPr lang="en-US" dirty="0" smtClean="0"/>
              <a:t>ind </a:t>
            </a:r>
            <a:r>
              <a:rPr lang="en-US" dirty="0"/>
              <a:t>a sequence of jobs, which </a:t>
            </a:r>
            <a:r>
              <a:rPr lang="en-US" dirty="0" smtClean="0"/>
              <a:t>is completed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within </a:t>
            </a:r>
            <a:r>
              <a:rPr lang="en-US" dirty="0"/>
              <a:t>their deadlines and </a:t>
            </a:r>
            <a:r>
              <a:rPr lang="en-US" dirty="0" smtClean="0"/>
              <a:t>gives </a:t>
            </a:r>
            <a:r>
              <a:rPr lang="en-US" dirty="0"/>
              <a:t>maximum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 profit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2050" name="Picture 2" descr="Image result for maximum profit anim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981" y="2787926"/>
            <a:ext cx="2809178" cy="28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02796" y="4611757"/>
            <a:ext cx="7001124" cy="15027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2. While </a:t>
            </a:r>
            <a:r>
              <a:rPr lang="en-US" sz="2200" dirty="0"/>
              <a:t>P is not empty</a:t>
            </a:r>
            <a:r>
              <a:rPr lang="en-US" sz="2200" dirty="0" smtClean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2.1 </a:t>
            </a:r>
            <a:r>
              <a:rPr lang="en-US" sz="2200" dirty="0"/>
              <a:t>Select the next vertex u to add to the tree</a:t>
            </a:r>
          </a:p>
          <a:p>
            <a:pPr marL="0" indent="0">
              <a:buNone/>
            </a:pPr>
            <a:r>
              <a:rPr lang="en-US" sz="2200" dirty="0"/>
              <a:t>			u = </a:t>
            </a:r>
            <a:r>
              <a:rPr lang="en-US" sz="2200" dirty="0" err="1"/>
              <a:t>P.deleteMin</a:t>
            </a:r>
            <a:r>
              <a:rPr lang="en-US" sz="2200" dirty="0" smtClean="0"/>
              <a:t>()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2.2 </a:t>
            </a:r>
            <a:r>
              <a:rPr lang="en-US" sz="2200" dirty="0"/>
              <a:t>Update the weight of each vertex w adjacent to </a:t>
            </a:r>
            <a:r>
              <a:rPr lang="en-US" sz="2200" dirty="0" smtClean="0"/>
              <a:t>u </a:t>
            </a:r>
            <a:r>
              <a:rPr lang="en-US" sz="2200" dirty="0"/>
              <a:t>which is not in the </a:t>
            </a:r>
            <a:r>
              <a:rPr lang="en-US" sz="2200" dirty="0" smtClean="0"/>
              <a:t>tree(</a:t>
            </a:r>
            <a:r>
              <a:rPr lang="en-US" sz="2200" dirty="0" err="1" smtClean="0"/>
              <a:t>i.e.w</a:t>
            </a:r>
            <a:r>
              <a:rPr lang="en-US" sz="2200" dirty="0" err="1" smtClean="0">
                <a:sym typeface="Symbol" panose="05050102010706020507" pitchFamily="18" charset="2"/>
              </a:rPr>
              <a:t></a:t>
            </a:r>
            <a:r>
              <a:rPr lang="en-US" sz="2200" dirty="0" err="1" smtClean="0"/>
              <a:t>P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	 	If weight(</a:t>
            </a:r>
            <a:r>
              <a:rPr lang="en-US" sz="2200" dirty="0" err="1"/>
              <a:t>u,w</a:t>
            </a:r>
            <a:r>
              <a:rPr lang="en-US" sz="2200" dirty="0"/>
              <a:t>) &lt; D(w),</a:t>
            </a:r>
          </a:p>
          <a:p>
            <a:pPr marL="0" indent="0">
              <a:buNone/>
            </a:pPr>
            <a:r>
              <a:rPr lang="en-US" sz="2200" dirty="0"/>
              <a:t>				a. parent(w) = u</a:t>
            </a:r>
          </a:p>
          <a:p>
            <a:pPr marL="0" indent="0">
              <a:buNone/>
            </a:pPr>
            <a:r>
              <a:rPr lang="en-US" sz="2200" dirty="0"/>
              <a:t>			  	b. D(w) = weight(</a:t>
            </a:r>
            <a:r>
              <a:rPr lang="en-US" sz="2200" dirty="0" err="1"/>
              <a:t>u,w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				c. Update the priority queue to reflect </a:t>
            </a:r>
            <a:r>
              <a:rPr lang="en-US" sz="2200" dirty="0" smtClean="0"/>
              <a:t>new </a:t>
            </a:r>
            <a:r>
              <a:rPr lang="en-US" sz="2200" dirty="0"/>
              <a:t>distance for w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57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Example: Prim’s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896" y="1506773"/>
            <a:ext cx="8589028" cy="43494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6486" y="5943417"/>
            <a:ext cx="11151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MST initially consists of the vertex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e,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distances and parent for its adjacent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vertices.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4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22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3" y="1520369"/>
            <a:ext cx="9247367" cy="477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23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32" y="1479228"/>
            <a:ext cx="8445394" cy="499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24</a:t>
            </a:fld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36" y="1471766"/>
            <a:ext cx="9067203" cy="49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2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Prim’s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453197"/>
            <a:ext cx="8058648" cy="50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Complexity analysis: Prims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Initialization of priority queue</a:t>
            </a:r>
            <a:r>
              <a:rPr lang="en-US" sz="2200" dirty="0"/>
              <a:t> (array): </a:t>
            </a:r>
            <a:r>
              <a:rPr lang="en-US" sz="2200" b="1" dirty="0"/>
              <a:t>O(|</a:t>
            </a:r>
            <a:r>
              <a:rPr lang="en-US" sz="2200" b="1" i="1" dirty="0"/>
              <a:t>V</a:t>
            </a:r>
            <a:r>
              <a:rPr lang="en-US" sz="2200" b="1" dirty="0"/>
              <a:t>|)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Update loop</a:t>
            </a:r>
            <a:r>
              <a:rPr lang="en-US" sz="2200" dirty="0"/>
              <a:t>:  |</a:t>
            </a:r>
            <a:r>
              <a:rPr lang="en-US" sz="2200" b="1" i="1" dirty="0"/>
              <a:t>V</a:t>
            </a:r>
            <a:r>
              <a:rPr lang="en-US" sz="2200" dirty="0"/>
              <a:t>| calls</a:t>
            </a:r>
          </a:p>
          <a:p>
            <a:pPr lvl="1">
              <a:buFontTx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Choosing vertex with minimum cost edge: </a:t>
            </a:r>
            <a:r>
              <a:rPr lang="en-US" sz="2200" b="1" dirty="0">
                <a:solidFill>
                  <a:schemeClr val="tx1"/>
                </a:solidFill>
              </a:rPr>
              <a:t>O(|</a:t>
            </a:r>
            <a:r>
              <a:rPr lang="en-US" sz="2200" b="1" i="1" dirty="0">
                <a:solidFill>
                  <a:schemeClr val="tx1"/>
                </a:solidFill>
              </a:rPr>
              <a:t>V</a:t>
            </a:r>
            <a:r>
              <a:rPr lang="en-US" sz="2200" b="1" dirty="0">
                <a:solidFill>
                  <a:schemeClr val="tx1"/>
                </a:solidFill>
              </a:rPr>
              <a:t>|)</a:t>
            </a:r>
          </a:p>
          <a:p>
            <a:pPr lvl="1">
              <a:buFontTx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Updating distance values of unconnected vertices: </a:t>
            </a:r>
            <a:r>
              <a:rPr lang="en-US" sz="2200" dirty="0" smtClean="0">
                <a:solidFill>
                  <a:schemeClr val="tx1"/>
                </a:solidFill>
              </a:rPr>
              <a:t>each </a:t>
            </a:r>
            <a:r>
              <a:rPr lang="en-US" sz="2200" dirty="0">
                <a:solidFill>
                  <a:schemeClr val="tx1"/>
                </a:solidFill>
              </a:rPr>
              <a:t>edge is considered only </a:t>
            </a:r>
            <a:r>
              <a:rPr lang="en-US" sz="2200" b="1" dirty="0">
                <a:solidFill>
                  <a:schemeClr val="tx1"/>
                </a:solidFill>
              </a:rPr>
              <a:t>once</a:t>
            </a:r>
            <a:r>
              <a:rPr lang="en-US" sz="2200" dirty="0">
                <a:solidFill>
                  <a:schemeClr val="tx1"/>
                </a:solidFill>
              </a:rPr>
              <a:t> during entire execution, for a total of </a:t>
            </a:r>
            <a:r>
              <a:rPr lang="en-US" sz="2200" b="1" dirty="0">
                <a:solidFill>
                  <a:schemeClr val="tx1"/>
                </a:solidFill>
              </a:rPr>
              <a:t>O(|</a:t>
            </a:r>
            <a:r>
              <a:rPr lang="en-US" sz="2200" b="1" i="1" dirty="0">
                <a:solidFill>
                  <a:schemeClr val="tx1"/>
                </a:solidFill>
              </a:rPr>
              <a:t>E</a:t>
            </a:r>
            <a:r>
              <a:rPr lang="en-US" sz="2200" b="1" dirty="0">
                <a:solidFill>
                  <a:schemeClr val="tx1"/>
                </a:solidFill>
              </a:rPr>
              <a:t>|) </a:t>
            </a:r>
            <a:r>
              <a:rPr lang="en-US" sz="2200" dirty="0" smtClean="0">
                <a:solidFill>
                  <a:schemeClr val="tx1"/>
                </a:solidFill>
              </a:rPr>
              <a:t>updates. </a:t>
            </a:r>
            <a:r>
              <a:rPr lang="en-US" dirty="0"/>
              <a:t>			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			 Overall </a:t>
            </a:r>
            <a:r>
              <a:rPr lang="en-US" b="1" dirty="0"/>
              <a:t>cost </a:t>
            </a:r>
            <a:r>
              <a:rPr lang="en-US" dirty="0" smtClean="0"/>
              <a:t>: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26</a:t>
            </a:fld>
            <a:endParaRPr lang="en-SG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06725" y="4633554"/>
            <a:ext cx="1909763" cy="476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O(|</a:t>
            </a:r>
            <a:r>
              <a:rPr lang="en-US" sz="2400" b="1" i="1" dirty="0"/>
              <a:t>E</a:t>
            </a:r>
            <a:r>
              <a:rPr lang="en-US" sz="2400" dirty="0">
                <a:latin typeface="Arial" panose="020B0604020202020204" pitchFamily="34" charset="0"/>
              </a:rPr>
              <a:t>| + |</a:t>
            </a:r>
            <a:r>
              <a:rPr lang="en-US" sz="2400" b="1" i="1" dirty="0"/>
              <a:t>V</a:t>
            </a:r>
            <a:r>
              <a:rPr lang="en-US" sz="2400" dirty="0">
                <a:latin typeface="Arial" panose="020B0604020202020204" pitchFamily="34" charset="0"/>
              </a:rPr>
              <a:t>| </a:t>
            </a:r>
            <a:r>
              <a:rPr lang="en-US" sz="2400" baseline="30000" dirty="0">
                <a:latin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0" name="Picture 2" descr="Image result for complexity analysis anim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81" y="3770684"/>
            <a:ext cx="2456430" cy="245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7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Ques</a:t>
            </a:r>
            <a:r>
              <a:rPr lang="en-IN" dirty="0" smtClean="0"/>
              <a:t>: Construct the Minimum spanning tree for the following graph using Prims algorithm considering a as the root vertex.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27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32" y="2786901"/>
            <a:ext cx="5933992" cy="3584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422" y="3057278"/>
            <a:ext cx="3128945" cy="30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56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28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07" y="2392008"/>
            <a:ext cx="5271840" cy="31654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66111" y="1990467"/>
            <a:ext cx="48734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A={{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b,d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c,d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c,f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}, {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f,g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},{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f,e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}} </a:t>
            </a:r>
            <a:endParaRPr lang="en-I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Total cost = 4+8+2+1+2+5 = </a:t>
            </a: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6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Job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smtClean="0"/>
              <a:t>for </a:t>
            </a:r>
            <a:r>
              <a:rPr lang="en-IN" sz="2200" dirty="0" err="1"/>
              <a:t>i</a:t>
            </a:r>
            <a:r>
              <a:rPr lang="en-IN" sz="2200" dirty="0"/>
              <a:t> = 1 to n do</a:t>
            </a:r>
          </a:p>
          <a:p>
            <a:pPr marL="0" indent="0">
              <a:buNone/>
            </a:pPr>
            <a:r>
              <a:rPr lang="en-IN" sz="2200" dirty="0"/>
              <a:t>  Set k = min(</a:t>
            </a:r>
            <a:r>
              <a:rPr lang="en-IN" sz="2200" dirty="0" err="1"/>
              <a:t>dmax</a:t>
            </a:r>
            <a:r>
              <a:rPr lang="en-IN" sz="2200" dirty="0"/>
              <a:t>, DEADLINE(</a:t>
            </a:r>
            <a:r>
              <a:rPr lang="en-IN" sz="2200" dirty="0" err="1"/>
              <a:t>i</a:t>
            </a:r>
            <a:r>
              <a:rPr lang="en-IN" sz="2200" dirty="0"/>
              <a:t>))  </a:t>
            </a:r>
            <a:r>
              <a:rPr lang="en-IN" sz="2200" dirty="0" smtClean="0"/>
              <a:t>	       //</a:t>
            </a:r>
            <a:r>
              <a:rPr lang="en-IN" sz="2200" dirty="0"/>
              <a:t>where DEADLINE(</a:t>
            </a:r>
            <a:r>
              <a:rPr lang="en-IN" sz="2200" dirty="0" err="1"/>
              <a:t>i</a:t>
            </a:r>
            <a:r>
              <a:rPr lang="en-IN" sz="2200" dirty="0"/>
              <a:t>) denotes deadline of </a:t>
            </a:r>
            <a:r>
              <a:rPr lang="en-IN" sz="2200" dirty="0" err="1" smtClean="0"/>
              <a:t>i</a:t>
            </a:r>
            <a:r>
              <a:rPr lang="en-IN" sz="2200" baseline="30000" dirty="0" err="1" smtClean="0"/>
              <a:t>th</a:t>
            </a:r>
            <a:r>
              <a:rPr lang="en-IN" sz="2200" dirty="0" smtClean="0"/>
              <a:t> job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  while k &gt;= 1 do</a:t>
            </a:r>
          </a:p>
          <a:p>
            <a:pPr marL="0" indent="0">
              <a:buNone/>
            </a:pPr>
            <a:r>
              <a:rPr lang="en-IN" sz="2200" dirty="0"/>
              <a:t>    if timeslot[k] is EMPTY then</a:t>
            </a:r>
          </a:p>
          <a:p>
            <a:pPr marL="0" indent="0">
              <a:buNone/>
            </a:pPr>
            <a:r>
              <a:rPr lang="en-IN" sz="2200" dirty="0"/>
              <a:t>      timeslot[k] = job(</a:t>
            </a:r>
            <a:r>
              <a:rPr lang="en-IN" sz="2200" dirty="0" err="1"/>
              <a:t>i</a:t>
            </a:r>
            <a:r>
              <a:rPr lang="en-IN" sz="2200" dirty="0" smtClean="0"/>
              <a:t>)</a:t>
            </a:r>
          </a:p>
          <a:p>
            <a:pPr marL="0" indent="0">
              <a:buNone/>
            </a:pPr>
            <a:r>
              <a:rPr lang="en-IN" sz="2200" dirty="0" smtClean="0"/>
              <a:t>      break</a:t>
            </a:r>
          </a:p>
          <a:p>
            <a:pPr marL="0" indent="0">
              <a:buNone/>
            </a:pPr>
            <a:r>
              <a:rPr lang="en-IN" sz="2200" dirty="0" smtClean="0"/>
              <a:t>    </a:t>
            </a:r>
            <a:r>
              <a:rPr lang="en-IN" sz="2200" dirty="0" err="1" smtClean="0"/>
              <a:t>endif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    Set k = k - </a:t>
            </a:r>
            <a:r>
              <a:rPr lang="en-IN" sz="2200" dirty="0" smtClean="0"/>
              <a:t>1</a:t>
            </a:r>
            <a:endParaRPr lang="en-IN" sz="2200" dirty="0"/>
          </a:p>
          <a:p>
            <a:pPr marL="0" indent="0">
              <a:buNone/>
            </a:pPr>
            <a:r>
              <a:rPr lang="en-IN" sz="2200" dirty="0"/>
              <a:t>  </a:t>
            </a:r>
            <a:r>
              <a:rPr lang="en-IN" sz="2200" dirty="0" err="1" smtClean="0"/>
              <a:t>endwhile</a:t>
            </a:r>
            <a:endParaRPr lang="en-IN" sz="2200" dirty="0"/>
          </a:p>
          <a:p>
            <a:pPr marL="0" indent="0">
              <a:buNone/>
            </a:pPr>
            <a:r>
              <a:rPr lang="en-IN" sz="2200" dirty="0" err="1" smtClean="0"/>
              <a:t>Endfor</a:t>
            </a:r>
            <a:r>
              <a:rPr lang="en-IN" sz="2200" dirty="0" smtClean="0"/>
              <a:t>							Time complexity = O(n</a:t>
            </a:r>
            <a:r>
              <a:rPr lang="en-IN" sz="2200" baseline="30000" dirty="0" smtClean="0"/>
              <a:t>2</a:t>
            </a:r>
            <a:r>
              <a:rPr lang="en-IN" sz="2200" dirty="0" smtClean="0"/>
              <a:t>)</a:t>
            </a:r>
            <a:endParaRPr lang="en-IN" sz="2200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3</a:t>
            </a:fld>
            <a:endParaRPr lang="en-SG" dirty="0"/>
          </a:p>
        </p:txBody>
      </p:sp>
      <p:sp>
        <p:nvSpPr>
          <p:cNvPr id="5" name="Oval 4"/>
          <p:cNvSpPr/>
          <p:nvPr/>
        </p:nvSpPr>
        <p:spPr>
          <a:xfrm>
            <a:off x="6341167" y="4957638"/>
            <a:ext cx="3816625" cy="11608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5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Problem-</a:t>
            </a:r>
            <a:r>
              <a:rPr lang="en-US" sz="2200" dirty="0" smtClean="0"/>
              <a:t> Given </a:t>
            </a:r>
            <a:r>
              <a:rPr lang="en-US" sz="2200" dirty="0"/>
              <a:t>the following jobs, their deadlines and associated profits as </a:t>
            </a:r>
            <a:r>
              <a:rPr lang="en-US" sz="2200" dirty="0" smtClean="0"/>
              <a:t>shown-</a:t>
            </a:r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 smtClean="0"/>
          </a:p>
          <a:p>
            <a:pPr marL="0" indent="0" fontAlgn="base">
              <a:buNone/>
            </a:pPr>
            <a:r>
              <a:rPr lang="en-US" sz="2200" b="1" dirty="0"/>
              <a:t>Answer the following questions-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200" dirty="0"/>
              <a:t>Write the optimal schedule that gives maximum profit.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200" dirty="0"/>
              <a:t>Are all the jobs completed in the optimal schedule?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200" dirty="0"/>
              <a:t>What is the maximum earned profit?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362" y="2082171"/>
            <a:ext cx="6006879" cy="1890463"/>
          </a:xfrm>
          <a:prstGeom prst="rect">
            <a:avLst/>
          </a:prstGeom>
        </p:spPr>
      </p:pic>
      <p:pic>
        <p:nvPicPr>
          <p:cNvPr id="3076" name="Picture 4" descr="Image result for maximum profit anim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035" y="3360383"/>
            <a:ext cx="3004854" cy="274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8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IN" dirty="0" smtClean="0"/>
              <a:t>                                                                                                                                  </a:t>
            </a:r>
          </a:p>
          <a:p>
            <a:pPr lvl="8"/>
            <a:endParaRPr lang="en-IN" dirty="0"/>
          </a:p>
          <a:p>
            <a:pPr lvl="8"/>
            <a:endParaRPr lang="en-IN" dirty="0" smtClean="0"/>
          </a:p>
          <a:p>
            <a:pPr lvl="8"/>
            <a:endParaRPr lang="en-IN" dirty="0"/>
          </a:p>
          <a:p>
            <a:pPr lvl="8"/>
            <a:endParaRPr lang="en-IN" dirty="0" smtClean="0"/>
          </a:p>
          <a:p>
            <a:pPr marL="3657600" lvl="8" indent="0">
              <a:buNone/>
            </a:pPr>
            <a:r>
              <a:rPr lang="en-IN" dirty="0"/>
              <a:t>	</a:t>
            </a:r>
            <a:r>
              <a:rPr lang="en-IN" dirty="0" smtClean="0"/>
              <a:t>			</a:t>
            </a:r>
          </a:p>
          <a:p>
            <a:pPr marL="3657600" lvl="8" indent="0">
              <a:buNone/>
            </a:pPr>
            <a:r>
              <a:rPr lang="en-IN" dirty="0"/>
              <a:t>	</a:t>
            </a:r>
            <a:r>
              <a:rPr lang="en-IN" dirty="0" smtClean="0"/>
              <a:t>			      </a:t>
            </a:r>
          </a:p>
          <a:p>
            <a:pPr marL="3657600" lvl="8" indent="0">
              <a:buNone/>
            </a:pPr>
            <a:endParaRPr lang="en-IN" dirty="0"/>
          </a:p>
          <a:p>
            <a:pPr marL="3657600" lvl="8" indent="0">
              <a:buNone/>
            </a:pPr>
            <a:r>
              <a:rPr lang="en-IN" dirty="0" smtClean="0"/>
              <a:t>					</a:t>
            </a:r>
          </a:p>
          <a:p>
            <a:pPr marL="3657600" lvl="8" indent="0">
              <a:buNone/>
            </a:pPr>
            <a:r>
              <a:rPr lang="en-IN" dirty="0"/>
              <a:t>	</a:t>
            </a:r>
            <a:r>
              <a:rPr lang="en-IN" dirty="0" smtClean="0"/>
              <a:t>			       </a:t>
            </a:r>
            <a:r>
              <a:rPr lang="en-US" dirty="0" smtClean="0"/>
              <a:t>Value </a:t>
            </a:r>
            <a:r>
              <a:rPr lang="en-US" dirty="0"/>
              <a:t>of maximum deadline = 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6" y="1600469"/>
            <a:ext cx="7184861" cy="22611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12" y="4639379"/>
            <a:ext cx="4209346" cy="15617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931" y="4111453"/>
            <a:ext cx="3105689" cy="2163123"/>
          </a:xfrm>
          <a:prstGeom prst="rect">
            <a:avLst/>
          </a:prstGeom>
        </p:spPr>
      </p:pic>
      <p:sp>
        <p:nvSpPr>
          <p:cNvPr id="8" name="Up Arrow 7"/>
          <p:cNvSpPr/>
          <p:nvPr/>
        </p:nvSpPr>
        <p:spPr>
          <a:xfrm>
            <a:off x="3422684" y="3974757"/>
            <a:ext cx="290222" cy="4498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3" y="1495632"/>
            <a:ext cx="4385849" cy="1336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57" y="1479853"/>
            <a:ext cx="4533817" cy="136846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flipV="1">
            <a:off x="5312796" y="1794343"/>
            <a:ext cx="1052223" cy="91307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0" name="Down Arrow 9"/>
          <p:cNvSpPr/>
          <p:nvPr/>
        </p:nvSpPr>
        <p:spPr>
          <a:xfrm>
            <a:off x="8480066" y="3046025"/>
            <a:ext cx="970059" cy="898497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157" y="4217272"/>
            <a:ext cx="4662731" cy="1392373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5312795" y="4579952"/>
            <a:ext cx="1052223" cy="854765"/>
          </a:xfrm>
          <a:prstGeom prst="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67" y="4217272"/>
            <a:ext cx="4440077" cy="14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4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b="1" dirty="0" err="1" smtClean="0"/>
              <a:t>Ans</a:t>
            </a:r>
            <a:r>
              <a:rPr lang="en-IN" sz="2200" b="1" dirty="0" smtClean="0"/>
              <a:t> 1: </a:t>
            </a:r>
            <a:r>
              <a:rPr lang="en-IN" sz="2200" dirty="0" smtClean="0"/>
              <a:t>Optimal solution is: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 smtClean="0"/>
          </a:p>
          <a:p>
            <a:pPr marL="0" indent="0">
              <a:buNone/>
            </a:pPr>
            <a:endParaRPr lang="en-IN" sz="2200" dirty="0" smtClean="0"/>
          </a:p>
          <a:p>
            <a:pPr marL="0" indent="0" fontAlgn="base">
              <a:buNone/>
            </a:pPr>
            <a:r>
              <a:rPr lang="en-IN" sz="2200" b="1" dirty="0" err="1" smtClean="0"/>
              <a:t>Ans</a:t>
            </a:r>
            <a:r>
              <a:rPr lang="en-IN" sz="2200" b="1" dirty="0" smtClean="0"/>
              <a:t> 2: </a:t>
            </a:r>
            <a:r>
              <a:rPr lang="en-US" sz="2200" dirty="0"/>
              <a:t>All the jobs are not completed in the optimal schedule.</a:t>
            </a:r>
          </a:p>
          <a:p>
            <a:pPr marL="0" indent="0" fontAlgn="base">
              <a:buNone/>
            </a:pPr>
            <a:r>
              <a:rPr lang="en-US" sz="2200" dirty="0" smtClean="0"/>
              <a:t>	This </a:t>
            </a:r>
            <a:r>
              <a:rPr lang="en-US" sz="2200" dirty="0"/>
              <a:t>is because job J6 could not be completed within its deadline</a:t>
            </a:r>
            <a:r>
              <a:rPr lang="en-US" sz="2200" dirty="0" smtClean="0"/>
              <a:t>.</a:t>
            </a:r>
          </a:p>
          <a:p>
            <a:pPr marL="0" indent="0" fontAlgn="base">
              <a:buNone/>
            </a:pPr>
            <a:endParaRPr lang="en-US" sz="2200" dirty="0"/>
          </a:p>
          <a:p>
            <a:pPr marL="0" indent="0" fontAlgn="base">
              <a:buNone/>
            </a:pPr>
            <a:r>
              <a:rPr lang="en-US" sz="2200" b="1" dirty="0" err="1" smtClean="0"/>
              <a:t>Ans</a:t>
            </a:r>
            <a:r>
              <a:rPr lang="en-US" sz="2200" b="1" dirty="0" smtClean="0"/>
              <a:t> 3: </a:t>
            </a:r>
            <a:r>
              <a:rPr lang="en-IN" sz="2200" dirty="0" smtClean="0"/>
              <a:t>Maximum </a:t>
            </a:r>
            <a:r>
              <a:rPr lang="en-IN" sz="2200" dirty="0"/>
              <a:t>earned </a:t>
            </a:r>
            <a:r>
              <a:rPr lang="en-IN" sz="2200" dirty="0" smtClean="0"/>
              <a:t>profit     =  </a:t>
            </a:r>
            <a:r>
              <a:rPr lang="en-US" sz="2200" dirty="0" smtClean="0"/>
              <a:t>Sum </a:t>
            </a:r>
            <a:r>
              <a:rPr lang="en-US" sz="2200" dirty="0"/>
              <a:t>of profits of all jobs in optimal </a:t>
            </a:r>
            <a:r>
              <a:rPr lang="en-US" sz="2200" dirty="0" smtClean="0"/>
              <a:t>schedule</a:t>
            </a:r>
          </a:p>
          <a:p>
            <a:pPr marL="0" indent="0" fontAlgn="base">
              <a:buNone/>
            </a:pPr>
            <a:r>
              <a:rPr lang="en-US" sz="2200" dirty="0"/>
              <a:t>	</a:t>
            </a:r>
            <a:r>
              <a:rPr lang="en-US" sz="2200" dirty="0" smtClean="0"/>
              <a:t>			       =  Profit </a:t>
            </a:r>
            <a:r>
              <a:rPr lang="en-US" sz="2200" dirty="0"/>
              <a:t>of job J2 + Profit of job J4 + Profit of job J3 </a:t>
            </a:r>
            <a:r>
              <a:rPr lang="en-US" sz="2200" dirty="0" smtClean="0"/>
              <a:t>					           +</a:t>
            </a:r>
            <a:r>
              <a:rPr lang="en-US" sz="2200" dirty="0"/>
              <a:t> Profit of job J5 + Profit of job </a:t>
            </a:r>
            <a:r>
              <a:rPr lang="en-US" sz="2200" dirty="0" smtClean="0"/>
              <a:t>J1</a:t>
            </a:r>
          </a:p>
          <a:p>
            <a:pPr marL="0" indent="0" fontAlgn="base">
              <a:buNone/>
            </a:pPr>
            <a:r>
              <a:rPr lang="en-US" sz="2200" dirty="0"/>
              <a:t>	</a:t>
            </a:r>
            <a:r>
              <a:rPr lang="en-US" sz="2200" dirty="0" smtClean="0"/>
              <a:t>			       =  </a:t>
            </a:r>
            <a:r>
              <a:rPr lang="en-IN" sz="2200" dirty="0" smtClean="0"/>
              <a:t>180 </a:t>
            </a:r>
            <a:r>
              <a:rPr lang="en-IN" sz="2200" dirty="0"/>
              <a:t>+ 300 + 190 + 120 + </a:t>
            </a:r>
            <a:r>
              <a:rPr lang="en-IN" sz="2200" dirty="0" smtClean="0"/>
              <a:t>200 = 990 units</a:t>
            </a:r>
            <a:endParaRPr lang="en-US" sz="22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288" y="1956368"/>
            <a:ext cx="4219036" cy="133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 class Practice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Problem:</a:t>
            </a:r>
            <a:r>
              <a:rPr lang="en-US" dirty="0" smtClean="0"/>
              <a:t> Consider </a:t>
            </a:r>
            <a:r>
              <a:rPr lang="en-US" dirty="0"/>
              <a:t>the following 5 jobs and their associated deadline and profit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dirty="0" smtClean="0"/>
              <a:t>Goal: </a:t>
            </a:r>
            <a:r>
              <a:rPr lang="en-US" dirty="0" smtClean="0"/>
              <a:t>The </a:t>
            </a:r>
            <a:r>
              <a:rPr lang="en-US" dirty="0"/>
              <a:t>objective is to earn maximum profit when only one job can be scheduled or processed at any given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63" y="3228229"/>
            <a:ext cx="9634356" cy="242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9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57" y="3025472"/>
            <a:ext cx="10019815" cy="2556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Sort the jobs according to their </a:t>
            </a:r>
            <a:r>
              <a:rPr lang="en-US" dirty="0" smtClean="0"/>
              <a:t>profit in </a:t>
            </a:r>
            <a:r>
              <a:rPr lang="en-US" dirty="0"/>
              <a:t>descending </a:t>
            </a:r>
            <a:r>
              <a:rPr lang="en-US" dirty="0" smtClean="0"/>
              <a:t>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93B4B-36E0-40EA-BD24-5FA98D4B3C74}" type="slidenum">
              <a:rPr lang="en-SG" smtClean="0"/>
              <a:pPr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563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619</Words>
  <Application>Microsoft Office PowerPoint</Application>
  <PresentationFormat>Widescreen</PresentationFormat>
  <Paragraphs>179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Symbol</vt:lpstr>
      <vt:lpstr>Wingdings</vt:lpstr>
      <vt:lpstr>Office Theme</vt:lpstr>
      <vt:lpstr>Lecture 7</vt:lpstr>
      <vt:lpstr>Job Sequencing with deadlines</vt:lpstr>
      <vt:lpstr>Algorithm: Job sequencing</vt:lpstr>
      <vt:lpstr>Example</vt:lpstr>
      <vt:lpstr>Solution</vt:lpstr>
      <vt:lpstr>PowerPoint Presentation</vt:lpstr>
      <vt:lpstr>Final Solution</vt:lpstr>
      <vt:lpstr>In class Practice</vt:lpstr>
      <vt:lpstr>Step 1</vt:lpstr>
      <vt:lpstr>Step 2</vt:lpstr>
      <vt:lpstr>Step 3</vt:lpstr>
      <vt:lpstr>Minimum Spanning Trees</vt:lpstr>
      <vt:lpstr>Spanning Trees</vt:lpstr>
      <vt:lpstr>Minimum Spanning Tree</vt:lpstr>
      <vt:lpstr>Problem: Laying Telephone Wire</vt:lpstr>
      <vt:lpstr>Wiring: Naive Approach</vt:lpstr>
      <vt:lpstr>Wiring: Better Approach</vt:lpstr>
      <vt:lpstr>Approaches: Minimum spanning trees</vt:lpstr>
      <vt:lpstr>Prim’s Algorithm</vt:lpstr>
      <vt:lpstr>Prim’s Algorithm</vt:lpstr>
      <vt:lpstr>Example: Prim’s Algorithm</vt:lpstr>
      <vt:lpstr>Example: Prim’s Algorithm</vt:lpstr>
      <vt:lpstr>Example: Prim’s Algorithm</vt:lpstr>
      <vt:lpstr>PowerPoint Presentation</vt:lpstr>
      <vt:lpstr>Example: Prim’s Algorithm</vt:lpstr>
      <vt:lpstr>Complexity analysis: Prims Algorithm</vt:lpstr>
      <vt:lpstr>In Class Practice question</vt:lpstr>
      <vt:lpstr>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garima sharma</cp:lastModifiedBy>
  <cp:revision>92</cp:revision>
  <dcterms:created xsi:type="dcterms:W3CDTF">2019-07-12T07:18:02Z</dcterms:created>
  <dcterms:modified xsi:type="dcterms:W3CDTF">2020-01-28T05:36:21Z</dcterms:modified>
</cp:coreProperties>
</file>