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0" r:id="rId4"/>
    <p:sldId id="259" r:id="rId5"/>
    <p:sldId id="261" r:id="rId6"/>
    <p:sldId id="263" r:id="rId7"/>
    <p:sldId id="262" r:id="rId8"/>
    <p:sldId id="265" r:id="rId9"/>
    <p:sldId id="267" r:id="rId10"/>
    <p:sldId id="268" r:id="rId11"/>
    <p:sldId id="281"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00E0E7-69C2-437F-877B-242B360B5D3B}">
          <p14:sldIdLst>
            <p14:sldId id="256"/>
            <p14:sldId id="257"/>
            <p14:sldId id="260"/>
            <p14:sldId id="259"/>
            <p14:sldId id="261"/>
            <p14:sldId id="263"/>
            <p14:sldId id="262"/>
            <p14:sldId id="265"/>
            <p14:sldId id="267"/>
            <p14:sldId id="268"/>
            <p14:sldId id="281"/>
            <p14:sldId id="269"/>
            <p14:sldId id="270"/>
            <p14:sldId id="271"/>
            <p14:sldId id="272"/>
            <p14:sldId id="273"/>
            <p14:sldId id="274"/>
            <p14:sldId id="275"/>
            <p14:sldId id="276"/>
            <p14:sldId id="277"/>
            <p14:sldId id="278"/>
            <p14:sldId id="279"/>
            <p14:sldId id="280"/>
            <p14:sldId id="282"/>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72" y="1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7C9BC3-9922-4DBC-B235-A0353626361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IN"/>
        </a:p>
      </dgm:t>
    </dgm:pt>
    <dgm:pt modelId="{E4DFF2C0-B4C1-4EDE-8FCA-0A096BBB6DF2}">
      <dgm:prSet phldrT="[Text]" custT="1"/>
      <dgm:spPr/>
      <dgm:t>
        <a:bodyPr/>
        <a:lstStyle/>
        <a:p>
          <a:r>
            <a:rPr lang="en-IN" sz="2600" b="1" dirty="0" smtClean="0">
              <a:latin typeface="Arial" panose="020B0604020202020204" pitchFamily="34" charset="0"/>
              <a:cs typeface="Arial" panose="020B0604020202020204" pitchFamily="34" charset="0"/>
            </a:rPr>
            <a:t>Simplicity</a:t>
          </a:r>
          <a:endParaRPr lang="en-IN" sz="2600" b="1" dirty="0">
            <a:latin typeface="Arial" panose="020B0604020202020204" pitchFamily="34" charset="0"/>
            <a:cs typeface="Arial" panose="020B0604020202020204" pitchFamily="34" charset="0"/>
          </a:endParaRPr>
        </a:p>
      </dgm:t>
    </dgm:pt>
    <dgm:pt modelId="{0BF4F528-5E9F-4D5C-9C4C-522FBA571148}" type="parTrans" cxnId="{D62899FB-7992-4589-8D78-273BC52460E7}">
      <dgm:prSet/>
      <dgm:spPr/>
      <dgm:t>
        <a:bodyPr/>
        <a:lstStyle/>
        <a:p>
          <a:endParaRPr lang="en-IN" sz="2400">
            <a:latin typeface="Arial" panose="020B0604020202020204" pitchFamily="34" charset="0"/>
            <a:cs typeface="Arial" panose="020B0604020202020204" pitchFamily="34" charset="0"/>
          </a:endParaRPr>
        </a:p>
      </dgm:t>
    </dgm:pt>
    <dgm:pt modelId="{0044A803-C129-42BA-A03B-B5AC217EC251}" type="sibTrans" cxnId="{D62899FB-7992-4589-8D78-273BC52460E7}">
      <dgm:prSet/>
      <dgm:spPr/>
      <dgm:t>
        <a:bodyPr/>
        <a:lstStyle/>
        <a:p>
          <a:endParaRPr lang="en-IN" sz="2400">
            <a:latin typeface="Arial" panose="020B0604020202020204" pitchFamily="34" charset="0"/>
            <a:cs typeface="Arial" panose="020B0604020202020204" pitchFamily="34" charset="0"/>
          </a:endParaRPr>
        </a:p>
      </dgm:t>
    </dgm:pt>
    <dgm:pt modelId="{352D1986-488C-4EC5-914C-FC6FF2316A01}">
      <dgm:prSet phldrT="[Text]" custT="1"/>
      <dgm:spPr/>
      <dgm:t>
        <a:bodyPr/>
        <a:lstStyle/>
        <a:p>
          <a:r>
            <a:rPr lang="en-US" sz="2000" dirty="0" smtClean="0">
              <a:latin typeface="Arial" panose="020B0604020202020204" pitchFamily="34" charset="0"/>
              <a:cs typeface="Arial" panose="020B0604020202020204" pitchFamily="34" charset="0"/>
            </a:rPr>
            <a:t>It is quite easy to come up with a greedy algorithm for a problem.</a:t>
          </a:r>
          <a:endParaRPr lang="en-IN" sz="2000" dirty="0">
            <a:latin typeface="Arial" panose="020B0604020202020204" pitchFamily="34" charset="0"/>
            <a:cs typeface="Arial" panose="020B0604020202020204" pitchFamily="34" charset="0"/>
          </a:endParaRPr>
        </a:p>
      </dgm:t>
    </dgm:pt>
    <dgm:pt modelId="{EC4A3446-563C-49AD-A9A8-8E59F93DCA5A}" type="parTrans" cxnId="{FE44F8C6-D9A5-427B-BCCD-225197CD9CB4}">
      <dgm:prSet/>
      <dgm:spPr/>
      <dgm:t>
        <a:bodyPr/>
        <a:lstStyle/>
        <a:p>
          <a:endParaRPr lang="en-IN" sz="2400">
            <a:latin typeface="Arial" panose="020B0604020202020204" pitchFamily="34" charset="0"/>
            <a:cs typeface="Arial" panose="020B0604020202020204" pitchFamily="34" charset="0"/>
          </a:endParaRPr>
        </a:p>
      </dgm:t>
    </dgm:pt>
    <dgm:pt modelId="{B879D396-306D-4F39-8F5E-9BE85E79F139}" type="sibTrans" cxnId="{FE44F8C6-D9A5-427B-BCCD-225197CD9CB4}">
      <dgm:prSet/>
      <dgm:spPr/>
      <dgm:t>
        <a:bodyPr/>
        <a:lstStyle/>
        <a:p>
          <a:endParaRPr lang="en-IN" sz="2400">
            <a:latin typeface="Arial" panose="020B0604020202020204" pitchFamily="34" charset="0"/>
            <a:cs typeface="Arial" panose="020B0604020202020204" pitchFamily="34" charset="0"/>
          </a:endParaRPr>
        </a:p>
      </dgm:t>
    </dgm:pt>
    <dgm:pt modelId="{34C56335-1086-4FC9-B111-E8E7CBA09E36}">
      <dgm:prSet phldrT="[Text]" custT="1"/>
      <dgm:spPr/>
      <dgm:t>
        <a:bodyPr/>
        <a:lstStyle/>
        <a:p>
          <a:r>
            <a:rPr lang="en-US" sz="2000" dirty="0" smtClean="0">
              <a:latin typeface="Arial" panose="020B0604020202020204" pitchFamily="34" charset="0"/>
              <a:cs typeface="Arial" panose="020B0604020202020204" pitchFamily="34" charset="0"/>
            </a:rPr>
            <a:t>Analyzing the run time for greedy algorithms will generally be much easier than for other techniques </a:t>
          </a:r>
          <a:endParaRPr lang="en-IN" sz="2000" dirty="0">
            <a:latin typeface="Arial" panose="020B0604020202020204" pitchFamily="34" charset="0"/>
            <a:cs typeface="Arial" panose="020B0604020202020204" pitchFamily="34" charset="0"/>
          </a:endParaRPr>
        </a:p>
      </dgm:t>
    </dgm:pt>
    <dgm:pt modelId="{182A5F43-B1BC-483F-962A-1295CC5E9316}" type="parTrans" cxnId="{49EBCF42-225E-416A-BD9E-4B71396D4D7F}">
      <dgm:prSet/>
      <dgm:spPr/>
      <dgm:t>
        <a:bodyPr/>
        <a:lstStyle/>
        <a:p>
          <a:endParaRPr lang="en-IN" sz="2400">
            <a:latin typeface="Arial" panose="020B0604020202020204" pitchFamily="34" charset="0"/>
            <a:cs typeface="Arial" panose="020B0604020202020204" pitchFamily="34" charset="0"/>
          </a:endParaRPr>
        </a:p>
      </dgm:t>
    </dgm:pt>
    <dgm:pt modelId="{01F7EDA7-B0D6-438E-85D5-3C380B5EEC78}" type="sibTrans" cxnId="{49EBCF42-225E-416A-BD9E-4B71396D4D7F}">
      <dgm:prSet/>
      <dgm:spPr/>
      <dgm:t>
        <a:bodyPr/>
        <a:lstStyle/>
        <a:p>
          <a:endParaRPr lang="en-IN" sz="2400">
            <a:latin typeface="Arial" panose="020B0604020202020204" pitchFamily="34" charset="0"/>
            <a:cs typeface="Arial" panose="020B0604020202020204" pitchFamily="34" charset="0"/>
          </a:endParaRPr>
        </a:p>
      </dgm:t>
    </dgm:pt>
    <dgm:pt modelId="{6D6C8745-7867-482A-9F73-60A61A269681}">
      <dgm:prSet custT="1"/>
      <dgm:spPr/>
      <dgm:t>
        <a:bodyPr/>
        <a:lstStyle/>
        <a:p>
          <a:endParaRPr lang="en-IN" sz="2400" dirty="0">
            <a:latin typeface="Arial" panose="020B0604020202020204" pitchFamily="34" charset="0"/>
            <a:cs typeface="Arial" panose="020B0604020202020204" pitchFamily="34" charset="0"/>
          </a:endParaRPr>
        </a:p>
      </dgm:t>
    </dgm:pt>
    <dgm:pt modelId="{AB7B759B-836F-4605-A58D-B2360C39D372}" type="parTrans" cxnId="{C6C3384F-C69A-4023-83DB-E2897ABFAA9C}">
      <dgm:prSet/>
      <dgm:spPr/>
      <dgm:t>
        <a:bodyPr/>
        <a:lstStyle/>
        <a:p>
          <a:endParaRPr lang="en-IN" sz="2400">
            <a:latin typeface="Arial" panose="020B0604020202020204" pitchFamily="34" charset="0"/>
            <a:cs typeface="Arial" panose="020B0604020202020204" pitchFamily="34" charset="0"/>
          </a:endParaRPr>
        </a:p>
      </dgm:t>
    </dgm:pt>
    <dgm:pt modelId="{059F21D6-E074-4BB9-ACC1-3B9B5B8CB12F}" type="sibTrans" cxnId="{C6C3384F-C69A-4023-83DB-E2897ABFAA9C}">
      <dgm:prSet/>
      <dgm:spPr/>
      <dgm:t>
        <a:bodyPr/>
        <a:lstStyle/>
        <a:p>
          <a:endParaRPr lang="en-IN" sz="2400">
            <a:latin typeface="Arial" panose="020B0604020202020204" pitchFamily="34" charset="0"/>
            <a:cs typeface="Arial" panose="020B0604020202020204" pitchFamily="34" charset="0"/>
          </a:endParaRPr>
        </a:p>
      </dgm:t>
    </dgm:pt>
    <dgm:pt modelId="{AA9C2CCA-E5FB-4147-A7CC-6AEF28C21B21}">
      <dgm:prSet phldrT="[Text]" custT="1"/>
      <dgm:spPr/>
      <dgm:t>
        <a:bodyPr/>
        <a:lstStyle/>
        <a:p>
          <a:r>
            <a:rPr lang="en-IN" sz="2600" b="1" dirty="0" smtClean="0">
              <a:latin typeface="Arial" panose="020B0604020202020204" pitchFamily="34" charset="0"/>
              <a:cs typeface="Arial" panose="020B0604020202020204" pitchFamily="34" charset="0"/>
            </a:rPr>
            <a:t>Easy to Analyse</a:t>
          </a:r>
          <a:endParaRPr lang="en-IN" sz="2600" b="1" dirty="0">
            <a:latin typeface="Arial" panose="020B0604020202020204" pitchFamily="34" charset="0"/>
            <a:cs typeface="Arial" panose="020B0604020202020204" pitchFamily="34" charset="0"/>
          </a:endParaRPr>
        </a:p>
      </dgm:t>
    </dgm:pt>
    <dgm:pt modelId="{B2970FDC-F4B4-46EC-B0AC-FA8619BA292B}" type="sibTrans" cxnId="{E737F6B1-5B9C-4A8A-9AE7-60CC3A1B8DDC}">
      <dgm:prSet/>
      <dgm:spPr/>
      <dgm:t>
        <a:bodyPr/>
        <a:lstStyle/>
        <a:p>
          <a:endParaRPr lang="en-IN" sz="2400">
            <a:latin typeface="Arial" panose="020B0604020202020204" pitchFamily="34" charset="0"/>
            <a:cs typeface="Arial" panose="020B0604020202020204" pitchFamily="34" charset="0"/>
          </a:endParaRPr>
        </a:p>
      </dgm:t>
    </dgm:pt>
    <dgm:pt modelId="{C0E09B04-0190-40ED-98B6-F7F854112CB4}" type="parTrans" cxnId="{E737F6B1-5B9C-4A8A-9AE7-60CC3A1B8DDC}">
      <dgm:prSet/>
      <dgm:spPr/>
      <dgm:t>
        <a:bodyPr/>
        <a:lstStyle/>
        <a:p>
          <a:endParaRPr lang="en-IN" sz="2400">
            <a:latin typeface="Arial" panose="020B0604020202020204" pitchFamily="34" charset="0"/>
            <a:cs typeface="Arial" panose="020B0604020202020204" pitchFamily="34" charset="0"/>
          </a:endParaRPr>
        </a:p>
      </dgm:t>
    </dgm:pt>
    <dgm:pt modelId="{9172A5BA-8B1A-4B55-A904-931F9CD6EF81}" type="pres">
      <dgm:prSet presAssocID="{187C9BC3-9922-4DBC-B235-A0353626361C}" presName="linear" presStyleCnt="0">
        <dgm:presLayoutVars>
          <dgm:animLvl val="lvl"/>
          <dgm:resizeHandles val="exact"/>
        </dgm:presLayoutVars>
      </dgm:prSet>
      <dgm:spPr/>
      <dgm:t>
        <a:bodyPr/>
        <a:lstStyle/>
        <a:p>
          <a:endParaRPr lang="en-IN"/>
        </a:p>
      </dgm:t>
    </dgm:pt>
    <dgm:pt modelId="{577F8489-7B37-4A38-8E9B-E88CDE197E54}" type="pres">
      <dgm:prSet presAssocID="{E4DFF2C0-B4C1-4EDE-8FCA-0A096BBB6DF2}" presName="parentText" presStyleLbl="node1" presStyleIdx="0" presStyleCnt="2">
        <dgm:presLayoutVars>
          <dgm:chMax val="0"/>
          <dgm:bulletEnabled val="1"/>
        </dgm:presLayoutVars>
      </dgm:prSet>
      <dgm:spPr/>
      <dgm:t>
        <a:bodyPr/>
        <a:lstStyle/>
        <a:p>
          <a:endParaRPr lang="en-IN"/>
        </a:p>
      </dgm:t>
    </dgm:pt>
    <dgm:pt modelId="{73F7BD40-4DA5-41D6-B8C0-75FB2C0BFB7E}" type="pres">
      <dgm:prSet presAssocID="{E4DFF2C0-B4C1-4EDE-8FCA-0A096BBB6DF2}" presName="childText" presStyleLbl="revTx" presStyleIdx="0" presStyleCnt="2">
        <dgm:presLayoutVars>
          <dgm:bulletEnabled val="1"/>
        </dgm:presLayoutVars>
      </dgm:prSet>
      <dgm:spPr/>
      <dgm:t>
        <a:bodyPr/>
        <a:lstStyle/>
        <a:p>
          <a:endParaRPr lang="en-IN"/>
        </a:p>
      </dgm:t>
    </dgm:pt>
    <dgm:pt modelId="{DCA03C26-96B6-4F70-978F-A302F7421142}" type="pres">
      <dgm:prSet presAssocID="{AA9C2CCA-E5FB-4147-A7CC-6AEF28C21B21}" presName="parentText" presStyleLbl="node1" presStyleIdx="1" presStyleCnt="2">
        <dgm:presLayoutVars>
          <dgm:chMax val="0"/>
          <dgm:bulletEnabled val="1"/>
        </dgm:presLayoutVars>
      </dgm:prSet>
      <dgm:spPr/>
      <dgm:t>
        <a:bodyPr/>
        <a:lstStyle/>
        <a:p>
          <a:endParaRPr lang="en-IN"/>
        </a:p>
      </dgm:t>
    </dgm:pt>
    <dgm:pt modelId="{535332D0-163D-4909-B432-1242778B4497}" type="pres">
      <dgm:prSet presAssocID="{AA9C2CCA-E5FB-4147-A7CC-6AEF28C21B21}" presName="childText" presStyleLbl="revTx" presStyleIdx="1" presStyleCnt="2">
        <dgm:presLayoutVars>
          <dgm:bulletEnabled val="1"/>
        </dgm:presLayoutVars>
      </dgm:prSet>
      <dgm:spPr/>
      <dgm:t>
        <a:bodyPr/>
        <a:lstStyle/>
        <a:p>
          <a:endParaRPr lang="en-IN"/>
        </a:p>
      </dgm:t>
    </dgm:pt>
  </dgm:ptLst>
  <dgm:cxnLst>
    <dgm:cxn modelId="{254024C8-E89D-4875-8C66-0B2614CB7BD5}" type="presOf" srcId="{6D6C8745-7867-482A-9F73-60A61A269681}" destId="{73F7BD40-4DA5-41D6-B8C0-75FB2C0BFB7E}" srcOrd="0" destOrd="1" presId="urn:microsoft.com/office/officeart/2005/8/layout/vList2"/>
    <dgm:cxn modelId="{2729F4FC-D49A-46E5-816F-E0032E34D520}" type="presOf" srcId="{187C9BC3-9922-4DBC-B235-A0353626361C}" destId="{9172A5BA-8B1A-4B55-A904-931F9CD6EF81}" srcOrd="0" destOrd="0" presId="urn:microsoft.com/office/officeart/2005/8/layout/vList2"/>
    <dgm:cxn modelId="{FE44F8C6-D9A5-427B-BCCD-225197CD9CB4}" srcId="{E4DFF2C0-B4C1-4EDE-8FCA-0A096BBB6DF2}" destId="{352D1986-488C-4EC5-914C-FC6FF2316A01}" srcOrd="0" destOrd="0" parTransId="{EC4A3446-563C-49AD-A9A8-8E59F93DCA5A}" sibTransId="{B879D396-306D-4F39-8F5E-9BE85E79F139}"/>
    <dgm:cxn modelId="{49EBCF42-225E-416A-BD9E-4B71396D4D7F}" srcId="{AA9C2CCA-E5FB-4147-A7CC-6AEF28C21B21}" destId="{34C56335-1086-4FC9-B111-E8E7CBA09E36}" srcOrd="0" destOrd="0" parTransId="{182A5F43-B1BC-483F-962A-1295CC5E9316}" sibTransId="{01F7EDA7-B0D6-438E-85D5-3C380B5EEC78}"/>
    <dgm:cxn modelId="{8BBDCADF-844C-4062-9E4B-998E7CBAB5AD}" type="presOf" srcId="{AA9C2CCA-E5FB-4147-A7CC-6AEF28C21B21}" destId="{DCA03C26-96B6-4F70-978F-A302F7421142}" srcOrd="0" destOrd="0" presId="urn:microsoft.com/office/officeart/2005/8/layout/vList2"/>
    <dgm:cxn modelId="{C6C3384F-C69A-4023-83DB-E2897ABFAA9C}" srcId="{E4DFF2C0-B4C1-4EDE-8FCA-0A096BBB6DF2}" destId="{6D6C8745-7867-482A-9F73-60A61A269681}" srcOrd="1" destOrd="0" parTransId="{AB7B759B-836F-4605-A58D-B2360C39D372}" sibTransId="{059F21D6-E074-4BB9-ACC1-3B9B5B8CB12F}"/>
    <dgm:cxn modelId="{D62899FB-7992-4589-8D78-273BC52460E7}" srcId="{187C9BC3-9922-4DBC-B235-A0353626361C}" destId="{E4DFF2C0-B4C1-4EDE-8FCA-0A096BBB6DF2}" srcOrd="0" destOrd="0" parTransId="{0BF4F528-5E9F-4D5C-9C4C-522FBA571148}" sibTransId="{0044A803-C129-42BA-A03B-B5AC217EC251}"/>
    <dgm:cxn modelId="{D21937AA-AA5D-4767-A222-09957BEAFDF9}" type="presOf" srcId="{E4DFF2C0-B4C1-4EDE-8FCA-0A096BBB6DF2}" destId="{577F8489-7B37-4A38-8E9B-E88CDE197E54}" srcOrd="0" destOrd="0" presId="urn:microsoft.com/office/officeart/2005/8/layout/vList2"/>
    <dgm:cxn modelId="{EE9750F7-3B93-44BE-A7E6-061263912C5D}" type="presOf" srcId="{352D1986-488C-4EC5-914C-FC6FF2316A01}" destId="{73F7BD40-4DA5-41D6-B8C0-75FB2C0BFB7E}" srcOrd="0" destOrd="0" presId="urn:microsoft.com/office/officeart/2005/8/layout/vList2"/>
    <dgm:cxn modelId="{383F0F83-1719-490B-AF15-C58100DBA7BE}" type="presOf" srcId="{34C56335-1086-4FC9-B111-E8E7CBA09E36}" destId="{535332D0-163D-4909-B432-1242778B4497}" srcOrd="0" destOrd="0" presId="urn:microsoft.com/office/officeart/2005/8/layout/vList2"/>
    <dgm:cxn modelId="{E737F6B1-5B9C-4A8A-9AE7-60CC3A1B8DDC}" srcId="{187C9BC3-9922-4DBC-B235-A0353626361C}" destId="{AA9C2CCA-E5FB-4147-A7CC-6AEF28C21B21}" srcOrd="1" destOrd="0" parTransId="{C0E09B04-0190-40ED-98B6-F7F854112CB4}" sibTransId="{B2970FDC-F4B4-46EC-B0AC-FA8619BA292B}"/>
    <dgm:cxn modelId="{7A02F473-EF69-4B33-9279-C65282067B51}" type="presParOf" srcId="{9172A5BA-8B1A-4B55-A904-931F9CD6EF81}" destId="{577F8489-7B37-4A38-8E9B-E88CDE197E54}" srcOrd="0" destOrd="0" presId="urn:microsoft.com/office/officeart/2005/8/layout/vList2"/>
    <dgm:cxn modelId="{5D2795AE-A38C-4026-BD97-CE0E44030614}" type="presParOf" srcId="{9172A5BA-8B1A-4B55-A904-931F9CD6EF81}" destId="{73F7BD40-4DA5-41D6-B8C0-75FB2C0BFB7E}" srcOrd="1" destOrd="0" presId="urn:microsoft.com/office/officeart/2005/8/layout/vList2"/>
    <dgm:cxn modelId="{42FB0B61-5E88-4B2B-9A6F-D9ED54CEE18C}" type="presParOf" srcId="{9172A5BA-8B1A-4B55-A904-931F9CD6EF81}" destId="{DCA03C26-96B6-4F70-978F-A302F7421142}" srcOrd="2" destOrd="0" presId="urn:microsoft.com/office/officeart/2005/8/layout/vList2"/>
    <dgm:cxn modelId="{E7068572-1F4A-45B7-A455-B971BA1DBC69}" type="presParOf" srcId="{9172A5BA-8B1A-4B55-A904-931F9CD6EF81}" destId="{535332D0-163D-4909-B432-1242778B449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4D5224-2BA5-430A-87FA-064260D84B81}" type="doc">
      <dgm:prSet loTypeId="urn:microsoft.com/office/officeart/2005/8/layout/arrow6" loCatId="relationship" qsTypeId="urn:microsoft.com/office/officeart/2005/8/quickstyle/simple1" qsCatId="simple" csTypeId="urn:microsoft.com/office/officeart/2005/8/colors/colorful2" csCatId="colorful" phldr="1"/>
      <dgm:spPr/>
      <dgm:t>
        <a:bodyPr/>
        <a:lstStyle/>
        <a:p>
          <a:endParaRPr lang="en-IN"/>
        </a:p>
      </dgm:t>
    </dgm:pt>
    <dgm:pt modelId="{095B704A-4203-44CA-ABBA-616349E58715}">
      <dgm:prSet phldrT="[Text]" custT="1"/>
      <dgm:spPr/>
      <dgm:t>
        <a:bodyPr/>
        <a:lstStyle/>
        <a:p>
          <a:r>
            <a:rPr lang="en-IN" sz="2400" b="1" i="1" smtClean="0">
              <a:latin typeface="Arial" panose="020B0604020202020204" pitchFamily="34" charset="0"/>
              <a:cs typeface="Arial" panose="020B0604020202020204" pitchFamily="34" charset="0"/>
            </a:rPr>
            <a:t>Optimal </a:t>
          </a:r>
        </a:p>
        <a:p>
          <a:r>
            <a:rPr lang="en-IN" sz="2400" b="1" i="1" smtClean="0">
              <a:latin typeface="Arial" panose="020B0604020202020204" pitchFamily="34" charset="0"/>
              <a:cs typeface="Arial" panose="020B0604020202020204" pitchFamily="34" charset="0"/>
            </a:rPr>
            <a:t>Sub-structure</a:t>
          </a:r>
          <a:endParaRPr lang="en-IN" sz="2400" b="1" i="1" dirty="0">
            <a:latin typeface="Arial" panose="020B0604020202020204" pitchFamily="34" charset="0"/>
            <a:cs typeface="Arial" panose="020B0604020202020204" pitchFamily="34" charset="0"/>
          </a:endParaRPr>
        </a:p>
      </dgm:t>
    </dgm:pt>
    <dgm:pt modelId="{3D6B9D43-E805-41D3-B8EF-EF928BB2A49E}" type="parTrans" cxnId="{DB3BC671-B59F-46E6-8EB0-A686AD41AEA4}">
      <dgm:prSet/>
      <dgm:spPr/>
      <dgm:t>
        <a:bodyPr/>
        <a:lstStyle/>
        <a:p>
          <a:endParaRPr lang="en-IN" sz="2400" b="1" i="1">
            <a:latin typeface="Arial" panose="020B0604020202020204" pitchFamily="34" charset="0"/>
            <a:cs typeface="Arial" panose="020B0604020202020204" pitchFamily="34" charset="0"/>
          </a:endParaRPr>
        </a:p>
      </dgm:t>
    </dgm:pt>
    <dgm:pt modelId="{C8082F3A-C956-4F91-852A-E62C9CAC5D32}" type="sibTrans" cxnId="{DB3BC671-B59F-46E6-8EB0-A686AD41AEA4}">
      <dgm:prSet/>
      <dgm:spPr/>
      <dgm:t>
        <a:bodyPr/>
        <a:lstStyle/>
        <a:p>
          <a:endParaRPr lang="en-IN" sz="2400" b="1" i="1">
            <a:latin typeface="Arial" panose="020B0604020202020204" pitchFamily="34" charset="0"/>
            <a:cs typeface="Arial" panose="020B0604020202020204" pitchFamily="34" charset="0"/>
          </a:endParaRPr>
        </a:p>
      </dgm:t>
    </dgm:pt>
    <dgm:pt modelId="{3E17ABE3-1FD2-42AB-896D-2FBC75417441}">
      <dgm:prSet phldrT="[Text]" custT="1"/>
      <dgm:spPr/>
      <dgm:t>
        <a:bodyPr/>
        <a:lstStyle/>
        <a:p>
          <a:r>
            <a:rPr lang="en-IN" sz="2400" b="1" i="1" dirty="0" smtClean="0">
              <a:latin typeface="Arial" panose="020B0604020202020204" pitchFamily="34" charset="0"/>
              <a:cs typeface="Arial" panose="020B0604020202020204" pitchFamily="34" charset="0"/>
            </a:rPr>
            <a:t>Greedy Choice Property</a:t>
          </a:r>
          <a:endParaRPr lang="en-IN" sz="2400" b="1" i="1" dirty="0">
            <a:latin typeface="Arial" panose="020B0604020202020204" pitchFamily="34" charset="0"/>
            <a:cs typeface="Arial" panose="020B0604020202020204" pitchFamily="34" charset="0"/>
          </a:endParaRPr>
        </a:p>
      </dgm:t>
    </dgm:pt>
    <dgm:pt modelId="{4235CE8B-2B37-441E-BDB9-1DEC099D5638}" type="parTrans" cxnId="{58DA0C66-7A73-4F33-9BC7-24D3CB8159C8}">
      <dgm:prSet/>
      <dgm:spPr/>
      <dgm:t>
        <a:bodyPr/>
        <a:lstStyle/>
        <a:p>
          <a:endParaRPr lang="en-IN" sz="2400" b="1" i="1">
            <a:latin typeface="Arial" panose="020B0604020202020204" pitchFamily="34" charset="0"/>
            <a:cs typeface="Arial" panose="020B0604020202020204" pitchFamily="34" charset="0"/>
          </a:endParaRPr>
        </a:p>
      </dgm:t>
    </dgm:pt>
    <dgm:pt modelId="{1AA405B6-BEAE-4C9C-8C45-EE9E4C0E1F1C}" type="sibTrans" cxnId="{58DA0C66-7A73-4F33-9BC7-24D3CB8159C8}">
      <dgm:prSet/>
      <dgm:spPr/>
      <dgm:t>
        <a:bodyPr/>
        <a:lstStyle/>
        <a:p>
          <a:endParaRPr lang="en-IN" sz="2400" b="1" i="1">
            <a:latin typeface="Arial" panose="020B0604020202020204" pitchFamily="34" charset="0"/>
            <a:cs typeface="Arial" panose="020B0604020202020204" pitchFamily="34" charset="0"/>
          </a:endParaRPr>
        </a:p>
      </dgm:t>
    </dgm:pt>
    <dgm:pt modelId="{FAD05E32-267C-4D35-9F18-02CF2F50959D}" type="pres">
      <dgm:prSet presAssocID="{C54D5224-2BA5-430A-87FA-064260D84B81}" presName="compositeShape" presStyleCnt="0">
        <dgm:presLayoutVars>
          <dgm:chMax val="2"/>
          <dgm:dir/>
          <dgm:resizeHandles val="exact"/>
        </dgm:presLayoutVars>
      </dgm:prSet>
      <dgm:spPr/>
      <dgm:t>
        <a:bodyPr/>
        <a:lstStyle/>
        <a:p>
          <a:endParaRPr lang="en-IN"/>
        </a:p>
      </dgm:t>
    </dgm:pt>
    <dgm:pt modelId="{8453B6E8-BD66-421F-956C-E4346B361756}" type="pres">
      <dgm:prSet presAssocID="{C54D5224-2BA5-430A-87FA-064260D84B81}" presName="ribbon" presStyleLbl="node1" presStyleIdx="0" presStyleCnt="1" custLinFactNeighborX="7006" custLinFactNeighborY="-3940"/>
      <dgm:spPr/>
    </dgm:pt>
    <dgm:pt modelId="{8CA4D592-9EB8-41AB-B081-0E13FD45C7EC}" type="pres">
      <dgm:prSet presAssocID="{C54D5224-2BA5-430A-87FA-064260D84B81}" presName="leftArrowText" presStyleLbl="node1" presStyleIdx="0" presStyleCnt="1">
        <dgm:presLayoutVars>
          <dgm:chMax val="0"/>
          <dgm:bulletEnabled val="1"/>
        </dgm:presLayoutVars>
      </dgm:prSet>
      <dgm:spPr/>
      <dgm:t>
        <a:bodyPr/>
        <a:lstStyle/>
        <a:p>
          <a:endParaRPr lang="en-IN"/>
        </a:p>
      </dgm:t>
    </dgm:pt>
    <dgm:pt modelId="{71093EE3-32DF-4912-BAA7-533524153399}" type="pres">
      <dgm:prSet presAssocID="{C54D5224-2BA5-430A-87FA-064260D84B81}" presName="rightArrowText" presStyleLbl="node1" presStyleIdx="0" presStyleCnt="1">
        <dgm:presLayoutVars>
          <dgm:chMax val="0"/>
          <dgm:bulletEnabled val="1"/>
        </dgm:presLayoutVars>
      </dgm:prSet>
      <dgm:spPr/>
      <dgm:t>
        <a:bodyPr/>
        <a:lstStyle/>
        <a:p>
          <a:endParaRPr lang="en-IN"/>
        </a:p>
      </dgm:t>
    </dgm:pt>
  </dgm:ptLst>
  <dgm:cxnLst>
    <dgm:cxn modelId="{BB76D17F-45D3-421A-BAEE-4B60465412BC}" type="presOf" srcId="{C54D5224-2BA5-430A-87FA-064260D84B81}" destId="{FAD05E32-267C-4D35-9F18-02CF2F50959D}" srcOrd="0" destOrd="0" presId="urn:microsoft.com/office/officeart/2005/8/layout/arrow6"/>
    <dgm:cxn modelId="{A75D846B-3D5B-4F2F-B8B5-76529EA245C5}" type="presOf" srcId="{095B704A-4203-44CA-ABBA-616349E58715}" destId="{8CA4D592-9EB8-41AB-B081-0E13FD45C7EC}" srcOrd="0" destOrd="0" presId="urn:microsoft.com/office/officeart/2005/8/layout/arrow6"/>
    <dgm:cxn modelId="{58DA0C66-7A73-4F33-9BC7-24D3CB8159C8}" srcId="{C54D5224-2BA5-430A-87FA-064260D84B81}" destId="{3E17ABE3-1FD2-42AB-896D-2FBC75417441}" srcOrd="1" destOrd="0" parTransId="{4235CE8B-2B37-441E-BDB9-1DEC099D5638}" sibTransId="{1AA405B6-BEAE-4C9C-8C45-EE9E4C0E1F1C}"/>
    <dgm:cxn modelId="{288C1CAC-2C1D-42D6-BA82-735B76F2F560}" type="presOf" srcId="{3E17ABE3-1FD2-42AB-896D-2FBC75417441}" destId="{71093EE3-32DF-4912-BAA7-533524153399}" srcOrd="0" destOrd="0" presId="urn:microsoft.com/office/officeart/2005/8/layout/arrow6"/>
    <dgm:cxn modelId="{DB3BC671-B59F-46E6-8EB0-A686AD41AEA4}" srcId="{C54D5224-2BA5-430A-87FA-064260D84B81}" destId="{095B704A-4203-44CA-ABBA-616349E58715}" srcOrd="0" destOrd="0" parTransId="{3D6B9D43-E805-41D3-B8EF-EF928BB2A49E}" sibTransId="{C8082F3A-C956-4F91-852A-E62C9CAC5D32}"/>
    <dgm:cxn modelId="{BD45AA5E-BF45-41A0-9628-E08F649B7B6D}" type="presParOf" srcId="{FAD05E32-267C-4D35-9F18-02CF2F50959D}" destId="{8453B6E8-BD66-421F-956C-E4346B361756}" srcOrd="0" destOrd="0" presId="urn:microsoft.com/office/officeart/2005/8/layout/arrow6"/>
    <dgm:cxn modelId="{D09D4A80-4F32-47FC-A3D8-374D87AF4175}" type="presParOf" srcId="{FAD05E32-267C-4D35-9F18-02CF2F50959D}" destId="{8CA4D592-9EB8-41AB-B081-0E13FD45C7EC}" srcOrd="1" destOrd="0" presId="urn:microsoft.com/office/officeart/2005/8/layout/arrow6"/>
    <dgm:cxn modelId="{5CEBD4F9-C27E-4691-BC5C-2D2B322A6F27}" type="presParOf" srcId="{FAD05E32-267C-4D35-9F18-02CF2F50959D}" destId="{71093EE3-32DF-4912-BAA7-533524153399}"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AA665B-79EF-486C-8C9C-278BF286B62C}"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E8D40602-20A4-4706-8EFE-57430ABAE01C}">
      <dgm:prSet phldrT="[Text]"/>
      <dgm:spPr/>
      <dgm:t>
        <a:bodyPr/>
        <a:lstStyle/>
        <a:p>
          <a:r>
            <a:rPr lang="en-IN" dirty="0" smtClean="0"/>
            <a:t>First approach</a:t>
          </a:r>
          <a:endParaRPr lang="en-IN" dirty="0"/>
        </a:p>
      </dgm:t>
    </dgm:pt>
    <dgm:pt modelId="{7BF98C0B-0603-47DF-B29C-F3A706D1D70B}" type="parTrans" cxnId="{6CC50096-BF37-481D-9657-B2B2B80568DF}">
      <dgm:prSet/>
      <dgm:spPr/>
      <dgm:t>
        <a:bodyPr/>
        <a:lstStyle/>
        <a:p>
          <a:endParaRPr lang="en-IN"/>
        </a:p>
      </dgm:t>
    </dgm:pt>
    <dgm:pt modelId="{309DB9F7-011E-4422-9F01-93F6E6004FFB}" type="sibTrans" cxnId="{6CC50096-BF37-481D-9657-B2B2B80568DF}">
      <dgm:prSet/>
      <dgm:spPr/>
      <dgm:t>
        <a:bodyPr/>
        <a:lstStyle/>
        <a:p>
          <a:endParaRPr lang="en-IN"/>
        </a:p>
      </dgm:t>
    </dgm:pt>
    <dgm:pt modelId="{FB9080ED-8A5E-4D77-8744-EC21D579434C}">
      <dgm:prSet phldrT="[Text]"/>
      <dgm:spPr/>
      <dgm:t>
        <a:bodyPr/>
        <a:lstStyle/>
        <a:p>
          <a:r>
            <a:rPr lang="en-US" dirty="0" smtClean="0"/>
            <a:t>Sort in non-increasing order of values.</a:t>
          </a:r>
          <a:endParaRPr lang="en-IN" dirty="0"/>
        </a:p>
      </dgm:t>
    </dgm:pt>
    <dgm:pt modelId="{F5546D4D-5AF4-409E-9C18-BA8CE97A5E2B}" type="parTrans" cxnId="{044D39BD-18A9-4685-829A-78E372C2B3F1}">
      <dgm:prSet/>
      <dgm:spPr/>
      <dgm:t>
        <a:bodyPr/>
        <a:lstStyle/>
        <a:p>
          <a:endParaRPr lang="en-IN"/>
        </a:p>
      </dgm:t>
    </dgm:pt>
    <dgm:pt modelId="{1400B674-3E29-477C-92D2-CEF0C13C9CEE}" type="sibTrans" cxnId="{044D39BD-18A9-4685-829A-78E372C2B3F1}">
      <dgm:prSet/>
      <dgm:spPr/>
      <dgm:t>
        <a:bodyPr/>
        <a:lstStyle/>
        <a:p>
          <a:endParaRPr lang="en-IN"/>
        </a:p>
      </dgm:t>
    </dgm:pt>
    <dgm:pt modelId="{96238F68-DC58-4DD8-9CE7-45C28524BC72}">
      <dgm:prSet phldrT="[Text]"/>
      <dgm:spPr/>
      <dgm:t>
        <a:bodyPr/>
        <a:lstStyle/>
        <a:p>
          <a:r>
            <a:rPr lang="en-IN" dirty="0" smtClean="0"/>
            <a:t>Second approach</a:t>
          </a:r>
          <a:endParaRPr lang="en-IN" dirty="0"/>
        </a:p>
      </dgm:t>
    </dgm:pt>
    <dgm:pt modelId="{9B3BC906-3956-4656-B1CD-B06C97008711}" type="parTrans" cxnId="{F1943EC8-B8B7-433C-AF0F-0F44C644617F}">
      <dgm:prSet/>
      <dgm:spPr/>
      <dgm:t>
        <a:bodyPr/>
        <a:lstStyle/>
        <a:p>
          <a:endParaRPr lang="en-IN"/>
        </a:p>
      </dgm:t>
    </dgm:pt>
    <dgm:pt modelId="{6728396C-15EC-4E6D-8CB2-69B0038EAFDE}" type="sibTrans" cxnId="{F1943EC8-B8B7-433C-AF0F-0F44C644617F}">
      <dgm:prSet/>
      <dgm:spPr/>
      <dgm:t>
        <a:bodyPr/>
        <a:lstStyle/>
        <a:p>
          <a:endParaRPr lang="en-IN"/>
        </a:p>
      </dgm:t>
    </dgm:pt>
    <dgm:pt modelId="{0ABCDC24-2C7C-4378-BC3C-F9AB6578E9A0}">
      <dgm:prSet phldrT="[Text]"/>
      <dgm:spPr/>
      <dgm:t>
        <a:bodyPr/>
        <a:lstStyle/>
        <a:p>
          <a:r>
            <a:rPr lang="en-IN" dirty="0" smtClean="0"/>
            <a:t>Sort</a:t>
          </a:r>
          <a:r>
            <a:rPr lang="en-IN" baseline="0" dirty="0" smtClean="0"/>
            <a:t> the objects based on increasing weight values.</a:t>
          </a:r>
          <a:endParaRPr lang="en-IN" dirty="0"/>
        </a:p>
      </dgm:t>
    </dgm:pt>
    <dgm:pt modelId="{94742F9E-3B20-4FCE-AB1B-927A664E9195}" type="parTrans" cxnId="{C4393311-3FF9-44B3-B89E-C015D006C311}">
      <dgm:prSet/>
      <dgm:spPr/>
      <dgm:t>
        <a:bodyPr/>
        <a:lstStyle/>
        <a:p>
          <a:endParaRPr lang="en-IN"/>
        </a:p>
      </dgm:t>
    </dgm:pt>
    <dgm:pt modelId="{C5B8AA86-3685-4FFF-A894-FB1B87CE78DF}" type="sibTrans" cxnId="{C4393311-3FF9-44B3-B89E-C015D006C311}">
      <dgm:prSet/>
      <dgm:spPr/>
      <dgm:t>
        <a:bodyPr/>
        <a:lstStyle/>
        <a:p>
          <a:endParaRPr lang="en-IN"/>
        </a:p>
      </dgm:t>
    </dgm:pt>
    <dgm:pt modelId="{A1B357DC-16CF-43B2-852A-3A842195F4CB}">
      <dgm:prSet/>
      <dgm:spPr/>
      <dgm:t>
        <a:bodyPr/>
        <a:lstStyle/>
        <a:p>
          <a:r>
            <a:rPr lang="en-IN" dirty="0" smtClean="0"/>
            <a:t>Third approach</a:t>
          </a:r>
          <a:endParaRPr lang="en-IN" dirty="0"/>
        </a:p>
      </dgm:t>
    </dgm:pt>
    <dgm:pt modelId="{D6CCD935-875C-4555-A340-A90986C8D527}" type="parTrans" cxnId="{6146293C-FF6A-44F1-AB4F-97A04C78C01C}">
      <dgm:prSet/>
      <dgm:spPr/>
      <dgm:t>
        <a:bodyPr/>
        <a:lstStyle/>
        <a:p>
          <a:endParaRPr lang="en-IN"/>
        </a:p>
      </dgm:t>
    </dgm:pt>
    <dgm:pt modelId="{3ED2155E-FF3C-4E34-95FA-98CF2E43CAFC}" type="sibTrans" cxnId="{6146293C-FF6A-44F1-AB4F-97A04C78C01C}">
      <dgm:prSet/>
      <dgm:spPr/>
      <dgm:t>
        <a:bodyPr/>
        <a:lstStyle/>
        <a:p>
          <a:endParaRPr lang="en-IN"/>
        </a:p>
      </dgm:t>
    </dgm:pt>
    <dgm:pt modelId="{B1582942-0BD5-4E4B-81FA-77272F9F6A7E}">
      <dgm:prSet/>
      <dgm:spPr/>
      <dgm:t>
        <a:bodyPr/>
        <a:lstStyle/>
        <a:p>
          <a:r>
            <a:rPr lang="en-IN" dirty="0" smtClean="0"/>
            <a:t>Sort the objects based on decreasing Profit/weight values.</a:t>
          </a:r>
          <a:endParaRPr lang="en-IN" dirty="0"/>
        </a:p>
      </dgm:t>
    </dgm:pt>
    <dgm:pt modelId="{A91FAC66-1B14-428F-B442-2135EBD291B3}" type="parTrans" cxnId="{36DCE8B0-AC4F-4397-9BE9-C8E3905305A5}">
      <dgm:prSet/>
      <dgm:spPr/>
      <dgm:t>
        <a:bodyPr/>
        <a:lstStyle/>
        <a:p>
          <a:endParaRPr lang="en-IN"/>
        </a:p>
      </dgm:t>
    </dgm:pt>
    <dgm:pt modelId="{18850FE1-E359-41FC-9EFC-542424985635}" type="sibTrans" cxnId="{36DCE8B0-AC4F-4397-9BE9-C8E3905305A5}">
      <dgm:prSet/>
      <dgm:spPr/>
      <dgm:t>
        <a:bodyPr/>
        <a:lstStyle/>
        <a:p>
          <a:endParaRPr lang="en-IN"/>
        </a:p>
      </dgm:t>
    </dgm:pt>
    <dgm:pt modelId="{166EE03C-1158-4FFD-B6C6-F03C31B1AB74}" type="pres">
      <dgm:prSet presAssocID="{E3AA665B-79EF-486C-8C9C-278BF286B62C}" presName="Name0" presStyleCnt="0">
        <dgm:presLayoutVars>
          <dgm:dir/>
          <dgm:animLvl val="lvl"/>
          <dgm:resizeHandles/>
        </dgm:presLayoutVars>
      </dgm:prSet>
      <dgm:spPr/>
    </dgm:pt>
    <dgm:pt modelId="{E829CE07-1360-4A8E-81F8-F814BF6AD63F}" type="pres">
      <dgm:prSet presAssocID="{E8D40602-20A4-4706-8EFE-57430ABAE01C}" presName="linNode" presStyleCnt="0"/>
      <dgm:spPr/>
    </dgm:pt>
    <dgm:pt modelId="{B93712FB-EC98-481A-AEA4-BB97145EC586}" type="pres">
      <dgm:prSet presAssocID="{E8D40602-20A4-4706-8EFE-57430ABAE01C}" presName="parentShp" presStyleLbl="node1" presStyleIdx="0" presStyleCnt="3">
        <dgm:presLayoutVars>
          <dgm:bulletEnabled val="1"/>
        </dgm:presLayoutVars>
      </dgm:prSet>
      <dgm:spPr/>
      <dgm:t>
        <a:bodyPr/>
        <a:lstStyle/>
        <a:p>
          <a:endParaRPr lang="en-IN"/>
        </a:p>
      </dgm:t>
    </dgm:pt>
    <dgm:pt modelId="{5D5F5AEE-5BAC-4B49-83CB-8678B8B119B7}" type="pres">
      <dgm:prSet presAssocID="{E8D40602-20A4-4706-8EFE-57430ABAE01C}" presName="childShp" presStyleLbl="bgAccFollowNode1" presStyleIdx="0" presStyleCnt="3">
        <dgm:presLayoutVars>
          <dgm:bulletEnabled val="1"/>
        </dgm:presLayoutVars>
      </dgm:prSet>
      <dgm:spPr/>
      <dgm:t>
        <a:bodyPr/>
        <a:lstStyle/>
        <a:p>
          <a:endParaRPr lang="en-IN"/>
        </a:p>
      </dgm:t>
    </dgm:pt>
    <dgm:pt modelId="{FD726289-D1C8-4A48-9ED0-7532560C6C94}" type="pres">
      <dgm:prSet presAssocID="{309DB9F7-011E-4422-9F01-93F6E6004FFB}" presName="spacing" presStyleCnt="0"/>
      <dgm:spPr/>
    </dgm:pt>
    <dgm:pt modelId="{F16C02B6-14E3-4076-88EF-1788204786D7}" type="pres">
      <dgm:prSet presAssocID="{96238F68-DC58-4DD8-9CE7-45C28524BC72}" presName="linNode" presStyleCnt="0"/>
      <dgm:spPr/>
    </dgm:pt>
    <dgm:pt modelId="{BD101607-2181-4284-A0BD-84FF75D2269E}" type="pres">
      <dgm:prSet presAssocID="{96238F68-DC58-4DD8-9CE7-45C28524BC72}" presName="parentShp" presStyleLbl="node1" presStyleIdx="1" presStyleCnt="3">
        <dgm:presLayoutVars>
          <dgm:bulletEnabled val="1"/>
        </dgm:presLayoutVars>
      </dgm:prSet>
      <dgm:spPr/>
    </dgm:pt>
    <dgm:pt modelId="{04429DDB-D73B-4A03-BA1B-C2DD132212B0}" type="pres">
      <dgm:prSet presAssocID="{96238F68-DC58-4DD8-9CE7-45C28524BC72}" presName="childShp" presStyleLbl="bgAccFollowNode1" presStyleIdx="1" presStyleCnt="3">
        <dgm:presLayoutVars>
          <dgm:bulletEnabled val="1"/>
        </dgm:presLayoutVars>
      </dgm:prSet>
      <dgm:spPr/>
      <dgm:t>
        <a:bodyPr/>
        <a:lstStyle/>
        <a:p>
          <a:endParaRPr lang="en-IN"/>
        </a:p>
      </dgm:t>
    </dgm:pt>
    <dgm:pt modelId="{C48AABFF-E0B6-4A85-B3DB-06850FA4C30E}" type="pres">
      <dgm:prSet presAssocID="{6728396C-15EC-4E6D-8CB2-69B0038EAFDE}" presName="spacing" presStyleCnt="0"/>
      <dgm:spPr/>
    </dgm:pt>
    <dgm:pt modelId="{5C4992ED-BB27-42ED-B569-0D51E165EF61}" type="pres">
      <dgm:prSet presAssocID="{A1B357DC-16CF-43B2-852A-3A842195F4CB}" presName="linNode" presStyleCnt="0"/>
      <dgm:spPr/>
    </dgm:pt>
    <dgm:pt modelId="{CBE4DA08-0BA1-4FA9-BC92-7A47F9A2D5EB}" type="pres">
      <dgm:prSet presAssocID="{A1B357DC-16CF-43B2-852A-3A842195F4CB}" presName="parentShp" presStyleLbl="node1" presStyleIdx="2" presStyleCnt="3">
        <dgm:presLayoutVars>
          <dgm:bulletEnabled val="1"/>
        </dgm:presLayoutVars>
      </dgm:prSet>
      <dgm:spPr/>
      <dgm:t>
        <a:bodyPr/>
        <a:lstStyle/>
        <a:p>
          <a:endParaRPr lang="en-IN"/>
        </a:p>
      </dgm:t>
    </dgm:pt>
    <dgm:pt modelId="{28C13355-D5CB-4862-BB50-424BC425593E}" type="pres">
      <dgm:prSet presAssocID="{A1B357DC-16CF-43B2-852A-3A842195F4CB}" presName="childShp" presStyleLbl="bgAccFollowNode1" presStyleIdx="2" presStyleCnt="3">
        <dgm:presLayoutVars>
          <dgm:bulletEnabled val="1"/>
        </dgm:presLayoutVars>
      </dgm:prSet>
      <dgm:spPr/>
      <dgm:t>
        <a:bodyPr/>
        <a:lstStyle/>
        <a:p>
          <a:endParaRPr lang="en-IN"/>
        </a:p>
      </dgm:t>
    </dgm:pt>
  </dgm:ptLst>
  <dgm:cxnLst>
    <dgm:cxn modelId="{F1943EC8-B8B7-433C-AF0F-0F44C644617F}" srcId="{E3AA665B-79EF-486C-8C9C-278BF286B62C}" destId="{96238F68-DC58-4DD8-9CE7-45C28524BC72}" srcOrd="1" destOrd="0" parTransId="{9B3BC906-3956-4656-B1CD-B06C97008711}" sibTransId="{6728396C-15EC-4E6D-8CB2-69B0038EAFDE}"/>
    <dgm:cxn modelId="{A98B07C8-BFE5-45C7-9956-8E8E436D829D}" type="presOf" srcId="{0ABCDC24-2C7C-4378-BC3C-F9AB6578E9A0}" destId="{04429DDB-D73B-4A03-BA1B-C2DD132212B0}" srcOrd="0" destOrd="0" presId="urn:microsoft.com/office/officeart/2005/8/layout/vList6"/>
    <dgm:cxn modelId="{C4393311-3FF9-44B3-B89E-C015D006C311}" srcId="{96238F68-DC58-4DD8-9CE7-45C28524BC72}" destId="{0ABCDC24-2C7C-4378-BC3C-F9AB6578E9A0}" srcOrd="0" destOrd="0" parTransId="{94742F9E-3B20-4FCE-AB1B-927A664E9195}" sibTransId="{C5B8AA86-3685-4FFF-A894-FB1B87CE78DF}"/>
    <dgm:cxn modelId="{EDC6DA68-7703-41C5-9544-721288926451}" type="presOf" srcId="{FB9080ED-8A5E-4D77-8744-EC21D579434C}" destId="{5D5F5AEE-5BAC-4B49-83CB-8678B8B119B7}" srcOrd="0" destOrd="0" presId="urn:microsoft.com/office/officeart/2005/8/layout/vList6"/>
    <dgm:cxn modelId="{6146293C-FF6A-44F1-AB4F-97A04C78C01C}" srcId="{E3AA665B-79EF-486C-8C9C-278BF286B62C}" destId="{A1B357DC-16CF-43B2-852A-3A842195F4CB}" srcOrd="2" destOrd="0" parTransId="{D6CCD935-875C-4555-A340-A90986C8D527}" sibTransId="{3ED2155E-FF3C-4E34-95FA-98CF2E43CAFC}"/>
    <dgm:cxn modelId="{B4B889B2-9F94-4CA4-B79A-A2180B1DAE3F}" type="presOf" srcId="{B1582942-0BD5-4E4B-81FA-77272F9F6A7E}" destId="{28C13355-D5CB-4862-BB50-424BC425593E}" srcOrd="0" destOrd="0" presId="urn:microsoft.com/office/officeart/2005/8/layout/vList6"/>
    <dgm:cxn modelId="{0E94776A-5E4B-45CC-A6B4-3A19D290AD09}" type="presOf" srcId="{E8D40602-20A4-4706-8EFE-57430ABAE01C}" destId="{B93712FB-EC98-481A-AEA4-BB97145EC586}" srcOrd="0" destOrd="0" presId="urn:microsoft.com/office/officeart/2005/8/layout/vList6"/>
    <dgm:cxn modelId="{EE4FDB1C-0B76-4373-A6A1-503101E682A0}" type="presOf" srcId="{E3AA665B-79EF-486C-8C9C-278BF286B62C}" destId="{166EE03C-1158-4FFD-B6C6-F03C31B1AB74}" srcOrd="0" destOrd="0" presId="urn:microsoft.com/office/officeart/2005/8/layout/vList6"/>
    <dgm:cxn modelId="{6CC50096-BF37-481D-9657-B2B2B80568DF}" srcId="{E3AA665B-79EF-486C-8C9C-278BF286B62C}" destId="{E8D40602-20A4-4706-8EFE-57430ABAE01C}" srcOrd="0" destOrd="0" parTransId="{7BF98C0B-0603-47DF-B29C-F3A706D1D70B}" sibTransId="{309DB9F7-011E-4422-9F01-93F6E6004FFB}"/>
    <dgm:cxn modelId="{0864CAA7-1E9B-413A-9912-55DA072136F1}" type="presOf" srcId="{A1B357DC-16CF-43B2-852A-3A842195F4CB}" destId="{CBE4DA08-0BA1-4FA9-BC92-7A47F9A2D5EB}" srcOrd="0" destOrd="0" presId="urn:microsoft.com/office/officeart/2005/8/layout/vList6"/>
    <dgm:cxn modelId="{F25C6FC1-C282-4B5B-A6A2-E95F4F5B1BB0}" type="presOf" srcId="{96238F68-DC58-4DD8-9CE7-45C28524BC72}" destId="{BD101607-2181-4284-A0BD-84FF75D2269E}" srcOrd="0" destOrd="0" presId="urn:microsoft.com/office/officeart/2005/8/layout/vList6"/>
    <dgm:cxn modelId="{044D39BD-18A9-4685-829A-78E372C2B3F1}" srcId="{E8D40602-20A4-4706-8EFE-57430ABAE01C}" destId="{FB9080ED-8A5E-4D77-8744-EC21D579434C}" srcOrd="0" destOrd="0" parTransId="{F5546D4D-5AF4-409E-9C18-BA8CE97A5E2B}" sibTransId="{1400B674-3E29-477C-92D2-CEF0C13C9CEE}"/>
    <dgm:cxn modelId="{36DCE8B0-AC4F-4397-9BE9-C8E3905305A5}" srcId="{A1B357DC-16CF-43B2-852A-3A842195F4CB}" destId="{B1582942-0BD5-4E4B-81FA-77272F9F6A7E}" srcOrd="0" destOrd="0" parTransId="{A91FAC66-1B14-428F-B442-2135EBD291B3}" sibTransId="{18850FE1-E359-41FC-9EFC-542424985635}"/>
    <dgm:cxn modelId="{9F04BDF3-26AB-47A2-83FD-EC0C1F914324}" type="presParOf" srcId="{166EE03C-1158-4FFD-B6C6-F03C31B1AB74}" destId="{E829CE07-1360-4A8E-81F8-F814BF6AD63F}" srcOrd="0" destOrd="0" presId="urn:microsoft.com/office/officeart/2005/8/layout/vList6"/>
    <dgm:cxn modelId="{09058E76-6747-4281-A7EB-85BDFF23358E}" type="presParOf" srcId="{E829CE07-1360-4A8E-81F8-F814BF6AD63F}" destId="{B93712FB-EC98-481A-AEA4-BB97145EC586}" srcOrd="0" destOrd="0" presId="urn:microsoft.com/office/officeart/2005/8/layout/vList6"/>
    <dgm:cxn modelId="{F29A9746-7E17-4D76-81F6-1A50B2C59FAD}" type="presParOf" srcId="{E829CE07-1360-4A8E-81F8-F814BF6AD63F}" destId="{5D5F5AEE-5BAC-4B49-83CB-8678B8B119B7}" srcOrd="1" destOrd="0" presId="urn:microsoft.com/office/officeart/2005/8/layout/vList6"/>
    <dgm:cxn modelId="{745D468D-F757-4722-BECE-9BADFA5787E0}" type="presParOf" srcId="{166EE03C-1158-4FFD-B6C6-F03C31B1AB74}" destId="{FD726289-D1C8-4A48-9ED0-7532560C6C94}" srcOrd="1" destOrd="0" presId="urn:microsoft.com/office/officeart/2005/8/layout/vList6"/>
    <dgm:cxn modelId="{7155A160-DF98-440A-8F4E-F67C46A5ADFD}" type="presParOf" srcId="{166EE03C-1158-4FFD-B6C6-F03C31B1AB74}" destId="{F16C02B6-14E3-4076-88EF-1788204786D7}" srcOrd="2" destOrd="0" presId="urn:microsoft.com/office/officeart/2005/8/layout/vList6"/>
    <dgm:cxn modelId="{53110068-9E3A-4F18-9E0E-CD3068A7FA13}" type="presParOf" srcId="{F16C02B6-14E3-4076-88EF-1788204786D7}" destId="{BD101607-2181-4284-A0BD-84FF75D2269E}" srcOrd="0" destOrd="0" presId="urn:microsoft.com/office/officeart/2005/8/layout/vList6"/>
    <dgm:cxn modelId="{1F77E189-CBB9-491E-8FA1-D59E972A1335}" type="presParOf" srcId="{F16C02B6-14E3-4076-88EF-1788204786D7}" destId="{04429DDB-D73B-4A03-BA1B-C2DD132212B0}" srcOrd="1" destOrd="0" presId="urn:microsoft.com/office/officeart/2005/8/layout/vList6"/>
    <dgm:cxn modelId="{1AB84432-E1D1-4FC2-BBD6-43EB054E9B13}" type="presParOf" srcId="{166EE03C-1158-4FFD-B6C6-F03C31B1AB74}" destId="{C48AABFF-E0B6-4A85-B3DB-06850FA4C30E}" srcOrd="3" destOrd="0" presId="urn:microsoft.com/office/officeart/2005/8/layout/vList6"/>
    <dgm:cxn modelId="{1D0A8042-C8B8-4444-A4B0-EA6C908093C8}" type="presParOf" srcId="{166EE03C-1158-4FFD-B6C6-F03C31B1AB74}" destId="{5C4992ED-BB27-42ED-B569-0D51E165EF61}" srcOrd="4" destOrd="0" presId="urn:microsoft.com/office/officeart/2005/8/layout/vList6"/>
    <dgm:cxn modelId="{2583E9C9-30F6-42C2-A6A8-D94C644795F8}" type="presParOf" srcId="{5C4992ED-BB27-42ED-B569-0D51E165EF61}" destId="{CBE4DA08-0BA1-4FA9-BC92-7A47F9A2D5EB}" srcOrd="0" destOrd="0" presId="urn:microsoft.com/office/officeart/2005/8/layout/vList6"/>
    <dgm:cxn modelId="{72BA9E45-533A-4EAA-8567-D71EDDBB0DC5}" type="presParOf" srcId="{5C4992ED-BB27-42ED-B569-0D51E165EF61}" destId="{28C13355-D5CB-4862-BB50-424BC425593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F8489-7B37-4A38-8E9B-E88CDE197E54}">
      <dsp:nvSpPr>
        <dsp:cNvPr id="0" name=""/>
        <dsp:cNvSpPr/>
      </dsp:nvSpPr>
      <dsp:spPr>
        <a:xfrm>
          <a:off x="0" y="18595"/>
          <a:ext cx="10505010" cy="992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IN" sz="2600" b="1" kern="1200" dirty="0" smtClean="0">
              <a:latin typeface="Arial" panose="020B0604020202020204" pitchFamily="34" charset="0"/>
              <a:cs typeface="Arial" panose="020B0604020202020204" pitchFamily="34" charset="0"/>
            </a:rPr>
            <a:t>Simplicity</a:t>
          </a:r>
          <a:endParaRPr lang="en-IN" sz="2600" b="1" kern="1200" dirty="0">
            <a:latin typeface="Arial" panose="020B0604020202020204" pitchFamily="34" charset="0"/>
            <a:cs typeface="Arial" panose="020B0604020202020204" pitchFamily="34" charset="0"/>
          </a:endParaRPr>
        </a:p>
      </dsp:txBody>
      <dsp:txXfrm>
        <a:off x="48433" y="67028"/>
        <a:ext cx="10408144" cy="895294"/>
      </dsp:txXfrm>
    </dsp:sp>
    <dsp:sp modelId="{73F7BD40-4DA5-41D6-B8C0-75FB2C0BFB7E}">
      <dsp:nvSpPr>
        <dsp:cNvPr id="0" name=""/>
        <dsp:cNvSpPr/>
      </dsp:nvSpPr>
      <dsp:spPr>
        <a:xfrm>
          <a:off x="0" y="1010755"/>
          <a:ext cx="10505010"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53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latin typeface="Arial" panose="020B0604020202020204" pitchFamily="34" charset="0"/>
              <a:cs typeface="Arial" panose="020B0604020202020204" pitchFamily="34" charset="0"/>
            </a:rPr>
            <a:t>It is quite easy to come up with a greedy algorithm for a problem.</a:t>
          </a:r>
          <a:endParaRPr lang="en-IN" sz="20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20000"/>
            </a:spcAft>
            <a:buChar char="••"/>
          </a:pPr>
          <a:endParaRPr lang="en-IN" sz="2400" kern="1200" dirty="0">
            <a:latin typeface="Arial" panose="020B0604020202020204" pitchFamily="34" charset="0"/>
            <a:cs typeface="Arial" panose="020B0604020202020204" pitchFamily="34" charset="0"/>
          </a:endParaRPr>
        </a:p>
      </dsp:txBody>
      <dsp:txXfrm>
        <a:off x="0" y="1010755"/>
        <a:ext cx="10505010" cy="877680"/>
      </dsp:txXfrm>
    </dsp:sp>
    <dsp:sp modelId="{DCA03C26-96B6-4F70-978F-A302F7421142}">
      <dsp:nvSpPr>
        <dsp:cNvPr id="0" name=""/>
        <dsp:cNvSpPr/>
      </dsp:nvSpPr>
      <dsp:spPr>
        <a:xfrm>
          <a:off x="0" y="1888435"/>
          <a:ext cx="10505010" cy="9921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IN" sz="2600" b="1" kern="1200" dirty="0" smtClean="0">
              <a:latin typeface="Arial" panose="020B0604020202020204" pitchFamily="34" charset="0"/>
              <a:cs typeface="Arial" panose="020B0604020202020204" pitchFamily="34" charset="0"/>
            </a:rPr>
            <a:t>Easy to Analyse</a:t>
          </a:r>
          <a:endParaRPr lang="en-IN" sz="2600" b="1" kern="1200" dirty="0">
            <a:latin typeface="Arial" panose="020B0604020202020204" pitchFamily="34" charset="0"/>
            <a:cs typeface="Arial" panose="020B0604020202020204" pitchFamily="34" charset="0"/>
          </a:endParaRPr>
        </a:p>
      </dsp:txBody>
      <dsp:txXfrm>
        <a:off x="48433" y="1936868"/>
        <a:ext cx="10408144" cy="895294"/>
      </dsp:txXfrm>
    </dsp:sp>
    <dsp:sp modelId="{535332D0-163D-4909-B432-1242778B4497}">
      <dsp:nvSpPr>
        <dsp:cNvPr id="0" name=""/>
        <dsp:cNvSpPr/>
      </dsp:nvSpPr>
      <dsp:spPr>
        <a:xfrm>
          <a:off x="0" y="2880595"/>
          <a:ext cx="10505010"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53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latin typeface="Arial" panose="020B0604020202020204" pitchFamily="34" charset="0"/>
              <a:cs typeface="Arial" panose="020B0604020202020204" pitchFamily="34" charset="0"/>
            </a:rPr>
            <a:t>Analyzing the run time for greedy algorithms will generally be much easier than for other techniques </a:t>
          </a:r>
          <a:endParaRPr lang="en-IN" sz="2000" kern="1200" dirty="0">
            <a:latin typeface="Arial" panose="020B0604020202020204" pitchFamily="34" charset="0"/>
            <a:cs typeface="Arial" panose="020B0604020202020204" pitchFamily="34" charset="0"/>
          </a:endParaRPr>
        </a:p>
      </dsp:txBody>
      <dsp:txXfrm>
        <a:off x="0" y="2880595"/>
        <a:ext cx="10505010" cy="877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3B6E8-BD66-421F-956C-E4346B361756}">
      <dsp:nvSpPr>
        <dsp:cNvPr id="0" name=""/>
        <dsp:cNvSpPr/>
      </dsp:nvSpPr>
      <dsp:spPr>
        <a:xfrm>
          <a:off x="609378" y="0"/>
          <a:ext cx="7697097" cy="3078839"/>
        </a:xfrm>
        <a:prstGeom prst="leftRightRibb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A4D592-9EB8-41AB-B081-0E13FD45C7EC}">
      <dsp:nvSpPr>
        <dsp:cNvPr id="0" name=""/>
        <dsp:cNvSpPr/>
      </dsp:nvSpPr>
      <dsp:spPr>
        <a:xfrm>
          <a:off x="1228340" y="538796"/>
          <a:ext cx="2540042" cy="150863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5344" rIns="0" bIns="91440" numCol="1" spcCol="1270" anchor="ctr" anchorCtr="0">
          <a:noAutofit/>
        </a:bodyPr>
        <a:lstStyle/>
        <a:p>
          <a:pPr lvl="0" algn="ctr" defTabSz="1066800">
            <a:lnSpc>
              <a:spcPct val="90000"/>
            </a:lnSpc>
            <a:spcBef>
              <a:spcPct val="0"/>
            </a:spcBef>
            <a:spcAft>
              <a:spcPct val="35000"/>
            </a:spcAft>
          </a:pPr>
          <a:r>
            <a:rPr lang="en-IN" sz="2400" b="1" i="1" kern="1200" smtClean="0">
              <a:latin typeface="Arial" panose="020B0604020202020204" pitchFamily="34" charset="0"/>
              <a:cs typeface="Arial" panose="020B0604020202020204" pitchFamily="34" charset="0"/>
            </a:rPr>
            <a:t>Optimal </a:t>
          </a:r>
        </a:p>
        <a:p>
          <a:pPr lvl="0" algn="ctr" defTabSz="1066800">
            <a:lnSpc>
              <a:spcPct val="90000"/>
            </a:lnSpc>
            <a:spcBef>
              <a:spcPct val="0"/>
            </a:spcBef>
            <a:spcAft>
              <a:spcPct val="35000"/>
            </a:spcAft>
          </a:pPr>
          <a:r>
            <a:rPr lang="en-IN" sz="2400" b="1" i="1" kern="1200" smtClean="0">
              <a:latin typeface="Arial" panose="020B0604020202020204" pitchFamily="34" charset="0"/>
              <a:cs typeface="Arial" panose="020B0604020202020204" pitchFamily="34" charset="0"/>
            </a:rPr>
            <a:t>Sub-structure</a:t>
          </a:r>
          <a:endParaRPr lang="en-IN" sz="2400" b="1" i="1" kern="1200" dirty="0">
            <a:latin typeface="Arial" panose="020B0604020202020204" pitchFamily="34" charset="0"/>
            <a:cs typeface="Arial" panose="020B0604020202020204" pitchFamily="34" charset="0"/>
          </a:endParaRPr>
        </a:p>
      </dsp:txBody>
      <dsp:txXfrm>
        <a:off x="1228340" y="538796"/>
        <a:ext cx="2540042" cy="1508631"/>
      </dsp:txXfrm>
    </dsp:sp>
    <dsp:sp modelId="{71093EE3-32DF-4912-BAA7-533524153399}">
      <dsp:nvSpPr>
        <dsp:cNvPr id="0" name=""/>
        <dsp:cNvSpPr/>
      </dsp:nvSpPr>
      <dsp:spPr>
        <a:xfrm>
          <a:off x="4153238" y="1031411"/>
          <a:ext cx="3001868" cy="150863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5344" rIns="0" bIns="91440" numCol="1" spcCol="1270" anchor="ctr" anchorCtr="0">
          <a:noAutofit/>
        </a:bodyPr>
        <a:lstStyle/>
        <a:p>
          <a:pPr lvl="0" algn="ctr" defTabSz="1066800">
            <a:lnSpc>
              <a:spcPct val="90000"/>
            </a:lnSpc>
            <a:spcBef>
              <a:spcPct val="0"/>
            </a:spcBef>
            <a:spcAft>
              <a:spcPct val="35000"/>
            </a:spcAft>
          </a:pPr>
          <a:r>
            <a:rPr lang="en-IN" sz="2400" b="1" i="1" kern="1200" dirty="0" smtClean="0">
              <a:latin typeface="Arial" panose="020B0604020202020204" pitchFamily="34" charset="0"/>
              <a:cs typeface="Arial" panose="020B0604020202020204" pitchFamily="34" charset="0"/>
            </a:rPr>
            <a:t>Greedy Choice Property</a:t>
          </a:r>
          <a:endParaRPr lang="en-IN" sz="2400" b="1" i="1" kern="1200" dirty="0">
            <a:latin typeface="Arial" panose="020B0604020202020204" pitchFamily="34" charset="0"/>
            <a:cs typeface="Arial" panose="020B0604020202020204" pitchFamily="34" charset="0"/>
          </a:endParaRPr>
        </a:p>
      </dsp:txBody>
      <dsp:txXfrm>
        <a:off x="4153238" y="1031411"/>
        <a:ext cx="3001868" cy="15086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F5AEE-5BAC-4B49-83CB-8678B8B119B7}">
      <dsp:nvSpPr>
        <dsp:cNvPr id="0" name=""/>
        <dsp:cNvSpPr/>
      </dsp:nvSpPr>
      <dsp:spPr>
        <a:xfrm>
          <a:off x="4073193" y="0"/>
          <a:ext cx="6109790" cy="1032427"/>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Sort in non-increasing order of values.</a:t>
          </a:r>
          <a:endParaRPr lang="en-IN" sz="2600" kern="1200" dirty="0"/>
        </a:p>
      </dsp:txBody>
      <dsp:txXfrm>
        <a:off x="4073193" y="129053"/>
        <a:ext cx="5722630" cy="774321"/>
      </dsp:txXfrm>
    </dsp:sp>
    <dsp:sp modelId="{B93712FB-EC98-481A-AEA4-BB97145EC586}">
      <dsp:nvSpPr>
        <dsp:cNvPr id="0" name=""/>
        <dsp:cNvSpPr/>
      </dsp:nvSpPr>
      <dsp:spPr>
        <a:xfrm>
          <a:off x="0" y="0"/>
          <a:ext cx="4073193" cy="103242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en-IN" sz="4100" kern="1200" dirty="0" smtClean="0"/>
            <a:t>First approach</a:t>
          </a:r>
          <a:endParaRPr lang="en-IN" sz="4100" kern="1200" dirty="0"/>
        </a:p>
      </dsp:txBody>
      <dsp:txXfrm>
        <a:off x="50399" y="50399"/>
        <a:ext cx="3972395" cy="931629"/>
      </dsp:txXfrm>
    </dsp:sp>
    <dsp:sp modelId="{04429DDB-D73B-4A03-BA1B-C2DD132212B0}">
      <dsp:nvSpPr>
        <dsp:cNvPr id="0" name=""/>
        <dsp:cNvSpPr/>
      </dsp:nvSpPr>
      <dsp:spPr>
        <a:xfrm>
          <a:off x="4073193" y="1135670"/>
          <a:ext cx="6109790" cy="1032427"/>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IN" sz="2600" kern="1200" dirty="0" smtClean="0"/>
            <a:t>Sort</a:t>
          </a:r>
          <a:r>
            <a:rPr lang="en-IN" sz="2600" kern="1200" baseline="0" dirty="0" smtClean="0"/>
            <a:t> the objects based on increasing weight values.</a:t>
          </a:r>
          <a:endParaRPr lang="en-IN" sz="2600" kern="1200" dirty="0"/>
        </a:p>
      </dsp:txBody>
      <dsp:txXfrm>
        <a:off x="4073193" y="1264723"/>
        <a:ext cx="5722630" cy="774321"/>
      </dsp:txXfrm>
    </dsp:sp>
    <dsp:sp modelId="{BD101607-2181-4284-A0BD-84FF75D2269E}">
      <dsp:nvSpPr>
        <dsp:cNvPr id="0" name=""/>
        <dsp:cNvSpPr/>
      </dsp:nvSpPr>
      <dsp:spPr>
        <a:xfrm>
          <a:off x="0" y="1135670"/>
          <a:ext cx="4073193" cy="103242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en-IN" sz="4100" kern="1200" dirty="0" smtClean="0"/>
            <a:t>Second approach</a:t>
          </a:r>
          <a:endParaRPr lang="en-IN" sz="4100" kern="1200" dirty="0"/>
        </a:p>
      </dsp:txBody>
      <dsp:txXfrm>
        <a:off x="50399" y="1186069"/>
        <a:ext cx="3972395" cy="931629"/>
      </dsp:txXfrm>
    </dsp:sp>
    <dsp:sp modelId="{28C13355-D5CB-4862-BB50-424BC425593E}">
      <dsp:nvSpPr>
        <dsp:cNvPr id="0" name=""/>
        <dsp:cNvSpPr/>
      </dsp:nvSpPr>
      <dsp:spPr>
        <a:xfrm>
          <a:off x="4073193" y="2271340"/>
          <a:ext cx="6109790" cy="1032427"/>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IN" sz="2600" kern="1200" dirty="0" smtClean="0"/>
            <a:t>Sort the objects based on decreasing Profit/weight values.</a:t>
          </a:r>
          <a:endParaRPr lang="en-IN" sz="2600" kern="1200" dirty="0"/>
        </a:p>
      </dsp:txBody>
      <dsp:txXfrm>
        <a:off x="4073193" y="2400393"/>
        <a:ext cx="5722630" cy="774321"/>
      </dsp:txXfrm>
    </dsp:sp>
    <dsp:sp modelId="{CBE4DA08-0BA1-4FA9-BC92-7A47F9A2D5EB}">
      <dsp:nvSpPr>
        <dsp:cNvPr id="0" name=""/>
        <dsp:cNvSpPr/>
      </dsp:nvSpPr>
      <dsp:spPr>
        <a:xfrm>
          <a:off x="0" y="2271340"/>
          <a:ext cx="4073193" cy="103242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en-IN" sz="4100" kern="1200" dirty="0" smtClean="0"/>
            <a:t>Third approach</a:t>
          </a:r>
          <a:endParaRPr lang="en-IN" sz="4100" kern="1200" dirty="0"/>
        </a:p>
      </dsp:txBody>
      <dsp:txXfrm>
        <a:off x="50399" y="2321739"/>
        <a:ext cx="3972395" cy="9316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DCBE1-8479-47B4-BFD5-5B4CEE558A18}" type="datetimeFigureOut">
              <a:rPr lang="en-SG" smtClean="0"/>
              <a:t>3/10/2019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716B2-2F28-4178-9472-AF2D7EE939AD}" type="slidenum">
              <a:rPr lang="en-SG" smtClean="0"/>
              <a:t>‹#›</a:t>
            </a:fld>
            <a:endParaRPr lang="en-SG"/>
          </a:p>
        </p:txBody>
      </p:sp>
    </p:spTree>
    <p:extLst>
      <p:ext uri="{BB962C8B-B14F-4D97-AF65-F5344CB8AC3E}">
        <p14:creationId xmlns:p14="http://schemas.microsoft.com/office/powerpoint/2010/main" val="671240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3723505"/>
            <a:ext cx="9144000" cy="486033"/>
          </a:xfrm>
          <a:ln>
            <a:noFill/>
          </a:ln>
        </p:spPr>
        <p:txBody>
          <a:bodyPr anchor="b">
            <a:noAutofit/>
          </a:bodyPr>
          <a:lstStyle>
            <a:lvl1pPr algn="ctr">
              <a:defRPr sz="3200">
                <a:solidFill>
                  <a:schemeClr val="bg1">
                    <a:lumMod val="95000"/>
                  </a:schemeClr>
                </a:solidFill>
              </a:defRPr>
            </a:lvl1pPr>
          </a:lstStyle>
          <a:p>
            <a:r>
              <a:rPr lang="en-US" dirty="0" smtClean="0"/>
              <a:t>Click to edit Master title style</a:t>
            </a:r>
            <a:endParaRPr lang="en-SG" dirty="0"/>
          </a:p>
        </p:txBody>
      </p:sp>
      <p:sp>
        <p:nvSpPr>
          <p:cNvPr id="3" name="Subtitle 2"/>
          <p:cNvSpPr>
            <a:spLocks noGrp="1"/>
          </p:cNvSpPr>
          <p:nvPr>
            <p:ph type="subTitle" idx="1"/>
          </p:nvPr>
        </p:nvSpPr>
        <p:spPr>
          <a:xfrm>
            <a:off x="9152238" y="4580237"/>
            <a:ext cx="2619632"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a:t>
            </a:r>
            <a:endParaRPr lang="en-SG" dirty="0"/>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12"/>
          </p:nvPr>
        </p:nvSpPr>
        <p:spPr/>
        <p:txBody>
          <a:bodyPr/>
          <a:lstStyle/>
          <a:p>
            <a:fld id="{56693B4B-36E0-40EA-BD24-5FA98D4B3C74}" type="slidenum">
              <a:rPr lang="en-SG" smtClean="0"/>
              <a:pPr/>
              <a:t>‹#›</a:t>
            </a:fld>
            <a:endParaRPr lang="en-SG" dirty="0"/>
          </a:p>
        </p:txBody>
      </p:sp>
    </p:spTree>
    <p:extLst>
      <p:ext uri="{BB962C8B-B14F-4D97-AF65-F5344CB8AC3E}">
        <p14:creationId xmlns:p14="http://schemas.microsoft.com/office/powerpoint/2010/main" val="40246816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313039" y="1482810"/>
            <a:ext cx="5706761" cy="500036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482811"/>
            <a:ext cx="5624384" cy="5000366"/>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BBBB3DD2-B253-4AF0-BEAD-B52B71FB73BD}" type="slidenum">
              <a:rPr lang="en-SG" smtClean="0"/>
              <a:pPr/>
              <a:t>‹#›</a:t>
            </a:fld>
            <a:endParaRPr lang="en-SG" dirty="0"/>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8324" y="365126"/>
            <a:ext cx="10635048"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88324" y="1392195"/>
            <a:ext cx="570925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88324" y="2505074"/>
            <a:ext cx="5709251" cy="401105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095999" y="1392195"/>
            <a:ext cx="575001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5999" y="2505075"/>
            <a:ext cx="5750011" cy="401105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fld id="{0D46494F-E7D3-4A45-AA75-14BD4DB91D3E}" type="slidenum">
              <a:rPr lang="en-SG" smtClean="0"/>
              <a:pPr/>
              <a:t>‹#›</a:t>
            </a:fld>
            <a:endParaRPr lang="en-SG" dirty="0"/>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fld id="{56581229-2129-465E-954C-ACF4F90BADA4}" type="slidenum">
              <a:rPr lang="en-SG" smtClean="0"/>
              <a:pPr/>
              <a:t>‹#›</a:t>
            </a:fld>
            <a:endParaRPr lang="en-SG" dirty="0"/>
          </a:p>
        </p:txBody>
      </p:sp>
    </p:spTree>
    <p:extLst>
      <p:ext uri="{BB962C8B-B14F-4D97-AF65-F5344CB8AC3E}">
        <p14:creationId xmlns:p14="http://schemas.microsoft.com/office/powerpoint/2010/main" val="458201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2AA5D8-F942-421E-945D-AF7EE64B6EF6}" type="slidenum">
              <a:rPr lang="en-SG" smtClean="0"/>
              <a:pPr/>
              <a:t>‹#›</a:t>
            </a:fld>
            <a:endParaRPr lang="en-SG" dirty="0"/>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313039" y="365125"/>
            <a:ext cx="10305535" cy="862313"/>
          </a:xfrm>
          <a:prstGeom prst="rect">
            <a:avLst/>
          </a:prstGeom>
          <a:ln>
            <a:solidFill>
              <a:srgbClr val="0070C0"/>
            </a:solidFill>
          </a:ln>
        </p:spPr>
        <p:txBody>
          <a:bodyPr vert="horz" lIns="91440" tIns="45720" rIns="91440" bIns="45720" rtlCol="0" anchor="ctr">
            <a:normAutofit/>
          </a:bodyPr>
          <a:lstStyle/>
          <a:p>
            <a:r>
              <a:rPr lang="en-US" dirty="0" smtClean="0"/>
              <a:t>Click to edit Master title style</a:t>
            </a:r>
            <a:endParaRPr lang="en-SG" dirty="0"/>
          </a:p>
        </p:txBody>
      </p:sp>
      <p:sp>
        <p:nvSpPr>
          <p:cNvPr id="3" name="Text Placeholder 2"/>
          <p:cNvSpPr>
            <a:spLocks noGrp="1"/>
          </p:cNvSpPr>
          <p:nvPr>
            <p:ph type="body" idx="1"/>
          </p:nvPr>
        </p:nvSpPr>
        <p:spPr>
          <a:xfrm>
            <a:off x="313039" y="1425146"/>
            <a:ext cx="11658598"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10923372" y="6672649"/>
            <a:ext cx="1048265"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fld id="{67223ECF-C399-47EC-A87B-6FB827350433}" type="slidenum">
              <a:rPr lang="en-SG" smtClean="0"/>
              <a:pPr/>
              <a:t>‹#›</a:t>
            </a:fld>
            <a:endParaRPr lang="en-SG" dirty="0"/>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dirty="0" smtClean="0"/>
              <a:t>Lecture 6</a:t>
            </a:r>
            <a:endParaRPr lang="en-SG" dirty="0"/>
          </a:p>
        </p:txBody>
      </p:sp>
      <p:sp>
        <p:nvSpPr>
          <p:cNvPr id="3" name="Subtitle 2"/>
          <p:cNvSpPr>
            <a:spLocks noGrp="1"/>
          </p:cNvSpPr>
          <p:nvPr>
            <p:ph type="subTitle" idx="1"/>
          </p:nvPr>
        </p:nvSpPr>
        <p:spPr>
          <a:xfrm>
            <a:off x="9152237" y="4580238"/>
            <a:ext cx="2662323" cy="483146"/>
          </a:xfrm>
        </p:spPr>
        <p:txBody>
          <a:bodyPr>
            <a:normAutofit fontScale="92500"/>
          </a:bodyPr>
          <a:lstStyle/>
          <a:p>
            <a:r>
              <a:rPr lang="en-SG" dirty="0" smtClean="0"/>
              <a:t>Greedy algorithms</a:t>
            </a:r>
            <a:endParaRPr lang="en-SG" dirty="0"/>
          </a:p>
        </p:txBody>
      </p:sp>
    </p:spTree>
    <p:extLst>
      <p:ext uri="{BB962C8B-B14F-4D97-AF65-F5344CB8AC3E}">
        <p14:creationId xmlns:p14="http://schemas.microsoft.com/office/powerpoint/2010/main" val="57525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Where to use Greedy?</a:t>
            </a:r>
            <a:endParaRPr lang="en-IN"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10</a:t>
            </a:fld>
            <a:endParaRPr lang="en-SG" dirty="0"/>
          </a:p>
        </p:txBody>
      </p:sp>
      <p:pic>
        <p:nvPicPr>
          <p:cNvPr id="5" name="Picture 4"/>
          <p:cNvPicPr>
            <a:picLocks noChangeAspect="1"/>
          </p:cNvPicPr>
          <p:nvPr/>
        </p:nvPicPr>
        <p:blipFill>
          <a:blip r:embed="rId2"/>
          <a:stretch>
            <a:fillRect/>
          </a:stretch>
        </p:blipFill>
        <p:spPr>
          <a:xfrm>
            <a:off x="8722332" y="3538189"/>
            <a:ext cx="3077403" cy="2898715"/>
          </a:xfrm>
          <a:prstGeom prst="rect">
            <a:avLst/>
          </a:prstGeom>
        </p:spPr>
      </p:pic>
      <p:graphicFrame>
        <p:nvGraphicFramePr>
          <p:cNvPr id="8" name="Content Placeholder 4"/>
          <p:cNvGraphicFramePr>
            <a:graphicFrameLocks/>
          </p:cNvGraphicFramePr>
          <p:nvPr>
            <p:extLst>
              <p:ext uri="{D42A27DB-BD31-4B8C-83A1-F6EECF244321}">
                <p14:modId xmlns:p14="http://schemas.microsoft.com/office/powerpoint/2010/main" val="948289102"/>
              </p:ext>
            </p:extLst>
          </p:nvPr>
        </p:nvGraphicFramePr>
        <p:xfrm>
          <a:off x="1445799" y="1739651"/>
          <a:ext cx="8306476" cy="3078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2557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b="1" u="sng" dirty="0">
                <a:solidFill>
                  <a:schemeClr val="accent2"/>
                </a:solidFill>
              </a:rPr>
              <a:t>OPTIMAL SUB-STRUCTURE</a:t>
            </a:r>
            <a:r>
              <a:rPr lang="en-US" b="1" u="sng" dirty="0" smtClean="0">
                <a:solidFill>
                  <a:schemeClr val="accent2"/>
                </a:solidFill>
              </a:rPr>
              <a:t>:</a:t>
            </a:r>
            <a:r>
              <a:rPr lang="en-US" dirty="0"/>
              <a:t> A problem exhibits optimal substructure if an optimal solution to the problem contains within its optimal solutions to </a:t>
            </a:r>
            <a:r>
              <a:rPr lang="en-US" dirty="0" err="1"/>
              <a:t>subproblems</a:t>
            </a:r>
            <a:r>
              <a:rPr lang="en-US" dirty="0"/>
              <a:t>.</a:t>
            </a:r>
            <a:endParaRPr lang="en-IN" dirty="0"/>
          </a:p>
          <a:p>
            <a:pPr marL="0" indent="0" algn="just">
              <a:buNone/>
            </a:pPr>
            <a:r>
              <a:rPr lang="en-US" b="1" u="sng" dirty="0" smtClean="0"/>
              <a:t>Ex: </a:t>
            </a:r>
            <a:r>
              <a:rPr lang="en-US" dirty="0"/>
              <a:t>That is, if the shortest route from Seattle to Los Angeles passes through Portland and then Sacramento, then the shortest route from Portland to Los Angeles must pass through Sacramento too.</a:t>
            </a:r>
            <a:endParaRPr lang="en-US" b="1" u="sng" dirty="0" smtClean="0"/>
          </a:p>
          <a:p>
            <a:pPr algn="just">
              <a:buFont typeface="Wingdings" panose="05000000000000000000" pitchFamily="2" charset="2"/>
              <a:buChar char="§"/>
            </a:pPr>
            <a:endParaRPr lang="en-US" b="1" u="sng" dirty="0"/>
          </a:p>
          <a:p>
            <a:pPr marL="0" indent="0" algn="just">
              <a:buNone/>
            </a:pPr>
            <a:endParaRPr lang="en-US" b="1" u="sng" dirty="0" smtClean="0"/>
          </a:p>
          <a:p>
            <a:pPr algn="just">
              <a:buFont typeface="Wingdings" panose="05000000000000000000" pitchFamily="2" charset="2"/>
              <a:buChar char="§"/>
            </a:pPr>
            <a:r>
              <a:rPr lang="en-US" b="1" u="sng" dirty="0" smtClean="0">
                <a:solidFill>
                  <a:schemeClr val="accent2"/>
                </a:solidFill>
              </a:rPr>
              <a:t>GREEDY CHOICE PROPERTY</a:t>
            </a:r>
            <a:r>
              <a:rPr lang="en-US" b="1" dirty="0" smtClean="0">
                <a:solidFill>
                  <a:schemeClr val="accent2"/>
                </a:solidFill>
              </a:rPr>
              <a:t>: </a:t>
            </a:r>
            <a:r>
              <a:rPr lang="en-US" dirty="0" smtClean="0"/>
              <a:t>A </a:t>
            </a:r>
            <a:r>
              <a:rPr lang="en-US" dirty="0"/>
              <a:t>globally optimal solution can be arrived at by making a locally optimal (greedy) </a:t>
            </a:r>
            <a:r>
              <a:rPr lang="en-US" dirty="0" smtClean="0"/>
              <a:t>choice.</a:t>
            </a:r>
          </a:p>
        </p:txBody>
      </p:sp>
      <p:sp>
        <p:nvSpPr>
          <p:cNvPr id="4" name="Slide Number Placeholder 3"/>
          <p:cNvSpPr>
            <a:spLocks noGrp="1"/>
          </p:cNvSpPr>
          <p:nvPr>
            <p:ph type="sldNum" sz="quarter" idx="12"/>
          </p:nvPr>
        </p:nvSpPr>
        <p:spPr/>
        <p:txBody>
          <a:bodyPr/>
          <a:lstStyle/>
          <a:p>
            <a:fld id="{56693B4B-36E0-40EA-BD24-5FA98D4B3C74}" type="slidenum">
              <a:rPr lang="en-SG" smtClean="0"/>
              <a:pPr/>
              <a:t>11</a:t>
            </a:fld>
            <a:endParaRPr lang="en-SG" dirty="0"/>
          </a:p>
        </p:txBody>
      </p:sp>
    </p:spTree>
    <p:extLst>
      <p:ext uri="{BB962C8B-B14F-4D97-AF65-F5344CB8AC3E}">
        <p14:creationId xmlns:p14="http://schemas.microsoft.com/office/powerpoint/2010/main" val="2027780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Knapsack Problem</a:t>
            </a:r>
            <a:endParaRPr lang="en-IN" dirty="0"/>
          </a:p>
        </p:txBody>
      </p:sp>
      <p:sp>
        <p:nvSpPr>
          <p:cNvPr id="3" name="Content Placeholder 2"/>
          <p:cNvSpPr>
            <a:spLocks noGrp="1"/>
          </p:cNvSpPr>
          <p:nvPr>
            <p:ph idx="1"/>
          </p:nvPr>
        </p:nvSpPr>
        <p:spPr/>
        <p:txBody>
          <a:bodyPr/>
          <a:lstStyle/>
          <a:p>
            <a:pPr marL="0" indent="0">
              <a:buNone/>
            </a:pPr>
            <a:r>
              <a:rPr lang="en-US" b="1" dirty="0" smtClean="0"/>
              <a:t>Given:  </a:t>
            </a:r>
            <a:r>
              <a:rPr lang="en-US" dirty="0" smtClean="0"/>
              <a:t>1) A </a:t>
            </a:r>
            <a:r>
              <a:rPr lang="en-US" dirty="0"/>
              <a:t>set of items, each with a weight and a </a:t>
            </a:r>
            <a:r>
              <a:rPr lang="en-US" dirty="0" smtClean="0"/>
              <a:t>value.</a:t>
            </a:r>
          </a:p>
          <a:p>
            <a:pPr marL="0" indent="0">
              <a:buNone/>
            </a:pPr>
            <a:r>
              <a:rPr lang="en-US" dirty="0"/>
              <a:t>	 </a:t>
            </a:r>
            <a:r>
              <a:rPr lang="en-US" dirty="0" smtClean="0"/>
              <a:t>    2) Capacity/weight of Knapsack.</a:t>
            </a:r>
          </a:p>
          <a:p>
            <a:pPr marL="0" indent="0">
              <a:buNone/>
            </a:pPr>
            <a:r>
              <a:rPr lang="en-US" b="1" dirty="0" smtClean="0"/>
              <a:t>Goal: </a:t>
            </a:r>
            <a:r>
              <a:rPr lang="en-US" dirty="0" smtClean="0"/>
              <a:t>Determine </a:t>
            </a:r>
            <a:r>
              <a:rPr lang="en-US" dirty="0"/>
              <a:t>a subset of items to include in a collection so that the total weight is less than or equal to a given limit and the total value is as large as possible.</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12</a:t>
            </a:fld>
            <a:endParaRPr lang="en-SG" dirty="0"/>
          </a:p>
        </p:txBody>
      </p:sp>
      <p:pic>
        <p:nvPicPr>
          <p:cNvPr id="5" name="Picture 4"/>
          <p:cNvPicPr>
            <a:picLocks noChangeAspect="1"/>
          </p:cNvPicPr>
          <p:nvPr/>
        </p:nvPicPr>
        <p:blipFill>
          <a:blip r:embed="rId2"/>
          <a:stretch>
            <a:fillRect/>
          </a:stretch>
        </p:blipFill>
        <p:spPr>
          <a:xfrm>
            <a:off x="1221753" y="3243394"/>
            <a:ext cx="3948196" cy="3076841"/>
          </a:xfrm>
          <a:prstGeom prst="rect">
            <a:avLst/>
          </a:prstGeom>
        </p:spPr>
      </p:pic>
      <p:pic>
        <p:nvPicPr>
          <p:cNvPr id="1026" name="Picture 2" descr="Image result for knapsack probl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7407" y="4243237"/>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228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Greedy approach to Knapsack Problem</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10940981"/>
              </p:ext>
            </p:extLst>
          </p:nvPr>
        </p:nvGraphicFramePr>
        <p:xfrm>
          <a:off x="698376" y="2278049"/>
          <a:ext cx="10182984" cy="33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56693B4B-36E0-40EA-BD24-5FA98D4B3C74}" type="slidenum">
              <a:rPr lang="en-SG" smtClean="0"/>
              <a:pPr/>
              <a:t>13</a:t>
            </a:fld>
            <a:endParaRPr lang="en-SG" dirty="0"/>
          </a:p>
        </p:txBody>
      </p:sp>
      <p:sp>
        <p:nvSpPr>
          <p:cNvPr id="6" name="Content Placeholder 2"/>
          <p:cNvSpPr txBox="1">
            <a:spLocks/>
          </p:cNvSpPr>
          <p:nvPr/>
        </p:nvSpPr>
        <p:spPr>
          <a:xfrm>
            <a:off x="313039" y="1425146"/>
            <a:ext cx="11658598" cy="5099222"/>
          </a:xfrm>
          <a:prstGeom prst="rect">
            <a:avLst/>
          </a:prstGeom>
          <a:ln>
            <a:solidFill>
              <a:srgbClr val="F9942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2500948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First Greedy approach</a:t>
            </a:r>
            <a:endParaRPr lang="en-IN"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14</a:t>
            </a:fld>
            <a:endParaRPr lang="en-SG" dirty="0"/>
          </a:p>
        </p:txBody>
      </p:sp>
      <p:pic>
        <p:nvPicPr>
          <p:cNvPr id="5" name="Picture 4"/>
          <p:cNvPicPr>
            <a:picLocks noChangeAspect="1"/>
          </p:cNvPicPr>
          <p:nvPr/>
        </p:nvPicPr>
        <p:blipFill>
          <a:blip r:embed="rId2"/>
          <a:stretch>
            <a:fillRect/>
          </a:stretch>
        </p:blipFill>
        <p:spPr>
          <a:xfrm>
            <a:off x="637265" y="1538596"/>
            <a:ext cx="3751554" cy="4573873"/>
          </a:xfrm>
          <a:prstGeom prst="rect">
            <a:avLst/>
          </a:prstGeom>
        </p:spPr>
      </p:pic>
      <p:pic>
        <p:nvPicPr>
          <p:cNvPr id="7" name="Picture 6"/>
          <p:cNvPicPr>
            <a:picLocks noChangeAspect="1"/>
          </p:cNvPicPr>
          <p:nvPr/>
        </p:nvPicPr>
        <p:blipFill>
          <a:blip r:embed="rId3"/>
          <a:stretch>
            <a:fillRect/>
          </a:stretch>
        </p:blipFill>
        <p:spPr>
          <a:xfrm>
            <a:off x="7263817" y="1760053"/>
            <a:ext cx="4165622" cy="4382330"/>
          </a:xfrm>
          <a:prstGeom prst="rect">
            <a:avLst/>
          </a:prstGeom>
        </p:spPr>
      </p:pic>
      <p:sp>
        <p:nvSpPr>
          <p:cNvPr id="8" name="Right Arrow 7"/>
          <p:cNvSpPr/>
          <p:nvPr/>
        </p:nvSpPr>
        <p:spPr>
          <a:xfrm>
            <a:off x="4834393" y="3335301"/>
            <a:ext cx="1983850" cy="946205"/>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13699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Second Greedy approach</a:t>
            </a:r>
            <a:endParaRPr lang="en-IN"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15</a:t>
            </a:fld>
            <a:endParaRPr lang="en-SG" dirty="0"/>
          </a:p>
        </p:txBody>
      </p:sp>
      <p:pic>
        <p:nvPicPr>
          <p:cNvPr id="5" name="Picture 4"/>
          <p:cNvPicPr>
            <a:picLocks noChangeAspect="1"/>
          </p:cNvPicPr>
          <p:nvPr/>
        </p:nvPicPr>
        <p:blipFill>
          <a:blip r:embed="rId2"/>
          <a:stretch>
            <a:fillRect/>
          </a:stretch>
        </p:blipFill>
        <p:spPr>
          <a:xfrm>
            <a:off x="637265" y="1538597"/>
            <a:ext cx="3697828" cy="4508370"/>
          </a:xfrm>
          <a:prstGeom prst="rect">
            <a:avLst/>
          </a:prstGeom>
        </p:spPr>
      </p:pic>
      <p:pic>
        <p:nvPicPr>
          <p:cNvPr id="6" name="Picture 5"/>
          <p:cNvPicPr>
            <a:picLocks noChangeAspect="1"/>
          </p:cNvPicPr>
          <p:nvPr/>
        </p:nvPicPr>
        <p:blipFill>
          <a:blip r:embed="rId3"/>
          <a:stretch>
            <a:fillRect/>
          </a:stretch>
        </p:blipFill>
        <p:spPr>
          <a:xfrm>
            <a:off x="7384880" y="1725433"/>
            <a:ext cx="3927387" cy="4321534"/>
          </a:xfrm>
          <a:prstGeom prst="rect">
            <a:avLst/>
          </a:prstGeom>
        </p:spPr>
      </p:pic>
      <p:sp>
        <p:nvSpPr>
          <p:cNvPr id="7" name="Right Arrow 6"/>
          <p:cNvSpPr/>
          <p:nvPr/>
        </p:nvSpPr>
        <p:spPr>
          <a:xfrm>
            <a:off x="4834393" y="3335301"/>
            <a:ext cx="1983850" cy="946205"/>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278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Third </a:t>
            </a:r>
            <a:r>
              <a:rPr lang="en-IN" dirty="0"/>
              <a:t>Greedy approach</a:t>
            </a: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16</a:t>
            </a:fld>
            <a:endParaRPr lang="en-SG" dirty="0"/>
          </a:p>
        </p:txBody>
      </p:sp>
      <p:pic>
        <p:nvPicPr>
          <p:cNvPr id="5" name="Picture 4"/>
          <p:cNvPicPr>
            <a:picLocks noChangeAspect="1"/>
          </p:cNvPicPr>
          <p:nvPr/>
        </p:nvPicPr>
        <p:blipFill>
          <a:blip r:embed="rId2"/>
          <a:stretch>
            <a:fillRect/>
          </a:stretch>
        </p:blipFill>
        <p:spPr>
          <a:xfrm>
            <a:off x="637264" y="1510767"/>
            <a:ext cx="3863174" cy="4709960"/>
          </a:xfrm>
          <a:prstGeom prst="rect">
            <a:avLst/>
          </a:prstGeom>
        </p:spPr>
      </p:pic>
      <p:sp>
        <p:nvSpPr>
          <p:cNvPr id="6" name="Right Arrow 5"/>
          <p:cNvSpPr/>
          <p:nvPr/>
        </p:nvSpPr>
        <p:spPr>
          <a:xfrm>
            <a:off x="4834393" y="3335301"/>
            <a:ext cx="1983850" cy="946205"/>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a:stretch>
            <a:fillRect/>
          </a:stretch>
        </p:blipFill>
        <p:spPr>
          <a:xfrm>
            <a:off x="7516671" y="1788954"/>
            <a:ext cx="4283365" cy="4431773"/>
          </a:xfrm>
          <a:prstGeom prst="rect">
            <a:avLst/>
          </a:prstGeom>
        </p:spPr>
      </p:pic>
    </p:spTree>
    <p:extLst>
      <p:ext uri="{BB962C8B-B14F-4D97-AF65-F5344CB8AC3E}">
        <p14:creationId xmlns:p14="http://schemas.microsoft.com/office/powerpoint/2010/main" val="2650238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of profits</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17</a:t>
            </a:fld>
            <a:endParaRPr lang="en-SG"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03732883"/>
              </p:ext>
            </p:extLst>
          </p:nvPr>
        </p:nvGraphicFramePr>
        <p:xfrm>
          <a:off x="1353966" y="2081556"/>
          <a:ext cx="9264608" cy="2426834"/>
        </p:xfrm>
        <a:graphic>
          <a:graphicData uri="http://schemas.openxmlformats.org/drawingml/2006/table">
            <a:tbl>
              <a:tblPr firstRow="1" bandRow="1">
                <a:tableStyleId>{72833802-FEF1-4C79-8D5D-14CF1EAF98D9}</a:tableStyleId>
              </a:tblPr>
              <a:tblGrid>
                <a:gridCol w="1738699"/>
                <a:gridCol w="4794636"/>
                <a:gridCol w="2731273"/>
              </a:tblGrid>
              <a:tr h="717303">
                <a:tc>
                  <a:txBody>
                    <a:bodyPr/>
                    <a:lstStyle/>
                    <a:p>
                      <a:r>
                        <a:rPr lang="en-IN" sz="2400" dirty="0" smtClean="0"/>
                        <a:t>Approach</a:t>
                      </a:r>
                      <a:endParaRPr lang="en-IN" sz="2400" dirty="0">
                        <a:latin typeface="Arial" panose="020B0604020202020204" pitchFamily="34" charset="0"/>
                        <a:cs typeface="Arial" panose="020B0604020202020204" pitchFamily="34" charset="0"/>
                      </a:endParaRPr>
                    </a:p>
                  </a:txBody>
                  <a:tcPr/>
                </a:tc>
                <a:tc>
                  <a:txBody>
                    <a:bodyPr/>
                    <a:lstStyle/>
                    <a:p>
                      <a:r>
                        <a:rPr lang="en-IN" sz="2400" dirty="0" smtClean="0"/>
                        <a:t>Description</a:t>
                      </a:r>
                      <a:endParaRPr lang="en-IN" sz="2400" dirty="0">
                        <a:latin typeface="Arial" panose="020B0604020202020204" pitchFamily="34" charset="0"/>
                        <a:cs typeface="Arial" panose="020B0604020202020204" pitchFamily="34" charset="0"/>
                      </a:endParaRPr>
                    </a:p>
                  </a:txBody>
                  <a:tcPr/>
                </a:tc>
                <a:tc>
                  <a:txBody>
                    <a:bodyPr/>
                    <a:lstStyle/>
                    <a:p>
                      <a:r>
                        <a:rPr lang="en-IN" sz="2400" dirty="0" smtClean="0"/>
                        <a:t>Profit</a:t>
                      </a:r>
                      <a:r>
                        <a:rPr lang="en-IN" sz="2400" baseline="0" dirty="0" smtClean="0"/>
                        <a:t> value obtained</a:t>
                      </a:r>
                      <a:endParaRPr lang="en-IN" sz="2400" dirty="0">
                        <a:latin typeface="Arial" panose="020B0604020202020204" pitchFamily="34" charset="0"/>
                        <a:cs typeface="Arial" panose="020B0604020202020204" pitchFamily="34" charset="0"/>
                      </a:endParaRPr>
                    </a:p>
                  </a:txBody>
                  <a:tcPr/>
                </a:tc>
              </a:tr>
              <a:tr h="554301">
                <a:tc>
                  <a:txBody>
                    <a:bodyPr/>
                    <a:lstStyle/>
                    <a:p>
                      <a:r>
                        <a:rPr lang="en-IN" sz="2400" dirty="0" smtClean="0"/>
                        <a:t>First</a:t>
                      </a:r>
                      <a:endParaRPr lang="en-IN" sz="2400" dirty="0">
                        <a:latin typeface="Arial" panose="020B0604020202020204" pitchFamily="34" charset="0"/>
                        <a:cs typeface="Arial" panose="020B0604020202020204" pitchFamily="34" charset="0"/>
                      </a:endParaRPr>
                    </a:p>
                  </a:txBody>
                  <a:tcPr/>
                </a:tc>
                <a:tc>
                  <a:txBody>
                    <a:bodyPr/>
                    <a:lstStyle/>
                    <a:p>
                      <a:r>
                        <a:rPr lang="en-IN" sz="2400" dirty="0" smtClean="0"/>
                        <a:t>Greedy</a:t>
                      </a:r>
                      <a:r>
                        <a:rPr lang="en-IN" sz="2400" baseline="0" dirty="0" smtClean="0"/>
                        <a:t> for Profits</a:t>
                      </a:r>
                      <a:endParaRPr lang="en-IN" sz="2400" dirty="0">
                        <a:latin typeface="Arial" panose="020B0604020202020204" pitchFamily="34" charset="0"/>
                        <a:cs typeface="Arial" panose="020B0604020202020204" pitchFamily="34" charset="0"/>
                      </a:endParaRPr>
                    </a:p>
                  </a:txBody>
                  <a:tcPr/>
                </a:tc>
                <a:tc>
                  <a:txBody>
                    <a:bodyPr/>
                    <a:lstStyle/>
                    <a:p>
                      <a:r>
                        <a:rPr lang="en-IN" sz="2400" dirty="0" smtClean="0"/>
                        <a:t>28.2</a:t>
                      </a:r>
                      <a:endParaRPr lang="en-IN" sz="2400" dirty="0" smtClean="0">
                        <a:latin typeface="Arial" panose="020B0604020202020204" pitchFamily="34" charset="0"/>
                        <a:cs typeface="Arial" panose="020B0604020202020204" pitchFamily="34" charset="0"/>
                      </a:endParaRPr>
                    </a:p>
                  </a:txBody>
                  <a:tcPr/>
                </a:tc>
              </a:tr>
              <a:tr h="512860">
                <a:tc>
                  <a:txBody>
                    <a:bodyPr/>
                    <a:lstStyle/>
                    <a:p>
                      <a:r>
                        <a:rPr lang="en-IN" sz="2400" dirty="0" smtClean="0"/>
                        <a:t>Second</a:t>
                      </a:r>
                      <a:endParaRPr lang="en-IN" sz="24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smtClean="0"/>
                        <a:t>Greedy</a:t>
                      </a:r>
                      <a:r>
                        <a:rPr lang="en-IN" sz="2400" baseline="0" dirty="0" smtClean="0"/>
                        <a:t> for Weights</a:t>
                      </a:r>
                      <a:endParaRPr lang="en-IN" sz="2400" dirty="0" smtClean="0">
                        <a:latin typeface="Arial" panose="020B0604020202020204" pitchFamily="34" charset="0"/>
                        <a:cs typeface="Arial" panose="020B0604020202020204" pitchFamily="34" charset="0"/>
                      </a:endParaRPr>
                    </a:p>
                  </a:txBody>
                  <a:tcPr/>
                </a:tc>
                <a:tc>
                  <a:txBody>
                    <a:bodyPr/>
                    <a:lstStyle/>
                    <a:p>
                      <a:r>
                        <a:rPr lang="en-IN" sz="2400" dirty="0" smtClean="0"/>
                        <a:t>31</a:t>
                      </a:r>
                      <a:endParaRPr lang="en-IN" sz="2400" dirty="0" smtClean="0">
                        <a:latin typeface="Arial" panose="020B0604020202020204" pitchFamily="34" charset="0"/>
                        <a:cs typeface="Arial" panose="020B0604020202020204" pitchFamily="34" charset="0"/>
                      </a:endParaRPr>
                    </a:p>
                  </a:txBody>
                  <a:tcPr/>
                </a:tc>
              </a:tr>
              <a:tr h="536713">
                <a:tc>
                  <a:txBody>
                    <a:bodyPr/>
                    <a:lstStyle/>
                    <a:p>
                      <a:r>
                        <a:rPr lang="en-IN" sz="2400" dirty="0" smtClean="0"/>
                        <a:t>Third</a:t>
                      </a:r>
                      <a:endParaRPr lang="en-IN" sz="24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smtClean="0"/>
                        <a:t>Greedy</a:t>
                      </a:r>
                      <a:r>
                        <a:rPr lang="en-IN" sz="2400" baseline="0" dirty="0" smtClean="0"/>
                        <a:t> for Profit/Weights</a:t>
                      </a:r>
                      <a:endParaRPr lang="en-IN" sz="2400" dirty="0" smtClean="0">
                        <a:latin typeface="Arial" panose="020B0604020202020204" pitchFamily="34" charset="0"/>
                        <a:cs typeface="Arial" panose="020B0604020202020204" pitchFamily="34" charset="0"/>
                      </a:endParaRPr>
                    </a:p>
                  </a:txBody>
                  <a:tcPr/>
                </a:tc>
                <a:tc>
                  <a:txBody>
                    <a:bodyPr/>
                    <a:lstStyle/>
                    <a:p>
                      <a:r>
                        <a:rPr lang="en-IN" sz="2400" dirty="0" smtClean="0"/>
                        <a:t>31.5</a:t>
                      </a:r>
                      <a:endParaRPr lang="en-IN" sz="2400" dirty="0" smtClean="0">
                        <a:latin typeface="Arial" panose="020B0604020202020204" pitchFamily="34" charset="0"/>
                        <a:cs typeface="Arial" panose="020B0604020202020204" pitchFamily="34" charset="0"/>
                      </a:endParaRPr>
                    </a:p>
                  </a:txBody>
                  <a:tcPr/>
                </a:tc>
              </a:tr>
            </a:tbl>
          </a:graphicData>
        </a:graphic>
      </p:graphicFrame>
      <p:sp>
        <p:nvSpPr>
          <p:cNvPr id="8" name="Content Placeholder 2"/>
          <p:cNvSpPr txBox="1">
            <a:spLocks/>
          </p:cNvSpPr>
          <p:nvPr/>
        </p:nvSpPr>
        <p:spPr>
          <a:xfrm>
            <a:off x="313039" y="1425146"/>
            <a:ext cx="11658598" cy="5099222"/>
          </a:xfrm>
          <a:prstGeom prst="rect">
            <a:avLst/>
          </a:prstGeom>
          <a:ln>
            <a:solidFill>
              <a:srgbClr val="F9942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sp>
        <p:nvSpPr>
          <p:cNvPr id="9" name="Oval 8"/>
          <p:cNvSpPr/>
          <p:nvPr/>
        </p:nvSpPr>
        <p:spPr>
          <a:xfrm>
            <a:off x="7617351" y="3987581"/>
            <a:ext cx="1240403" cy="544664"/>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Up Arrow Callout 10"/>
          <p:cNvSpPr/>
          <p:nvPr/>
        </p:nvSpPr>
        <p:spPr>
          <a:xfrm>
            <a:off x="7297310" y="4627660"/>
            <a:ext cx="1880484" cy="1152938"/>
          </a:xfrm>
          <a:prstGeom prst="upArrowCallou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7364897" y="5172323"/>
            <a:ext cx="1880484" cy="369332"/>
          </a:xfrm>
          <a:prstGeom prst="rect">
            <a:avLst/>
          </a:prstGeom>
          <a:noFill/>
        </p:spPr>
        <p:txBody>
          <a:bodyPr wrap="square" rtlCol="0">
            <a:spAutoFit/>
          </a:bodyPr>
          <a:lstStyle/>
          <a:p>
            <a:r>
              <a:rPr lang="en-IN" dirty="0" smtClean="0"/>
              <a:t>Maximum Profit</a:t>
            </a:r>
            <a:endParaRPr lang="en-IN" dirty="0"/>
          </a:p>
        </p:txBody>
      </p:sp>
    </p:spTree>
    <p:extLst>
      <p:ext uri="{BB962C8B-B14F-4D97-AF65-F5344CB8AC3E}">
        <p14:creationId xmlns:p14="http://schemas.microsoft.com/office/powerpoint/2010/main" val="3360446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Fractional Knapsack algorithm</a:t>
            </a:r>
            <a:endParaRPr lang="en-IN" dirty="0"/>
          </a:p>
        </p:txBody>
      </p:sp>
      <p:sp>
        <p:nvSpPr>
          <p:cNvPr id="3" name="Content Placeholder 2"/>
          <p:cNvSpPr>
            <a:spLocks noGrp="1"/>
          </p:cNvSpPr>
          <p:nvPr>
            <p:ph idx="1"/>
          </p:nvPr>
        </p:nvSpPr>
        <p:spPr/>
        <p:txBody>
          <a:bodyPr/>
          <a:lstStyle/>
          <a:p>
            <a:pPr marL="0" indent="0">
              <a:buNone/>
            </a:pPr>
            <a:r>
              <a:rPr lang="en-US" dirty="0"/>
              <a:t>Fractional Knapsack (Array W, Array V, </a:t>
            </a:r>
            <a:r>
              <a:rPr lang="en-US" dirty="0" err="1"/>
              <a:t>int</a:t>
            </a:r>
            <a:r>
              <a:rPr lang="en-US" dirty="0"/>
              <a:t> M)</a:t>
            </a:r>
          </a:p>
          <a:p>
            <a:pPr marL="0" indent="0">
              <a:buNone/>
            </a:pPr>
            <a:r>
              <a:rPr lang="en-US" dirty="0" smtClean="0"/>
              <a:t>   for </a:t>
            </a:r>
            <a:r>
              <a:rPr lang="en-US" dirty="0" err="1"/>
              <a:t>i</a:t>
            </a:r>
            <a:r>
              <a:rPr lang="en-US" dirty="0"/>
              <a:t>  </a:t>
            </a:r>
            <a:r>
              <a:rPr lang="en-US" dirty="0" smtClean="0"/>
              <a:t>  </a:t>
            </a:r>
            <a:r>
              <a:rPr lang="en-US" dirty="0"/>
              <a:t>1 to size (V)</a:t>
            </a:r>
          </a:p>
          <a:p>
            <a:pPr marL="0" indent="0">
              <a:buNone/>
            </a:pPr>
            <a:r>
              <a:rPr lang="en-US" dirty="0" smtClean="0"/>
              <a:t> </a:t>
            </a:r>
            <a:r>
              <a:rPr lang="en-US" dirty="0"/>
              <a:t>	calculate cost[</a:t>
            </a:r>
            <a:r>
              <a:rPr lang="en-US" dirty="0" err="1"/>
              <a:t>i</a:t>
            </a:r>
            <a:r>
              <a:rPr lang="en-US" dirty="0"/>
              <a:t>] </a:t>
            </a:r>
            <a:r>
              <a:rPr lang="en-US" dirty="0" smtClean="0"/>
              <a:t>   V[</a:t>
            </a:r>
            <a:r>
              <a:rPr lang="en-US" dirty="0" err="1" smtClean="0"/>
              <a:t>i</a:t>
            </a:r>
            <a:r>
              <a:rPr lang="en-US" dirty="0"/>
              <a:t>] / W[</a:t>
            </a:r>
            <a:r>
              <a:rPr lang="en-US" dirty="0" err="1"/>
              <a:t>i</a:t>
            </a:r>
            <a:r>
              <a:rPr lang="en-US" dirty="0"/>
              <a:t>]</a:t>
            </a:r>
          </a:p>
          <a:p>
            <a:pPr marL="0" indent="0">
              <a:buNone/>
            </a:pPr>
            <a:r>
              <a:rPr lang="en-US" dirty="0"/>
              <a:t> </a:t>
            </a:r>
            <a:r>
              <a:rPr lang="en-US" dirty="0" smtClean="0"/>
              <a:t>  </a:t>
            </a:r>
            <a:r>
              <a:rPr lang="en-US" dirty="0"/>
              <a:t>Sort-Descending (cost)</a:t>
            </a:r>
          </a:p>
          <a:p>
            <a:pPr marL="0" indent="0">
              <a:buNone/>
            </a:pPr>
            <a:r>
              <a:rPr lang="en-US" dirty="0"/>
              <a:t> </a:t>
            </a:r>
            <a:r>
              <a:rPr lang="en-US" dirty="0" smtClean="0"/>
              <a:t>  </a:t>
            </a:r>
            <a:r>
              <a:rPr lang="en-US" dirty="0" err="1"/>
              <a:t>i</a:t>
            </a:r>
            <a:r>
              <a:rPr lang="en-US" dirty="0"/>
              <a:t> ← 1</a:t>
            </a:r>
          </a:p>
          <a:p>
            <a:pPr marL="0" indent="0">
              <a:buNone/>
            </a:pPr>
            <a:r>
              <a:rPr lang="en-US" dirty="0"/>
              <a:t> </a:t>
            </a:r>
            <a:r>
              <a:rPr lang="en-US" dirty="0" smtClean="0"/>
              <a:t>  </a:t>
            </a:r>
            <a:r>
              <a:rPr lang="en-US" dirty="0"/>
              <a:t>while (</a:t>
            </a:r>
            <a:r>
              <a:rPr lang="en-US" dirty="0" err="1"/>
              <a:t>i</a:t>
            </a:r>
            <a:r>
              <a:rPr lang="en-US" dirty="0"/>
              <a:t> &lt;= size(V))</a:t>
            </a:r>
          </a:p>
          <a:p>
            <a:pPr marL="0" indent="0">
              <a:buNone/>
            </a:pPr>
            <a:r>
              <a:rPr lang="en-US" dirty="0" smtClean="0"/>
              <a:t> </a:t>
            </a:r>
            <a:r>
              <a:rPr lang="en-US" dirty="0"/>
              <a:t>	if  W[</a:t>
            </a:r>
            <a:r>
              <a:rPr lang="en-US" dirty="0" err="1"/>
              <a:t>i</a:t>
            </a:r>
            <a:r>
              <a:rPr lang="en-US" dirty="0"/>
              <a:t>] &lt;= M </a:t>
            </a:r>
          </a:p>
          <a:p>
            <a:pPr marL="0" indent="0">
              <a:buNone/>
            </a:pPr>
            <a:r>
              <a:rPr lang="en-US" dirty="0"/>
              <a:t>		M ← M – W[</a:t>
            </a:r>
            <a:r>
              <a:rPr lang="en-US" dirty="0" err="1"/>
              <a:t>i</a:t>
            </a:r>
            <a:r>
              <a:rPr lang="en-US" dirty="0"/>
              <a:t>]</a:t>
            </a:r>
          </a:p>
          <a:p>
            <a:pPr marL="0" indent="0">
              <a:buNone/>
            </a:pPr>
            <a:r>
              <a:rPr lang="en-US" dirty="0"/>
              <a:t>		total ← total + V[</a:t>
            </a:r>
            <a:r>
              <a:rPr lang="en-US" dirty="0" err="1"/>
              <a:t>i</a:t>
            </a:r>
            <a:r>
              <a:rPr lang="en-US" dirty="0"/>
              <a:t>];</a:t>
            </a:r>
          </a:p>
          <a:p>
            <a:pPr marL="0" indent="0">
              <a:buNone/>
            </a:pPr>
            <a:r>
              <a:rPr lang="en-US" dirty="0" smtClean="0"/>
              <a:t> </a:t>
            </a:r>
            <a:r>
              <a:rPr lang="en-US" dirty="0"/>
              <a:t>	if  W[</a:t>
            </a:r>
            <a:r>
              <a:rPr lang="en-US" dirty="0" err="1"/>
              <a:t>i</a:t>
            </a:r>
            <a:r>
              <a:rPr lang="en-US" dirty="0"/>
              <a:t>] &gt; M</a:t>
            </a:r>
          </a:p>
          <a:p>
            <a:pPr marL="0" indent="0">
              <a:buNone/>
            </a:pPr>
            <a:r>
              <a:rPr lang="en-US" dirty="0" smtClean="0"/>
              <a:t> </a:t>
            </a:r>
            <a:r>
              <a:rPr lang="en-US" dirty="0"/>
              <a:t>		</a:t>
            </a:r>
            <a:r>
              <a:rPr lang="en-US" dirty="0" err="1"/>
              <a:t>i</a:t>
            </a:r>
            <a:r>
              <a:rPr lang="en-US" dirty="0"/>
              <a:t> ← i+1</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18</a:t>
            </a:fld>
            <a:endParaRPr lang="en-SG" dirty="0"/>
          </a:p>
        </p:txBody>
      </p:sp>
      <p:cxnSp>
        <p:nvCxnSpPr>
          <p:cNvPr id="6" name="Straight Arrow Connector 5"/>
          <p:cNvCxnSpPr/>
          <p:nvPr/>
        </p:nvCxnSpPr>
        <p:spPr>
          <a:xfrm flipH="1">
            <a:off x="1184744" y="2099144"/>
            <a:ext cx="318052" cy="3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400507" y="2557670"/>
            <a:ext cx="318052" cy="3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799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Complexity Analysis</a:t>
            </a:r>
            <a:endParaRPr lang="en-IN" dirty="0"/>
          </a:p>
        </p:txBody>
      </p:sp>
      <p:sp>
        <p:nvSpPr>
          <p:cNvPr id="3" name="Content Placeholder 2"/>
          <p:cNvSpPr>
            <a:spLocks noGrp="1"/>
          </p:cNvSpPr>
          <p:nvPr>
            <p:ph idx="1"/>
          </p:nvPr>
        </p:nvSpPr>
        <p:spPr/>
        <p:txBody>
          <a:bodyPr/>
          <a:lstStyle/>
          <a:p>
            <a:r>
              <a:rPr lang="en-US" dirty="0"/>
              <a:t>The main time taking step is the sorting of all items in the decreasing order of their value / weight ratios</a:t>
            </a:r>
            <a:r>
              <a:rPr lang="en-US" dirty="0" smtClean="0"/>
              <a:t>.</a:t>
            </a:r>
          </a:p>
          <a:p>
            <a:pPr lvl="1">
              <a:buFont typeface="Wingdings" panose="05000000000000000000" pitchFamily="2" charset="2"/>
              <a:buChar char="Ø"/>
            </a:pPr>
            <a:r>
              <a:rPr lang="en-US" dirty="0" smtClean="0">
                <a:solidFill>
                  <a:schemeClr val="tx1"/>
                </a:solidFill>
              </a:rPr>
              <a:t>If </a:t>
            </a:r>
            <a:r>
              <a:rPr lang="en-US" dirty="0">
                <a:solidFill>
                  <a:schemeClr val="tx1"/>
                </a:solidFill>
              </a:rPr>
              <a:t>using a simple sort algorithm (selection, bubble…) then the complexity of the whole problem is O(n</a:t>
            </a:r>
            <a:r>
              <a:rPr lang="en-US" baseline="30000" dirty="0">
                <a:solidFill>
                  <a:schemeClr val="tx1"/>
                </a:solidFill>
              </a:rPr>
              <a:t>2</a:t>
            </a:r>
            <a:r>
              <a:rPr lang="en-US" dirty="0">
                <a:solidFill>
                  <a:schemeClr val="tx1"/>
                </a:solidFill>
              </a:rPr>
              <a:t>).</a:t>
            </a:r>
          </a:p>
          <a:p>
            <a:pPr lvl="1">
              <a:buFont typeface="Wingdings" panose="05000000000000000000" pitchFamily="2" charset="2"/>
              <a:buChar char="Ø"/>
            </a:pPr>
            <a:r>
              <a:rPr lang="en-US" dirty="0">
                <a:solidFill>
                  <a:schemeClr val="tx1"/>
                </a:solidFill>
              </a:rPr>
              <a:t>If using quick </a:t>
            </a:r>
            <a:r>
              <a:rPr lang="en-US" dirty="0" smtClean="0">
                <a:solidFill>
                  <a:schemeClr val="tx1"/>
                </a:solidFill>
              </a:rPr>
              <a:t>sort </a:t>
            </a:r>
            <a:r>
              <a:rPr lang="en-US" dirty="0">
                <a:solidFill>
                  <a:schemeClr val="tx1"/>
                </a:solidFill>
              </a:rPr>
              <a:t>or merge sort then the complexity of the whole problem is O(</a:t>
            </a:r>
            <a:r>
              <a:rPr lang="en-US" dirty="0" err="1">
                <a:solidFill>
                  <a:schemeClr val="tx1"/>
                </a:solidFill>
              </a:rPr>
              <a:t>nlogn</a:t>
            </a:r>
            <a:r>
              <a:rPr lang="en-US" dirty="0" smtClean="0">
                <a:solidFill>
                  <a:schemeClr val="tx1"/>
                </a:solidFill>
              </a:rPr>
              <a:t>).</a:t>
            </a:r>
            <a:endParaRPr lang="en-IN" dirty="0">
              <a:solidFill>
                <a:schemeClr val="tx1"/>
              </a:solidFill>
            </a:endParaRPr>
          </a:p>
          <a:p>
            <a:pPr marL="457200" lvl="1" indent="0">
              <a:buNone/>
            </a:pPr>
            <a:endParaRPr lang="en-IN" dirty="0" smtClean="0">
              <a:solidFill>
                <a:schemeClr val="tx1"/>
              </a:solidFill>
            </a:endParaRPr>
          </a:p>
          <a:p>
            <a:pPr lvl="1">
              <a:buFont typeface="Wingdings" panose="05000000000000000000" pitchFamily="2" charset="2"/>
              <a:buChar char="Ø"/>
            </a:pPr>
            <a:endParaRPr lang="en-IN" dirty="0">
              <a:solidFill>
                <a:schemeClr val="tx1"/>
              </a:solidFill>
            </a:endParaRPr>
          </a:p>
          <a:p>
            <a:r>
              <a:rPr lang="en-US" dirty="0" smtClean="0"/>
              <a:t>If </a:t>
            </a:r>
            <a:r>
              <a:rPr lang="en-US" dirty="0"/>
              <a:t>the items are already arranged in the required order, the while loop takes O(n) time.</a:t>
            </a:r>
            <a:endParaRPr lang="en-US" dirty="0" smtClean="0">
              <a:solidFill>
                <a:schemeClr val="tx1"/>
              </a:solidFill>
            </a:endParaRPr>
          </a:p>
        </p:txBody>
      </p:sp>
      <p:sp>
        <p:nvSpPr>
          <p:cNvPr id="4" name="Slide Number Placeholder 3"/>
          <p:cNvSpPr>
            <a:spLocks noGrp="1"/>
          </p:cNvSpPr>
          <p:nvPr>
            <p:ph type="sldNum" sz="quarter" idx="12"/>
          </p:nvPr>
        </p:nvSpPr>
        <p:spPr/>
        <p:txBody>
          <a:bodyPr/>
          <a:lstStyle/>
          <a:p>
            <a:fld id="{56693B4B-36E0-40EA-BD24-5FA98D4B3C74}" type="slidenum">
              <a:rPr lang="en-SG" smtClean="0"/>
              <a:pPr/>
              <a:t>19</a:t>
            </a:fld>
            <a:endParaRPr lang="en-SG" dirty="0"/>
          </a:p>
        </p:txBody>
      </p:sp>
    </p:spTree>
    <p:extLst>
      <p:ext uri="{BB962C8B-B14F-4D97-AF65-F5344CB8AC3E}">
        <p14:creationId xmlns:p14="http://schemas.microsoft.com/office/powerpoint/2010/main" val="2662122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Jumping Frog </a:t>
            </a:r>
            <a:endParaRPr lang="en-IN" dirty="0"/>
          </a:p>
        </p:txBody>
      </p:sp>
      <p:sp>
        <p:nvSpPr>
          <p:cNvPr id="3" name="Content Placeholder 2"/>
          <p:cNvSpPr>
            <a:spLocks noGrp="1"/>
          </p:cNvSpPr>
          <p:nvPr>
            <p:ph idx="1"/>
          </p:nvPr>
        </p:nvSpPr>
        <p:spPr/>
        <p:txBody>
          <a:bodyPr>
            <a:normAutofit/>
          </a:bodyPr>
          <a:lstStyle/>
          <a:p>
            <a:pPr algn="just"/>
            <a:r>
              <a:rPr lang="en-US" sz="2200" dirty="0"/>
              <a:t>The frog begins at position 0 in the </a:t>
            </a:r>
            <a:r>
              <a:rPr lang="en-US" sz="2200" dirty="0" smtClean="0"/>
              <a:t>river.</a:t>
            </a:r>
          </a:p>
          <a:p>
            <a:pPr marL="0" indent="0" algn="just">
              <a:buNone/>
            </a:pPr>
            <a:r>
              <a:rPr lang="en-US" sz="2200" dirty="0"/>
              <a:t>Its goal is to get to position </a:t>
            </a:r>
            <a:r>
              <a:rPr lang="en-US" sz="2200" dirty="0" smtClean="0"/>
              <a:t>n.</a:t>
            </a:r>
          </a:p>
          <a:p>
            <a:pPr algn="just"/>
            <a:r>
              <a:rPr lang="en-US" sz="2200" dirty="0" smtClean="0"/>
              <a:t>There </a:t>
            </a:r>
            <a:r>
              <a:rPr lang="en-US" sz="2200" dirty="0"/>
              <a:t>are </a:t>
            </a:r>
            <a:r>
              <a:rPr lang="en-US" sz="2200" dirty="0" smtClean="0"/>
              <a:t>lily pads </a:t>
            </a:r>
            <a:r>
              <a:rPr lang="en-US" sz="2200" dirty="0"/>
              <a:t>at various positions.</a:t>
            </a:r>
          </a:p>
          <a:p>
            <a:pPr marL="0" indent="0" algn="just">
              <a:buNone/>
            </a:pPr>
            <a:r>
              <a:rPr lang="en-US" sz="2200" dirty="0"/>
              <a:t>There is always a </a:t>
            </a:r>
            <a:r>
              <a:rPr lang="en-US" sz="2200" dirty="0" smtClean="0"/>
              <a:t>lily pad </a:t>
            </a:r>
            <a:r>
              <a:rPr lang="en-US" sz="2200" dirty="0"/>
              <a:t>at position 0</a:t>
            </a:r>
          </a:p>
          <a:p>
            <a:pPr marL="0" indent="0" algn="just">
              <a:buNone/>
            </a:pPr>
            <a:r>
              <a:rPr lang="en-US" sz="2200" dirty="0"/>
              <a:t>and position </a:t>
            </a:r>
            <a:r>
              <a:rPr lang="en-US" sz="2200" dirty="0" smtClean="0"/>
              <a:t>n.</a:t>
            </a:r>
          </a:p>
          <a:p>
            <a:pPr algn="just"/>
            <a:r>
              <a:rPr lang="en-US" sz="2200" dirty="0" smtClean="0"/>
              <a:t>The </a:t>
            </a:r>
            <a:r>
              <a:rPr lang="en-US" sz="2200" dirty="0"/>
              <a:t>frog can jump at most r units at a</a:t>
            </a:r>
          </a:p>
          <a:p>
            <a:pPr marL="0" indent="0" algn="just">
              <a:buNone/>
            </a:pPr>
            <a:r>
              <a:rPr lang="en-US" sz="2200" dirty="0"/>
              <a:t>time</a:t>
            </a:r>
            <a:r>
              <a:rPr lang="en-US" sz="2200" dirty="0" smtClean="0"/>
              <a:t>.</a:t>
            </a:r>
          </a:p>
          <a:p>
            <a:pPr marL="0" indent="0" algn="just">
              <a:buNone/>
            </a:pPr>
            <a:endParaRPr lang="en-US" sz="2200" dirty="0"/>
          </a:p>
          <a:p>
            <a:pPr marL="0" indent="0" algn="just">
              <a:buNone/>
            </a:pPr>
            <a:r>
              <a:rPr lang="en-US" sz="2200" dirty="0" smtClean="0"/>
              <a:t>Goal</a:t>
            </a:r>
            <a:r>
              <a:rPr lang="en-US" sz="2200" dirty="0"/>
              <a:t>: Find the path the frog should </a:t>
            </a:r>
            <a:r>
              <a:rPr lang="en-US" sz="2200" dirty="0" smtClean="0"/>
              <a:t>take to </a:t>
            </a:r>
            <a:endParaRPr lang="en-US" sz="2200" dirty="0"/>
          </a:p>
          <a:p>
            <a:pPr marL="0" indent="0" algn="just">
              <a:buNone/>
            </a:pPr>
            <a:r>
              <a:rPr lang="en-US" sz="2200" dirty="0" smtClean="0"/>
              <a:t>minimize </a:t>
            </a:r>
            <a:r>
              <a:rPr lang="en-US" sz="2200" dirty="0"/>
              <a:t>jumps, assuming a </a:t>
            </a:r>
            <a:r>
              <a:rPr lang="en-US" sz="2200" dirty="0" smtClean="0"/>
              <a:t>solution exists.</a:t>
            </a:r>
            <a:endParaRPr lang="en-US" sz="2200"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a:t>
            </a:fld>
            <a:endParaRPr lang="en-SG" dirty="0"/>
          </a:p>
        </p:txBody>
      </p:sp>
      <p:pic>
        <p:nvPicPr>
          <p:cNvPr id="7" name="Picture 4" descr="Frog jumping in pond Premium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4167" y="1641944"/>
            <a:ext cx="5205394" cy="39160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3710" y="4838368"/>
            <a:ext cx="5649403" cy="90247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578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Class Practice</a:t>
            </a:r>
            <a:endParaRPr lang="en-IN" dirty="0"/>
          </a:p>
        </p:txBody>
      </p:sp>
      <p:sp>
        <p:nvSpPr>
          <p:cNvPr id="3" name="Content Placeholder 2"/>
          <p:cNvSpPr>
            <a:spLocks noGrp="1"/>
          </p:cNvSpPr>
          <p:nvPr>
            <p:ph idx="1"/>
          </p:nvPr>
        </p:nvSpPr>
        <p:spPr/>
        <p:txBody>
          <a:bodyPr/>
          <a:lstStyle/>
          <a:p>
            <a:pPr marL="0" indent="0">
              <a:buNone/>
            </a:pPr>
            <a:r>
              <a:rPr lang="en-IN" dirty="0" smtClean="0"/>
              <a:t>Q. </a:t>
            </a:r>
            <a:r>
              <a:rPr lang="en-US" dirty="0"/>
              <a:t>For the given set of items and knapsack capacity = 60 kg, find the optimal solution for the fractional knapsack problem making use of greedy approach.</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20</a:t>
            </a:fld>
            <a:endParaRPr lang="en-SG" dirty="0"/>
          </a:p>
        </p:txBody>
      </p:sp>
      <p:pic>
        <p:nvPicPr>
          <p:cNvPr id="5" name="Picture 4"/>
          <p:cNvPicPr>
            <a:picLocks noChangeAspect="1"/>
          </p:cNvPicPr>
          <p:nvPr/>
        </p:nvPicPr>
        <p:blipFill>
          <a:blip r:embed="rId2"/>
          <a:stretch>
            <a:fillRect/>
          </a:stretch>
        </p:blipFill>
        <p:spPr>
          <a:xfrm>
            <a:off x="2658355" y="2439556"/>
            <a:ext cx="5614901" cy="3806980"/>
          </a:xfrm>
          <a:prstGeom prst="rect">
            <a:avLst/>
          </a:prstGeom>
        </p:spPr>
      </p:pic>
    </p:spTree>
    <p:extLst>
      <p:ext uri="{BB962C8B-B14F-4D97-AF65-F5344CB8AC3E}">
        <p14:creationId xmlns:p14="http://schemas.microsoft.com/office/powerpoint/2010/main" val="2152648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pPr marL="0" indent="0">
              <a:buNone/>
            </a:pPr>
            <a:r>
              <a:rPr lang="en-IN" dirty="0" smtClean="0"/>
              <a:t>Step 1: </a:t>
            </a:r>
            <a:r>
              <a:rPr lang="en-US" dirty="0"/>
              <a:t>Compute the value / weight ratio for each item-</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21</a:t>
            </a:fld>
            <a:endParaRPr lang="en-SG" dirty="0"/>
          </a:p>
        </p:txBody>
      </p:sp>
      <p:pic>
        <p:nvPicPr>
          <p:cNvPr id="5" name="Picture 4"/>
          <p:cNvPicPr>
            <a:picLocks noChangeAspect="1"/>
          </p:cNvPicPr>
          <p:nvPr/>
        </p:nvPicPr>
        <p:blipFill>
          <a:blip r:embed="rId2"/>
          <a:stretch>
            <a:fillRect/>
          </a:stretch>
        </p:blipFill>
        <p:spPr>
          <a:xfrm>
            <a:off x="3371757" y="2217217"/>
            <a:ext cx="5552909" cy="3527599"/>
          </a:xfrm>
          <a:prstGeom prst="rect">
            <a:avLst/>
          </a:prstGeom>
        </p:spPr>
      </p:pic>
    </p:spTree>
    <p:extLst>
      <p:ext uri="{BB962C8B-B14F-4D97-AF65-F5344CB8AC3E}">
        <p14:creationId xmlns:p14="http://schemas.microsoft.com/office/powerpoint/2010/main" val="3049318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Step 2: </a:t>
            </a:r>
            <a:r>
              <a:rPr lang="en-US" dirty="0"/>
              <a:t>Sort all the items in the decreasing order of their value / weight </a:t>
            </a:r>
            <a:r>
              <a:rPr lang="en-US" dirty="0" smtClean="0"/>
              <a:t>ratios-</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Step 3: </a:t>
            </a:r>
            <a:r>
              <a:rPr lang="en-US" dirty="0"/>
              <a:t>Start filling the knapsack by putting the items in it one by one.</a:t>
            </a:r>
            <a:endParaRPr lang="en-US"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22</a:t>
            </a:fld>
            <a:endParaRPr lang="en-SG" dirty="0"/>
          </a:p>
        </p:txBody>
      </p:sp>
      <p:pic>
        <p:nvPicPr>
          <p:cNvPr id="5" name="Picture 4"/>
          <p:cNvPicPr>
            <a:picLocks noChangeAspect="1"/>
          </p:cNvPicPr>
          <p:nvPr/>
        </p:nvPicPr>
        <p:blipFill>
          <a:blip r:embed="rId2"/>
          <a:stretch>
            <a:fillRect/>
          </a:stretch>
        </p:blipFill>
        <p:spPr>
          <a:xfrm>
            <a:off x="3318427" y="1922995"/>
            <a:ext cx="4279044" cy="1329795"/>
          </a:xfrm>
          <a:prstGeom prst="rect">
            <a:avLst/>
          </a:prstGeom>
        </p:spPr>
      </p:pic>
      <p:pic>
        <p:nvPicPr>
          <p:cNvPr id="6" name="Picture 5"/>
          <p:cNvPicPr>
            <a:picLocks noChangeAspect="1"/>
          </p:cNvPicPr>
          <p:nvPr/>
        </p:nvPicPr>
        <p:blipFill>
          <a:blip r:embed="rId3"/>
          <a:stretch>
            <a:fillRect/>
          </a:stretch>
        </p:blipFill>
        <p:spPr>
          <a:xfrm>
            <a:off x="2656390" y="3750639"/>
            <a:ext cx="5618832" cy="2742339"/>
          </a:xfrm>
          <a:prstGeom prst="rect">
            <a:avLst/>
          </a:prstGeom>
        </p:spPr>
      </p:pic>
    </p:spTree>
    <p:extLst>
      <p:ext uri="{BB962C8B-B14F-4D97-AF65-F5344CB8AC3E}">
        <p14:creationId xmlns:p14="http://schemas.microsoft.com/office/powerpoint/2010/main" val="24609248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Knapsack weight left to be filled is 20 kg but item-4 has a weight of 22 kg.</a:t>
            </a:r>
          </a:p>
          <a:p>
            <a:r>
              <a:rPr lang="en-US" dirty="0" smtClean="0"/>
              <a:t>But </a:t>
            </a:r>
            <a:r>
              <a:rPr lang="en-US" dirty="0"/>
              <a:t>because in fractional knapsack </a:t>
            </a:r>
            <a:r>
              <a:rPr lang="en-US" dirty="0" smtClean="0"/>
              <a:t>problem, </a:t>
            </a:r>
            <a:r>
              <a:rPr lang="en-US" dirty="0"/>
              <a:t>we can even take the fraction of any item.</a:t>
            </a:r>
          </a:p>
          <a:p>
            <a:r>
              <a:rPr lang="en-US" dirty="0"/>
              <a:t>So, our knapsack will contain the </a:t>
            </a:r>
            <a:r>
              <a:rPr lang="en-US" dirty="0" smtClean="0"/>
              <a:t>items-</a:t>
            </a:r>
          </a:p>
          <a:p>
            <a:pPr marL="0" indent="0">
              <a:buNone/>
            </a:pPr>
            <a:endParaRPr lang="en-US" dirty="0"/>
          </a:p>
          <a:p>
            <a:pPr marL="0" indent="0">
              <a:buNone/>
            </a:pPr>
            <a:r>
              <a:rPr lang="en-US" dirty="0" smtClean="0"/>
              <a:t>				[ </a:t>
            </a:r>
            <a:r>
              <a:rPr lang="en-US" dirty="0"/>
              <a:t>I1 , I2 , I5 , (20/22) I4 </a:t>
            </a:r>
            <a:r>
              <a:rPr lang="en-US" dirty="0" smtClean="0"/>
              <a:t>]</a:t>
            </a:r>
          </a:p>
          <a:p>
            <a:pPr marL="0" indent="0">
              <a:buNone/>
            </a:pPr>
            <a:endParaRPr lang="en-US" dirty="0"/>
          </a:p>
          <a:p>
            <a:pPr marL="0" indent="0">
              <a:buNone/>
            </a:pPr>
            <a:endParaRPr lang="en-US" dirty="0" smtClean="0"/>
          </a:p>
          <a:p>
            <a:pPr marL="0" indent="0">
              <a:buNone/>
            </a:pPr>
            <a:r>
              <a:rPr lang="en-US" b="1" dirty="0" smtClean="0"/>
              <a:t>Total Profit = </a:t>
            </a:r>
            <a:r>
              <a:rPr lang="en-IN" b="1" dirty="0"/>
              <a:t>= 160 + (20/27) x </a:t>
            </a:r>
            <a:r>
              <a:rPr lang="en-IN" b="1" dirty="0" smtClean="0"/>
              <a:t>77 = 230 Units</a:t>
            </a:r>
            <a:endParaRPr lang="en-US" b="1" dirty="0"/>
          </a:p>
          <a:p>
            <a:endParaRPr lang="en-US" dirty="0"/>
          </a:p>
          <a:p>
            <a:pPr marL="0" indent="0">
              <a:buNone/>
            </a:pPr>
            <a:r>
              <a:rPr lang="en-US" dirty="0"/>
              <a:t> </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23</a:t>
            </a:fld>
            <a:endParaRPr lang="en-SG" dirty="0"/>
          </a:p>
        </p:txBody>
      </p:sp>
      <p:sp>
        <p:nvSpPr>
          <p:cNvPr id="5" name="Rectangle 4"/>
          <p:cNvSpPr/>
          <p:nvPr/>
        </p:nvSpPr>
        <p:spPr>
          <a:xfrm>
            <a:off x="3796748" y="3462793"/>
            <a:ext cx="3621819" cy="7156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21796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Quiz Questions</a:t>
            </a:r>
            <a:endParaRPr lang="en-IN" dirty="0"/>
          </a:p>
        </p:txBody>
      </p:sp>
      <p:sp>
        <p:nvSpPr>
          <p:cNvPr id="3" name="Content Placeholder 2"/>
          <p:cNvSpPr>
            <a:spLocks noGrp="1"/>
          </p:cNvSpPr>
          <p:nvPr>
            <p:ph idx="1"/>
          </p:nvPr>
        </p:nvSpPr>
        <p:spPr/>
        <p:txBody>
          <a:bodyPr>
            <a:noAutofit/>
          </a:bodyPr>
          <a:lstStyle/>
          <a:p>
            <a:pPr marL="0" indent="0">
              <a:buNone/>
            </a:pPr>
            <a:r>
              <a:rPr lang="en-US" dirty="0" smtClean="0"/>
              <a:t>1. What </a:t>
            </a:r>
            <a:r>
              <a:rPr lang="en-US" dirty="0"/>
              <a:t>is the objective of the knapsack problem</a:t>
            </a:r>
            <a:r>
              <a:rPr lang="en-US" dirty="0" smtClean="0"/>
              <a:t>?</a:t>
            </a:r>
            <a:r>
              <a:rPr lang="en-US" dirty="0"/>
              <a:t/>
            </a:r>
            <a:br>
              <a:rPr lang="en-US" dirty="0"/>
            </a:br>
            <a:r>
              <a:rPr lang="en-US" dirty="0"/>
              <a:t>a) To get maximum total value in the knapsack</a:t>
            </a:r>
            <a:r>
              <a:rPr lang="en-US" dirty="0"/>
              <a:t/>
            </a:r>
            <a:br>
              <a:rPr lang="en-US" dirty="0"/>
            </a:br>
            <a:r>
              <a:rPr lang="en-US" dirty="0"/>
              <a:t>b) To get minimum total value in the knapsack</a:t>
            </a:r>
            <a:r>
              <a:rPr lang="en-US" dirty="0"/>
              <a:t/>
            </a:r>
            <a:br>
              <a:rPr lang="en-US" dirty="0"/>
            </a:br>
            <a:r>
              <a:rPr lang="en-US" dirty="0"/>
              <a:t>c) To get maximum weight in the knapsack</a:t>
            </a:r>
            <a:r>
              <a:rPr lang="en-US" dirty="0"/>
              <a:t/>
            </a:r>
            <a:br>
              <a:rPr lang="en-US" dirty="0"/>
            </a:br>
            <a:r>
              <a:rPr lang="en-US" dirty="0"/>
              <a:t>d) To get minimum weight in the </a:t>
            </a:r>
            <a:r>
              <a:rPr lang="en-US" dirty="0" smtClean="0"/>
              <a:t>knapsack</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2.Fractional </a:t>
            </a:r>
            <a:r>
              <a:rPr lang="en-US" dirty="0"/>
              <a:t>knapsack problem can be solved in time O(n).</a:t>
            </a:r>
            <a:r>
              <a:rPr lang="en-US" dirty="0"/>
              <a:t/>
            </a:r>
            <a:br>
              <a:rPr lang="en-US" dirty="0"/>
            </a:br>
            <a:r>
              <a:rPr lang="en-US" dirty="0"/>
              <a:t>a) True</a:t>
            </a:r>
            <a:r>
              <a:rPr lang="en-US" dirty="0"/>
              <a:t/>
            </a:r>
            <a:br>
              <a:rPr lang="en-US" dirty="0"/>
            </a:br>
            <a:r>
              <a:rPr lang="en-US" dirty="0"/>
              <a:t>b) </a:t>
            </a:r>
            <a:r>
              <a:rPr lang="en-US" dirty="0" smtClean="0"/>
              <a:t>False</a:t>
            </a:r>
          </a:p>
        </p:txBody>
      </p:sp>
      <p:sp>
        <p:nvSpPr>
          <p:cNvPr id="4" name="Slide Number Placeholder 3"/>
          <p:cNvSpPr>
            <a:spLocks noGrp="1"/>
          </p:cNvSpPr>
          <p:nvPr>
            <p:ph type="sldNum" sz="quarter" idx="12"/>
          </p:nvPr>
        </p:nvSpPr>
        <p:spPr/>
        <p:txBody>
          <a:bodyPr/>
          <a:lstStyle/>
          <a:p>
            <a:fld id="{56693B4B-36E0-40EA-BD24-5FA98D4B3C74}" type="slidenum">
              <a:rPr lang="en-SG" smtClean="0"/>
              <a:pPr/>
              <a:t>24</a:t>
            </a:fld>
            <a:endParaRPr lang="en-SG" dirty="0"/>
          </a:p>
        </p:txBody>
      </p:sp>
    </p:spTree>
    <p:extLst>
      <p:ext uri="{BB962C8B-B14F-4D97-AF65-F5344CB8AC3E}">
        <p14:creationId xmlns:p14="http://schemas.microsoft.com/office/powerpoint/2010/main" val="124766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Quiz Questions</a:t>
            </a:r>
          </a:p>
        </p:txBody>
      </p:sp>
      <p:sp>
        <p:nvSpPr>
          <p:cNvPr id="3" name="Content Placeholder 2"/>
          <p:cNvSpPr>
            <a:spLocks noGrp="1"/>
          </p:cNvSpPr>
          <p:nvPr>
            <p:ph idx="1"/>
          </p:nvPr>
        </p:nvSpPr>
        <p:spPr/>
        <p:txBody>
          <a:bodyPr>
            <a:normAutofit/>
          </a:bodyPr>
          <a:lstStyle/>
          <a:p>
            <a:pPr marL="0" indent="0">
              <a:buNone/>
            </a:pPr>
            <a:r>
              <a:rPr lang="pt-BR" dirty="0" smtClean="0"/>
              <a:t>3. Time </a:t>
            </a:r>
            <a:r>
              <a:rPr lang="pt-BR" dirty="0"/>
              <a:t>complexity of fractional knapsack problem is ____________</a:t>
            </a:r>
            <a:br>
              <a:rPr lang="pt-BR" dirty="0"/>
            </a:br>
            <a:r>
              <a:rPr lang="pt-BR" dirty="0"/>
              <a:t>a) O(n log n)</a:t>
            </a:r>
            <a:br>
              <a:rPr lang="pt-BR" dirty="0"/>
            </a:br>
            <a:r>
              <a:rPr lang="pt-BR" dirty="0"/>
              <a:t>b) O(n)</a:t>
            </a:r>
            <a:br>
              <a:rPr lang="pt-BR" dirty="0"/>
            </a:br>
            <a:r>
              <a:rPr lang="pt-BR" dirty="0"/>
              <a:t>c) O(n</a:t>
            </a:r>
            <a:r>
              <a:rPr lang="pt-BR" baseline="30000" dirty="0"/>
              <a:t>2</a:t>
            </a:r>
            <a:r>
              <a:rPr lang="pt-BR" dirty="0"/>
              <a:t>)</a:t>
            </a:r>
            <a:br>
              <a:rPr lang="pt-BR" dirty="0"/>
            </a:br>
            <a:r>
              <a:rPr lang="pt-BR" dirty="0"/>
              <a:t>d) O(nW</a:t>
            </a:r>
            <a:r>
              <a:rPr lang="pt-BR" dirty="0" smtClean="0"/>
              <a:t>)</a:t>
            </a:r>
          </a:p>
          <a:p>
            <a:pPr marL="0" indent="0">
              <a:buNone/>
            </a:pPr>
            <a:endParaRPr lang="pt-BR" dirty="0"/>
          </a:p>
          <a:p>
            <a:pPr marL="0" indent="0">
              <a:buNone/>
            </a:pPr>
            <a:endParaRPr lang="pt-BR" dirty="0"/>
          </a:p>
          <a:p>
            <a:pPr marL="0" indent="0">
              <a:buNone/>
            </a:pPr>
            <a:r>
              <a:rPr lang="en-US" dirty="0" smtClean="0"/>
              <a:t>4.Given </a:t>
            </a:r>
            <a:r>
              <a:rPr lang="en-US" dirty="0"/>
              <a:t>items as {</a:t>
            </a:r>
            <a:r>
              <a:rPr lang="en-US" dirty="0" err="1"/>
              <a:t>value,weight</a:t>
            </a:r>
            <a:r>
              <a:rPr lang="en-US" dirty="0"/>
              <a:t>} pairs {{40,20},{30,10},{20,5}}. The capacity of knapsack=20. Find the maximum value output assuming items to be divisible.</a:t>
            </a:r>
            <a:br>
              <a:rPr lang="en-US" dirty="0"/>
            </a:br>
            <a:r>
              <a:rPr lang="en-US" dirty="0"/>
              <a:t>a) 60</a:t>
            </a:r>
            <a:br>
              <a:rPr lang="en-US" dirty="0"/>
            </a:br>
            <a:r>
              <a:rPr lang="en-US" dirty="0"/>
              <a:t>b) 80</a:t>
            </a:r>
            <a:br>
              <a:rPr lang="en-US" dirty="0"/>
            </a:br>
            <a:r>
              <a:rPr lang="en-US" dirty="0"/>
              <a:t>c) 100</a:t>
            </a:r>
            <a:br>
              <a:rPr lang="en-US" dirty="0"/>
            </a:br>
            <a:r>
              <a:rPr lang="en-US" dirty="0"/>
              <a:t>d) </a:t>
            </a:r>
            <a:r>
              <a:rPr lang="en-US" dirty="0" smtClean="0"/>
              <a:t>40</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25</a:t>
            </a:fld>
            <a:endParaRPr lang="en-SG" dirty="0"/>
          </a:p>
        </p:txBody>
      </p:sp>
    </p:spTree>
    <p:extLst>
      <p:ext uri="{BB962C8B-B14F-4D97-AF65-F5344CB8AC3E}">
        <p14:creationId xmlns:p14="http://schemas.microsoft.com/office/powerpoint/2010/main" val="3143595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Quiz Questions</a:t>
            </a:r>
          </a:p>
        </p:txBody>
      </p:sp>
      <p:sp>
        <p:nvSpPr>
          <p:cNvPr id="3" name="Content Placeholder 2"/>
          <p:cNvSpPr>
            <a:spLocks noGrp="1"/>
          </p:cNvSpPr>
          <p:nvPr>
            <p:ph idx="1"/>
          </p:nvPr>
        </p:nvSpPr>
        <p:spPr/>
        <p:txBody>
          <a:bodyPr/>
          <a:lstStyle/>
          <a:p>
            <a:pPr marL="0" indent="0">
              <a:buNone/>
            </a:pPr>
            <a:r>
              <a:rPr lang="en-IN" dirty="0" smtClean="0"/>
              <a:t>5. </a:t>
            </a:r>
            <a:r>
              <a:rPr lang="en-US" dirty="0"/>
              <a:t>The main time taking step in fractional knapsack problem is ___________</a:t>
            </a:r>
            <a:br>
              <a:rPr lang="en-US" dirty="0"/>
            </a:br>
            <a:r>
              <a:rPr lang="en-US" dirty="0"/>
              <a:t>a) Breaking items into fraction</a:t>
            </a:r>
            <a:br>
              <a:rPr lang="en-US" dirty="0"/>
            </a:br>
            <a:r>
              <a:rPr lang="en-US" dirty="0"/>
              <a:t>b) Adding items into knapsack</a:t>
            </a:r>
            <a:br>
              <a:rPr lang="en-US" dirty="0"/>
            </a:br>
            <a:r>
              <a:rPr lang="en-US" dirty="0"/>
              <a:t>c) Sorting</a:t>
            </a:r>
            <a:br>
              <a:rPr lang="en-US" dirty="0"/>
            </a:br>
            <a:r>
              <a:rPr lang="en-US" dirty="0"/>
              <a:t>d) Looping through sorted </a:t>
            </a:r>
            <a:r>
              <a:rPr lang="en-US" dirty="0" smtClean="0"/>
              <a:t>items</a:t>
            </a:r>
          </a:p>
          <a:p>
            <a:pPr marL="0" indent="0">
              <a:buNone/>
            </a:pPr>
            <a:endParaRPr lang="en-US" dirty="0"/>
          </a:p>
          <a:p>
            <a:pPr marL="0" indent="0">
              <a:buNone/>
            </a:pPr>
            <a:r>
              <a:rPr lang="en-US" dirty="0" smtClean="0"/>
              <a:t>6</a:t>
            </a:r>
            <a:r>
              <a:rPr lang="en-US" b="1" dirty="0"/>
              <a:t>. </a:t>
            </a:r>
            <a:r>
              <a:rPr lang="en-US" dirty="0"/>
              <a:t>In Greedy method we get ________ Feasible </a:t>
            </a:r>
            <a:r>
              <a:rPr lang="en-US" dirty="0" smtClean="0"/>
              <a:t>solutions.</a:t>
            </a:r>
          </a:p>
          <a:p>
            <a:pPr marL="457200" indent="-457200" fontAlgn="t">
              <a:buFont typeface="+mj-lt"/>
              <a:buAutoNum type="alphaLcParenR"/>
            </a:pPr>
            <a:r>
              <a:rPr lang="en-US" dirty="0"/>
              <a:t>one</a:t>
            </a:r>
          </a:p>
          <a:p>
            <a:pPr marL="457200" indent="-457200" fontAlgn="t">
              <a:buFont typeface="+mj-lt"/>
              <a:buAutoNum type="alphaLcParenR"/>
            </a:pPr>
            <a:r>
              <a:rPr lang="en-US" dirty="0"/>
              <a:t>more than one</a:t>
            </a:r>
          </a:p>
          <a:p>
            <a:pPr marL="457200" indent="-457200" fontAlgn="t">
              <a:buFont typeface="+mj-lt"/>
              <a:buAutoNum type="alphaLcParenR"/>
            </a:pPr>
            <a:r>
              <a:rPr lang="en-US" dirty="0"/>
              <a:t>zero</a:t>
            </a:r>
          </a:p>
          <a:p>
            <a:pPr marL="457200" indent="-457200" fontAlgn="t">
              <a:buFont typeface="+mj-lt"/>
              <a:buAutoNum type="alphaLcParenR"/>
            </a:pPr>
            <a:r>
              <a:rPr lang="en-US" dirty="0"/>
              <a:t>hundred</a:t>
            </a:r>
          </a:p>
          <a:p>
            <a:pPr marL="0" indent="0">
              <a:buNone/>
            </a:pPr>
            <a:endParaRPr lang="en-US" dirty="0"/>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26</a:t>
            </a:fld>
            <a:endParaRPr lang="en-SG" dirty="0"/>
          </a:p>
        </p:txBody>
      </p:sp>
    </p:spTree>
    <p:extLst>
      <p:ext uri="{BB962C8B-B14F-4D97-AF65-F5344CB8AC3E}">
        <p14:creationId xmlns:p14="http://schemas.microsoft.com/office/powerpoint/2010/main" val="3920561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Solutions</a:t>
            </a:r>
            <a:endParaRPr lang="en-IN" dirty="0"/>
          </a:p>
        </p:txBody>
      </p:sp>
      <p:sp>
        <p:nvSpPr>
          <p:cNvPr id="3" name="Content Placeholder 2"/>
          <p:cNvSpPr>
            <a:spLocks noGrp="1"/>
          </p:cNvSpPr>
          <p:nvPr>
            <p:ph idx="1"/>
          </p:nvPr>
        </p:nvSpPr>
        <p:spPr/>
        <p:txBody>
          <a:bodyPr/>
          <a:lstStyle/>
          <a:p>
            <a:pPr marL="457200" indent="-457200">
              <a:buAutoNum type="arabicPeriod"/>
            </a:pPr>
            <a:r>
              <a:rPr lang="en-IN" dirty="0" smtClean="0"/>
              <a:t>a)</a:t>
            </a:r>
          </a:p>
          <a:p>
            <a:pPr marL="457200" indent="-457200">
              <a:buAutoNum type="arabicPeriod"/>
            </a:pPr>
            <a:r>
              <a:rPr lang="en-IN" dirty="0" smtClean="0"/>
              <a:t>a)</a:t>
            </a:r>
          </a:p>
          <a:p>
            <a:pPr marL="457200" indent="-457200">
              <a:buAutoNum type="arabicPeriod"/>
            </a:pPr>
            <a:r>
              <a:rPr lang="en-IN" dirty="0" smtClean="0"/>
              <a:t>a)</a:t>
            </a:r>
          </a:p>
          <a:p>
            <a:pPr marL="457200" indent="-457200">
              <a:buAutoNum type="arabicPeriod"/>
            </a:pPr>
            <a:r>
              <a:rPr lang="en-US" dirty="0" smtClean="0"/>
              <a:t>a)</a:t>
            </a:r>
            <a:endParaRPr lang="en-US" dirty="0"/>
          </a:p>
          <a:p>
            <a:pPr marL="0" indent="0">
              <a:buNone/>
            </a:pPr>
            <a:r>
              <a:rPr lang="en-US" dirty="0"/>
              <a:t>Explanation: The value/weight ratio are-{2,3,4}. So we include the second and third items wholly into the knapsack. This leaves only 5 units of volume for the first item. So we include the first item </a:t>
            </a:r>
            <a:r>
              <a:rPr lang="en-US" dirty="0" smtClean="0"/>
              <a:t>partially. Final </a:t>
            </a:r>
            <a:r>
              <a:rPr lang="en-US" dirty="0"/>
              <a:t>value = 20+30+(40/4)=60</a:t>
            </a:r>
            <a:r>
              <a:rPr lang="en-US" dirty="0" smtClean="0"/>
              <a:t>.</a:t>
            </a:r>
          </a:p>
          <a:p>
            <a:pPr marL="0" indent="0">
              <a:buNone/>
            </a:pPr>
            <a:r>
              <a:rPr lang="en-US" dirty="0" smtClean="0"/>
              <a:t>5. c)</a:t>
            </a:r>
          </a:p>
          <a:p>
            <a:pPr marL="0" indent="0">
              <a:buNone/>
            </a:pPr>
            <a:r>
              <a:rPr lang="en-US" dirty="0" smtClean="0"/>
              <a:t>6. a)</a:t>
            </a:r>
            <a:endParaRPr lang="en-IN" dirty="0" smtClean="0"/>
          </a:p>
          <a:p>
            <a:pPr marL="457200" indent="-457200">
              <a:buAutoNum type="arabicPeriod"/>
            </a:pPr>
            <a:endParaRPr lang="en-IN" dirty="0" smtClean="0"/>
          </a:p>
        </p:txBody>
      </p:sp>
      <p:sp>
        <p:nvSpPr>
          <p:cNvPr id="4" name="Slide Number Placeholder 3"/>
          <p:cNvSpPr>
            <a:spLocks noGrp="1"/>
          </p:cNvSpPr>
          <p:nvPr>
            <p:ph type="sldNum" sz="quarter" idx="12"/>
          </p:nvPr>
        </p:nvSpPr>
        <p:spPr/>
        <p:txBody>
          <a:bodyPr/>
          <a:lstStyle/>
          <a:p>
            <a:fld id="{56693B4B-36E0-40EA-BD24-5FA98D4B3C74}" type="slidenum">
              <a:rPr lang="en-SG" smtClean="0"/>
              <a:pPr/>
              <a:t>27</a:t>
            </a:fld>
            <a:endParaRPr lang="en-SG" dirty="0"/>
          </a:p>
        </p:txBody>
      </p:sp>
    </p:spTree>
    <p:extLst>
      <p:ext uri="{BB962C8B-B14F-4D97-AF65-F5344CB8AC3E}">
        <p14:creationId xmlns:p14="http://schemas.microsoft.com/office/powerpoint/2010/main" val="409527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Approach</a:t>
            </a:r>
            <a:endParaRPr lang="en-IN" dirty="0"/>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3</a:t>
            </a:fld>
            <a:endParaRPr lang="en-SG" dirty="0"/>
          </a:p>
        </p:txBody>
      </p:sp>
      <p:pic>
        <p:nvPicPr>
          <p:cNvPr id="5" name="Picture 4"/>
          <p:cNvPicPr>
            <a:picLocks noChangeAspect="1"/>
          </p:cNvPicPr>
          <p:nvPr/>
        </p:nvPicPr>
        <p:blipFill>
          <a:blip r:embed="rId2"/>
          <a:stretch>
            <a:fillRect/>
          </a:stretch>
        </p:blipFill>
        <p:spPr>
          <a:xfrm>
            <a:off x="1522281" y="3713427"/>
            <a:ext cx="9096293" cy="2514710"/>
          </a:xfrm>
          <a:prstGeom prst="rect">
            <a:avLst/>
          </a:prstGeom>
        </p:spPr>
      </p:pic>
      <p:sp>
        <p:nvSpPr>
          <p:cNvPr id="6" name="Cloud Callout 5"/>
          <p:cNvSpPr/>
          <p:nvPr/>
        </p:nvSpPr>
        <p:spPr>
          <a:xfrm>
            <a:off x="372951" y="1634691"/>
            <a:ext cx="6214704" cy="1782506"/>
          </a:xfrm>
          <a:prstGeom prst="cloudCallou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47312" y="2185746"/>
            <a:ext cx="5593198"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Always jump as far forward as possible</a:t>
            </a:r>
            <a:r>
              <a:rPr lang="en-US" sz="2400" dirty="0" smtClean="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5600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Algorithm</a:t>
            </a:r>
            <a:endParaRPr lang="en-IN" dirty="0"/>
          </a:p>
        </p:txBody>
      </p:sp>
      <p:sp>
        <p:nvSpPr>
          <p:cNvPr id="3" name="Content Placeholder 2"/>
          <p:cNvSpPr>
            <a:spLocks noGrp="1"/>
          </p:cNvSpPr>
          <p:nvPr>
            <p:ph idx="1"/>
          </p:nvPr>
        </p:nvSpPr>
        <p:spPr/>
        <p:txBody>
          <a:bodyPr/>
          <a:lstStyle/>
          <a:p>
            <a:pPr marL="457200" indent="-457200">
              <a:buAutoNum type="arabicPeriod"/>
            </a:pPr>
            <a:r>
              <a:rPr lang="en-US" dirty="0" smtClean="0"/>
              <a:t>Let </a:t>
            </a:r>
            <a:r>
              <a:rPr lang="en-US" dirty="0"/>
              <a:t>J be an empty series of </a:t>
            </a:r>
            <a:r>
              <a:rPr lang="en-US" dirty="0" smtClean="0"/>
              <a:t>jumps.</a:t>
            </a:r>
          </a:p>
          <a:p>
            <a:pPr marL="457200" indent="-457200">
              <a:buAutoNum type="arabicPeriod"/>
            </a:pPr>
            <a:r>
              <a:rPr lang="en-US" dirty="0" smtClean="0"/>
              <a:t>Let </a:t>
            </a:r>
            <a:r>
              <a:rPr lang="en-US" dirty="0"/>
              <a:t>our current position x = 0. </a:t>
            </a:r>
          </a:p>
          <a:p>
            <a:pPr marL="457200" indent="-457200">
              <a:buAutoNum type="arabicPeriod"/>
            </a:pPr>
            <a:r>
              <a:rPr lang="en-US" dirty="0" smtClean="0"/>
              <a:t>While </a:t>
            </a:r>
            <a:r>
              <a:rPr lang="en-US" dirty="0"/>
              <a:t>x &lt; n: </a:t>
            </a:r>
          </a:p>
          <a:p>
            <a:pPr marL="0" indent="0">
              <a:buNone/>
            </a:pPr>
            <a:r>
              <a:rPr lang="en-US" dirty="0" smtClean="0"/>
              <a:t>	Find </a:t>
            </a:r>
            <a:r>
              <a:rPr lang="en-US" dirty="0"/>
              <a:t>the furthest </a:t>
            </a:r>
            <a:r>
              <a:rPr lang="en-US" dirty="0" smtClean="0"/>
              <a:t>lily pad l </a:t>
            </a:r>
            <a:r>
              <a:rPr lang="en-US" dirty="0"/>
              <a:t>reachable from x that is not after position n. </a:t>
            </a:r>
            <a:endParaRPr lang="en-US" dirty="0" smtClean="0"/>
          </a:p>
          <a:p>
            <a:pPr marL="0" indent="0">
              <a:buNone/>
            </a:pPr>
            <a:r>
              <a:rPr lang="en-US" dirty="0"/>
              <a:t>	</a:t>
            </a:r>
            <a:r>
              <a:rPr lang="en-US" dirty="0" smtClean="0"/>
              <a:t>Add </a:t>
            </a:r>
            <a:r>
              <a:rPr lang="en-US" dirty="0"/>
              <a:t>a jump to J from x to l's location. </a:t>
            </a:r>
          </a:p>
          <a:p>
            <a:pPr marL="0" indent="0">
              <a:buNone/>
            </a:pPr>
            <a:r>
              <a:rPr lang="en-US" dirty="0" smtClean="0"/>
              <a:t>	Set </a:t>
            </a:r>
            <a:r>
              <a:rPr lang="en-US" dirty="0"/>
              <a:t>x to l's location. </a:t>
            </a:r>
            <a:endParaRPr lang="en-US" dirty="0" smtClean="0"/>
          </a:p>
          <a:p>
            <a:pPr marL="0" indent="0">
              <a:buNone/>
            </a:pPr>
            <a:r>
              <a:rPr lang="en-US" dirty="0" smtClean="0"/>
              <a:t>4.  Return </a:t>
            </a:r>
            <a:r>
              <a:rPr lang="en-US" dirty="0"/>
              <a:t>J.</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4</a:t>
            </a:fld>
            <a:endParaRPr lang="en-SG" dirty="0"/>
          </a:p>
        </p:txBody>
      </p:sp>
    </p:spTree>
    <p:extLst>
      <p:ext uri="{BB962C8B-B14F-4D97-AF65-F5344CB8AC3E}">
        <p14:creationId xmlns:p14="http://schemas.microsoft.com/office/powerpoint/2010/main" val="154848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Solution</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6693B4B-36E0-40EA-BD24-5FA98D4B3C74}" type="slidenum">
              <a:rPr lang="en-SG" smtClean="0"/>
              <a:pPr/>
              <a:t>5</a:t>
            </a:fld>
            <a:endParaRPr lang="en-SG" dirty="0"/>
          </a:p>
        </p:txBody>
      </p:sp>
      <p:pic>
        <p:nvPicPr>
          <p:cNvPr id="5" name="Picture 4"/>
          <p:cNvPicPr>
            <a:picLocks noChangeAspect="1"/>
          </p:cNvPicPr>
          <p:nvPr/>
        </p:nvPicPr>
        <p:blipFill>
          <a:blip r:embed="rId2"/>
          <a:stretch>
            <a:fillRect/>
          </a:stretch>
        </p:blipFill>
        <p:spPr>
          <a:xfrm>
            <a:off x="1688680" y="1976609"/>
            <a:ext cx="8907315" cy="4089179"/>
          </a:xfrm>
          <a:prstGeom prst="rect">
            <a:avLst/>
          </a:prstGeom>
        </p:spPr>
      </p:pic>
    </p:spTree>
    <p:extLst>
      <p:ext uri="{BB962C8B-B14F-4D97-AF65-F5344CB8AC3E}">
        <p14:creationId xmlns:p14="http://schemas.microsoft.com/office/powerpoint/2010/main" val="3396751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Optimisation Problem</a:t>
            </a:r>
            <a:endParaRPr lang="en-IN" dirty="0"/>
          </a:p>
        </p:txBody>
      </p:sp>
      <p:sp>
        <p:nvSpPr>
          <p:cNvPr id="3" name="Content Placeholder 2"/>
          <p:cNvSpPr>
            <a:spLocks noGrp="1"/>
          </p:cNvSpPr>
          <p:nvPr>
            <p:ph idx="1"/>
          </p:nvPr>
        </p:nvSpPr>
        <p:spPr/>
        <p:txBody>
          <a:bodyPr>
            <a:normAutofit/>
          </a:bodyPr>
          <a:lstStyle/>
          <a:p>
            <a:pPr marL="0" indent="0">
              <a:buNone/>
            </a:pPr>
            <a:r>
              <a:rPr lang="en-US" sz="2200" dirty="0" smtClean="0"/>
              <a:t>An </a:t>
            </a:r>
            <a:r>
              <a:rPr lang="en-US" sz="2200" dirty="0"/>
              <a:t>optimization problem is one in which you want to find, not just a solution, but the best </a:t>
            </a:r>
            <a:r>
              <a:rPr lang="en-US" sz="2200" dirty="0" smtClean="0"/>
              <a:t>solution. </a:t>
            </a:r>
          </a:p>
          <a:p>
            <a:pPr marL="0" indent="0" algn="just">
              <a:buNone/>
            </a:pPr>
            <a:endParaRPr lang="en-US" sz="2200" b="1" dirty="0" smtClean="0">
              <a:solidFill>
                <a:schemeClr val="accent2"/>
              </a:solidFill>
            </a:endParaRPr>
          </a:p>
          <a:p>
            <a:pPr marL="0" indent="0" algn="just">
              <a:buNone/>
            </a:pPr>
            <a:r>
              <a:rPr lang="en-US" sz="2200" dirty="0" smtClean="0">
                <a:solidFill>
                  <a:schemeClr val="accent2"/>
                </a:solidFill>
              </a:rPr>
              <a:t>Example: </a:t>
            </a:r>
            <a:r>
              <a:rPr lang="en-US" sz="2200" dirty="0">
                <a:solidFill>
                  <a:schemeClr val="accent2"/>
                </a:solidFill>
              </a:rPr>
              <a:t>Suppose you want to count out a certain amount of money, using the fewest possible bills and </a:t>
            </a:r>
            <a:r>
              <a:rPr lang="en-US" sz="2200" dirty="0" smtClean="0">
                <a:solidFill>
                  <a:schemeClr val="accent2"/>
                </a:solidFill>
              </a:rPr>
              <a:t>coins. How will you approach it?</a:t>
            </a:r>
          </a:p>
          <a:p>
            <a:pPr marL="0" indent="0">
              <a:buNone/>
            </a:pPr>
            <a:endParaRPr lang="en-US" sz="2200" dirty="0" smtClean="0"/>
          </a:p>
          <a:p>
            <a:pPr marL="0" indent="0">
              <a:buNone/>
            </a:pPr>
            <a:r>
              <a:rPr lang="en-US" sz="2200" dirty="0" smtClean="0"/>
              <a:t>	At </a:t>
            </a:r>
            <a:r>
              <a:rPr lang="en-US" sz="2200" dirty="0"/>
              <a:t>each step, take the largest possible bill or coin that does not </a:t>
            </a:r>
            <a:r>
              <a:rPr lang="en-US" sz="2200" dirty="0" smtClean="0"/>
              <a:t>overshoot.</a:t>
            </a:r>
            <a:endParaRPr lang="en-US" sz="2200" dirty="0"/>
          </a:p>
          <a:p>
            <a:pPr marL="0" indent="0">
              <a:buNone/>
            </a:pPr>
            <a:endParaRPr lang="en-US" b="1"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6</a:t>
            </a:fld>
            <a:endParaRPr lang="en-SG" dirty="0"/>
          </a:p>
        </p:txBody>
      </p:sp>
      <p:sp>
        <p:nvSpPr>
          <p:cNvPr id="5" name="Rectangle 4"/>
          <p:cNvSpPr/>
          <p:nvPr/>
        </p:nvSpPr>
        <p:spPr>
          <a:xfrm>
            <a:off x="891619" y="5112690"/>
            <a:ext cx="10501437" cy="646331"/>
          </a:xfrm>
          <a:prstGeom prst="rect">
            <a:avLst/>
          </a:prstGeom>
          <a:noFill/>
        </p:spPr>
        <p:txBody>
          <a:bodyPr wrap="square" lIns="91440" tIns="45720" rIns="91440" bIns="45720">
            <a:spAutoFit/>
          </a:bodyPr>
          <a:lstStyle/>
          <a:p>
            <a:pPr algn="ctr"/>
            <a:r>
              <a:rPr lang="en-US" sz="3600" b="1" dirty="0">
                <a:ln w="6600">
                  <a:solidFill>
                    <a:schemeClr val="accent2"/>
                  </a:solidFill>
                  <a:prstDash val="solid"/>
                </a:ln>
                <a:solidFill>
                  <a:srgbClr val="FFFFFF"/>
                </a:solidFill>
                <a:effectLst>
                  <a:outerShdw dist="38100" dir="2700000" algn="tl" rotWithShape="0">
                    <a:schemeClr val="accent2"/>
                  </a:outerShdw>
                </a:effectLst>
              </a:rPr>
              <a:t>$6.39 = </a:t>
            </a:r>
            <a:r>
              <a:rPr lang="en-US" sz="3600" dirty="0">
                <a:ln w="0"/>
                <a:effectLst>
                  <a:outerShdw blurRad="38100" dist="19050" dir="2700000" algn="tl" rotWithShape="0">
                    <a:schemeClr val="dk1">
                      <a:alpha val="40000"/>
                    </a:schemeClr>
                  </a:outerShdw>
                </a:effectLst>
              </a:rPr>
              <a:t>$5 bill + $1 bill + 25¢ coin + 10¢ coin + 1¢ </a:t>
            </a:r>
            <a:r>
              <a:rPr lang="en-US" sz="3600" dirty="0" smtClean="0">
                <a:ln w="0"/>
                <a:effectLst>
                  <a:outerShdw blurRad="38100" dist="19050" dir="2700000" algn="tl" rotWithShape="0">
                    <a:schemeClr val="dk1">
                      <a:alpha val="40000"/>
                    </a:schemeClr>
                  </a:outerShdw>
                </a:effectLst>
              </a:rPr>
              <a:t>coin</a:t>
            </a:r>
            <a:endParaRPr lang="en-US" sz="3600" dirty="0">
              <a:ln w="0"/>
              <a:effectLst>
                <a:outerShdw blurRad="38100" dist="19050" dir="2700000" algn="tl" rotWithShape="0">
                  <a:schemeClr val="dk1">
                    <a:alpha val="40000"/>
                  </a:schemeClr>
                </a:outerShdw>
              </a:effectLst>
            </a:endParaRPr>
          </a:p>
        </p:txBody>
      </p:sp>
      <p:sp>
        <p:nvSpPr>
          <p:cNvPr id="6" name="TextBox 5"/>
          <p:cNvSpPr txBox="1"/>
          <p:nvPr/>
        </p:nvSpPr>
        <p:spPr>
          <a:xfrm>
            <a:off x="962108" y="4846320"/>
            <a:ext cx="10368501" cy="1196671"/>
          </a:xfrm>
          <a:prstGeom prst="rect">
            <a:avLst/>
          </a:prstGeom>
          <a:noFill/>
          <a:ln w="28575">
            <a:solidFill>
              <a:schemeClr val="tx1"/>
            </a:solidFill>
          </a:ln>
        </p:spPr>
        <p:txBody>
          <a:bodyPr wrap="square" rtlCol="0">
            <a:spAutoFit/>
          </a:bodyPr>
          <a:lstStyle/>
          <a:p>
            <a:endParaRPr lang="en-IN" dirty="0"/>
          </a:p>
        </p:txBody>
      </p:sp>
    </p:spTree>
    <p:extLst>
      <p:ext uri="{BB962C8B-B14F-4D97-AF65-F5344CB8AC3E}">
        <p14:creationId xmlns:p14="http://schemas.microsoft.com/office/powerpoint/2010/main" val="1925362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Greedy Algorithms</a:t>
            </a:r>
            <a:endParaRPr lang="en-IN" dirty="0"/>
          </a:p>
        </p:txBody>
      </p:sp>
      <p:sp>
        <p:nvSpPr>
          <p:cNvPr id="3" name="Content Placeholder 2"/>
          <p:cNvSpPr>
            <a:spLocks noGrp="1"/>
          </p:cNvSpPr>
          <p:nvPr>
            <p:ph idx="1"/>
          </p:nvPr>
        </p:nvSpPr>
        <p:spPr/>
        <p:txBody>
          <a:bodyPr>
            <a:normAutofit/>
          </a:bodyPr>
          <a:lstStyle/>
          <a:p>
            <a:r>
              <a:rPr lang="en-US" sz="2200" dirty="0">
                <a:solidFill>
                  <a:schemeClr val="tx1"/>
                </a:solidFill>
              </a:rPr>
              <a:t>A greedy algorithm is an algorithm </a:t>
            </a:r>
            <a:r>
              <a:rPr lang="en-US" sz="2200" dirty="0" smtClean="0">
                <a:solidFill>
                  <a:schemeClr val="tx1"/>
                </a:solidFill>
              </a:rPr>
              <a:t>that constructs </a:t>
            </a:r>
            <a:r>
              <a:rPr lang="en-US" sz="2200" dirty="0">
                <a:solidFill>
                  <a:schemeClr val="tx1"/>
                </a:solidFill>
              </a:rPr>
              <a:t>an object X one step at a </a:t>
            </a:r>
            <a:r>
              <a:rPr lang="en-US" sz="2200" dirty="0" smtClean="0">
                <a:solidFill>
                  <a:schemeClr val="tx1"/>
                </a:solidFill>
              </a:rPr>
              <a:t>time, at </a:t>
            </a:r>
            <a:r>
              <a:rPr lang="en-US" sz="2200" dirty="0">
                <a:solidFill>
                  <a:schemeClr val="tx1"/>
                </a:solidFill>
              </a:rPr>
              <a:t>each step choosing the locally </a:t>
            </a:r>
            <a:r>
              <a:rPr lang="en-US" sz="2200" dirty="0" smtClean="0">
                <a:solidFill>
                  <a:schemeClr val="tx1"/>
                </a:solidFill>
              </a:rPr>
              <a:t>best option.</a:t>
            </a:r>
          </a:p>
          <a:p>
            <a:r>
              <a:rPr lang="en-US" sz="2200" dirty="0" smtClean="0">
                <a:solidFill>
                  <a:schemeClr val="tx1"/>
                </a:solidFill>
              </a:rPr>
              <a:t>At </a:t>
            </a:r>
            <a:r>
              <a:rPr lang="en-US" sz="2200" dirty="0">
                <a:solidFill>
                  <a:schemeClr val="tx1"/>
                </a:solidFill>
              </a:rPr>
              <a:t>each phase:</a:t>
            </a:r>
          </a:p>
          <a:p>
            <a:pPr lvl="1"/>
            <a:r>
              <a:rPr lang="en-US" sz="2200" dirty="0">
                <a:solidFill>
                  <a:schemeClr val="tx1"/>
                </a:solidFill>
              </a:rPr>
              <a:t>You take the best you can get right now, without regard for </a:t>
            </a:r>
            <a:r>
              <a:rPr lang="en-US" sz="2200" dirty="0" smtClean="0">
                <a:solidFill>
                  <a:schemeClr val="tx1"/>
                </a:solidFill>
              </a:rPr>
              <a:t>future consequences.</a:t>
            </a:r>
            <a:endParaRPr lang="en-US" sz="2200" dirty="0">
              <a:solidFill>
                <a:schemeClr val="tx1"/>
              </a:solidFill>
            </a:endParaRPr>
          </a:p>
          <a:p>
            <a:pPr lvl="1"/>
            <a:r>
              <a:rPr lang="en-US" sz="2200" dirty="0">
                <a:solidFill>
                  <a:schemeClr val="tx1"/>
                </a:solidFill>
              </a:rPr>
              <a:t>You hope that by choosing a </a:t>
            </a:r>
            <a:r>
              <a:rPr lang="en-US" sz="2200" i="1" dirty="0">
                <a:solidFill>
                  <a:schemeClr val="tx1"/>
                </a:solidFill>
              </a:rPr>
              <a:t>local</a:t>
            </a:r>
            <a:r>
              <a:rPr lang="en-US" sz="2200" dirty="0">
                <a:solidFill>
                  <a:schemeClr val="tx1"/>
                </a:solidFill>
              </a:rPr>
              <a:t> optimum at each step, you will end up at a </a:t>
            </a:r>
            <a:r>
              <a:rPr lang="en-US" sz="2200" i="1" dirty="0">
                <a:solidFill>
                  <a:schemeClr val="tx1"/>
                </a:solidFill>
              </a:rPr>
              <a:t>global</a:t>
            </a:r>
            <a:r>
              <a:rPr lang="en-US" sz="2200" dirty="0">
                <a:solidFill>
                  <a:schemeClr val="tx1"/>
                </a:solidFill>
              </a:rPr>
              <a:t> </a:t>
            </a:r>
            <a:r>
              <a:rPr lang="en-US" sz="2200" dirty="0" smtClean="0">
                <a:solidFill>
                  <a:schemeClr val="tx1"/>
                </a:solidFill>
              </a:rPr>
              <a:t>optimum.</a:t>
            </a:r>
            <a:endParaRPr lang="en-US" sz="2200" dirty="0">
              <a:solidFill>
                <a:schemeClr val="tx1"/>
              </a:solidFill>
            </a:endParaRPr>
          </a:p>
          <a:p>
            <a:endParaRPr lang="en-US" dirty="0">
              <a:solidFill>
                <a:schemeClr val="tx1"/>
              </a:solidFill>
            </a:endParaRPr>
          </a:p>
          <a:p>
            <a:pPr marL="0" indent="0">
              <a:buNone/>
            </a:pPr>
            <a:endParaRPr lang="en-IN" dirty="0">
              <a:solidFill>
                <a:schemeClr val="tx1"/>
              </a:solidFill>
            </a:endParaRPr>
          </a:p>
        </p:txBody>
      </p:sp>
      <p:sp>
        <p:nvSpPr>
          <p:cNvPr id="4" name="Slide Number Placeholder 3"/>
          <p:cNvSpPr>
            <a:spLocks noGrp="1"/>
          </p:cNvSpPr>
          <p:nvPr>
            <p:ph type="sldNum" sz="quarter" idx="12"/>
          </p:nvPr>
        </p:nvSpPr>
        <p:spPr/>
        <p:txBody>
          <a:bodyPr/>
          <a:lstStyle/>
          <a:p>
            <a:fld id="{56693B4B-36E0-40EA-BD24-5FA98D4B3C74}" type="slidenum">
              <a:rPr lang="en-SG" smtClean="0"/>
              <a:pPr/>
              <a:t>7</a:t>
            </a:fld>
            <a:endParaRPr lang="en-SG" dirty="0"/>
          </a:p>
        </p:txBody>
      </p:sp>
      <p:pic>
        <p:nvPicPr>
          <p:cNvPr id="5" name="Picture 4"/>
          <p:cNvPicPr>
            <a:picLocks noChangeAspect="1"/>
          </p:cNvPicPr>
          <p:nvPr/>
        </p:nvPicPr>
        <p:blipFill>
          <a:blip r:embed="rId2"/>
          <a:stretch>
            <a:fillRect/>
          </a:stretch>
        </p:blipFill>
        <p:spPr>
          <a:xfrm>
            <a:off x="3032328" y="3394522"/>
            <a:ext cx="4866956" cy="3065870"/>
          </a:xfrm>
          <a:prstGeom prst="rect">
            <a:avLst/>
          </a:prstGeom>
        </p:spPr>
      </p:pic>
    </p:spTree>
    <p:extLst>
      <p:ext uri="{BB962C8B-B14F-4D97-AF65-F5344CB8AC3E}">
        <p14:creationId xmlns:p14="http://schemas.microsoft.com/office/powerpoint/2010/main" val="3563433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Greedy Advantages</a:t>
            </a:r>
          </a:p>
        </p:txBody>
      </p:sp>
      <p:sp>
        <p:nvSpPr>
          <p:cNvPr id="3" name="Content Placeholder 2"/>
          <p:cNvSpPr>
            <a:spLocks noGrp="1"/>
          </p:cNvSpPr>
          <p:nvPr>
            <p:ph idx="1"/>
          </p:nvPr>
        </p:nvSpPr>
        <p:spPr/>
        <p:txBody>
          <a:bodyPr/>
          <a:lstStyle/>
          <a:p>
            <a:pPr marL="0" indent="0">
              <a:buNone/>
            </a:pP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8</a:t>
            </a:fld>
            <a:endParaRPr lang="en-S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02823587"/>
              </p:ext>
            </p:extLst>
          </p:nvPr>
        </p:nvGraphicFramePr>
        <p:xfrm>
          <a:off x="857404" y="2071315"/>
          <a:ext cx="10505010" cy="3776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4720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Greedy Challenges</a:t>
            </a:r>
            <a:endParaRPr lang="en-IN" dirty="0"/>
          </a:p>
        </p:txBody>
      </p:sp>
      <p:sp>
        <p:nvSpPr>
          <p:cNvPr id="4" name="Slide Number Placeholder 3"/>
          <p:cNvSpPr>
            <a:spLocks noGrp="1"/>
          </p:cNvSpPr>
          <p:nvPr>
            <p:ph type="sldNum" sz="quarter" idx="12"/>
          </p:nvPr>
        </p:nvSpPr>
        <p:spPr/>
        <p:txBody>
          <a:bodyPr/>
          <a:lstStyle/>
          <a:p>
            <a:fld id="{56693B4B-36E0-40EA-BD24-5FA98D4B3C74}" type="slidenum">
              <a:rPr lang="en-SG" smtClean="0"/>
              <a:pPr/>
              <a:t>9</a:t>
            </a:fld>
            <a:endParaRPr lang="en-SG" dirty="0"/>
          </a:p>
        </p:txBody>
      </p:sp>
      <p:sp>
        <p:nvSpPr>
          <p:cNvPr id="9" name="AutoShape 10" descr="Image result for am i right"/>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IN" dirty="0">
                <a:solidFill>
                  <a:schemeClr val="accent2"/>
                </a:solidFill>
              </a:rPr>
              <a:t>Hard to </a:t>
            </a:r>
            <a:r>
              <a:rPr lang="en-IN" dirty="0" smtClean="0">
                <a:solidFill>
                  <a:schemeClr val="accent2"/>
                </a:solidFill>
              </a:rPr>
              <a:t>verify : </a:t>
            </a:r>
            <a:r>
              <a:rPr lang="en-US" dirty="0" smtClean="0"/>
              <a:t>Proving </a:t>
            </a:r>
            <a:r>
              <a:rPr lang="en-US" dirty="0"/>
              <a:t>that a greedy algorithm is correct is more of an art than a science.</a:t>
            </a:r>
            <a:endParaRPr lang="en-IN" dirty="0"/>
          </a:p>
        </p:txBody>
      </p:sp>
      <p:pic>
        <p:nvPicPr>
          <p:cNvPr id="10" name="Content Placeholder 4"/>
          <p:cNvPicPr>
            <a:picLocks noChangeAspect="1"/>
          </p:cNvPicPr>
          <p:nvPr/>
        </p:nvPicPr>
        <p:blipFill>
          <a:blip r:embed="rId2"/>
          <a:stretch>
            <a:fillRect/>
          </a:stretch>
        </p:blipFill>
        <p:spPr>
          <a:xfrm>
            <a:off x="3374499" y="3009569"/>
            <a:ext cx="4244921" cy="31795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56207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1906</TotalTime>
  <Words>773</Words>
  <Application>Microsoft Office PowerPoint</Application>
  <PresentationFormat>Widescreen</PresentationFormat>
  <Paragraphs>173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Office Theme</vt:lpstr>
      <vt:lpstr>Lecture 6</vt:lpstr>
      <vt:lpstr>The Jumping Frog </vt:lpstr>
      <vt:lpstr>The Approach</vt:lpstr>
      <vt:lpstr>The Algorithm</vt:lpstr>
      <vt:lpstr>The Solution</vt:lpstr>
      <vt:lpstr>Optimisation Problem</vt:lpstr>
      <vt:lpstr>Greedy Algorithms</vt:lpstr>
      <vt:lpstr>Greedy Advantages</vt:lpstr>
      <vt:lpstr>Greedy Challenges</vt:lpstr>
      <vt:lpstr>Where to use Greedy?</vt:lpstr>
      <vt:lpstr>PowerPoint Presentation</vt:lpstr>
      <vt:lpstr>Knapsack Problem</vt:lpstr>
      <vt:lpstr>Greedy approach to Knapsack Problem</vt:lpstr>
      <vt:lpstr>First Greedy approach</vt:lpstr>
      <vt:lpstr>Second Greedy approach</vt:lpstr>
      <vt:lpstr>Third Greedy approach</vt:lpstr>
      <vt:lpstr>Comparison of profits</vt:lpstr>
      <vt:lpstr>Fractional Knapsack algorithm</vt:lpstr>
      <vt:lpstr>Complexity Analysis</vt:lpstr>
      <vt:lpstr>In Class Practice</vt:lpstr>
      <vt:lpstr>Solution</vt:lpstr>
      <vt:lpstr>PowerPoint Presentation</vt:lpstr>
      <vt:lpstr>PowerPoint Presentation</vt:lpstr>
      <vt:lpstr>Quiz Questions</vt:lpstr>
      <vt:lpstr>Quiz Questions</vt:lpstr>
      <vt:lpstr>Quiz Questions</vt:lpstr>
      <vt:lpstr>Solutions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Garima</cp:lastModifiedBy>
  <cp:revision>80</cp:revision>
  <dcterms:created xsi:type="dcterms:W3CDTF">2019-07-12T07:18:02Z</dcterms:created>
  <dcterms:modified xsi:type="dcterms:W3CDTF">2019-10-03T06:49:55Z</dcterms:modified>
</cp:coreProperties>
</file>