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EE2C77-A032-4B30-946E-41979ADFB862}" type="slidenum">
              <a:rPr lang="he-IL" sz="1200"/>
              <a:pPr/>
              <a:t>6</a:t>
            </a:fld>
            <a:endParaRPr lang="he-IL" sz="1200"/>
          </a:p>
        </p:txBody>
      </p:sp>
    </p:spTree>
    <p:extLst>
      <p:ext uri="{BB962C8B-B14F-4D97-AF65-F5344CB8AC3E}">
        <p14:creationId xmlns:p14="http://schemas.microsoft.com/office/powerpoint/2010/main" val="48732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</a:t>
            </a:r>
            <a:r>
              <a:rPr lang="en-SG" dirty="0" smtClean="0"/>
              <a:t>11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70000" lnSpcReduction="20000"/>
          </a:bodyPr>
          <a:lstStyle/>
          <a:p>
            <a:r>
              <a:rPr lang="en-SG" dirty="0" smtClean="0"/>
              <a:t>BFS and DFS traversal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7953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2294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2297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v  u  y</a:t>
            </a:r>
          </a:p>
          <a:p>
            <a:r>
              <a:rPr lang="en-US" altLang="he-IL" u="none"/>
              <a:t>      2  3  3</a:t>
            </a:r>
          </a:p>
        </p:txBody>
      </p:sp>
      <p:sp>
        <p:nvSpPr>
          <p:cNvPr id="12298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307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2308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2309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2310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2311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2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2313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2314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2318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59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2320" name="Text Box 19"/>
          <p:cNvSpPr txBox="1">
            <a:spLocks noChangeArrowheads="1"/>
          </p:cNvSpPr>
          <p:nvPr/>
        </p:nvSpPr>
        <p:spPr bwMode="auto">
          <a:xfrm>
            <a:off x="7962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2321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2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2325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13316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u  y</a:t>
            </a:r>
          </a:p>
          <a:p>
            <a:r>
              <a:rPr lang="en-US" altLang="he-IL" u="none"/>
              <a:t>      3  3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7953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3319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3322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3328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0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3331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3332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3333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3334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3335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6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3337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3341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3342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3344" name="Text Box 19"/>
          <p:cNvSpPr txBox="1">
            <a:spLocks noChangeArrowheads="1"/>
          </p:cNvSpPr>
          <p:nvPr/>
        </p:nvSpPr>
        <p:spPr bwMode="auto">
          <a:xfrm>
            <a:off x="7962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3345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6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3348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3349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6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14340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y</a:t>
            </a:r>
          </a:p>
          <a:p>
            <a:r>
              <a:rPr lang="en-US" altLang="he-IL" u="none"/>
              <a:t>      3</a:t>
            </a:r>
          </a:p>
        </p:txBody>
      </p:sp>
      <p:sp>
        <p:nvSpPr>
          <p:cNvPr id="71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7953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4343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4346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52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4355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56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57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58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59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0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61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62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4365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66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67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4368" name="Text Box 19"/>
          <p:cNvSpPr txBox="1">
            <a:spLocks noChangeArrowheads="1"/>
          </p:cNvSpPr>
          <p:nvPr/>
        </p:nvSpPr>
        <p:spPr bwMode="auto">
          <a:xfrm>
            <a:off x="7962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3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4369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0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4372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4373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15364" name="Text Box 36"/>
          <p:cNvSpPr txBox="1">
            <a:spLocks noChangeArrowheads="1"/>
          </p:cNvSpPr>
          <p:nvPr/>
        </p:nvSpPr>
        <p:spPr bwMode="auto">
          <a:xfrm>
            <a:off x="5473701" y="5295901"/>
            <a:ext cx="933269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</a:t>
            </a:r>
            <a:r>
              <a:rPr lang="en-US" altLang="he-IL" u="none">
                <a:sym typeface="Symbol" panose="05050102010706020507" pitchFamily="18" charset="2"/>
              </a:rPr>
              <a:t></a:t>
            </a:r>
            <a:endParaRPr lang="en-US" altLang="he-IL" u="none"/>
          </a:p>
        </p:txBody>
      </p:sp>
      <p:sp>
        <p:nvSpPr>
          <p:cNvPr id="15365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7953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3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67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5370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76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5379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80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81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82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83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85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7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5388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5389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90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91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5392" name="Text Box 19"/>
          <p:cNvSpPr txBox="1">
            <a:spLocks noChangeArrowheads="1"/>
          </p:cNvSpPr>
          <p:nvPr/>
        </p:nvSpPr>
        <p:spPr bwMode="auto">
          <a:xfrm>
            <a:off x="7962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3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5393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4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5397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</a:t>
            </a:r>
            <a:endParaRPr lang="en-US" altLang="he-IL" b="1" u="none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0</a:t>
            </a:r>
            <a:endParaRPr lang="en-US" altLang="he-IL" b="1" u="none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</a:t>
            </a:r>
            <a:endParaRPr lang="en-US" altLang="he-IL" b="1" u="none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953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6403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7962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6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6413" name="Text Box 28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6414" name="Text Box 29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6415" name="Text Box 30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5326064" y="5434013"/>
            <a:ext cx="1406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BFS Tree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Depth First Search Traversal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04768" y="1788600"/>
            <a:ext cx="3581400" cy="312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b="1" u="sng" dirty="0" smtClean="0"/>
              <a:t>DFS(</a:t>
            </a:r>
            <a:r>
              <a:rPr lang="en-US" altLang="he-IL" sz="2000" b="1" i="1" u="sng" dirty="0" smtClean="0"/>
              <a:t>G</a:t>
            </a:r>
            <a:r>
              <a:rPr lang="en-US" altLang="he-IL" sz="2000" b="1" u="sng" dirty="0" smtClean="0"/>
              <a:t>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1.  </a:t>
            </a:r>
            <a:r>
              <a:rPr lang="en-US" altLang="he-IL" sz="2000" b="1" dirty="0" smtClean="0"/>
              <a:t>for</a:t>
            </a:r>
            <a:r>
              <a:rPr lang="en-US" altLang="he-IL" sz="2000" dirty="0" smtClean="0"/>
              <a:t> each vertex </a:t>
            </a:r>
            <a:r>
              <a:rPr lang="en-US" altLang="he-IL" sz="2000" i="1" dirty="0" smtClean="0"/>
              <a:t>u </a:t>
            </a:r>
            <a:r>
              <a:rPr lang="en-US" altLang="he-IL" sz="2000" i="1" dirty="0" smtClean="0">
                <a:sym typeface="Symbol" panose="05050102010706020507" pitchFamily="18" charset="2"/>
              </a:rPr>
              <a:t></a:t>
            </a:r>
            <a:r>
              <a:rPr lang="en-US" altLang="he-IL" sz="2000" i="1" dirty="0" smtClean="0"/>
              <a:t> V</a:t>
            </a:r>
            <a:r>
              <a:rPr lang="en-US" altLang="he-IL" sz="2000" dirty="0" smtClean="0"/>
              <a:t>[</a:t>
            </a:r>
            <a:r>
              <a:rPr lang="en-US" altLang="he-IL" sz="2000" i="1" dirty="0" smtClean="0"/>
              <a:t>G</a:t>
            </a:r>
            <a:r>
              <a:rPr lang="en-US" altLang="he-IL" sz="2000" dirty="0" smtClean="0"/>
              <a:t>]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2.       </a:t>
            </a:r>
            <a:r>
              <a:rPr lang="en-US" altLang="he-IL" sz="2000" b="1" dirty="0" smtClean="0"/>
              <a:t>do</a:t>
            </a:r>
            <a:r>
              <a:rPr lang="en-US" altLang="he-IL" sz="2000" dirty="0" smtClean="0"/>
              <a:t> </a:t>
            </a:r>
            <a:r>
              <a:rPr lang="en-US" altLang="he-IL" sz="2000" i="1" dirty="0" smtClean="0"/>
              <a:t>color</a:t>
            </a:r>
            <a:r>
              <a:rPr lang="en-US" altLang="he-IL" sz="2000" dirty="0" smtClean="0"/>
              <a:t>[</a:t>
            </a:r>
            <a:r>
              <a:rPr lang="en-US" altLang="he-IL" sz="2000" i="1" dirty="0" smtClean="0"/>
              <a:t>u</a:t>
            </a:r>
            <a:r>
              <a:rPr lang="en-US" altLang="he-IL" sz="2000" dirty="0" smtClean="0"/>
              <a:t>] </a:t>
            </a:r>
            <a:r>
              <a:rPr lang="en-US" altLang="he-IL" sz="2000" dirty="0" smtClean="0">
                <a:sym typeface="Symbol" panose="05050102010706020507" pitchFamily="18" charset="2"/>
              </a:rPr>
              <a:t></a:t>
            </a:r>
            <a:r>
              <a:rPr lang="en-US" altLang="he-IL" sz="2000" dirty="0" smtClean="0"/>
              <a:t> white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3.            </a:t>
            </a:r>
            <a:r>
              <a:rPr lang="en-US" altLang="he-IL" sz="2000" dirty="0" smtClean="0">
                <a:sym typeface="Symbol" panose="05050102010706020507" pitchFamily="18" charset="2"/>
              </a:rPr>
              <a:t></a:t>
            </a:r>
            <a:r>
              <a:rPr lang="en-US" altLang="he-IL" sz="2000" dirty="0" smtClean="0"/>
              <a:t>[</a:t>
            </a:r>
            <a:r>
              <a:rPr lang="en-US" altLang="he-IL" sz="2000" i="1" dirty="0" smtClean="0"/>
              <a:t>u</a:t>
            </a:r>
            <a:r>
              <a:rPr lang="en-US" altLang="he-IL" sz="2000" dirty="0" smtClean="0"/>
              <a:t>] </a:t>
            </a:r>
            <a:r>
              <a:rPr lang="en-US" altLang="he-IL" sz="2000" dirty="0" smtClean="0">
                <a:sym typeface="Symbol" panose="05050102010706020507" pitchFamily="18" charset="2"/>
              </a:rPr>
              <a:t></a:t>
            </a:r>
            <a:r>
              <a:rPr lang="en-US" altLang="he-IL" sz="2000" dirty="0" smtClean="0"/>
              <a:t> NULL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4.  </a:t>
            </a:r>
            <a:r>
              <a:rPr lang="en-US" altLang="he-IL" sz="2000" i="1" dirty="0" smtClean="0"/>
              <a:t>time</a:t>
            </a:r>
            <a:r>
              <a:rPr lang="en-US" altLang="he-IL" sz="2000" dirty="0" smtClean="0"/>
              <a:t> </a:t>
            </a:r>
            <a:r>
              <a:rPr lang="en-US" altLang="he-IL" sz="2000" dirty="0" smtClean="0">
                <a:sym typeface="Symbol" panose="05050102010706020507" pitchFamily="18" charset="2"/>
              </a:rPr>
              <a:t></a:t>
            </a:r>
            <a:r>
              <a:rPr lang="en-US" altLang="he-IL" sz="2000" dirty="0" smtClean="0"/>
              <a:t> 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5.  </a:t>
            </a:r>
            <a:r>
              <a:rPr lang="en-US" altLang="he-IL" sz="2000" b="1" dirty="0" smtClean="0"/>
              <a:t>for</a:t>
            </a:r>
            <a:r>
              <a:rPr lang="en-US" altLang="he-IL" sz="2000" dirty="0" smtClean="0"/>
              <a:t> each vertex </a:t>
            </a:r>
            <a:r>
              <a:rPr lang="en-US" altLang="he-IL" sz="2000" i="1" dirty="0" smtClean="0"/>
              <a:t>u </a:t>
            </a:r>
            <a:r>
              <a:rPr lang="en-US" altLang="he-IL" sz="2000" i="1" dirty="0" smtClean="0">
                <a:sym typeface="Symbol" panose="05050102010706020507" pitchFamily="18" charset="2"/>
              </a:rPr>
              <a:t></a:t>
            </a:r>
            <a:r>
              <a:rPr lang="en-US" altLang="he-IL" sz="2000" i="1" dirty="0" smtClean="0"/>
              <a:t> V</a:t>
            </a:r>
            <a:r>
              <a:rPr lang="en-US" altLang="he-IL" sz="2000" dirty="0" smtClean="0"/>
              <a:t>[</a:t>
            </a:r>
            <a:r>
              <a:rPr lang="en-US" altLang="he-IL" sz="2000" i="1" dirty="0" smtClean="0"/>
              <a:t>G</a:t>
            </a:r>
            <a:r>
              <a:rPr lang="en-US" altLang="he-IL" sz="2000" dirty="0" smtClean="0"/>
              <a:t>]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6.        </a:t>
            </a:r>
            <a:r>
              <a:rPr lang="en-US" altLang="he-IL" sz="2000" b="1" dirty="0" smtClean="0"/>
              <a:t>do</a:t>
            </a:r>
            <a:r>
              <a:rPr lang="en-US" altLang="he-IL" sz="2000" dirty="0" smtClean="0"/>
              <a:t> </a:t>
            </a:r>
            <a:r>
              <a:rPr lang="en-US" altLang="he-IL" sz="2000" b="1" dirty="0" smtClean="0"/>
              <a:t>if</a:t>
            </a:r>
            <a:r>
              <a:rPr lang="en-US" altLang="he-IL" sz="2000" dirty="0" smtClean="0"/>
              <a:t> </a:t>
            </a:r>
            <a:r>
              <a:rPr lang="en-US" altLang="he-IL" sz="2000" i="1" dirty="0" smtClean="0"/>
              <a:t>color</a:t>
            </a:r>
            <a:r>
              <a:rPr lang="en-US" altLang="he-IL" sz="2000" dirty="0" smtClean="0"/>
              <a:t>[</a:t>
            </a:r>
            <a:r>
              <a:rPr lang="en-US" altLang="he-IL" sz="2000" i="1" dirty="0" smtClean="0"/>
              <a:t>u</a:t>
            </a:r>
            <a:r>
              <a:rPr lang="en-US" altLang="he-IL" sz="2000" dirty="0" smtClean="0"/>
              <a:t>] </a:t>
            </a:r>
            <a:r>
              <a:rPr lang="en-US" altLang="he-IL" sz="2000" dirty="0" smtClean="0">
                <a:sym typeface="Symbol" panose="05050102010706020507" pitchFamily="18" charset="2"/>
              </a:rPr>
              <a:t>=</a:t>
            </a:r>
            <a:r>
              <a:rPr lang="en-US" altLang="he-IL" sz="2000" dirty="0" smtClean="0"/>
              <a:t> white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he-IL" sz="2000" dirty="0" smtClean="0"/>
              <a:t>7.                 </a:t>
            </a:r>
            <a:r>
              <a:rPr lang="en-US" altLang="he-IL" sz="2000" b="1" dirty="0" smtClean="0"/>
              <a:t>then</a:t>
            </a:r>
            <a:r>
              <a:rPr lang="en-US" altLang="he-IL" sz="2000" dirty="0" smtClean="0"/>
              <a:t> DFS-Visit(</a:t>
            </a:r>
            <a:r>
              <a:rPr lang="en-US" altLang="he-IL" sz="2000" i="1" dirty="0" smtClean="0"/>
              <a:t>u</a:t>
            </a:r>
            <a:r>
              <a:rPr lang="en-US" altLang="he-IL" sz="2000" dirty="0" smtClean="0"/>
              <a:t>)</a:t>
            </a:r>
            <a:endParaRPr lang="en-US" altLang="he-IL" sz="20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33477" y="1788600"/>
            <a:ext cx="48006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609600" indent="-609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he-IL" sz="2000" b="1" dirty="0">
                <a:solidFill>
                  <a:srgbClr val="010000"/>
                </a:solidFill>
              </a:rPr>
              <a:t>DFS-Visit(</a:t>
            </a:r>
            <a:r>
              <a:rPr lang="en-US" altLang="he-IL" sz="2000" b="1" i="1" dirty="0">
                <a:solidFill>
                  <a:srgbClr val="010000"/>
                </a:solidFill>
              </a:rPr>
              <a:t>u</a:t>
            </a:r>
            <a:r>
              <a:rPr lang="en-US" altLang="he-IL" sz="2000" b="1" dirty="0">
                <a:solidFill>
                  <a:srgbClr val="010000"/>
                </a:solidFill>
              </a:rPr>
              <a:t>)</a:t>
            </a:r>
            <a:endParaRPr lang="en-US" altLang="he-IL" sz="2000" b="1" i="1" dirty="0">
              <a:solidFill>
                <a:srgbClr val="01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i="1" u="none" dirty="0">
                <a:solidFill>
                  <a:srgbClr val="010000"/>
                </a:solidFill>
              </a:rPr>
              <a:t>color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u</a:t>
            </a:r>
            <a:r>
              <a:rPr lang="en-US" altLang="he-IL" sz="2000" u="none" dirty="0">
                <a:solidFill>
                  <a:srgbClr val="010000"/>
                </a:solidFill>
              </a:rPr>
              <a:t>]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he-IL" sz="2000" u="none" dirty="0">
                <a:solidFill>
                  <a:srgbClr val="010000"/>
                </a:solidFill>
              </a:rPr>
              <a:t> GRAY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i="1" u="none" dirty="0">
                <a:solidFill>
                  <a:srgbClr val="010000"/>
                </a:solidFill>
                <a:sym typeface="Symbol" panose="05050102010706020507" pitchFamily="18" charset="2"/>
              </a:rPr>
              <a:t>time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  </a:t>
            </a:r>
            <a:r>
              <a:rPr lang="en-US" altLang="he-IL" sz="2000" i="1" u="none" dirty="0">
                <a:solidFill>
                  <a:srgbClr val="010000"/>
                </a:solidFill>
                <a:sym typeface="Symbol" panose="05050102010706020507" pitchFamily="18" charset="2"/>
              </a:rPr>
              <a:t>time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 + 1</a:t>
            </a:r>
            <a:endParaRPr lang="en-US" altLang="he-IL" sz="1400" i="1" u="none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i="1" u="none" dirty="0">
                <a:solidFill>
                  <a:srgbClr val="010000"/>
                </a:solidFill>
              </a:rPr>
              <a:t>d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u</a:t>
            </a:r>
            <a:r>
              <a:rPr lang="en-US" altLang="he-IL" sz="2000" u="none" dirty="0">
                <a:solidFill>
                  <a:srgbClr val="010000"/>
                </a:solidFill>
              </a:rPr>
              <a:t>]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he-IL" sz="2000" u="none" dirty="0">
                <a:solidFill>
                  <a:srgbClr val="010000"/>
                </a:solidFill>
              </a:rPr>
              <a:t> </a:t>
            </a:r>
            <a:r>
              <a:rPr lang="en-US" altLang="he-IL" sz="2000" i="1" u="none" dirty="0">
                <a:solidFill>
                  <a:srgbClr val="010000"/>
                </a:solidFill>
              </a:rPr>
              <a:t>time</a:t>
            </a:r>
            <a:endParaRPr lang="en-US" altLang="he-IL" sz="2000" u="none" dirty="0">
              <a:solidFill>
                <a:srgbClr val="01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u="none" dirty="0">
                <a:solidFill>
                  <a:srgbClr val="010000"/>
                </a:solidFill>
              </a:rPr>
              <a:t> </a:t>
            </a:r>
            <a:r>
              <a:rPr lang="en-US" altLang="he-IL" sz="2000" b="1" u="none" dirty="0">
                <a:solidFill>
                  <a:srgbClr val="010000"/>
                </a:solidFill>
              </a:rPr>
              <a:t>for</a:t>
            </a:r>
            <a:r>
              <a:rPr lang="en-US" altLang="he-IL" sz="2000" u="none" dirty="0">
                <a:solidFill>
                  <a:srgbClr val="010000"/>
                </a:solidFill>
              </a:rPr>
              <a:t> each </a:t>
            </a:r>
            <a:r>
              <a:rPr lang="en-US" altLang="he-IL" sz="2000" i="1" u="none" dirty="0">
                <a:solidFill>
                  <a:srgbClr val="010000"/>
                </a:solidFill>
              </a:rPr>
              <a:t>v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</a:t>
            </a:r>
            <a:r>
              <a:rPr lang="en-US" altLang="he-IL" sz="2000" i="1" u="none" dirty="0">
                <a:solidFill>
                  <a:srgbClr val="010000"/>
                </a:solidFill>
              </a:rPr>
              <a:t> </a:t>
            </a:r>
            <a:r>
              <a:rPr lang="en-US" altLang="he-IL" sz="2000" i="1" u="none" dirty="0" err="1">
                <a:solidFill>
                  <a:srgbClr val="010000"/>
                </a:solidFill>
              </a:rPr>
              <a:t>Adj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u</a:t>
            </a:r>
            <a:r>
              <a:rPr lang="en-US" altLang="he-IL" sz="2000" u="none" dirty="0">
                <a:solidFill>
                  <a:srgbClr val="010000"/>
                </a:solidFill>
              </a:rPr>
              <a:t>]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u="none" dirty="0">
                <a:solidFill>
                  <a:srgbClr val="010000"/>
                </a:solidFill>
              </a:rPr>
              <a:t>       </a:t>
            </a:r>
            <a:r>
              <a:rPr lang="en-US" altLang="he-IL" sz="2000" b="1" u="none" dirty="0">
                <a:solidFill>
                  <a:srgbClr val="010000"/>
                </a:solidFill>
              </a:rPr>
              <a:t>do</a:t>
            </a:r>
            <a:r>
              <a:rPr lang="en-US" altLang="he-IL" sz="2000" u="none" dirty="0">
                <a:solidFill>
                  <a:srgbClr val="010000"/>
                </a:solidFill>
              </a:rPr>
              <a:t> </a:t>
            </a:r>
            <a:r>
              <a:rPr lang="en-US" altLang="he-IL" sz="2000" b="1" u="none" dirty="0">
                <a:solidFill>
                  <a:srgbClr val="010000"/>
                </a:solidFill>
              </a:rPr>
              <a:t>if</a:t>
            </a:r>
            <a:r>
              <a:rPr lang="en-US" altLang="he-IL" sz="2000" u="none" dirty="0">
                <a:solidFill>
                  <a:srgbClr val="010000"/>
                </a:solidFill>
              </a:rPr>
              <a:t> </a:t>
            </a:r>
            <a:r>
              <a:rPr lang="en-US" altLang="he-IL" sz="2000" i="1" u="none" dirty="0">
                <a:solidFill>
                  <a:srgbClr val="010000"/>
                </a:solidFill>
              </a:rPr>
              <a:t>color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v</a:t>
            </a:r>
            <a:r>
              <a:rPr lang="en-US" altLang="he-IL" sz="2000" u="none" dirty="0">
                <a:solidFill>
                  <a:srgbClr val="010000"/>
                </a:solidFill>
              </a:rPr>
              <a:t>]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=</a:t>
            </a:r>
            <a:r>
              <a:rPr lang="en-US" altLang="he-IL" sz="2000" u="none" dirty="0">
                <a:solidFill>
                  <a:srgbClr val="010000"/>
                </a:solidFill>
              </a:rPr>
              <a:t> WHITE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u="none" dirty="0">
                <a:solidFill>
                  <a:srgbClr val="010000"/>
                </a:solidFill>
              </a:rPr>
              <a:t>                 </a:t>
            </a:r>
            <a:r>
              <a:rPr lang="en-US" altLang="he-IL" sz="2000" b="1" u="none" dirty="0">
                <a:solidFill>
                  <a:srgbClr val="010000"/>
                </a:solidFill>
              </a:rPr>
              <a:t>then</a:t>
            </a:r>
            <a:r>
              <a:rPr lang="en-US" altLang="he-IL" sz="2000" u="none" dirty="0">
                <a:solidFill>
                  <a:srgbClr val="010000"/>
                </a:solidFill>
              </a:rPr>
              <a:t>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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v</a:t>
            </a:r>
            <a:r>
              <a:rPr lang="en-US" altLang="he-IL" sz="2000" u="none" dirty="0">
                <a:solidFill>
                  <a:srgbClr val="010000"/>
                </a:solidFill>
              </a:rPr>
              <a:t>]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he-IL" sz="2000" u="none" dirty="0">
                <a:solidFill>
                  <a:srgbClr val="010000"/>
                </a:solidFill>
              </a:rPr>
              <a:t> </a:t>
            </a:r>
            <a:r>
              <a:rPr lang="en-US" altLang="he-IL" sz="2000" i="1" u="none" dirty="0">
                <a:solidFill>
                  <a:srgbClr val="010000"/>
                </a:solidFill>
              </a:rPr>
              <a:t>u</a:t>
            </a:r>
            <a:endParaRPr lang="en-US" altLang="he-IL" sz="2000" u="none" dirty="0">
              <a:solidFill>
                <a:srgbClr val="010000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u="none" dirty="0">
                <a:solidFill>
                  <a:srgbClr val="010000"/>
                </a:solidFill>
              </a:rPr>
              <a:t>                          DFS-Visit(</a:t>
            </a:r>
            <a:r>
              <a:rPr lang="en-US" altLang="he-IL" sz="2000" i="1" u="none" dirty="0">
                <a:solidFill>
                  <a:srgbClr val="010000"/>
                </a:solidFill>
              </a:rPr>
              <a:t>v</a:t>
            </a:r>
            <a:r>
              <a:rPr lang="en-US" altLang="he-IL" sz="2000" u="none" dirty="0">
                <a:solidFill>
                  <a:srgbClr val="010000"/>
                </a:solidFill>
              </a:rPr>
              <a:t>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u="none" dirty="0">
                <a:solidFill>
                  <a:srgbClr val="010000"/>
                </a:solidFill>
              </a:rPr>
              <a:t>  </a:t>
            </a:r>
            <a:r>
              <a:rPr lang="en-US" altLang="he-IL" sz="2000" i="1" u="none" dirty="0">
                <a:solidFill>
                  <a:srgbClr val="010000"/>
                </a:solidFill>
              </a:rPr>
              <a:t>color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u</a:t>
            </a:r>
            <a:r>
              <a:rPr lang="en-US" altLang="he-IL" sz="2000" u="none" dirty="0">
                <a:solidFill>
                  <a:srgbClr val="010000"/>
                </a:solidFill>
              </a:rPr>
              <a:t>]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he-IL" sz="2000" u="none" dirty="0">
                <a:solidFill>
                  <a:srgbClr val="010000"/>
                </a:solidFill>
              </a:rPr>
              <a:t> BLACK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i="1" u="none" dirty="0">
                <a:solidFill>
                  <a:srgbClr val="010000"/>
                </a:solidFill>
              </a:rPr>
              <a:t>time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he-IL" sz="2000" i="1" u="none" dirty="0">
                <a:solidFill>
                  <a:srgbClr val="010000"/>
                </a:solidFill>
              </a:rPr>
              <a:t> time </a:t>
            </a:r>
            <a:r>
              <a:rPr lang="en-US" altLang="he-IL" sz="2000" u="none" dirty="0">
                <a:solidFill>
                  <a:srgbClr val="010000"/>
                </a:solidFill>
              </a:rPr>
              <a:t>+ 1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he-IL" sz="2000" i="1" u="none" dirty="0">
                <a:solidFill>
                  <a:srgbClr val="010000"/>
                </a:solidFill>
              </a:rPr>
              <a:t>f</a:t>
            </a:r>
            <a:r>
              <a:rPr lang="en-US" altLang="he-IL" sz="2000" u="none" dirty="0">
                <a:solidFill>
                  <a:srgbClr val="010000"/>
                </a:solidFill>
              </a:rPr>
              <a:t>[</a:t>
            </a:r>
            <a:r>
              <a:rPr lang="en-US" altLang="he-IL" sz="2000" i="1" u="none" dirty="0">
                <a:solidFill>
                  <a:srgbClr val="010000"/>
                </a:solidFill>
              </a:rPr>
              <a:t>u</a:t>
            </a:r>
            <a:r>
              <a:rPr lang="en-US" altLang="he-IL" sz="2000" u="none" dirty="0">
                <a:solidFill>
                  <a:srgbClr val="010000"/>
                </a:solidFill>
              </a:rPr>
              <a:t>] </a:t>
            </a:r>
            <a:r>
              <a:rPr lang="en-US" altLang="he-IL" sz="2000" u="none" dirty="0">
                <a:solidFill>
                  <a:srgbClr val="010000"/>
                </a:solidFill>
                <a:sym typeface="Symbol" panose="05050102010706020507" pitchFamily="18" charset="2"/>
              </a:rPr>
              <a:t> </a:t>
            </a:r>
            <a:r>
              <a:rPr lang="en-US" altLang="he-IL" sz="2000" i="1" u="none" dirty="0">
                <a:solidFill>
                  <a:srgbClr val="010000"/>
                </a:solidFill>
              </a:rPr>
              <a:t>time </a:t>
            </a:r>
            <a:endParaRPr lang="en-US" altLang="he-IL" sz="2000" u="none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2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7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1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5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9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Representing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Adjacency matrix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128" y="2348610"/>
            <a:ext cx="3903871" cy="342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53" y="1923996"/>
            <a:ext cx="4402139" cy="42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2548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3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9516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7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66150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5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6636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9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3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7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1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396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10/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0732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0742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5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0748" name="Text Box 27"/>
          <p:cNvSpPr txBox="1">
            <a:spLocks noChangeArrowheads="1"/>
          </p:cNvSpPr>
          <p:nvPr/>
        </p:nvSpPr>
        <p:spPr bwMode="auto">
          <a:xfrm>
            <a:off x="6396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10/</a:t>
            </a:r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1756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6396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8258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Adjacency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128" y="2348610"/>
            <a:ext cx="3903871" cy="342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54" y="1681283"/>
            <a:ext cx="3558656" cy="46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sz="2000" b="1" u="none"/>
              <a:t>10/11</a:t>
            </a:r>
            <a:endParaRPr lang="en-US" altLang="he-IL" b="1" u="none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3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6396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sp>
        <p:nvSpPr>
          <p:cNvPr id="32797" name="Text Box 28"/>
          <p:cNvSpPr txBox="1">
            <a:spLocks noChangeArrowheads="1"/>
          </p:cNvSpPr>
          <p:nvPr/>
        </p:nvSpPr>
        <p:spPr bwMode="auto">
          <a:xfrm>
            <a:off x="8258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(DFS)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4202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240214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202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4297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5683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4778376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7164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sz="2000" b="1" u="none"/>
              <a:t>10/11</a:t>
            </a:r>
            <a:endParaRPr lang="en-US" altLang="he-IL" b="1" u="none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5678488" y="2308226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7159625" y="2317751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9/12</a:t>
            </a: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4489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5970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7451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 flipV="1">
            <a:off x="4697414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4368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/>
        </p:nvSpPr>
        <p:spPr bwMode="auto">
          <a:xfrm>
            <a:off x="5835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7302501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4335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5830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312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4787901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 flipV="1">
            <a:off x="6205539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7" name="Freeform 24"/>
          <p:cNvSpPr>
            <a:spLocks/>
          </p:cNvSpPr>
          <p:nvPr/>
        </p:nvSpPr>
        <p:spPr bwMode="auto">
          <a:xfrm>
            <a:off x="7670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4881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4130676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6396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8258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43955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Breadth First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z="1200" smtClean="0"/>
              <a:pPr/>
              <a:t>4</a:t>
            </a:fld>
            <a:endParaRPr lang="en-SG" sz="1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6185" y="1482313"/>
            <a:ext cx="6947741" cy="4785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1400" b="1" i="0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BFS(G,s)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for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each vertex u in V[G] –  {s}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white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</a:t>
            </a:r>
            <a:endParaRPr kumimoji="0" lang="en-US" altLang="he-IL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null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color[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gray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d[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0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 [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null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 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he-I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enqueue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,s)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while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Q  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u  </a:t>
            </a:r>
            <a:r>
              <a:rPr kumimoji="0" lang="en-US" altLang="he-I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dequeue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(Q)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each 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in </a:t>
            </a:r>
            <a:r>
              <a:rPr kumimoji="0" lang="en-US" altLang="he-I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Adj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	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color[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= white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	  </a:t>
            </a:r>
            <a:r>
              <a:rPr kumimoji="0" lang="en-US" altLang="he-IL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color[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gray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		         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+ 1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		         [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		         </a:t>
            </a:r>
            <a:r>
              <a:rPr kumimoji="0" lang="en-US" altLang="he-I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enqueue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he-IL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he-IL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kumimoji="0" lang="en-US" altLang="he-IL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color[</a:t>
            </a:r>
            <a:r>
              <a:rPr kumimoji="0" lang="en-US" altLang="he-IL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kumimoji="0" lang="en-US" altLang="he-IL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black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he-IL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16283" y="1797728"/>
            <a:ext cx="1858963" cy="854075"/>
          </a:xfrm>
          <a:prstGeom prst="rect">
            <a:avLst/>
          </a:prstGeom>
          <a:noFill/>
          <a:ln w="28575" cap="sq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he-IL" sz="1600" u="none"/>
              <a:t>white: undiscovered</a:t>
            </a:r>
          </a:p>
          <a:p>
            <a:r>
              <a:rPr kumimoji="1" lang="en-US" altLang="he-IL" sz="1600" u="none"/>
              <a:t>gray: discovered</a:t>
            </a:r>
          </a:p>
          <a:p>
            <a:r>
              <a:rPr kumimoji="1" lang="en-US" altLang="he-IL" sz="1600" u="none"/>
              <a:t>black: finished</a:t>
            </a:r>
            <a:endParaRPr kumimoji="1" lang="en-US" altLang="he-IL" u="none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171895" y="3146939"/>
            <a:ext cx="2590800" cy="1343025"/>
          </a:xfrm>
          <a:prstGeom prst="rect">
            <a:avLst/>
          </a:prstGeom>
          <a:noFill/>
          <a:ln w="28575" cap="sq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he-IL" sz="1600" i="1" u="none"/>
              <a:t>Q</a:t>
            </a:r>
            <a:r>
              <a:rPr kumimoji="1" lang="en-US" altLang="he-IL" sz="1600" u="none"/>
              <a:t>: a queue of discovered vertices</a:t>
            </a:r>
          </a:p>
          <a:p>
            <a:r>
              <a:rPr kumimoji="1" lang="en-US" altLang="he-IL" sz="1600" u="none"/>
              <a:t>color[</a:t>
            </a:r>
            <a:r>
              <a:rPr kumimoji="1" lang="en-US" altLang="he-IL" sz="1600" i="1" u="none"/>
              <a:t>v</a:t>
            </a:r>
            <a:r>
              <a:rPr kumimoji="1" lang="en-US" altLang="he-IL" sz="1600" u="none"/>
              <a:t>]: color of v</a:t>
            </a:r>
          </a:p>
          <a:p>
            <a:r>
              <a:rPr kumimoji="1" lang="en-US" altLang="he-IL" sz="1600" u="none"/>
              <a:t>d[</a:t>
            </a:r>
            <a:r>
              <a:rPr kumimoji="1" lang="en-US" altLang="he-IL" sz="1600" i="1" u="none"/>
              <a:t>v</a:t>
            </a:r>
            <a:r>
              <a:rPr kumimoji="1" lang="en-US" altLang="he-IL" sz="1600" u="none"/>
              <a:t>]: distance from s to v</a:t>
            </a:r>
          </a:p>
          <a:p>
            <a:r>
              <a:rPr kumimoji="1" lang="en-US" altLang="he-IL" sz="1600" u="none">
                <a:sym typeface="Symbol" panose="05050102010706020507" pitchFamily="18" charset="2"/>
              </a:rPr>
              <a:t>[</a:t>
            </a:r>
            <a:r>
              <a:rPr kumimoji="1" lang="en-US" altLang="he-IL" sz="1600" i="1" u="none">
                <a:sym typeface="Symbol" panose="05050102010706020507" pitchFamily="18" charset="2"/>
              </a:rPr>
              <a:t>u</a:t>
            </a:r>
            <a:r>
              <a:rPr kumimoji="1" lang="en-US" altLang="he-IL" sz="1600" u="none">
                <a:sym typeface="Symbol" panose="05050102010706020507" pitchFamily="18" charset="2"/>
              </a:rPr>
              <a:t>]: predecessor of v</a:t>
            </a:r>
          </a:p>
        </p:txBody>
      </p:sp>
    </p:spTree>
    <p:extLst>
      <p:ext uri="{BB962C8B-B14F-4D97-AF65-F5344CB8AC3E}">
        <p14:creationId xmlns:p14="http://schemas.microsoft.com/office/powerpoint/2010/main" val="155198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495675" y="25257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0</a:t>
            </a:r>
            <a:endParaRPr lang="en-US" altLang="he-IL" b="1" u="none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976814" y="3935413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6457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7939089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5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6453189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7187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7934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0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3476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6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202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203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204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205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s</a:t>
            </a:r>
          </a:p>
          <a:p>
            <a:r>
              <a:rPr lang="en-US" altLang="he-IL" u="none"/>
              <a:t>     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</a:t>
            </a:r>
            <a:endParaRPr lang="en-US" altLang="he-IL" b="1" u="none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</a:t>
            </a:r>
            <a:endParaRPr lang="en-US" altLang="he-IL" b="1" u="none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457950" y="392906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7939089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6453189" y="25241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8211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7934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4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3476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228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w  r</a:t>
            </a:r>
          </a:p>
          <a:p>
            <a:r>
              <a:rPr lang="en-US" altLang="he-IL" u="none"/>
              <a:t>       1  1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9222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7939089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9225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9228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7934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1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3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9235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236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237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238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r   t  x</a:t>
            </a:r>
          </a:p>
          <a:p>
            <a:r>
              <a:rPr lang="en-US" altLang="he-IL" u="none"/>
              <a:t>      1  2  2</a:t>
            </a:r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9240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</a:t>
            </a:r>
            <a:endParaRPr lang="en-US" altLang="he-IL" b="1" u="none"/>
          </a:p>
        </p:txBody>
      </p:sp>
      <p:sp>
        <p:nvSpPr>
          <p:cNvPr id="9241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9242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9243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4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9245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9246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9247" name="Text Box 22"/>
          <p:cNvSpPr txBox="1">
            <a:spLocks noChangeArrowheads="1"/>
          </p:cNvSpPr>
          <p:nvPr/>
        </p:nvSpPr>
        <p:spPr bwMode="auto">
          <a:xfrm>
            <a:off x="3476625" y="3935413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9248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9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0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9251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9252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253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10244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0245" name="Text Box 14"/>
          <p:cNvSpPr txBox="1">
            <a:spLocks noChangeArrowheads="1"/>
          </p:cNvSpPr>
          <p:nvPr/>
        </p:nvSpPr>
        <p:spPr bwMode="auto">
          <a:xfrm>
            <a:off x="7939089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934325" y="25336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10249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0251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0252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0255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10256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0257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t  x  v</a:t>
            </a:r>
          </a:p>
          <a:p>
            <a:r>
              <a:rPr lang="en-US" altLang="he-IL" u="none"/>
              <a:t>      2  2  2</a:t>
            </a: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0259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0260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0262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4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5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0266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0267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0268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0269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0270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1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0272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0273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4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0275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0277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Example (BFS)</a:t>
            </a:r>
          </a:p>
        </p:txBody>
      </p:sp>
      <p:sp>
        <p:nvSpPr>
          <p:cNvPr id="11268" name="Oval 13"/>
          <p:cNvSpPr>
            <a:spLocks noChangeArrowheads="1"/>
          </p:cNvSpPr>
          <p:nvPr/>
        </p:nvSpPr>
        <p:spPr bwMode="auto">
          <a:xfrm>
            <a:off x="7843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7939089" y="39385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</a:t>
            </a:r>
            <a:endParaRPr lang="en-US" altLang="he-IL" b="1" u="none"/>
          </a:p>
        </p:txBody>
      </p:sp>
      <p:sp>
        <p:nvSpPr>
          <p:cNvPr id="11270" name="Line 15"/>
          <p:cNvSpPr>
            <a:spLocks noChangeShapeType="1"/>
          </p:cNvSpPr>
          <p:nvPr/>
        </p:nvSpPr>
        <p:spPr bwMode="auto">
          <a:xfrm>
            <a:off x="6938964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7839075" y="2505076"/>
            <a:ext cx="590550" cy="5762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7962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3</a:t>
            </a:r>
            <a:endParaRPr lang="en-US" altLang="he-IL" b="1" u="none"/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>
            <a:off x="6934201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Line 26"/>
          <p:cNvSpPr>
            <a:spLocks noChangeShapeType="1"/>
          </p:cNvSpPr>
          <p:nvPr/>
        </p:nvSpPr>
        <p:spPr bwMode="auto">
          <a:xfrm>
            <a:off x="8131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7981950" y="2112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1276" name="Text Box 35"/>
          <p:cNvSpPr txBox="1">
            <a:spLocks noChangeArrowheads="1"/>
          </p:cNvSpPr>
          <p:nvPr/>
        </p:nvSpPr>
        <p:spPr bwMode="auto">
          <a:xfrm>
            <a:off x="7991475" y="439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1277" name="Text Box 36"/>
          <p:cNvSpPr txBox="1">
            <a:spLocks noChangeArrowheads="1"/>
          </p:cNvSpPr>
          <p:nvPr/>
        </p:nvSpPr>
        <p:spPr bwMode="auto">
          <a:xfrm>
            <a:off x="5473701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/>
              <a:t>Q:</a:t>
            </a:r>
            <a:r>
              <a:rPr lang="en-US" altLang="he-IL" u="none"/>
              <a:t>  x  v  u</a:t>
            </a:r>
          </a:p>
          <a:p>
            <a:r>
              <a:rPr lang="en-US" altLang="he-IL" u="none"/>
              <a:t>      2  2  3</a:t>
            </a:r>
          </a:p>
        </p:txBody>
      </p:sp>
      <p:sp>
        <p:nvSpPr>
          <p:cNvPr id="11278" name="Line 23"/>
          <p:cNvSpPr>
            <a:spLocks noChangeShapeType="1"/>
          </p:cNvSpPr>
          <p:nvPr/>
        </p:nvSpPr>
        <p:spPr bwMode="auto">
          <a:xfrm>
            <a:off x="3687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6362700" y="390048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1280" name="Text Box 11"/>
          <p:cNvSpPr txBox="1">
            <a:spLocks noChangeArrowheads="1"/>
          </p:cNvSpPr>
          <p:nvPr/>
        </p:nvSpPr>
        <p:spPr bwMode="auto">
          <a:xfrm>
            <a:off x="6486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1281" name="Line 12"/>
          <p:cNvSpPr>
            <a:spLocks noChangeShapeType="1"/>
          </p:cNvSpPr>
          <p:nvPr/>
        </p:nvSpPr>
        <p:spPr bwMode="auto">
          <a:xfrm>
            <a:off x="5457826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Oval 16"/>
          <p:cNvSpPr>
            <a:spLocks noChangeArrowheads="1"/>
          </p:cNvSpPr>
          <p:nvPr/>
        </p:nvSpPr>
        <p:spPr bwMode="auto">
          <a:xfrm>
            <a:off x="6357938" y="2495551"/>
            <a:ext cx="590550" cy="5762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1283" name="Text Box 17"/>
          <p:cNvSpPr txBox="1">
            <a:spLocks noChangeArrowheads="1"/>
          </p:cNvSpPr>
          <p:nvPr/>
        </p:nvSpPr>
        <p:spPr bwMode="auto">
          <a:xfrm>
            <a:off x="6481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1284" name="Line 25"/>
          <p:cNvSpPr>
            <a:spLocks noChangeShapeType="1"/>
          </p:cNvSpPr>
          <p:nvPr/>
        </p:nvSpPr>
        <p:spPr bwMode="auto">
          <a:xfrm>
            <a:off x="6650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Line 27"/>
          <p:cNvSpPr>
            <a:spLocks noChangeShapeType="1"/>
          </p:cNvSpPr>
          <p:nvPr/>
        </p:nvSpPr>
        <p:spPr bwMode="auto">
          <a:xfrm flipV="1">
            <a:off x="5376864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6515100" y="2103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287" name="Oval 3"/>
          <p:cNvSpPr>
            <a:spLocks noChangeArrowheads="1"/>
          </p:cNvSpPr>
          <p:nvPr/>
        </p:nvSpPr>
        <p:spPr bwMode="auto">
          <a:xfrm>
            <a:off x="3400425" y="24971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1288" name="Text Box 4"/>
          <p:cNvSpPr txBox="1">
            <a:spLocks noChangeArrowheads="1"/>
          </p:cNvSpPr>
          <p:nvPr/>
        </p:nvSpPr>
        <p:spPr bwMode="auto">
          <a:xfrm>
            <a:off x="3524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1289" name="Oval 5"/>
          <p:cNvSpPr>
            <a:spLocks noChangeArrowheads="1"/>
          </p:cNvSpPr>
          <p:nvPr/>
        </p:nvSpPr>
        <p:spPr bwMode="auto">
          <a:xfrm>
            <a:off x="4881563" y="249078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1290" name="Text Box 6"/>
          <p:cNvSpPr txBox="1">
            <a:spLocks noChangeArrowheads="1"/>
          </p:cNvSpPr>
          <p:nvPr/>
        </p:nvSpPr>
        <p:spPr bwMode="auto">
          <a:xfrm>
            <a:off x="5005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1291" name="Line 7"/>
          <p:cNvSpPr>
            <a:spLocks noChangeShapeType="1"/>
          </p:cNvSpPr>
          <p:nvPr/>
        </p:nvSpPr>
        <p:spPr bwMode="auto">
          <a:xfrm>
            <a:off x="3976689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2" name="Oval 8"/>
          <p:cNvSpPr>
            <a:spLocks noChangeArrowheads="1"/>
          </p:cNvSpPr>
          <p:nvPr/>
        </p:nvSpPr>
        <p:spPr bwMode="auto">
          <a:xfrm>
            <a:off x="4881563" y="3906838"/>
            <a:ext cx="590550" cy="5762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/>
          </a:p>
        </p:txBody>
      </p:sp>
      <p:sp>
        <p:nvSpPr>
          <p:cNvPr id="11293" name="Text Box 9"/>
          <p:cNvSpPr txBox="1">
            <a:spLocks noChangeArrowheads="1"/>
          </p:cNvSpPr>
          <p:nvPr/>
        </p:nvSpPr>
        <p:spPr bwMode="auto">
          <a:xfrm>
            <a:off x="5005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altLang="he-IL" b="1" u="none">
              <a:solidFill>
                <a:schemeClr val="bg1"/>
              </a:solidFill>
            </a:endParaRPr>
          </a:p>
        </p:txBody>
      </p:sp>
      <p:sp>
        <p:nvSpPr>
          <p:cNvPr id="11294" name="Line 24"/>
          <p:cNvSpPr>
            <a:spLocks noChangeShapeType="1"/>
          </p:cNvSpPr>
          <p:nvPr/>
        </p:nvSpPr>
        <p:spPr bwMode="auto">
          <a:xfrm>
            <a:off x="5168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5" name="Text Box 28"/>
          <p:cNvSpPr txBox="1">
            <a:spLocks noChangeArrowheads="1"/>
          </p:cNvSpPr>
          <p:nvPr/>
        </p:nvSpPr>
        <p:spPr bwMode="auto">
          <a:xfrm>
            <a:off x="3581400" y="20843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11296" name="Text Box 29"/>
          <p:cNvSpPr txBox="1">
            <a:spLocks noChangeArrowheads="1"/>
          </p:cNvSpPr>
          <p:nvPr/>
        </p:nvSpPr>
        <p:spPr bwMode="auto">
          <a:xfrm>
            <a:off x="5048251" y="20939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1297" name="Text Box 34"/>
          <p:cNvSpPr txBox="1">
            <a:spLocks noChangeArrowheads="1"/>
          </p:cNvSpPr>
          <p:nvPr/>
        </p:nvSpPr>
        <p:spPr bwMode="auto">
          <a:xfrm>
            <a:off x="6510338" y="4398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5014913" y="43894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2" name="Oval 21"/>
          <p:cNvSpPr>
            <a:spLocks noChangeArrowheads="1"/>
          </p:cNvSpPr>
          <p:nvPr/>
        </p:nvSpPr>
        <p:spPr bwMode="auto">
          <a:xfrm>
            <a:off x="3381375" y="3906838"/>
            <a:ext cx="590550" cy="5762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/>
          </a:p>
        </p:txBody>
      </p:sp>
      <p:sp>
        <p:nvSpPr>
          <p:cNvPr id="11300" name="Text Box 22"/>
          <p:cNvSpPr txBox="1">
            <a:spLocks noChangeArrowheads="1"/>
          </p:cNvSpPr>
          <p:nvPr/>
        </p:nvSpPr>
        <p:spPr bwMode="auto">
          <a:xfrm>
            <a:off x="3519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2</a:t>
            </a:r>
            <a:endParaRPr lang="en-US" altLang="he-IL" b="1" u="none"/>
          </a:p>
        </p:txBody>
      </p:sp>
      <p:sp>
        <p:nvSpPr>
          <p:cNvPr id="11301" name="Text Box 32"/>
          <p:cNvSpPr txBox="1">
            <a:spLocks noChangeArrowheads="1"/>
          </p:cNvSpPr>
          <p:nvPr/>
        </p:nvSpPr>
        <p:spPr bwMode="auto">
          <a:xfrm>
            <a:off x="3533775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" y="1430639"/>
            <a:ext cx="11674852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717</Words>
  <Application>Microsoft Office PowerPoint</Application>
  <PresentationFormat>Widescreen</PresentationFormat>
  <Paragraphs>453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Lecture 11</vt:lpstr>
      <vt:lpstr>Representing graphs</vt:lpstr>
      <vt:lpstr>Adjacency list</vt:lpstr>
      <vt:lpstr>Breadth First Search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Depth First Search Traversal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84</cp:revision>
  <dcterms:created xsi:type="dcterms:W3CDTF">2019-07-12T07:18:02Z</dcterms:created>
  <dcterms:modified xsi:type="dcterms:W3CDTF">2020-02-10T09:05:26Z</dcterms:modified>
</cp:coreProperties>
</file>