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8" r:id="rId3"/>
    <p:sldId id="289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92" r:id="rId32"/>
    <p:sldId id="290" r:id="rId33"/>
    <p:sldId id="262" r:id="rId34"/>
    <p:sldId id="259" r:id="rId35"/>
    <p:sldId id="293" r:id="rId36"/>
    <p:sldId id="294" r:id="rId37"/>
    <p:sldId id="295" r:id="rId38"/>
    <p:sldId id="296" r:id="rId39"/>
    <p:sldId id="300" r:id="rId40"/>
    <p:sldId id="301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88"/>
            <p14:sldId id="289"/>
            <p14:sldId id="257"/>
            <p14:sldId id="258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92"/>
            <p14:sldId id="290"/>
            <p14:sldId id="262"/>
            <p14:sldId id="259"/>
            <p14:sldId id="293"/>
            <p14:sldId id="294"/>
            <p14:sldId id="295"/>
            <p14:sldId id="296"/>
            <p14:sldId id="300"/>
            <p14:sldId id="301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11" autoAdjust="0"/>
  </p:normalViewPr>
  <p:slideViewPr>
    <p:cSldViewPr snapToGrid="0">
      <p:cViewPr>
        <p:scale>
          <a:sx n="93" d="100"/>
          <a:sy n="93" d="100"/>
        </p:scale>
        <p:origin x="18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02186-669A-4F9C-A51B-4CD4EF406A4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F0F7F8A-E2E9-4C42-B324-9EA6B6522D69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Best case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DCD122-A191-46AF-9AA9-85D698D2E785}" type="parTrans" cxnId="{BF63DF43-685F-4058-895D-283A07031D84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6F12E8-1EC8-46DE-B707-893156901DE1}" type="sibTrans" cxnId="{BF63DF43-685F-4058-895D-283A07031D84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B03B71-24C2-425F-B574-48D2B1C853B0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Input array is already sorted.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ACFB07-5EA4-4B61-880C-C94DB47796B2}" type="parTrans" cxnId="{52E253F2-4A80-4605-9C9B-93C6B20E9C8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9D255-70A2-4CBA-B3BE-C7AA0B0BA1CB}" type="sibTrans" cxnId="{52E253F2-4A80-4605-9C9B-93C6B20E9C8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42D43E-9566-4568-9B81-D655D6DE79F7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T(n) is a linear function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DCED54-CD0F-4261-97E1-BD90CC0A287F}" type="parTrans" cxnId="{EC0C4B3E-3B2B-4AF9-806C-32214BDB264A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1045F3-1659-4939-ACE1-EEF59EDC3247}" type="sibTrans" cxnId="{EC0C4B3E-3B2B-4AF9-806C-32214BDB264A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17F6-47E3-4619-9411-60C8692EA7C3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Average case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F62A1-D759-4728-97E1-BC7D2A808B57}" type="parTrans" cxnId="{A12E8750-5A7E-4B53-89CA-859E4B46B1B7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255903-6359-4E59-BD30-4ADE23F0AF19}" type="sibTrans" cxnId="{A12E8750-5A7E-4B53-89CA-859E4B46B1B7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2663A8-947C-4119-9318-CF1899FDD166}">
      <dgm:prSet phldrT="[Text]" custT="1"/>
      <dgm:spPr/>
      <dgm:t>
        <a:bodyPr/>
        <a:lstStyle/>
        <a:p>
          <a:r>
            <a:rPr lang="en-IN" sz="2000" dirty="0" smtClean="0">
              <a:latin typeface="Arial" panose="020B0604020202020204" pitchFamily="34" charset="0"/>
              <a:cs typeface="Arial" panose="020B0604020202020204" pitchFamily="34" charset="0"/>
            </a:rPr>
            <a:t>Each element is halfway in order.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700D-074B-44FA-9E3F-9F09FF8341EF}" type="parTrans" cxnId="{2AC2A91F-D05E-44E2-9317-22AF9D10B9CC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55D710-69B1-4730-99B3-E9F792CB1957}" type="sibTrans" cxnId="{2AC2A91F-D05E-44E2-9317-22AF9D10B9CC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E6AA68-D488-4CBB-8728-E9263597CC4C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Worst case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F60E7E-FD38-449A-9EC2-9964AF804BE0}" type="parTrans" cxnId="{ECF81246-051B-41B0-85C2-D3E46AE99DA5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91CF5B-FF1F-4643-852C-656FE92B46C1}" type="sibTrans" cxnId="{ECF81246-051B-41B0-85C2-D3E46AE99DA5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29BD68-6683-41EE-A552-7157F5A757D5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array sorted in reverse order.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793072-DB20-4853-A9C2-4E6976D8C614}" type="parTrans" cxnId="{DDFD5319-9E30-407C-ABFC-BB11E33C730C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79CD25-6725-4BC5-A8E4-2522A8553568}" type="sibTrans" cxnId="{DDFD5319-9E30-407C-ABFC-BB11E33C730C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73B688-6BE8-4B96-8CD8-373C0952AE30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T(n) is a quadratic function.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59AEE6-816D-4D10-AC8C-C157E5B99DC0}" type="parTrans" cxnId="{269632C4-D2F9-44A9-9375-8183779478C9}">
      <dgm:prSet/>
      <dgm:spPr/>
      <dgm:t>
        <a:bodyPr/>
        <a:lstStyle/>
        <a:p>
          <a:endParaRPr lang="en-IN"/>
        </a:p>
      </dgm:t>
    </dgm:pt>
    <dgm:pt modelId="{E7B2407B-5213-45C8-87E2-F2E02F9D804C}" type="sibTrans" cxnId="{269632C4-D2F9-44A9-9375-8183779478C9}">
      <dgm:prSet/>
      <dgm:spPr/>
      <dgm:t>
        <a:bodyPr/>
        <a:lstStyle/>
        <a:p>
          <a:endParaRPr lang="en-IN"/>
        </a:p>
      </dgm:t>
    </dgm:pt>
    <dgm:pt modelId="{7C036A50-45D6-4C38-ADD6-7EA1CAE17810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Inner loop body is never executed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7C0FEF-BEE3-48BB-81FC-1086919AD42C}" type="parTrans" cxnId="{3BC3EC89-4615-4A51-BBB7-60AF8276E861}">
      <dgm:prSet/>
      <dgm:spPr/>
      <dgm:t>
        <a:bodyPr/>
        <a:lstStyle/>
        <a:p>
          <a:endParaRPr lang="en-IN"/>
        </a:p>
      </dgm:t>
    </dgm:pt>
    <dgm:pt modelId="{0DF21A22-3CBF-418F-A54C-50140245749E}" type="sibTrans" cxnId="{3BC3EC89-4615-4A51-BBB7-60AF8276E861}">
      <dgm:prSet/>
      <dgm:spPr/>
      <dgm:t>
        <a:bodyPr/>
        <a:lstStyle/>
        <a:p>
          <a:endParaRPr lang="en-IN"/>
        </a:p>
      </dgm:t>
    </dgm:pt>
    <dgm:pt modelId="{2452DD9D-D557-46A1-A6CE-F9464261C1D5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Inner loop body executed for all previous elements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4E4E22-E3B7-4075-ABE2-1D04BA939C04}" type="parTrans" cxnId="{48C551FF-33F6-4796-9323-E4AC7520D8F3}">
      <dgm:prSet/>
      <dgm:spPr/>
      <dgm:t>
        <a:bodyPr/>
        <a:lstStyle/>
        <a:p>
          <a:endParaRPr lang="en-IN"/>
        </a:p>
      </dgm:t>
    </dgm:pt>
    <dgm:pt modelId="{4E33DA5C-E948-45A4-A4FD-A44F5FF40751}" type="sibTrans" cxnId="{48C551FF-33F6-4796-9323-E4AC7520D8F3}">
      <dgm:prSet/>
      <dgm:spPr/>
      <dgm:t>
        <a:bodyPr/>
        <a:lstStyle/>
        <a:p>
          <a:endParaRPr lang="en-IN"/>
        </a:p>
      </dgm:t>
    </dgm:pt>
    <dgm:pt modelId="{C8238CAE-F51F-41CE-9386-2F08920D46E0}">
      <dgm:prSet phldrT="[Text]" custT="1"/>
      <dgm:spPr/>
      <dgm:t>
        <a:bodyPr/>
        <a:lstStyle/>
        <a:p>
          <a:r>
            <a:rPr lang="en-IN" sz="2000" b="1" i="0" dirty="0" smtClean="0"/>
            <a:t>O(</a:t>
          </a:r>
          <a:r>
            <a:rPr lang="en-IN" sz="2000" b="1" i="1" dirty="0" smtClean="0"/>
            <a:t>n</a:t>
          </a:r>
          <a:r>
            <a:rPr lang="en-IN" sz="2000" b="1" i="0" dirty="0" smtClean="0"/>
            <a:t>)</a:t>
          </a:r>
          <a:endParaRPr lang="en-IN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35DA2-0A27-41F8-BB5B-F68DA17D630E}" type="parTrans" cxnId="{0909A29F-03FA-4618-B680-9894CF6346F2}">
      <dgm:prSet/>
      <dgm:spPr/>
    </dgm:pt>
    <dgm:pt modelId="{3B9296C4-A597-4CE5-9D70-24D1FE9DBFD1}" type="sibTrans" cxnId="{0909A29F-03FA-4618-B680-9894CF6346F2}">
      <dgm:prSet/>
      <dgm:spPr/>
    </dgm:pt>
    <dgm:pt modelId="{7C554C3F-F9D6-4C56-B268-EA8864F25D58}">
      <dgm:prSet phldrT="[Text]" custT="1"/>
      <dgm:spPr/>
      <dgm:t>
        <a:bodyPr/>
        <a:lstStyle/>
        <a:p>
          <a:r>
            <a:rPr lang="en-IN" sz="2000" b="1" i="0" dirty="0" smtClean="0"/>
            <a:t>O(</a:t>
          </a:r>
          <a:r>
            <a:rPr lang="en-IN" sz="2000" b="1" i="1" dirty="0" smtClean="0"/>
            <a:t>n</a:t>
          </a:r>
          <a:r>
            <a:rPr lang="en-IN" sz="2000" b="1" i="0" baseline="30000" dirty="0" smtClean="0"/>
            <a:t>2</a:t>
          </a:r>
          <a:r>
            <a:rPr lang="en-IN" sz="2000" b="1" i="0" dirty="0" smtClean="0"/>
            <a:t>)</a:t>
          </a:r>
          <a:endParaRPr lang="en-IN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91EEF-46EE-4561-A8A7-124DEA07EBB6}" type="parTrans" cxnId="{8C9C46E0-8049-4D5B-A8F5-B8698B8A5DA3}">
      <dgm:prSet/>
      <dgm:spPr/>
    </dgm:pt>
    <dgm:pt modelId="{9EB7242B-1A5E-4B2D-85F0-DF898087C625}" type="sibTrans" cxnId="{8C9C46E0-8049-4D5B-A8F5-B8698B8A5DA3}">
      <dgm:prSet/>
      <dgm:spPr/>
    </dgm:pt>
    <dgm:pt modelId="{B2E1A6F6-3D70-4D1B-B62A-13C66808DCA5}">
      <dgm:prSet phldrT="[Text]" custT="1"/>
      <dgm:spPr/>
      <dgm:t>
        <a:bodyPr/>
        <a:lstStyle/>
        <a:p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53D45E-1136-427D-941F-5D0674B36368}" type="parTrans" cxnId="{DC330D35-B067-4BF9-9677-E46AE430C3C8}">
      <dgm:prSet/>
      <dgm:spPr/>
    </dgm:pt>
    <dgm:pt modelId="{2A6C3D7A-BD18-4BEF-A1E5-68B67E06C89E}" type="sibTrans" cxnId="{DC330D35-B067-4BF9-9677-E46AE430C3C8}">
      <dgm:prSet/>
      <dgm:spPr/>
    </dgm:pt>
    <dgm:pt modelId="{68459151-5EFB-486D-85E6-FAD37D765A99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T(n) is a quadratic function.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7B868-C0CD-4878-9985-C9BB884C3970}" type="parTrans" cxnId="{480A8EAE-9CAF-4079-834E-1A9292C6D34F}">
      <dgm:prSet/>
      <dgm:spPr/>
    </dgm:pt>
    <dgm:pt modelId="{2C05D30B-87A8-4B83-9FE2-4EAB6D2FF92A}" type="sibTrans" cxnId="{480A8EAE-9CAF-4079-834E-1A9292C6D34F}">
      <dgm:prSet/>
      <dgm:spPr/>
    </dgm:pt>
    <dgm:pt modelId="{81639896-582F-42C0-8DC2-C8DCB8AA1956}">
      <dgm:prSet custT="1"/>
      <dgm:spPr/>
      <dgm:t>
        <a:bodyPr/>
        <a:lstStyle/>
        <a:p>
          <a:r>
            <a:rPr lang="en-IN" sz="2000" b="1" i="0" dirty="0" smtClean="0"/>
            <a:t>O(</a:t>
          </a:r>
          <a:r>
            <a:rPr lang="en-IN" sz="2000" b="1" i="1" dirty="0" smtClean="0"/>
            <a:t>n</a:t>
          </a:r>
          <a:r>
            <a:rPr lang="en-IN" sz="2000" b="1" i="0" baseline="30000" dirty="0" smtClean="0"/>
            <a:t>2</a:t>
          </a:r>
          <a:r>
            <a:rPr lang="en-IN" sz="2000" b="1" i="0" dirty="0" smtClean="0"/>
            <a:t>)</a:t>
          </a:r>
          <a:endParaRPr lang="en-IN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ABA89-4780-479E-B52F-6A059DC47925}" type="parTrans" cxnId="{1289C4B6-7101-4AE1-BE02-E3FCE288B14E}">
      <dgm:prSet/>
      <dgm:spPr/>
      <dgm:t>
        <a:bodyPr/>
        <a:lstStyle/>
        <a:p>
          <a:endParaRPr lang="en-IN"/>
        </a:p>
      </dgm:t>
    </dgm:pt>
    <dgm:pt modelId="{8F0B31B4-50CE-4468-BFE3-04971BC840DC}" type="sibTrans" cxnId="{1289C4B6-7101-4AE1-BE02-E3FCE288B14E}">
      <dgm:prSet/>
      <dgm:spPr/>
      <dgm:t>
        <a:bodyPr/>
        <a:lstStyle/>
        <a:p>
          <a:endParaRPr lang="en-IN"/>
        </a:p>
      </dgm:t>
    </dgm:pt>
    <dgm:pt modelId="{F3C20C8E-BAE8-447D-BA7B-84EE985C7124}" type="pres">
      <dgm:prSet presAssocID="{73802186-669A-4F9C-A51B-4CD4EF406A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B8B69B-CD2D-40F8-B9E1-528428F2847F}" type="pres">
      <dgm:prSet presAssocID="{BF0F7F8A-E2E9-4C42-B324-9EA6B6522D69}" presName="composite" presStyleCnt="0"/>
      <dgm:spPr/>
    </dgm:pt>
    <dgm:pt modelId="{D0D6F43E-3C5C-4CA1-8455-F758B2C20817}" type="pres">
      <dgm:prSet presAssocID="{BF0F7F8A-E2E9-4C42-B324-9EA6B6522D6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DB8491-2B01-4E7A-B4DC-117A51BF7791}" type="pres">
      <dgm:prSet presAssocID="{BF0F7F8A-E2E9-4C42-B324-9EA6B6522D6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1DBCA6-F3C4-470E-BD28-24B6150896AD}" type="pres">
      <dgm:prSet presAssocID="{236F12E8-1EC8-46DE-B707-893156901DE1}" presName="space" presStyleCnt="0"/>
      <dgm:spPr/>
    </dgm:pt>
    <dgm:pt modelId="{CC2299D9-C637-4D91-8849-F9E1540D9E9D}" type="pres">
      <dgm:prSet presAssocID="{3C9717F6-47E3-4619-9411-60C8692EA7C3}" presName="composite" presStyleCnt="0"/>
      <dgm:spPr/>
    </dgm:pt>
    <dgm:pt modelId="{A4DE71E9-FA2E-47ED-99CB-ABBD38EA99E9}" type="pres">
      <dgm:prSet presAssocID="{3C9717F6-47E3-4619-9411-60C8692EA7C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D387D4-A913-41F9-9B71-3A12445C1E92}" type="pres">
      <dgm:prSet presAssocID="{3C9717F6-47E3-4619-9411-60C8692EA7C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0BF68C-A1E1-4ECB-A512-773417CC1D48}" type="pres">
      <dgm:prSet presAssocID="{B6255903-6359-4E59-BD30-4ADE23F0AF19}" presName="space" presStyleCnt="0"/>
      <dgm:spPr/>
    </dgm:pt>
    <dgm:pt modelId="{BECC09CD-CCDB-4467-BD85-E5A88810BE50}" type="pres">
      <dgm:prSet presAssocID="{7CE6AA68-D488-4CBB-8728-E9263597CC4C}" presName="composite" presStyleCnt="0"/>
      <dgm:spPr/>
    </dgm:pt>
    <dgm:pt modelId="{0DCDF319-FD2E-48BA-A3B9-AF1165642A87}" type="pres">
      <dgm:prSet presAssocID="{7CE6AA68-D488-4CBB-8728-E9263597CC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1D2DB4-7B90-47EE-8DA3-C22904D464A6}" type="pres">
      <dgm:prSet presAssocID="{7CE6AA68-D488-4CBB-8728-E9263597CC4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78931C8-C258-40C0-9411-51DB264CE4C1}" type="presOf" srcId="{68459151-5EFB-486D-85E6-FAD37D765A99}" destId="{1CD387D4-A913-41F9-9B71-3A12445C1E92}" srcOrd="0" destOrd="1" presId="urn:microsoft.com/office/officeart/2005/8/layout/hList1"/>
    <dgm:cxn modelId="{2AC2A91F-D05E-44E2-9317-22AF9D10B9CC}" srcId="{3C9717F6-47E3-4619-9411-60C8692EA7C3}" destId="{252663A8-947C-4119-9318-CF1899FDD166}" srcOrd="0" destOrd="0" parTransId="{BDA1700D-074B-44FA-9E3F-9F09FF8341EF}" sibTransId="{7655D710-69B1-4730-99B3-E9F792CB1957}"/>
    <dgm:cxn modelId="{48C551FF-33F6-4796-9323-E4AC7520D8F3}" srcId="{7CE6AA68-D488-4CBB-8728-E9263597CC4C}" destId="{2452DD9D-D557-46A1-A6CE-F9464261C1D5}" srcOrd="1" destOrd="0" parTransId="{1C4E4E22-E3B7-4075-ABE2-1D04BA939C04}" sibTransId="{4E33DA5C-E948-45A4-A4FD-A44F5FF40751}"/>
    <dgm:cxn modelId="{D4FBE2F6-761B-42CD-AC9F-D3A6354C217B}" type="presOf" srcId="{7C036A50-45D6-4C38-ADD6-7EA1CAE17810}" destId="{77DB8491-2B01-4E7A-B4DC-117A51BF7791}" srcOrd="0" destOrd="1" presId="urn:microsoft.com/office/officeart/2005/8/layout/hList1"/>
    <dgm:cxn modelId="{269632C4-D2F9-44A9-9375-8183779478C9}" srcId="{7CE6AA68-D488-4CBB-8728-E9263597CC4C}" destId="{5173B688-6BE8-4B96-8CD8-373C0952AE30}" srcOrd="2" destOrd="0" parTransId="{3559AEE6-816D-4D10-AC8C-C157E5B99DC0}" sibTransId="{E7B2407B-5213-45C8-87E2-F2E02F9D804C}"/>
    <dgm:cxn modelId="{DDFD5319-9E30-407C-ABFC-BB11E33C730C}" srcId="{7CE6AA68-D488-4CBB-8728-E9263597CC4C}" destId="{9F29BD68-6683-41EE-A552-7157F5A757D5}" srcOrd="0" destOrd="0" parTransId="{B4793072-DB20-4853-A9C2-4E6976D8C614}" sibTransId="{7E79CD25-6725-4BC5-A8E4-2522A8553568}"/>
    <dgm:cxn modelId="{EC0C4B3E-3B2B-4AF9-806C-32214BDB264A}" srcId="{BF0F7F8A-E2E9-4C42-B324-9EA6B6522D69}" destId="{CD42D43E-9566-4568-9B81-D655D6DE79F7}" srcOrd="2" destOrd="0" parTransId="{A9DCED54-CD0F-4261-97E1-BD90CC0A287F}" sibTransId="{821045F3-1659-4939-ACE1-EEF59EDC3247}"/>
    <dgm:cxn modelId="{3ED1066E-F171-49FF-BFF3-94AE10D265EC}" type="presOf" srcId="{73802186-669A-4F9C-A51B-4CD4EF406A4A}" destId="{F3C20C8E-BAE8-447D-BA7B-84EE985C7124}" srcOrd="0" destOrd="0" presId="urn:microsoft.com/office/officeart/2005/8/layout/hList1"/>
    <dgm:cxn modelId="{AE6D59C9-9BA8-4F2D-846C-5DD7967C2C0E}" type="presOf" srcId="{C8238CAE-F51F-41CE-9386-2F08920D46E0}" destId="{77DB8491-2B01-4E7A-B4DC-117A51BF7791}" srcOrd="0" destOrd="3" presId="urn:microsoft.com/office/officeart/2005/8/layout/hList1"/>
    <dgm:cxn modelId="{0909A29F-03FA-4618-B680-9894CF6346F2}" srcId="{BF0F7F8A-E2E9-4C42-B324-9EA6B6522D69}" destId="{C8238CAE-F51F-41CE-9386-2F08920D46E0}" srcOrd="3" destOrd="0" parTransId="{59C35DA2-0A27-41F8-BB5B-F68DA17D630E}" sibTransId="{3B9296C4-A597-4CE5-9D70-24D1FE9DBFD1}"/>
    <dgm:cxn modelId="{38C9ED05-89AA-4E5F-AB8F-E9AAA7734D9A}" type="presOf" srcId="{7C554C3F-F9D6-4C56-B268-EA8864F25D58}" destId="{021D2DB4-7B90-47EE-8DA3-C22904D464A6}" srcOrd="0" destOrd="3" presId="urn:microsoft.com/office/officeart/2005/8/layout/hList1"/>
    <dgm:cxn modelId="{3BC3EC89-4615-4A51-BBB7-60AF8276E861}" srcId="{BF0F7F8A-E2E9-4C42-B324-9EA6B6522D69}" destId="{7C036A50-45D6-4C38-ADD6-7EA1CAE17810}" srcOrd="1" destOrd="0" parTransId="{357C0FEF-BEE3-48BB-81FC-1086919AD42C}" sibTransId="{0DF21A22-3CBF-418F-A54C-50140245749E}"/>
    <dgm:cxn modelId="{8C9C46E0-8049-4D5B-A8F5-B8698B8A5DA3}" srcId="{7CE6AA68-D488-4CBB-8728-E9263597CC4C}" destId="{7C554C3F-F9D6-4C56-B268-EA8864F25D58}" srcOrd="3" destOrd="0" parTransId="{93A91EEF-46EE-4561-A8A7-124DEA07EBB6}" sibTransId="{9EB7242B-1A5E-4B2D-85F0-DF898087C625}"/>
    <dgm:cxn modelId="{DC330D35-B067-4BF9-9677-E46AE430C3C8}" srcId="{3C9717F6-47E3-4619-9411-60C8692EA7C3}" destId="{B2E1A6F6-3D70-4D1B-B62A-13C66808DCA5}" srcOrd="3" destOrd="0" parTransId="{4B53D45E-1136-427D-941F-5D0674B36368}" sibTransId="{2A6C3D7A-BD18-4BEF-A1E5-68B67E06C89E}"/>
    <dgm:cxn modelId="{C7BC8E70-F80B-4A4F-A01B-1775E3C30F4A}" type="presOf" srcId="{B5B03B71-24C2-425F-B574-48D2B1C853B0}" destId="{77DB8491-2B01-4E7A-B4DC-117A51BF7791}" srcOrd="0" destOrd="0" presId="urn:microsoft.com/office/officeart/2005/8/layout/hList1"/>
    <dgm:cxn modelId="{DAF8C608-8FBD-4C57-A613-E0FDD182BCA0}" type="presOf" srcId="{CD42D43E-9566-4568-9B81-D655D6DE79F7}" destId="{77DB8491-2B01-4E7A-B4DC-117A51BF7791}" srcOrd="0" destOrd="2" presId="urn:microsoft.com/office/officeart/2005/8/layout/hList1"/>
    <dgm:cxn modelId="{1289C4B6-7101-4AE1-BE02-E3FCE288B14E}" srcId="{3C9717F6-47E3-4619-9411-60C8692EA7C3}" destId="{81639896-582F-42C0-8DC2-C8DCB8AA1956}" srcOrd="2" destOrd="0" parTransId="{3C5ABA89-4780-479E-B52F-6A059DC47925}" sibTransId="{8F0B31B4-50CE-4468-BFE3-04971BC840DC}"/>
    <dgm:cxn modelId="{52E253F2-4A80-4605-9C9B-93C6B20E9C82}" srcId="{BF0F7F8A-E2E9-4C42-B324-9EA6B6522D69}" destId="{B5B03B71-24C2-425F-B574-48D2B1C853B0}" srcOrd="0" destOrd="0" parTransId="{A1ACFB07-5EA4-4B61-880C-C94DB47796B2}" sibTransId="{ECF9D255-70A2-4CBA-B3BE-C7AA0B0BA1CB}"/>
    <dgm:cxn modelId="{1F523FC7-2D5B-40E5-BC20-C0D0C6133A6D}" type="presOf" srcId="{5173B688-6BE8-4B96-8CD8-373C0952AE30}" destId="{021D2DB4-7B90-47EE-8DA3-C22904D464A6}" srcOrd="0" destOrd="2" presId="urn:microsoft.com/office/officeart/2005/8/layout/hList1"/>
    <dgm:cxn modelId="{F8600F96-8704-45D4-9EEA-E74E9F0E2ECD}" type="presOf" srcId="{252663A8-947C-4119-9318-CF1899FDD166}" destId="{1CD387D4-A913-41F9-9B71-3A12445C1E92}" srcOrd="0" destOrd="0" presId="urn:microsoft.com/office/officeart/2005/8/layout/hList1"/>
    <dgm:cxn modelId="{12C6BF93-A7B6-4136-804F-BB87C9E72608}" type="presOf" srcId="{81639896-582F-42C0-8DC2-C8DCB8AA1956}" destId="{1CD387D4-A913-41F9-9B71-3A12445C1E92}" srcOrd="0" destOrd="2" presId="urn:microsoft.com/office/officeart/2005/8/layout/hList1"/>
    <dgm:cxn modelId="{DE20B260-C6AD-410F-A270-50DEADE21832}" type="presOf" srcId="{7CE6AA68-D488-4CBB-8728-E9263597CC4C}" destId="{0DCDF319-FD2E-48BA-A3B9-AF1165642A87}" srcOrd="0" destOrd="0" presId="urn:microsoft.com/office/officeart/2005/8/layout/hList1"/>
    <dgm:cxn modelId="{81D49A5A-02D2-4ED6-A75B-774D07698335}" type="presOf" srcId="{9F29BD68-6683-41EE-A552-7157F5A757D5}" destId="{021D2DB4-7B90-47EE-8DA3-C22904D464A6}" srcOrd="0" destOrd="0" presId="urn:microsoft.com/office/officeart/2005/8/layout/hList1"/>
    <dgm:cxn modelId="{33358846-18FF-4958-88C9-1C5C8EDDFF82}" type="presOf" srcId="{BF0F7F8A-E2E9-4C42-B324-9EA6B6522D69}" destId="{D0D6F43E-3C5C-4CA1-8455-F758B2C20817}" srcOrd="0" destOrd="0" presId="urn:microsoft.com/office/officeart/2005/8/layout/hList1"/>
    <dgm:cxn modelId="{D3687FB7-C89A-4252-B07F-A2704B7843FD}" type="presOf" srcId="{B2E1A6F6-3D70-4D1B-B62A-13C66808DCA5}" destId="{1CD387D4-A913-41F9-9B71-3A12445C1E92}" srcOrd="0" destOrd="3" presId="urn:microsoft.com/office/officeart/2005/8/layout/hList1"/>
    <dgm:cxn modelId="{BF63DF43-685F-4058-895D-283A07031D84}" srcId="{73802186-669A-4F9C-A51B-4CD4EF406A4A}" destId="{BF0F7F8A-E2E9-4C42-B324-9EA6B6522D69}" srcOrd="0" destOrd="0" parTransId="{3ADCD122-A191-46AF-9AA9-85D698D2E785}" sibTransId="{236F12E8-1EC8-46DE-B707-893156901DE1}"/>
    <dgm:cxn modelId="{2BB57871-FA20-4A1E-9890-77430DA9687B}" type="presOf" srcId="{3C9717F6-47E3-4619-9411-60C8692EA7C3}" destId="{A4DE71E9-FA2E-47ED-99CB-ABBD38EA99E9}" srcOrd="0" destOrd="0" presId="urn:microsoft.com/office/officeart/2005/8/layout/hList1"/>
    <dgm:cxn modelId="{A12E8750-5A7E-4B53-89CA-859E4B46B1B7}" srcId="{73802186-669A-4F9C-A51B-4CD4EF406A4A}" destId="{3C9717F6-47E3-4619-9411-60C8692EA7C3}" srcOrd="1" destOrd="0" parTransId="{DA3F62A1-D759-4728-97E1-BC7D2A808B57}" sibTransId="{B6255903-6359-4E59-BD30-4ADE23F0AF19}"/>
    <dgm:cxn modelId="{ECF81246-051B-41B0-85C2-D3E46AE99DA5}" srcId="{73802186-669A-4F9C-A51B-4CD4EF406A4A}" destId="{7CE6AA68-D488-4CBB-8728-E9263597CC4C}" srcOrd="2" destOrd="0" parTransId="{A0F60E7E-FD38-449A-9EC2-9964AF804BE0}" sibTransId="{9591CF5B-FF1F-4643-852C-656FE92B46C1}"/>
    <dgm:cxn modelId="{480A8EAE-9CAF-4079-834E-1A9292C6D34F}" srcId="{3C9717F6-47E3-4619-9411-60C8692EA7C3}" destId="{68459151-5EFB-486D-85E6-FAD37D765A99}" srcOrd="1" destOrd="0" parTransId="{7827B868-C0CD-4878-9985-C9BB884C3970}" sibTransId="{2C05D30B-87A8-4B83-9FE2-4EAB6D2FF92A}"/>
    <dgm:cxn modelId="{1020F8C2-D7FC-40D6-B553-55B7FD602792}" type="presOf" srcId="{2452DD9D-D557-46A1-A6CE-F9464261C1D5}" destId="{021D2DB4-7B90-47EE-8DA3-C22904D464A6}" srcOrd="0" destOrd="1" presId="urn:microsoft.com/office/officeart/2005/8/layout/hList1"/>
    <dgm:cxn modelId="{8383543E-30D9-4768-AAC7-3BC423B9B902}" type="presParOf" srcId="{F3C20C8E-BAE8-447D-BA7B-84EE985C7124}" destId="{51B8B69B-CD2D-40F8-B9E1-528428F2847F}" srcOrd="0" destOrd="0" presId="urn:microsoft.com/office/officeart/2005/8/layout/hList1"/>
    <dgm:cxn modelId="{919D8591-C72B-4E8F-9FDD-0C439F0E626F}" type="presParOf" srcId="{51B8B69B-CD2D-40F8-B9E1-528428F2847F}" destId="{D0D6F43E-3C5C-4CA1-8455-F758B2C20817}" srcOrd="0" destOrd="0" presId="urn:microsoft.com/office/officeart/2005/8/layout/hList1"/>
    <dgm:cxn modelId="{044F2C56-5A94-4D7F-9607-47E0E0FDF95A}" type="presParOf" srcId="{51B8B69B-CD2D-40F8-B9E1-528428F2847F}" destId="{77DB8491-2B01-4E7A-B4DC-117A51BF7791}" srcOrd="1" destOrd="0" presId="urn:microsoft.com/office/officeart/2005/8/layout/hList1"/>
    <dgm:cxn modelId="{CE083159-A773-45D8-9420-0E25ECE7CD41}" type="presParOf" srcId="{F3C20C8E-BAE8-447D-BA7B-84EE985C7124}" destId="{081DBCA6-F3C4-470E-BD28-24B6150896AD}" srcOrd="1" destOrd="0" presId="urn:microsoft.com/office/officeart/2005/8/layout/hList1"/>
    <dgm:cxn modelId="{D1CDE684-B7AB-424D-B103-5E7A6F01BF5E}" type="presParOf" srcId="{F3C20C8E-BAE8-447D-BA7B-84EE985C7124}" destId="{CC2299D9-C637-4D91-8849-F9E1540D9E9D}" srcOrd="2" destOrd="0" presId="urn:microsoft.com/office/officeart/2005/8/layout/hList1"/>
    <dgm:cxn modelId="{98FCD740-0220-4E92-8AD8-BFF774B4EEB2}" type="presParOf" srcId="{CC2299D9-C637-4D91-8849-F9E1540D9E9D}" destId="{A4DE71E9-FA2E-47ED-99CB-ABBD38EA99E9}" srcOrd="0" destOrd="0" presId="urn:microsoft.com/office/officeart/2005/8/layout/hList1"/>
    <dgm:cxn modelId="{60751562-29CD-4425-8B8B-29D4DCBAEF03}" type="presParOf" srcId="{CC2299D9-C637-4D91-8849-F9E1540D9E9D}" destId="{1CD387D4-A913-41F9-9B71-3A12445C1E92}" srcOrd="1" destOrd="0" presId="urn:microsoft.com/office/officeart/2005/8/layout/hList1"/>
    <dgm:cxn modelId="{B14C7846-9905-4555-96C0-7902677BFDB6}" type="presParOf" srcId="{F3C20C8E-BAE8-447D-BA7B-84EE985C7124}" destId="{140BF68C-A1E1-4ECB-A512-773417CC1D48}" srcOrd="3" destOrd="0" presId="urn:microsoft.com/office/officeart/2005/8/layout/hList1"/>
    <dgm:cxn modelId="{0D493151-2F0F-425D-BD0F-27A5F5AC3123}" type="presParOf" srcId="{F3C20C8E-BAE8-447D-BA7B-84EE985C7124}" destId="{BECC09CD-CCDB-4467-BD85-E5A88810BE50}" srcOrd="4" destOrd="0" presId="urn:microsoft.com/office/officeart/2005/8/layout/hList1"/>
    <dgm:cxn modelId="{2DFC4BEB-56D6-4F2C-8E68-706862C36493}" type="presParOf" srcId="{BECC09CD-CCDB-4467-BD85-E5A88810BE50}" destId="{0DCDF319-FD2E-48BA-A3B9-AF1165642A87}" srcOrd="0" destOrd="0" presId="urn:microsoft.com/office/officeart/2005/8/layout/hList1"/>
    <dgm:cxn modelId="{875FBFB0-26BC-49BF-B123-0FF7C2B78CFC}" type="presParOf" srcId="{BECC09CD-CCDB-4467-BD85-E5A88810BE50}" destId="{021D2DB4-7B90-47EE-8DA3-C22904D464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6F43E-3C5C-4CA1-8455-F758B2C20817}">
      <dsp:nvSpPr>
        <dsp:cNvPr id="0" name=""/>
        <dsp:cNvSpPr/>
      </dsp:nvSpPr>
      <dsp:spPr>
        <a:xfrm>
          <a:off x="2665" y="36815"/>
          <a:ext cx="2598845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Best case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65" y="36815"/>
        <a:ext cx="2598845" cy="604800"/>
      </dsp:txXfrm>
    </dsp:sp>
    <dsp:sp modelId="{77DB8491-2B01-4E7A-B4DC-117A51BF7791}">
      <dsp:nvSpPr>
        <dsp:cNvPr id="0" name=""/>
        <dsp:cNvSpPr/>
      </dsp:nvSpPr>
      <dsp:spPr>
        <a:xfrm>
          <a:off x="2665" y="641615"/>
          <a:ext cx="2598845" cy="25219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Input array is already sorted.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Inner loop body is never executed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T(n) is a linear function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i="0" kern="1200" dirty="0" smtClean="0"/>
            <a:t>O(</a:t>
          </a:r>
          <a:r>
            <a:rPr lang="en-IN" sz="2000" b="1" i="1" kern="1200" dirty="0" smtClean="0"/>
            <a:t>n</a:t>
          </a:r>
          <a:r>
            <a:rPr lang="en-IN" sz="2000" b="1" i="0" kern="1200" dirty="0" smtClean="0"/>
            <a:t>)</a:t>
          </a:r>
          <a:endParaRPr lang="en-IN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65" y="641615"/>
        <a:ext cx="2598845" cy="2521968"/>
      </dsp:txXfrm>
    </dsp:sp>
    <dsp:sp modelId="{A4DE71E9-FA2E-47ED-99CB-ABBD38EA99E9}">
      <dsp:nvSpPr>
        <dsp:cNvPr id="0" name=""/>
        <dsp:cNvSpPr/>
      </dsp:nvSpPr>
      <dsp:spPr>
        <a:xfrm>
          <a:off x="2965349" y="36815"/>
          <a:ext cx="2598845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Average case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5349" y="36815"/>
        <a:ext cx="2598845" cy="604800"/>
      </dsp:txXfrm>
    </dsp:sp>
    <dsp:sp modelId="{1CD387D4-A913-41F9-9B71-3A12445C1E92}">
      <dsp:nvSpPr>
        <dsp:cNvPr id="0" name=""/>
        <dsp:cNvSpPr/>
      </dsp:nvSpPr>
      <dsp:spPr>
        <a:xfrm>
          <a:off x="2965349" y="641615"/>
          <a:ext cx="2598845" cy="25219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Each element is halfway in order.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T(n) is a quadratic function.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i="0" kern="1200" dirty="0" smtClean="0"/>
            <a:t>O(</a:t>
          </a:r>
          <a:r>
            <a:rPr lang="en-IN" sz="2000" b="1" i="1" kern="1200" dirty="0" smtClean="0"/>
            <a:t>n</a:t>
          </a:r>
          <a:r>
            <a:rPr lang="en-IN" sz="2000" b="1" i="0" kern="1200" baseline="30000" dirty="0" smtClean="0"/>
            <a:t>2</a:t>
          </a:r>
          <a:r>
            <a:rPr lang="en-IN" sz="2000" b="1" i="0" kern="1200" dirty="0" smtClean="0"/>
            <a:t>)</a:t>
          </a:r>
          <a:endParaRPr lang="en-IN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5349" y="641615"/>
        <a:ext cx="2598845" cy="2521968"/>
      </dsp:txXfrm>
    </dsp:sp>
    <dsp:sp modelId="{0DCDF319-FD2E-48BA-A3B9-AF1165642A87}">
      <dsp:nvSpPr>
        <dsp:cNvPr id="0" name=""/>
        <dsp:cNvSpPr/>
      </dsp:nvSpPr>
      <dsp:spPr>
        <a:xfrm>
          <a:off x="5928033" y="36815"/>
          <a:ext cx="2598845" cy="604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Worst case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8033" y="36815"/>
        <a:ext cx="2598845" cy="604800"/>
      </dsp:txXfrm>
    </dsp:sp>
    <dsp:sp modelId="{021D2DB4-7B90-47EE-8DA3-C22904D464A6}">
      <dsp:nvSpPr>
        <dsp:cNvPr id="0" name=""/>
        <dsp:cNvSpPr/>
      </dsp:nvSpPr>
      <dsp:spPr>
        <a:xfrm>
          <a:off x="5928033" y="641615"/>
          <a:ext cx="2598845" cy="25219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array sorted in reverse order.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Inner loop body executed for all previous elements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T(n) is a quadratic function.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i="0" kern="1200" dirty="0" smtClean="0"/>
            <a:t>O(</a:t>
          </a:r>
          <a:r>
            <a:rPr lang="en-IN" sz="2000" b="1" i="1" kern="1200" dirty="0" smtClean="0"/>
            <a:t>n</a:t>
          </a:r>
          <a:r>
            <a:rPr lang="en-IN" sz="2000" b="1" i="0" kern="1200" baseline="30000" dirty="0" smtClean="0"/>
            <a:t>2</a:t>
          </a:r>
          <a:r>
            <a:rPr lang="en-IN" sz="2000" b="1" i="0" kern="1200" dirty="0" smtClean="0"/>
            <a:t>)</a:t>
          </a:r>
          <a:endParaRPr lang="en-IN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8033" y="641615"/>
        <a:ext cx="2598845" cy="2521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800149" y="462602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1035158" y="266476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1035158" y="266476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1073615" y="3027961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1073615" y="3027961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056524" y="457047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082161" y="459611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073616" y="269814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073616" y="269814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167619" y="302715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Imagine a few playing cards in your hand.</a:t>
            </a:r>
          </a:p>
          <a:p>
            <a:pPr marL="0" indent="0">
              <a:buNone/>
            </a:pPr>
            <a:r>
              <a:rPr lang="en-IN" b="1" dirty="0" smtClean="0"/>
              <a:t>How do you arrange the cards in sorted order??????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286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63" y="2781656"/>
            <a:ext cx="4411039" cy="35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167619" y="302715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0" y="2247065"/>
            <a:ext cx="2750679" cy="1114378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364172" y="368891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364172" y="368891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1" y="2219593"/>
            <a:ext cx="3315279" cy="1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376990" y="397475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1" y="2219593"/>
            <a:ext cx="3315279" cy="1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376990" y="397475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1" y="2219593"/>
            <a:ext cx="3315279" cy="1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15446" y="368891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1" y="2219593"/>
            <a:ext cx="3315279" cy="1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15446" y="368891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42" y="1852698"/>
            <a:ext cx="3611577" cy="15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15446" y="3932473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42" y="1856971"/>
            <a:ext cx="3611577" cy="15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28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15446" y="3932473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42" y="1856971"/>
            <a:ext cx="3611577" cy="15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29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53902" y="458622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42" y="1856971"/>
            <a:ext cx="3611577" cy="15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you sort the cards in your hand???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extract a card</a:t>
            </a:r>
          </a:p>
          <a:p>
            <a:r>
              <a:rPr lang="en-IN" dirty="0" smtClean="0"/>
              <a:t>Shift the remaining cards</a:t>
            </a:r>
          </a:p>
          <a:p>
            <a:r>
              <a:rPr lang="en-IN" dirty="0" smtClean="0"/>
              <a:t>Insert the extracted card in the correct place.</a:t>
            </a:r>
          </a:p>
          <a:p>
            <a:r>
              <a:rPr lang="en-IN" dirty="0" smtClean="0"/>
              <a:t>Repeat the process till all the cards are sorted.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34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30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53902" y="458622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44" y="1939406"/>
            <a:ext cx="3736638" cy="1493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23" y="4934732"/>
            <a:ext cx="2763629" cy="14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2050" name="Picture 2" descr="Image result for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0" y="354399"/>
            <a:ext cx="11758665" cy="61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the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dirty="0"/>
              <a:t>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32</a:t>
            </a:fld>
            <a:endParaRPr lang="en-SG" dirty="0"/>
          </a:p>
        </p:txBody>
      </p:sp>
      <p:sp>
        <p:nvSpPr>
          <p:cNvPr id="8" name="Right Brace 7"/>
          <p:cNvSpPr/>
          <p:nvPr/>
        </p:nvSpPr>
        <p:spPr>
          <a:xfrm>
            <a:off x="6673755" y="2264635"/>
            <a:ext cx="1397238" cy="285545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524571" y="2662015"/>
            <a:ext cx="4781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pre-condition of this for loop?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281727" y="3346641"/>
            <a:ext cx="491384" cy="1256232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9861" y="3251482"/>
            <a:ext cx="2305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times will the while loop execute?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 </a:t>
            </a:r>
            <a:r>
              <a:rPr lang="en-US" sz="2800" dirty="0"/>
              <a:t>=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+ t</a:t>
            </a:r>
            <a:r>
              <a:rPr lang="en-US" baseline="-25000" dirty="0"/>
              <a:t>3</a:t>
            </a:r>
            <a:r>
              <a:rPr lang="en-US" dirty="0"/>
              <a:t> + … +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, where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is number of </a:t>
            </a:r>
            <a:r>
              <a:rPr lang="en-US" dirty="0" smtClean="0"/>
              <a:t>times while loop is executed for a particular value of j.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6171498"/>
                  </p:ext>
                </p:extLst>
              </p:nvPr>
            </p:nvGraphicFramePr>
            <p:xfrm>
              <a:off x="313039" y="1237474"/>
              <a:ext cx="11658598" cy="4637618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8874970"/>
                    <a:gridCol w="2783628"/>
                  </a:tblGrid>
                  <a:tr h="522818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Statement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Effort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09236">
                    <a:tc>
                      <a:txBody>
                        <a:bodyPr/>
                        <a:lstStyle/>
                        <a:p>
                          <a:pPr>
                            <a:buFontTx/>
                            <a:buNone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Insertion Sort(A, n) {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for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2 to n {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key = A[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j =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- 1;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while (j &gt; 0) and (A[j] &gt; key) {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	A[j+1] = A[j]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	j = j - 1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}	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A[j+1] = key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}		</a:t>
                          </a:r>
                        </a:p>
                        <a:p>
                          <a:pPr>
                            <a:buFontTx/>
                            <a:buNone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}</a:t>
                          </a:r>
                        </a:p>
                        <a:p>
                          <a:endParaRPr lang="en-IN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c1.n</a:t>
                          </a: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c2.(n-1)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c3.(n-1)</a:t>
                          </a: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c4.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IN" sz="2200" b="1" i="1" baseline="-25000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nary>
                            </m:oMath>
                          </a14:m>
                          <a:endParaRPr lang="en-IN" sz="2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C5.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𝒕𝒋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C6.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200" b="1" i="1" smtClean="0">
                                      <a:latin typeface="Cambria Math" panose="02040503050406030204" pitchFamily="18" charset="0"/>
                                    </a:rPr>
                                    <m:t>𝒕𝒋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-1)</a:t>
                          </a:r>
                          <a:endParaRPr lang="en-IN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C7.(n-1)</a:t>
                          </a: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6171498"/>
                  </p:ext>
                </p:extLst>
              </p:nvPr>
            </p:nvGraphicFramePr>
            <p:xfrm>
              <a:off x="313039" y="1237474"/>
              <a:ext cx="11658598" cy="4637618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8874970"/>
                    <a:gridCol w="2783628"/>
                  </a:tblGrid>
                  <a:tr h="522818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Statement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Effort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14800">
                    <a:tc>
                      <a:txBody>
                        <a:bodyPr/>
                        <a:lstStyle/>
                        <a:p>
                          <a:pPr>
                            <a:buFontTx/>
                            <a:buNone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Insertion Sort(A, n) {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for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2 to n {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key = A[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j = </a:t>
                          </a:r>
                          <a:r>
                            <a:rPr lang="en-US" sz="22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- 1;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while (j &gt; 0) and (A[j] &gt; key) {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	A[j+1] = A[j]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	j = j - 1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}	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	A[j+1] = key</a:t>
                          </a:r>
                          <a:b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}		</a:t>
                          </a:r>
                        </a:p>
                        <a:p>
                          <a:pPr>
                            <a:buFontTx/>
                            <a:buNone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		}</a:t>
                          </a:r>
                        </a:p>
                        <a:p>
                          <a:endParaRPr lang="en-IN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18818" t="-13462" r="-438" b="-2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42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Total running time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c</a:t>
            </a:r>
            <a:r>
              <a:rPr lang="en-US" baseline="-25000" dirty="0"/>
              <a:t>1</a:t>
            </a:r>
            <a:r>
              <a:rPr lang="en-US" dirty="0"/>
              <a:t>n + c</a:t>
            </a:r>
            <a:r>
              <a:rPr lang="en-US" baseline="-25000" dirty="0"/>
              <a:t>2</a:t>
            </a:r>
            <a:r>
              <a:rPr lang="en-US" dirty="0"/>
              <a:t>(n-1) + c</a:t>
            </a:r>
            <a:r>
              <a:rPr lang="en-US" baseline="-25000" dirty="0"/>
              <a:t>3</a:t>
            </a:r>
            <a:r>
              <a:rPr lang="en-US" dirty="0"/>
              <a:t>(n-1) + c</a:t>
            </a:r>
            <a:r>
              <a:rPr lang="en-US" baseline="-25000" dirty="0"/>
              <a:t>4</a:t>
            </a:r>
            <a:r>
              <a:rPr lang="en-US" dirty="0"/>
              <a:t>T + c</a:t>
            </a:r>
            <a:r>
              <a:rPr lang="en-US" baseline="-25000" dirty="0"/>
              <a:t>5</a:t>
            </a:r>
            <a:r>
              <a:rPr lang="en-US" dirty="0"/>
              <a:t>(T -1)) + c</a:t>
            </a:r>
            <a:r>
              <a:rPr lang="en-US" baseline="-25000" dirty="0"/>
              <a:t>6</a:t>
            </a:r>
            <a:r>
              <a:rPr lang="en-US" dirty="0"/>
              <a:t>(T -1)) + c</a:t>
            </a:r>
            <a:r>
              <a:rPr lang="en-US" baseline="-25000" dirty="0"/>
              <a:t>7</a:t>
            </a:r>
            <a:r>
              <a:rPr lang="en-US" dirty="0"/>
              <a:t>(n-1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What </a:t>
            </a:r>
            <a:r>
              <a:rPr lang="en-US" b="1" dirty="0"/>
              <a:t>can </a:t>
            </a:r>
            <a:r>
              <a:rPr lang="en-US" b="1" dirty="0" smtClean="0"/>
              <a:t>T(n) </a:t>
            </a:r>
            <a:r>
              <a:rPr lang="en-US" b="1" dirty="0"/>
              <a:t>be?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34</a:t>
            </a:fld>
            <a:endParaRPr lang="en-S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2703140"/>
              </p:ext>
            </p:extLst>
          </p:nvPr>
        </p:nvGraphicFramePr>
        <p:xfrm>
          <a:off x="1922679" y="3046492"/>
          <a:ext cx="852954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2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Q</a:t>
            </a:r>
            <a:r>
              <a:rPr lang="en-IN" dirty="0" smtClean="0"/>
              <a:t>. Analyse the time complexity for the following code snippets:</a:t>
            </a:r>
          </a:p>
          <a:p>
            <a:pPr marL="0" indent="0">
              <a:buNone/>
            </a:pPr>
            <a:r>
              <a:rPr lang="en-IN" b="1" dirty="0" smtClean="0"/>
              <a:t>1.  </a:t>
            </a:r>
          </a:p>
          <a:p>
            <a:pPr marL="0" indent="0"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a = 0, b = 0; </a:t>
            </a:r>
          </a:p>
          <a:p>
            <a:pPr marL="0" indent="0">
              <a:buNone/>
            </a:pPr>
            <a:r>
              <a:rPr lang="en-IN" b="1" dirty="0"/>
              <a:t>for (</a:t>
            </a:r>
            <a:r>
              <a:rPr lang="en-IN" b="1" dirty="0" err="1"/>
              <a:t>i</a:t>
            </a:r>
            <a:r>
              <a:rPr lang="en-IN" b="1" dirty="0"/>
              <a:t> = 0; </a:t>
            </a:r>
            <a:r>
              <a:rPr lang="en-IN" b="1" dirty="0" err="1"/>
              <a:t>i</a:t>
            </a:r>
            <a:r>
              <a:rPr lang="en-IN" b="1" dirty="0"/>
              <a:t> &lt; N; </a:t>
            </a:r>
            <a:r>
              <a:rPr lang="en-IN" b="1" dirty="0" err="1"/>
              <a:t>i</a:t>
            </a:r>
            <a:r>
              <a:rPr lang="en-IN" b="1" dirty="0"/>
              <a:t>++) { </a:t>
            </a:r>
          </a:p>
          <a:p>
            <a:pPr marL="0" indent="0">
              <a:buNone/>
            </a:pPr>
            <a:r>
              <a:rPr lang="en-IN" b="1" dirty="0"/>
              <a:t>	a = a + rand(); </a:t>
            </a:r>
          </a:p>
          <a:p>
            <a:pPr marL="0" indent="0">
              <a:buNone/>
            </a:pPr>
            <a:r>
              <a:rPr lang="en-IN" b="1" dirty="0"/>
              <a:t>} </a:t>
            </a:r>
          </a:p>
          <a:p>
            <a:pPr marL="0" indent="0">
              <a:buNone/>
            </a:pPr>
            <a:r>
              <a:rPr lang="en-IN" b="1" dirty="0"/>
              <a:t>for (j = 0; j &lt; M; j++) { </a:t>
            </a:r>
          </a:p>
          <a:p>
            <a:pPr marL="0" indent="0">
              <a:buNone/>
            </a:pPr>
            <a:r>
              <a:rPr lang="en-IN" b="1" dirty="0"/>
              <a:t>	b = b + rand(); </a:t>
            </a:r>
          </a:p>
          <a:p>
            <a:pPr marL="0" indent="0">
              <a:buNone/>
            </a:pPr>
            <a:r>
              <a:rPr lang="en-IN" b="1" dirty="0"/>
              <a:t>} </a:t>
            </a:r>
            <a:endParaRPr lang="en-IN" b="1" dirty="0" smtClean="0"/>
          </a:p>
          <a:p>
            <a:pPr marL="0" indent="0">
              <a:buNone/>
            </a:pPr>
            <a:r>
              <a:rPr lang="pt-BR" dirty="0" smtClean="0"/>
              <a:t>Ans: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a) O(N </a:t>
            </a:r>
            <a:r>
              <a:rPr lang="pt-BR" dirty="0"/>
              <a:t>* M) time, O(1) space</a:t>
            </a:r>
          </a:p>
          <a:p>
            <a:pPr marL="0" indent="0">
              <a:buNone/>
            </a:pPr>
            <a:r>
              <a:rPr lang="pt-BR" dirty="0" smtClean="0"/>
              <a:t>b) O(N </a:t>
            </a:r>
            <a:r>
              <a:rPr lang="pt-BR" dirty="0"/>
              <a:t>+ M) time, O(N + M) space</a:t>
            </a:r>
          </a:p>
          <a:p>
            <a:pPr marL="0" indent="0">
              <a:buNone/>
            </a:pPr>
            <a:r>
              <a:rPr lang="pt-BR" dirty="0" smtClean="0"/>
              <a:t>c) O(N </a:t>
            </a:r>
            <a:r>
              <a:rPr lang="pt-BR" dirty="0"/>
              <a:t>+ M) time, O(1) space</a:t>
            </a:r>
          </a:p>
          <a:p>
            <a:pPr marL="0" indent="0">
              <a:buNone/>
            </a:pPr>
            <a:r>
              <a:rPr lang="pt-BR" dirty="0" smtClean="0"/>
              <a:t>d) O(N </a:t>
            </a:r>
            <a:r>
              <a:rPr lang="pt-BR" dirty="0"/>
              <a:t>* M) time, O(N + M) space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6961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b="1" dirty="0" smtClean="0"/>
              <a:t>2.</a:t>
            </a:r>
          </a:p>
          <a:p>
            <a:pPr marL="0" indent="0">
              <a:buNone/>
            </a:pPr>
            <a:r>
              <a:rPr lang="pt-BR" sz="2200" b="1" dirty="0" smtClean="0"/>
              <a:t>int </a:t>
            </a:r>
            <a:r>
              <a:rPr lang="pt-BR" sz="2200" b="1" dirty="0"/>
              <a:t>a = 0; </a:t>
            </a:r>
          </a:p>
          <a:p>
            <a:pPr marL="0" indent="0">
              <a:buNone/>
            </a:pPr>
            <a:r>
              <a:rPr lang="pt-BR" sz="2200" b="1" dirty="0"/>
              <a:t>for (i = 0; i &lt; N; i++) { </a:t>
            </a:r>
          </a:p>
          <a:p>
            <a:pPr marL="0" indent="0">
              <a:buNone/>
            </a:pPr>
            <a:r>
              <a:rPr lang="pt-BR" sz="2200" b="1" dirty="0"/>
              <a:t>	for (j = N; j &gt; i; j--) { </a:t>
            </a:r>
          </a:p>
          <a:p>
            <a:pPr marL="0" indent="0">
              <a:buNone/>
            </a:pPr>
            <a:r>
              <a:rPr lang="pt-BR" sz="2200" b="1" dirty="0"/>
              <a:t>		a = a + i + j; </a:t>
            </a:r>
          </a:p>
          <a:p>
            <a:pPr marL="0" indent="0">
              <a:buNone/>
            </a:pPr>
            <a:r>
              <a:rPr lang="pt-BR" sz="2200" b="1" dirty="0"/>
              <a:t>	} </a:t>
            </a:r>
          </a:p>
          <a:p>
            <a:pPr marL="0" indent="0">
              <a:buNone/>
            </a:pPr>
            <a:r>
              <a:rPr lang="pt-BR" sz="2200" b="1" dirty="0"/>
              <a:t>} 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dirty="0" smtClean="0"/>
              <a:t>Ans:</a:t>
            </a:r>
            <a:endParaRPr lang="pt-BR" sz="2200" dirty="0"/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O(N)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O(N*log(N))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O(N * Sqrt(N))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O(N*N)</a:t>
            </a:r>
          </a:p>
          <a:p>
            <a:pPr marL="0" indent="0">
              <a:buNone/>
            </a:pPr>
            <a:endParaRPr lang="pt-BR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746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/>
              <a:t>3.</a:t>
            </a:r>
          </a:p>
          <a:p>
            <a:pPr marL="0" indent="0">
              <a:buNone/>
            </a:pPr>
            <a:r>
              <a:rPr lang="en-IN" sz="2200" b="1" dirty="0" err="1" smtClean="0"/>
              <a:t>int</a:t>
            </a:r>
            <a:r>
              <a:rPr lang="en-IN" sz="2200" b="1" dirty="0" smtClean="0"/>
              <a:t> </a:t>
            </a:r>
            <a:r>
              <a:rPr lang="en-IN" sz="2200" b="1" dirty="0" err="1"/>
              <a:t>i</a:t>
            </a:r>
            <a:r>
              <a:rPr lang="en-IN" sz="2200" b="1" dirty="0"/>
              <a:t>, j, k = 0; </a:t>
            </a:r>
          </a:p>
          <a:p>
            <a:pPr marL="0" indent="0">
              <a:buNone/>
            </a:pPr>
            <a:r>
              <a:rPr lang="en-IN" sz="2200" b="1" dirty="0"/>
              <a:t>for (</a:t>
            </a:r>
            <a:r>
              <a:rPr lang="en-IN" sz="2200" b="1" dirty="0" err="1"/>
              <a:t>i</a:t>
            </a:r>
            <a:r>
              <a:rPr lang="en-IN" sz="2200" b="1" dirty="0"/>
              <a:t> = n / 2; </a:t>
            </a:r>
            <a:r>
              <a:rPr lang="en-IN" sz="2200" b="1" dirty="0" err="1"/>
              <a:t>i</a:t>
            </a:r>
            <a:r>
              <a:rPr lang="en-IN" sz="2200" b="1" dirty="0"/>
              <a:t> &lt;= n; </a:t>
            </a:r>
            <a:r>
              <a:rPr lang="en-IN" sz="2200" b="1" dirty="0" err="1"/>
              <a:t>i</a:t>
            </a:r>
            <a:r>
              <a:rPr lang="en-IN" sz="2200" b="1" dirty="0"/>
              <a:t>++) { </a:t>
            </a:r>
          </a:p>
          <a:p>
            <a:pPr marL="0" indent="0">
              <a:buNone/>
            </a:pPr>
            <a:r>
              <a:rPr lang="en-IN" sz="2200" b="1" dirty="0"/>
              <a:t>    for (j = 2; j &lt;= n; j = j * 2) { </a:t>
            </a:r>
          </a:p>
          <a:p>
            <a:pPr marL="0" indent="0">
              <a:buNone/>
            </a:pPr>
            <a:r>
              <a:rPr lang="en-IN" sz="2200" b="1" dirty="0"/>
              <a:t>        k = k + n / 2; </a:t>
            </a:r>
          </a:p>
          <a:p>
            <a:pPr marL="0" indent="0">
              <a:buNone/>
            </a:pPr>
            <a:r>
              <a:rPr lang="en-IN" sz="2200" b="1" dirty="0"/>
              <a:t>    } </a:t>
            </a:r>
          </a:p>
          <a:p>
            <a:pPr marL="0" indent="0">
              <a:buNone/>
            </a:pPr>
            <a:r>
              <a:rPr lang="en-IN" sz="2200" b="1" dirty="0"/>
              <a:t>} </a:t>
            </a:r>
            <a:endParaRPr lang="en-IN" sz="2200" b="1" dirty="0" smtClean="0"/>
          </a:p>
          <a:p>
            <a:pPr marL="0" indent="0">
              <a:buNone/>
            </a:pPr>
            <a:r>
              <a:rPr lang="en-IN" sz="2200" dirty="0" err="1" smtClean="0"/>
              <a:t>Ans</a:t>
            </a:r>
            <a:r>
              <a:rPr lang="en-IN" sz="2200" dirty="0" smtClean="0"/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O(n)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</a:t>
            </a:r>
            <a:r>
              <a:rPr lang="en-IN" sz="2200" dirty="0" err="1"/>
              <a:t>nLogn</a:t>
            </a:r>
            <a:r>
              <a:rPr lang="en-IN" sz="2200" dirty="0"/>
              <a:t>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O(n^2)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O(n^2Logn)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0031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 smtClean="0"/>
              <a:t>4.</a:t>
            </a:r>
          </a:p>
          <a:p>
            <a:pPr marL="0" indent="0">
              <a:buNone/>
            </a:pPr>
            <a:r>
              <a:rPr lang="en-IN" sz="2200" b="1" dirty="0" err="1"/>
              <a:t>int</a:t>
            </a:r>
            <a:r>
              <a:rPr lang="en-IN" sz="2200" b="1" dirty="0"/>
              <a:t> a = 0, </a:t>
            </a:r>
            <a:r>
              <a:rPr lang="en-IN" sz="2200" b="1" dirty="0" err="1"/>
              <a:t>i</a:t>
            </a:r>
            <a:r>
              <a:rPr lang="en-IN" sz="2200" b="1" dirty="0"/>
              <a:t> = N; </a:t>
            </a:r>
          </a:p>
          <a:p>
            <a:pPr marL="0" indent="0">
              <a:buNone/>
            </a:pPr>
            <a:r>
              <a:rPr lang="en-IN" sz="2200" b="1" dirty="0"/>
              <a:t>while (</a:t>
            </a:r>
            <a:r>
              <a:rPr lang="en-IN" sz="2200" b="1" dirty="0" err="1"/>
              <a:t>i</a:t>
            </a:r>
            <a:r>
              <a:rPr lang="en-IN" sz="2200" b="1" dirty="0"/>
              <a:t> &gt; 0) { </a:t>
            </a:r>
          </a:p>
          <a:p>
            <a:pPr marL="0" indent="0">
              <a:buNone/>
            </a:pPr>
            <a:r>
              <a:rPr lang="en-IN" sz="2200" b="1" dirty="0"/>
              <a:t>	a += </a:t>
            </a:r>
            <a:r>
              <a:rPr lang="en-IN" sz="2200" b="1" dirty="0" err="1"/>
              <a:t>i</a:t>
            </a:r>
            <a:r>
              <a:rPr lang="en-IN" sz="2200" b="1" dirty="0"/>
              <a:t>; </a:t>
            </a:r>
          </a:p>
          <a:p>
            <a:pPr marL="0" indent="0">
              <a:buNone/>
            </a:pPr>
            <a:r>
              <a:rPr lang="en-IN" sz="2200" b="1" dirty="0"/>
              <a:t>	</a:t>
            </a:r>
            <a:r>
              <a:rPr lang="en-IN" sz="2200" b="1" dirty="0" err="1"/>
              <a:t>i</a:t>
            </a:r>
            <a:r>
              <a:rPr lang="en-IN" sz="2200" b="1" dirty="0"/>
              <a:t> /= 2; </a:t>
            </a:r>
          </a:p>
          <a:p>
            <a:pPr marL="0" indent="0">
              <a:buNone/>
            </a:pPr>
            <a:r>
              <a:rPr lang="en-IN" sz="2200" b="1" dirty="0"/>
              <a:t>} </a:t>
            </a:r>
            <a:endParaRPr lang="en-IN" sz="2200" b="1" dirty="0" smtClean="0"/>
          </a:p>
          <a:p>
            <a:pPr marL="0" indent="0">
              <a:buNone/>
            </a:pPr>
            <a:r>
              <a:rPr lang="en-IN" sz="2200" dirty="0" err="1" smtClean="0"/>
              <a:t>Ans</a:t>
            </a:r>
            <a:r>
              <a:rPr lang="en-IN" sz="2200" dirty="0" smtClean="0"/>
              <a:t>:</a:t>
            </a:r>
            <a:endParaRPr lang="en-IN" sz="2200" dirty="0"/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O(N)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O(Sqrt(N))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O(N / 2)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pt-BR" sz="2200" dirty="0"/>
              <a:t>O(log N)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745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/>
              <a:t>5. 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fun1(</a:t>
            </a:r>
            <a:r>
              <a:rPr lang="en-US" sz="2200" dirty="0" err="1"/>
              <a:t>int</a:t>
            </a:r>
            <a:r>
              <a:rPr lang="en-US" sz="2200" dirty="0"/>
              <a:t> n)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if (n &lt;= 1) return n;</a:t>
            </a:r>
          </a:p>
          <a:p>
            <a:pPr marL="0" indent="0">
              <a:buNone/>
            </a:pPr>
            <a:r>
              <a:rPr lang="en-US" sz="2200" dirty="0"/>
              <a:t>    return 2*fun1(n-1);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fun2(</a:t>
            </a:r>
            <a:r>
              <a:rPr lang="en-US" sz="2200" dirty="0" err="1"/>
              <a:t>int</a:t>
            </a:r>
            <a:r>
              <a:rPr lang="en-US" sz="2200" dirty="0"/>
              <a:t> n)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if (n &lt;= 1) return n;</a:t>
            </a:r>
          </a:p>
          <a:p>
            <a:pPr marL="0" indent="0">
              <a:buNone/>
            </a:pPr>
            <a:r>
              <a:rPr lang="en-US" sz="2200" dirty="0"/>
              <a:t>    return fun2(n-1) + fun2(n-1);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91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Insertion Sort: The Algorith</a:t>
            </a:r>
            <a:r>
              <a:rPr lang="en-SG" dirty="0"/>
              <a:t>m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 smtClean="0"/>
              <a:t>		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 smtClean="0"/>
              <a:t>	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 smtClean="0"/>
              <a:t>	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30" y="2123273"/>
            <a:ext cx="2727044" cy="1100303"/>
          </a:xfrm>
          <a:prstGeom prst="rect">
            <a:avLst/>
          </a:prstGeom>
        </p:spPr>
      </p:pic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79682" y="1986898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670675" y="3786750"/>
            <a:ext cx="316875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,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, key 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</a:t>
            </a:r>
            <a:b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</a:t>
            </a:r>
          </a:p>
        </p:txBody>
      </p:sp>
    </p:spTree>
    <p:extLst>
      <p:ext uri="{BB962C8B-B14F-4D97-AF65-F5344CB8AC3E}">
        <p14:creationId xmlns:p14="http://schemas.microsoft.com/office/powerpoint/2010/main" val="15297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 smtClean="0"/>
              <a:t>Ans</a:t>
            </a:r>
            <a:r>
              <a:rPr lang="en-IN" sz="2200" dirty="0" smtClean="0"/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O(2</a:t>
            </a:r>
            <a:r>
              <a:rPr lang="en-IN" sz="2200" baseline="30000" dirty="0"/>
              <a:t>n</a:t>
            </a:r>
            <a:r>
              <a:rPr lang="en-IN" sz="2200" dirty="0"/>
              <a:t>) for both fun1() and fun2()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O(n) for fun1() and O(2</a:t>
            </a:r>
            <a:r>
              <a:rPr lang="en-IN" sz="2200" baseline="30000" dirty="0"/>
              <a:t>n</a:t>
            </a:r>
            <a:r>
              <a:rPr lang="en-IN" sz="2200" dirty="0"/>
              <a:t>) for fun2()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O(2</a:t>
            </a:r>
            <a:r>
              <a:rPr lang="en-IN" sz="2200" baseline="30000" dirty="0"/>
              <a:t>n</a:t>
            </a:r>
            <a:r>
              <a:rPr lang="en-IN" sz="2200" dirty="0"/>
              <a:t>) for fun1() and O(n) for fun2()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200" dirty="0"/>
              <a:t>O(n) for both fun1() and fun2()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327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Ans</a:t>
            </a:r>
            <a:r>
              <a:rPr lang="en-IN" b="1" dirty="0" smtClean="0"/>
              <a:t> 1</a:t>
            </a:r>
            <a:r>
              <a:rPr lang="en-IN" b="1" dirty="0"/>
              <a:t>. </a:t>
            </a:r>
            <a:r>
              <a:rPr lang="en-IN" b="1" dirty="0" smtClean="0"/>
              <a:t>c) O(N </a:t>
            </a:r>
            <a:r>
              <a:rPr lang="en-IN" b="1" dirty="0"/>
              <a:t>+ M) </a:t>
            </a:r>
            <a:endParaRPr lang="en-IN" b="1" dirty="0" smtClean="0"/>
          </a:p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 The first loop is O(N) and the second loop is O(M). Since we don’t know which is bigger, we say this is O(N + M). This can also be written as O(max(N, M)).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 2. d</a:t>
            </a:r>
            <a:r>
              <a:rPr lang="en-US" b="1" dirty="0"/>
              <a:t>) O(N*N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pt-BR" b="1" dirty="0"/>
              <a:t>Explanation:</a:t>
            </a:r>
          </a:p>
          <a:p>
            <a:pPr marL="0" indent="0">
              <a:buNone/>
            </a:pPr>
            <a:r>
              <a:rPr lang="pt-BR" dirty="0"/>
              <a:t>The above code runs total no of times</a:t>
            </a:r>
          </a:p>
          <a:p>
            <a:pPr marL="0" indent="0">
              <a:buNone/>
            </a:pPr>
            <a:r>
              <a:rPr lang="pt-BR" dirty="0"/>
              <a:t>= N + (N – 1) + (N – 2) + … 1 + 0</a:t>
            </a:r>
          </a:p>
          <a:p>
            <a:pPr marL="0" indent="0">
              <a:buNone/>
            </a:pPr>
            <a:r>
              <a:rPr lang="pt-BR" dirty="0"/>
              <a:t>= N * (N + 1) / 2</a:t>
            </a:r>
          </a:p>
          <a:p>
            <a:pPr marL="0" indent="0">
              <a:buNone/>
            </a:pPr>
            <a:r>
              <a:rPr lang="pt-BR" dirty="0"/>
              <a:t>= 1/2 * N^2 + 1/2 * N</a:t>
            </a:r>
          </a:p>
          <a:p>
            <a:pPr marL="0" indent="0">
              <a:buNone/>
            </a:pPr>
            <a:r>
              <a:rPr lang="pt-BR" dirty="0"/>
              <a:t>O(N^2) times.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02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3. </a:t>
            </a:r>
            <a:r>
              <a:rPr lang="en-IN" dirty="0"/>
              <a:t>b) O(</a:t>
            </a:r>
            <a:r>
              <a:rPr lang="en-IN" dirty="0" err="1"/>
              <a:t>nLogn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Explanation:</a:t>
            </a:r>
            <a:r>
              <a:rPr lang="en-US" dirty="0" err="1"/>
              <a:t>If</a:t>
            </a:r>
            <a:r>
              <a:rPr lang="en-US" dirty="0"/>
              <a:t> you notice, j keeps doubling till it is less than or equal to n. Number of times, we can double a number till it is less than n would be log(n).</a:t>
            </a:r>
          </a:p>
          <a:p>
            <a:pPr marL="0" indent="0">
              <a:buNone/>
            </a:pPr>
            <a:r>
              <a:rPr lang="en-US" dirty="0"/>
              <a:t>Let’s take the examples here.</a:t>
            </a:r>
          </a:p>
          <a:p>
            <a:pPr marL="0" indent="0">
              <a:buNone/>
            </a:pPr>
            <a:r>
              <a:rPr lang="en-US" dirty="0"/>
              <a:t>for n = 16, j = 2, 4, 8, 16</a:t>
            </a:r>
          </a:p>
          <a:p>
            <a:pPr marL="0" indent="0">
              <a:buNone/>
            </a:pPr>
            <a:r>
              <a:rPr lang="en-US" dirty="0"/>
              <a:t>for n = 32, j = 2, 4, 8, 16, 32</a:t>
            </a:r>
          </a:p>
          <a:p>
            <a:pPr marL="0" indent="0">
              <a:buNone/>
            </a:pPr>
            <a:r>
              <a:rPr lang="en-US" dirty="0"/>
              <a:t>So, j would run for O(log n) steps.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runs for n/2 steps.</a:t>
            </a:r>
          </a:p>
          <a:p>
            <a:pPr marL="0" indent="0">
              <a:buNone/>
            </a:pPr>
            <a:r>
              <a:rPr lang="en-US" dirty="0"/>
              <a:t>So, total steps = O(n/ 2 * log (n)) = O(n*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6491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4. d</a:t>
            </a:r>
            <a:r>
              <a:rPr lang="en-IN" dirty="0"/>
              <a:t>) O(log 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Explanation: </a:t>
            </a:r>
            <a:r>
              <a:rPr lang="en-US" dirty="0"/>
              <a:t>We have to find the smallest x such that N / 2^x N</a:t>
            </a:r>
          </a:p>
          <a:p>
            <a:pPr marL="0" indent="0">
              <a:buNone/>
            </a:pPr>
            <a:r>
              <a:rPr lang="en-US" dirty="0"/>
              <a:t>x = log(N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 5.  b) </a:t>
            </a:r>
            <a:r>
              <a:rPr lang="pt-BR" dirty="0"/>
              <a:t>O(n) for fun1() and O(2</a:t>
            </a:r>
            <a:r>
              <a:rPr lang="pt-BR" baseline="30000" dirty="0"/>
              <a:t>n</a:t>
            </a:r>
            <a:r>
              <a:rPr lang="pt-BR" dirty="0"/>
              <a:t>) for fun2()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351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33506" y="363623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14426" y="3815699"/>
            <a:ext cx="3208946" cy="842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1, key 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30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30" y="2123273"/>
            <a:ext cx="2727044" cy="11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02" y="2205082"/>
            <a:ext cx="2896623" cy="1106799"/>
          </a:xfrm>
          <a:prstGeom prst="rect">
            <a:avLst/>
          </a:prstGeom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11025" y="3672537"/>
            <a:ext cx="692209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02" y="2205082"/>
            <a:ext cx="2896623" cy="1106799"/>
          </a:xfrm>
          <a:prstGeom prst="rect">
            <a:avLst/>
          </a:prstGeom>
        </p:spPr>
      </p:pic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757420" y="397475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02" y="2205082"/>
            <a:ext cx="2896623" cy="1106799"/>
          </a:xfrm>
          <a:prstGeom prst="rect">
            <a:avLst/>
          </a:prstGeom>
        </p:spPr>
      </p:pic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757420" y="3974757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InsertionSort</a:t>
            </a:r>
            <a:r>
              <a:rPr lang="en-US" dirty="0" smtClean="0"/>
              <a:t>(A</a:t>
            </a:r>
            <a:r>
              <a:rPr lang="en-US" dirty="0"/>
              <a:t>, n)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2 to 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key </a:t>
            </a:r>
            <a:r>
              <a:rPr lang="en-US" dirty="0"/>
              <a:t>= A[</a:t>
            </a:r>
            <a:r>
              <a:rPr lang="en-US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while </a:t>
            </a:r>
            <a:r>
              <a:rPr lang="en-US" dirty="0"/>
              <a:t>(j &gt; 0) and (A[j] &gt; key)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A[j+1</a:t>
            </a:r>
            <a:r>
              <a:rPr lang="en-US" dirty="0"/>
              <a:t>] = A[j]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	j </a:t>
            </a:r>
            <a:r>
              <a:rPr lang="en-US" dirty="0"/>
              <a:t>= j - 1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}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	A[j+1</a:t>
            </a:r>
            <a:r>
              <a:rPr lang="en-US" dirty="0"/>
              <a:t>] = key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}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778519" y="3901137"/>
            <a:ext cx="32455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tabLst>
                <a:tab pos="1082675" algn="l"/>
                <a:tab pos="21653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082675" algn="l"/>
                <a:tab pos="21653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082675" algn="l"/>
                <a:tab pos="21653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2, j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10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A[j] = 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A[j+1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02" y="2205082"/>
            <a:ext cx="2896623" cy="1106799"/>
          </a:xfrm>
          <a:prstGeom prst="rect">
            <a:avLst/>
          </a:prstGeom>
        </p:spPr>
      </p:pic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800149" y="4626024"/>
            <a:ext cx="656908" cy="21222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25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968</Words>
  <Application>Microsoft Office PowerPoint</Application>
  <PresentationFormat>Widescreen</PresentationFormat>
  <Paragraphs>302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Symbol</vt:lpstr>
      <vt:lpstr>Office Theme</vt:lpstr>
      <vt:lpstr>Lecture 2</vt:lpstr>
      <vt:lpstr>Insertion Sort</vt:lpstr>
      <vt:lpstr>How do you sort the cards in your hand???</vt:lpstr>
      <vt:lpstr>Insertion Sort: The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the algorithm</vt:lpstr>
      <vt:lpstr>PowerPoint Presentation</vt:lpstr>
      <vt:lpstr>Total running time </vt:lpstr>
      <vt:lpstr>In Class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</cp:lastModifiedBy>
  <cp:revision>42</cp:revision>
  <dcterms:created xsi:type="dcterms:W3CDTF">2019-07-12T07:18:02Z</dcterms:created>
  <dcterms:modified xsi:type="dcterms:W3CDTF">2019-10-01T08:10:35Z</dcterms:modified>
</cp:coreProperties>
</file>