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2" r:id="rId5"/>
    <p:sldId id="279" r:id="rId6"/>
    <p:sldId id="281" r:id="rId7"/>
    <p:sldId id="258" r:id="rId8"/>
    <p:sldId id="263" r:id="rId9"/>
    <p:sldId id="264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3" r:id="rId19"/>
    <p:sldId id="267" r:id="rId20"/>
    <p:sldId id="268" r:id="rId21"/>
    <p:sldId id="271" r:id="rId22"/>
    <p:sldId id="290" r:id="rId23"/>
    <p:sldId id="291" r:id="rId24"/>
    <p:sldId id="292" r:id="rId25"/>
    <p:sldId id="270" r:id="rId26"/>
    <p:sldId id="272" r:id="rId27"/>
    <p:sldId id="273" r:id="rId28"/>
    <p:sldId id="274" r:id="rId29"/>
    <p:sldId id="276" r:id="rId30"/>
    <p:sldId id="277" r:id="rId31"/>
    <p:sldId id="275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57"/>
            <p14:sldId id="259"/>
            <p14:sldId id="262"/>
            <p14:sldId id="279"/>
            <p14:sldId id="281"/>
            <p14:sldId id="258"/>
            <p14:sldId id="263"/>
            <p14:sldId id="264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3"/>
            <p14:sldId id="267"/>
            <p14:sldId id="268"/>
            <p14:sldId id="271"/>
            <p14:sldId id="290"/>
            <p14:sldId id="291"/>
            <p14:sldId id="292"/>
            <p14:sldId id="270"/>
            <p14:sldId id="272"/>
            <p14:sldId id="273"/>
            <p14:sldId id="274"/>
            <p14:sldId id="276"/>
            <p14:sldId id="277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4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EC86F-1218-4DEB-ABF4-2C5903CDBF53}" type="doc">
      <dgm:prSet loTypeId="urn:diagrams.loki3.com/Bracke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FAA75037-8F56-4543-B73D-30D46EC7DD6A}">
      <dgm:prSet phldrT="[Text]" custT="1"/>
      <dgm:spPr/>
      <dgm:t>
        <a:bodyPr/>
        <a:lstStyle/>
        <a:p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Recurrence Relation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90FA2E-5A8A-439A-B01B-43E7748A5E36}" type="parTrans" cxnId="{554F5B93-23DA-45F5-8DCD-8638D00446D3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C427F-D365-4ECE-8AAF-261AC0EB0071}" type="sibTrans" cxnId="{554F5B93-23DA-45F5-8DCD-8638D00446D3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978AC1-C6D2-43AB-B1FD-FE1F769D5B38}">
      <dgm:prSet phldrT="[Text]" custT="1"/>
      <dgm:spPr/>
      <dgm:t>
        <a:bodyPr/>
        <a:lstStyle/>
        <a:p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A relation defining the states of the problem and how the main problem can be broken down into smaller sub-problems. </a:t>
          </a:r>
          <a:endParaRPr lang="en-IN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3A8E84-0D6E-48E2-A328-9EA0CEA193FA}" type="parTrans" cxnId="{C74CFB20-428A-4BFD-96BC-CF657D1E0B05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0134AA-BA10-44D0-8FE8-63212BCDFEBD}" type="sibTrans" cxnId="{C74CFB20-428A-4BFD-96BC-CF657D1E0B05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AAC712-6377-46E0-8AE0-D19EEB85B068}">
      <dgm:prSet phldrT="[Text]" custT="1"/>
      <dgm:spPr/>
      <dgm:t>
        <a:bodyPr/>
        <a:lstStyle/>
        <a:p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Recursion</a:t>
          </a:r>
        </a:p>
        <a:p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 Tree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74112D-475C-4450-A624-86D79CDE2043}" type="parTrans" cxnId="{DDA6EB5D-E1B8-49F9-ADCC-5DB6C93ABC54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77D7DF-86C7-45C1-BD9A-A6164DFDABC9}" type="sibTrans" cxnId="{DDA6EB5D-E1B8-49F9-ADCC-5DB6C93ABC54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3AB817-FD47-4A9B-BA7D-5A419C5A55B4}">
      <dgm:prSet phldrT="[Text]" custT="1"/>
      <dgm:spPr/>
      <dgm:t>
        <a:bodyPr/>
        <a:lstStyle/>
        <a:p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showcases the first few, if not all calls to the function under consideration</a:t>
          </a:r>
          <a:endParaRPr lang="en-IN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989A61-B949-4B60-B9F1-C11644E18E9B}" type="parTrans" cxnId="{535E8B08-D84B-4305-B1BC-2CDAD9947910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3FA984-F6F6-429F-991C-D811717A8F8B}" type="sibTrans" cxnId="{535E8B08-D84B-4305-B1BC-2CDAD9947910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F6B7DA-3751-4AD0-900B-971AEC65CF6B}">
      <dgm:prSet phldrT="[Text]" custT="1"/>
      <dgm:spPr/>
      <dgm:t>
        <a:bodyPr/>
        <a:lstStyle/>
        <a:p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This also includes the base case for stopping the recursion.</a:t>
          </a:r>
          <a:endParaRPr lang="en-IN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157C8B-F466-4725-9BAA-FA8F37374332}" type="parTrans" cxnId="{DAA6C275-B087-45D5-A617-57E831CD3EF2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1A934E-B19F-4388-B7EA-60A4E506562C}" type="sibTrans" cxnId="{DAA6C275-B087-45D5-A617-57E831CD3EF2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70D7D0-9FCE-4DCC-BEBF-DC7F4D4F0C3B}" type="pres">
      <dgm:prSet presAssocID="{546EC86F-1218-4DEB-ABF4-2C5903CDBF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B25F711-8DB9-4D36-BF80-2545F7DEE903}" type="pres">
      <dgm:prSet presAssocID="{FAA75037-8F56-4543-B73D-30D46EC7DD6A}" presName="linNode" presStyleCnt="0"/>
      <dgm:spPr/>
    </dgm:pt>
    <dgm:pt modelId="{7DED8009-5A93-41EA-9D28-1AF0D1573C9B}" type="pres">
      <dgm:prSet presAssocID="{FAA75037-8F56-4543-B73D-30D46EC7DD6A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F2884E-C305-4E5F-B5B2-06D5551C9AB2}" type="pres">
      <dgm:prSet presAssocID="{FAA75037-8F56-4543-B73D-30D46EC7DD6A}" presName="bracket" presStyleLbl="parChTrans1D1" presStyleIdx="0" presStyleCnt="2"/>
      <dgm:spPr/>
    </dgm:pt>
    <dgm:pt modelId="{513DB80D-4605-46E6-90D9-D6362F85CD95}" type="pres">
      <dgm:prSet presAssocID="{FAA75037-8F56-4543-B73D-30D46EC7DD6A}" presName="spH" presStyleCnt="0"/>
      <dgm:spPr/>
    </dgm:pt>
    <dgm:pt modelId="{6AD69E9E-F705-47CE-9351-E4C8ADEC03E8}" type="pres">
      <dgm:prSet presAssocID="{FAA75037-8F56-4543-B73D-30D46EC7DD6A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3CF463-DA08-4228-A3CF-097683381654}" type="pres">
      <dgm:prSet presAssocID="{EB5C427F-D365-4ECE-8AAF-261AC0EB0071}" presName="spV" presStyleCnt="0"/>
      <dgm:spPr/>
    </dgm:pt>
    <dgm:pt modelId="{22EF79E5-AE25-4402-AEFE-8C76AFBDEEFB}" type="pres">
      <dgm:prSet presAssocID="{5AAAC712-6377-46E0-8AE0-D19EEB85B068}" presName="linNode" presStyleCnt="0"/>
      <dgm:spPr/>
    </dgm:pt>
    <dgm:pt modelId="{FE2F9926-C2C3-47B6-B5B7-17CE6DB3C219}" type="pres">
      <dgm:prSet presAssocID="{5AAAC712-6377-46E0-8AE0-D19EEB85B068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0E0410-0D4E-44CE-BCB7-5DCD5C822080}" type="pres">
      <dgm:prSet presAssocID="{5AAAC712-6377-46E0-8AE0-D19EEB85B068}" presName="bracket" presStyleLbl="parChTrans1D1" presStyleIdx="1" presStyleCnt="2"/>
      <dgm:spPr/>
    </dgm:pt>
    <dgm:pt modelId="{F8BFEA33-4997-4793-91EC-F2897DCB4E3D}" type="pres">
      <dgm:prSet presAssocID="{5AAAC712-6377-46E0-8AE0-D19EEB85B068}" presName="spH" presStyleCnt="0"/>
      <dgm:spPr/>
    </dgm:pt>
    <dgm:pt modelId="{A7A6A471-2326-4F24-AFC9-546D03284968}" type="pres">
      <dgm:prSet presAssocID="{5AAAC712-6377-46E0-8AE0-D19EEB85B068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35E8B08-D84B-4305-B1BC-2CDAD9947910}" srcId="{5AAAC712-6377-46E0-8AE0-D19EEB85B068}" destId="{ED3AB817-FD47-4A9B-BA7D-5A419C5A55B4}" srcOrd="0" destOrd="0" parTransId="{8F989A61-B949-4B60-B9F1-C11644E18E9B}" sibTransId="{793FA984-F6F6-429F-991C-D811717A8F8B}"/>
    <dgm:cxn modelId="{C74CFB20-428A-4BFD-96BC-CF657D1E0B05}" srcId="{FAA75037-8F56-4543-B73D-30D46EC7DD6A}" destId="{23978AC1-C6D2-43AB-B1FD-FE1F769D5B38}" srcOrd="0" destOrd="0" parTransId="{093A8E84-0D6E-48E2-A328-9EA0CEA193FA}" sibTransId="{CD0134AA-BA10-44D0-8FE8-63212BCDFEBD}"/>
    <dgm:cxn modelId="{88E22911-D754-470A-AA5C-52A719521AE1}" type="presOf" srcId="{ED3AB817-FD47-4A9B-BA7D-5A419C5A55B4}" destId="{A7A6A471-2326-4F24-AFC9-546D03284968}" srcOrd="0" destOrd="0" presId="urn:diagrams.loki3.com/BracketList"/>
    <dgm:cxn modelId="{E30BDECC-57F3-4939-A6D9-70417E58842E}" type="presOf" srcId="{5AAAC712-6377-46E0-8AE0-D19EEB85B068}" destId="{FE2F9926-C2C3-47B6-B5B7-17CE6DB3C219}" srcOrd="0" destOrd="0" presId="urn:diagrams.loki3.com/BracketList"/>
    <dgm:cxn modelId="{011BFCC9-5072-420A-8A7B-ADACB4288C53}" type="presOf" srcId="{E0F6B7DA-3751-4AD0-900B-971AEC65CF6B}" destId="{6AD69E9E-F705-47CE-9351-E4C8ADEC03E8}" srcOrd="0" destOrd="1" presId="urn:diagrams.loki3.com/BracketList"/>
    <dgm:cxn modelId="{75EEB7C5-49A5-49A7-9641-74BE2C332D60}" type="presOf" srcId="{546EC86F-1218-4DEB-ABF4-2C5903CDBF53}" destId="{0270D7D0-9FCE-4DCC-BEBF-DC7F4D4F0C3B}" srcOrd="0" destOrd="0" presId="urn:diagrams.loki3.com/BracketList"/>
    <dgm:cxn modelId="{DDA6EB5D-E1B8-49F9-ADCC-5DB6C93ABC54}" srcId="{546EC86F-1218-4DEB-ABF4-2C5903CDBF53}" destId="{5AAAC712-6377-46E0-8AE0-D19EEB85B068}" srcOrd="1" destOrd="0" parTransId="{F974112D-475C-4450-A624-86D79CDE2043}" sibTransId="{6D77D7DF-86C7-45C1-BD9A-A6164DFDABC9}"/>
    <dgm:cxn modelId="{FC49E6BB-C7F6-4C66-A9CD-129A0F728468}" type="presOf" srcId="{FAA75037-8F56-4543-B73D-30D46EC7DD6A}" destId="{7DED8009-5A93-41EA-9D28-1AF0D1573C9B}" srcOrd="0" destOrd="0" presId="urn:diagrams.loki3.com/BracketList"/>
    <dgm:cxn modelId="{DAA6C275-B087-45D5-A617-57E831CD3EF2}" srcId="{FAA75037-8F56-4543-B73D-30D46EC7DD6A}" destId="{E0F6B7DA-3751-4AD0-900B-971AEC65CF6B}" srcOrd="1" destOrd="0" parTransId="{7C157C8B-F466-4725-9BAA-FA8F37374332}" sibTransId="{9A1A934E-B19F-4388-B7EA-60A4E506562C}"/>
    <dgm:cxn modelId="{554F5B93-23DA-45F5-8DCD-8638D00446D3}" srcId="{546EC86F-1218-4DEB-ABF4-2C5903CDBF53}" destId="{FAA75037-8F56-4543-B73D-30D46EC7DD6A}" srcOrd="0" destOrd="0" parTransId="{8590FA2E-5A8A-439A-B01B-43E7748A5E36}" sibTransId="{EB5C427F-D365-4ECE-8AAF-261AC0EB0071}"/>
    <dgm:cxn modelId="{47248324-4AF9-4A62-A6C6-377025CC8E4C}" type="presOf" srcId="{23978AC1-C6D2-43AB-B1FD-FE1F769D5B38}" destId="{6AD69E9E-F705-47CE-9351-E4C8ADEC03E8}" srcOrd="0" destOrd="0" presId="urn:diagrams.loki3.com/BracketList"/>
    <dgm:cxn modelId="{09E51D77-FA6D-4F98-A03D-99968D0038F9}" type="presParOf" srcId="{0270D7D0-9FCE-4DCC-BEBF-DC7F4D4F0C3B}" destId="{8B25F711-8DB9-4D36-BF80-2545F7DEE903}" srcOrd="0" destOrd="0" presId="urn:diagrams.loki3.com/BracketList"/>
    <dgm:cxn modelId="{049BE8EB-8284-4592-B85E-A0EE6E81546D}" type="presParOf" srcId="{8B25F711-8DB9-4D36-BF80-2545F7DEE903}" destId="{7DED8009-5A93-41EA-9D28-1AF0D1573C9B}" srcOrd="0" destOrd="0" presId="urn:diagrams.loki3.com/BracketList"/>
    <dgm:cxn modelId="{0B50BCB1-2824-4ECC-B2E7-6104707CA63F}" type="presParOf" srcId="{8B25F711-8DB9-4D36-BF80-2545F7DEE903}" destId="{A7F2884E-C305-4E5F-B5B2-06D5551C9AB2}" srcOrd="1" destOrd="0" presId="urn:diagrams.loki3.com/BracketList"/>
    <dgm:cxn modelId="{D4DD0D16-D0FD-44C9-BEB1-0E210FD046BA}" type="presParOf" srcId="{8B25F711-8DB9-4D36-BF80-2545F7DEE903}" destId="{513DB80D-4605-46E6-90D9-D6362F85CD95}" srcOrd="2" destOrd="0" presId="urn:diagrams.loki3.com/BracketList"/>
    <dgm:cxn modelId="{17BAECA8-5EB7-40C8-B97F-BAA3EC0E76BD}" type="presParOf" srcId="{8B25F711-8DB9-4D36-BF80-2545F7DEE903}" destId="{6AD69E9E-F705-47CE-9351-E4C8ADEC03E8}" srcOrd="3" destOrd="0" presId="urn:diagrams.loki3.com/BracketList"/>
    <dgm:cxn modelId="{57CFE0BA-70D9-4E2F-86E1-3F592D7437A1}" type="presParOf" srcId="{0270D7D0-9FCE-4DCC-BEBF-DC7F4D4F0C3B}" destId="{493CF463-DA08-4228-A3CF-097683381654}" srcOrd="1" destOrd="0" presId="urn:diagrams.loki3.com/BracketList"/>
    <dgm:cxn modelId="{0C6B7422-E010-4E75-9527-7C22CED000FF}" type="presParOf" srcId="{0270D7D0-9FCE-4DCC-BEBF-DC7F4D4F0C3B}" destId="{22EF79E5-AE25-4402-AEFE-8C76AFBDEEFB}" srcOrd="2" destOrd="0" presId="urn:diagrams.loki3.com/BracketList"/>
    <dgm:cxn modelId="{FFD0683F-E093-4998-99D8-3D424EBE05FF}" type="presParOf" srcId="{22EF79E5-AE25-4402-AEFE-8C76AFBDEEFB}" destId="{FE2F9926-C2C3-47B6-B5B7-17CE6DB3C219}" srcOrd="0" destOrd="0" presId="urn:diagrams.loki3.com/BracketList"/>
    <dgm:cxn modelId="{0297998F-83FD-4D59-AA70-3C1171ABC21B}" type="presParOf" srcId="{22EF79E5-AE25-4402-AEFE-8C76AFBDEEFB}" destId="{710E0410-0D4E-44CE-BCB7-5DCD5C822080}" srcOrd="1" destOrd="0" presId="urn:diagrams.loki3.com/BracketList"/>
    <dgm:cxn modelId="{6ADCC120-4741-41DB-8F13-6119881FF0D5}" type="presParOf" srcId="{22EF79E5-AE25-4402-AEFE-8C76AFBDEEFB}" destId="{F8BFEA33-4997-4793-91EC-F2897DCB4E3D}" srcOrd="2" destOrd="0" presId="urn:diagrams.loki3.com/BracketList"/>
    <dgm:cxn modelId="{9EE28393-25FE-4F4A-B8DC-9496DACE6F6C}" type="presParOf" srcId="{22EF79E5-AE25-4402-AEFE-8C76AFBDEEFB}" destId="{A7A6A471-2326-4F24-AFC9-546D0328496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45051B-F95F-4606-BE72-032789042F2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C2D22C3-94A7-4B11-9BDB-6ADE8514A275}">
      <dgm:prSet phldrT="[Text]" custT="1"/>
      <dgm:spPr/>
      <dgm:t>
        <a:bodyPr/>
        <a:lstStyle/>
        <a:p>
          <a:r>
            <a:rPr lang="en-IN" sz="2200" dirty="0" smtClean="0"/>
            <a:t>Substitution method</a:t>
          </a:r>
          <a:endParaRPr lang="en-IN" sz="2200" dirty="0"/>
        </a:p>
      </dgm:t>
    </dgm:pt>
    <dgm:pt modelId="{E986DB79-DAC4-43AD-865D-8DE0920D3CCF}" type="parTrans" cxnId="{9D1C5959-5FF6-4CD8-8711-CF8E939FB695}">
      <dgm:prSet/>
      <dgm:spPr/>
      <dgm:t>
        <a:bodyPr/>
        <a:lstStyle/>
        <a:p>
          <a:endParaRPr lang="en-IN" sz="2200"/>
        </a:p>
      </dgm:t>
    </dgm:pt>
    <dgm:pt modelId="{129691B8-58E9-4926-92E3-12F39DC4C6E4}" type="sibTrans" cxnId="{9D1C5959-5FF6-4CD8-8711-CF8E939FB695}">
      <dgm:prSet/>
      <dgm:spPr/>
      <dgm:t>
        <a:bodyPr/>
        <a:lstStyle/>
        <a:p>
          <a:endParaRPr lang="en-IN" sz="2200"/>
        </a:p>
      </dgm:t>
    </dgm:pt>
    <dgm:pt modelId="{2CB959CC-4A61-433E-A46B-DA48DC0B0E8E}">
      <dgm:prSet phldrT="[Text]" custT="1"/>
      <dgm:spPr/>
      <dgm:t>
        <a:bodyPr/>
        <a:lstStyle/>
        <a:p>
          <a:r>
            <a:rPr lang="en-IN" sz="2200" dirty="0" smtClean="0"/>
            <a:t>Recurrence Tree</a:t>
          </a:r>
          <a:endParaRPr lang="en-IN" sz="2200" dirty="0"/>
        </a:p>
      </dgm:t>
    </dgm:pt>
    <dgm:pt modelId="{107F73F9-FACB-4DAD-A06F-D5C5194FAC6C}" type="parTrans" cxnId="{9F422F02-86F8-4EEE-85BD-B1F96E98C894}">
      <dgm:prSet/>
      <dgm:spPr/>
      <dgm:t>
        <a:bodyPr/>
        <a:lstStyle/>
        <a:p>
          <a:endParaRPr lang="en-IN" sz="2200"/>
        </a:p>
      </dgm:t>
    </dgm:pt>
    <dgm:pt modelId="{A361C40D-25DB-4A89-97F3-4BDA7BF63D5B}" type="sibTrans" cxnId="{9F422F02-86F8-4EEE-85BD-B1F96E98C894}">
      <dgm:prSet/>
      <dgm:spPr/>
      <dgm:t>
        <a:bodyPr/>
        <a:lstStyle/>
        <a:p>
          <a:endParaRPr lang="en-IN" sz="2200"/>
        </a:p>
      </dgm:t>
    </dgm:pt>
    <dgm:pt modelId="{B996D337-3217-438E-AAC6-FCC4FA86BAC5}">
      <dgm:prSet phldrT="[Text]" custT="1"/>
      <dgm:spPr/>
      <dgm:t>
        <a:bodyPr/>
        <a:lstStyle/>
        <a:p>
          <a:r>
            <a:rPr lang="en-IN" sz="2200" dirty="0" smtClean="0"/>
            <a:t>Master method</a:t>
          </a:r>
          <a:endParaRPr lang="en-IN" sz="2200" dirty="0"/>
        </a:p>
      </dgm:t>
    </dgm:pt>
    <dgm:pt modelId="{0D02EEA9-3516-468D-B109-14A540E73FB5}" type="parTrans" cxnId="{EF159863-39AC-4EB3-9A04-95CE2292ADFF}">
      <dgm:prSet/>
      <dgm:spPr/>
      <dgm:t>
        <a:bodyPr/>
        <a:lstStyle/>
        <a:p>
          <a:endParaRPr lang="en-IN" sz="2200"/>
        </a:p>
      </dgm:t>
    </dgm:pt>
    <dgm:pt modelId="{EF49137E-87F1-4CF9-9AF3-3EC263C7666F}" type="sibTrans" cxnId="{EF159863-39AC-4EB3-9A04-95CE2292ADFF}">
      <dgm:prSet/>
      <dgm:spPr/>
      <dgm:t>
        <a:bodyPr/>
        <a:lstStyle/>
        <a:p>
          <a:endParaRPr lang="en-IN" sz="2200"/>
        </a:p>
      </dgm:t>
    </dgm:pt>
    <dgm:pt modelId="{2F76007C-78D0-41C7-BEDC-4F4B3C184C44}" type="pres">
      <dgm:prSet presAssocID="{C145051B-F95F-4606-BE72-032789042F2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21ADFF88-B5C7-4E99-957D-EB5969CEE0D6}" type="pres">
      <dgm:prSet presAssocID="{C145051B-F95F-4606-BE72-032789042F27}" presName="Name1" presStyleCnt="0"/>
      <dgm:spPr/>
    </dgm:pt>
    <dgm:pt modelId="{E55BA7FD-2AF0-4210-9695-FA69BD864808}" type="pres">
      <dgm:prSet presAssocID="{C145051B-F95F-4606-BE72-032789042F27}" presName="cycle" presStyleCnt="0"/>
      <dgm:spPr/>
    </dgm:pt>
    <dgm:pt modelId="{AA99F664-3494-4AA2-BFCD-41C53593F39A}" type="pres">
      <dgm:prSet presAssocID="{C145051B-F95F-4606-BE72-032789042F27}" presName="srcNode" presStyleLbl="node1" presStyleIdx="0" presStyleCnt="3"/>
      <dgm:spPr/>
    </dgm:pt>
    <dgm:pt modelId="{E9573E8F-4568-4F40-82FA-D5703A75DDC1}" type="pres">
      <dgm:prSet presAssocID="{C145051B-F95F-4606-BE72-032789042F27}" presName="conn" presStyleLbl="parChTrans1D2" presStyleIdx="0" presStyleCnt="1"/>
      <dgm:spPr/>
      <dgm:t>
        <a:bodyPr/>
        <a:lstStyle/>
        <a:p>
          <a:endParaRPr lang="en-IN"/>
        </a:p>
      </dgm:t>
    </dgm:pt>
    <dgm:pt modelId="{4AF68F9C-0458-440A-B7FA-480C6878710F}" type="pres">
      <dgm:prSet presAssocID="{C145051B-F95F-4606-BE72-032789042F27}" presName="extraNode" presStyleLbl="node1" presStyleIdx="0" presStyleCnt="3"/>
      <dgm:spPr/>
    </dgm:pt>
    <dgm:pt modelId="{7A303B2D-65E6-4382-BC04-31AB4D0DC98C}" type="pres">
      <dgm:prSet presAssocID="{C145051B-F95F-4606-BE72-032789042F27}" presName="dstNode" presStyleLbl="node1" presStyleIdx="0" presStyleCnt="3"/>
      <dgm:spPr/>
    </dgm:pt>
    <dgm:pt modelId="{EB9E9072-84D7-41BF-A0D3-171BB6EE8F6C}" type="pres">
      <dgm:prSet presAssocID="{3C2D22C3-94A7-4B11-9BDB-6ADE8514A27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1B9230-1F4B-41C9-AEB6-37498640DDB0}" type="pres">
      <dgm:prSet presAssocID="{3C2D22C3-94A7-4B11-9BDB-6ADE8514A275}" presName="accent_1" presStyleCnt="0"/>
      <dgm:spPr/>
    </dgm:pt>
    <dgm:pt modelId="{28C50CFF-93FB-4F98-A17A-1D34048861BB}" type="pres">
      <dgm:prSet presAssocID="{3C2D22C3-94A7-4B11-9BDB-6ADE8514A275}" presName="accentRepeatNode" presStyleLbl="solidFgAcc1" presStyleIdx="0" presStyleCnt="3"/>
      <dgm:spPr/>
    </dgm:pt>
    <dgm:pt modelId="{F0975CF7-7E6E-4B49-BBF7-FA55FE587CAB}" type="pres">
      <dgm:prSet presAssocID="{2CB959CC-4A61-433E-A46B-DA48DC0B0E8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2BCF55-7771-4485-B061-73149FE08D7D}" type="pres">
      <dgm:prSet presAssocID="{2CB959CC-4A61-433E-A46B-DA48DC0B0E8E}" presName="accent_2" presStyleCnt="0"/>
      <dgm:spPr/>
    </dgm:pt>
    <dgm:pt modelId="{09EE6C6B-C1D2-478E-A202-541212779A61}" type="pres">
      <dgm:prSet presAssocID="{2CB959CC-4A61-433E-A46B-DA48DC0B0E8E}" presName="accentRepeatNode" presStyleLbl="solidFgAcc1" presStyleIdx="1" presStyleCnt="3"/>
      <dgm:spPr/>
    </dgm:pt>
    <dgm:pt modelId="{3CA7561A-DAA2-4672-97E1-96782BED0841}" type="pres">
      <dgm:prSet presAssocID="{B996D337-3217-438E-AAC6-FCC4FA86BAC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F931CC-A0D1-4D7C-A468-8C73E11E5F60}" type="pres">
      <dgm:prSet presAssocID="{B996D337-3217-438E-AAC6-FCC4FA86BAC5}" presName="accent_3" presStyleCnt="0"/>
      <dgm:spPr/>
    </dgm:pt>
    <dgm:pt modelId="{B2F0027E-28FC-4F80-99AE-918A28504873}" type="pres">
      <dgm:prSet presAssocID="{B996D337-3217-438E-AAC6-FCC4FA86BAC5}" presName="accentRepeatNode" presStyleLbl="solidFgAcc1" presStyleIdx="2" presStyleCnt="3"/>
      <dgm:spPr/>
    </dgm:pt>
  </dgm:ptLst>
  <dgm:cxnLst>
    <dgm:cxn modelId="{F9903B1E-AFF7-4B5E-AFB0-9F57ED320A35}" type="presOf" srcId="{C145051B-F95F-4606-BE72-032789042F27}" destId="{2F76007C-78D0-41C7-BEDC-4F4B3C184C44}" srcOrd="0" destOrd="0" presId="urn:microsoft.com/office/officeart/2008/layout/VerticalCurvedList"/>
    <dgm:cxn modelId="{9D1C5959-5FF6-4CD8-8711-CF8E939FB695}" srcId="{C145051B-F95F-4606-BE72-032789042F27}" destId="{3C2D22C3-94A7-4B11-9BDB-6ADE8514A275}" srcOrd="0" destOrd="0" parTransId="{E986DB79-DAC4-43AD-865D-8DE0920D3CCF}" sibTransId="{129691B8-58E9-4926-92E3-12F39DC4C6E4}"/>
    <dgm:cxn modelId="{F203DDBC-F1F3-4AF2-B7FA-B2AB882D7688}" type="presOf" srcId="{2CB959CC-4A61-433E-A46B-DA48DC0B0E8E}" destId="{F0975CF7-7E6E-4B49-BBF7-FA55FE587CAB}" srcOrd="0" destOrd="0" presId="urn:microsoft.com/office/officeart/2008/layout/VerticalCurvedList"/>
    <dgm:cxn modelId="{9F422F02-86F8-4EEE-85BD-B1F96E98C894}" srcId="{C145051B-F95F-4606-BE72-032789042F27}" destId="{2CB959CC-4A61-433E-A46B-DA48DC0B0E8E}" srcOrd="1" destOrd="0" parTransId="{107F73F9-FACB-4DAD-A06F-D5C5194FAC6C}" sibTransId="{A361C40D-25DB-4A89-97F3-4BDA7BF63D5B}"/>
    <dgm:cxn modelId="{32D48F20-03B5-457C-A7A5-F7A8B5BE0761}" type="presOf" srcId="{B996D337-3217-438E-AAC6-FCC4FA86BAC5}" destId="{3CA7561A-DAA2-4672-97E1-96782BED0841}" srcOrd="0" destOrd="0" presId="urn:microsoft.com/office/officeart/2008/layout/VerticalCurvedList"/>
    <dgm:cxn modelId="{EFECA752-3E5C-431C-B334-BAD0A5C7584C}" type="presOf" srcId="{129691B8-58E9-4926-92E3-12F39DC4C6E4}" destId="{E9573E8F-4568-4F40-82FA-D5703A75DDC1}" srcOrd="0" destOrd="0" presId="urn:microsoft.com/office/officeart/2008/layout/VerticalCurvedList"/>
    <dgm:cxn modelId="{EF159863-39AC-4EB3-9A04-95CE2292ADFF}" srcId="{C145051B-F95F-4606-BE72-032789042F27}" destId="{B996D337-3217-438E-AAC6-FCC4FA86BAC5}" srcOrd="2" destOrd="0" parTransId="{0D02EEA9-3516-468D-B109-14A540E73FB5}" sibTransId="{EF49137E-87F1-4CF9-9AF3-3EC263C7666F}"/>
    <dgm:cxn modelId="{F365551F-122C-45A4-96A1-85BD703A939C}" type="presOf" srcId="{3C2D22C3-94A7-4B11-9BDB-6ADE8514A275}" destId="{EB9E9072-84D7-41BF-A0D3-171BB6EE8F6C}" srcOrd="0" destOrd="0" presId="urn:microsoft.com/office/officeart/2008/layout/VerticalCurvedList"/>
    <dgm:cxn modelId="{57EC91B8-9276-45E0-BE24-8C8958198452}" type="presParOf" srcId="{2F76007C-78D0-41C7-BEDC-4F4B3C184C44}" destId="{21ADFF88-B5C7-4E99-957D-EB5969CEE0D6}" srcOrd="0" destOrd="0" presId="urn:microsoft.com/office/officeart/2008/layout/VerticalCurvedList"/>
    <dgm:cxn modelId="{741003B1-9589-48EE-9300-6B80BA204D47}" type="presParOf" srcId="{21ADFF88-B5C7-4E99-957D-EB5969CEE0D6}" destId="{E55BA7FD-2AF0-4210-9695-FA69BD864808}" srcOrd="0" destOrd="0" presId="urn:microsoft.com/office/officeart/2008/layout/VerticalCurvedList"/>
    <dgm:cxn modelId="{E6B31615-17E1-4815-AF01-45B35EEC13D6}" type="presParOf" srcId="{E55BA7FD-2AF0-4210-9695-FA69BD864808}" destId="{AA99F664-3494-4AA2-BFCD-41C53593F39A}" srcOrd="0" destOrd="0" presId="urn:microsoft.com/office/officeart/2008/layout/VerticalCurvedList"/>
    <dgm:cxn modelId="{2ACE484A-7E3F-4E1C-BCBF-26D59EAAD733}" type="presParOf" srcId="{E55BA7FD-2AF0-4210-9695-FA69BD864808}" destId="{E9573E8F-4568-4F40-82FA-D5703A75DDC1}" srcOrd="1" destOrd="0" presId="urn:microsoft.com/office/officeart/2008/layout/VerticalCurvedList"/>
    <dgm:cxn modelId="{3A2DF590-69D2-4222-8FD2-B26600D00C3D}" type="presParOf" srcId="{E55BA7FD-2AF0-4210-9695-FA69BD864808}" destId="{4AF68F9C-0458-440A-B7FA-480C6878710F}" srcOrd="2" destOrd="0" presId="urn:microsoft.com/office/officeart/2008/layout/VerticalCurvedList"/>
    <dgm:cxn modelId="{15569CA0-E83E-4452-86BD-A6CE394AFB56}" type="presParOf" srcId="{E55BA7FD-2AF0-4210-9695-FA69BD864808}" destId="{7A303B2D-65E6-4382-BC04-31AB4D0DC98C}" srcOrd="3" destOrd="0" presId="urn:microsoft.com/office/officeart/2008/layout/VerticalCurvedList"/>
    <dgm:cxn modelId="{B59BE530-A47B-43DA-A606-B37BE8A28580}" type="presParOf" srcId="{21ADFF88-B5C7-4E99-957D-EB5969CEE0D6}" destId="{EB9E9072-84D7-41BF-A0D3-171BB6EE8F6C}" srcOrd="1" destOrd="0" presId="urn:microsoft.com/office/officeart/2008/layout/VerticalCurvedList"/>
    <dgm:cxn modelId="{51DD8E47-8F9B-4845-AC15-A826ABA80AEB}" type="presParOf" srcId="{21ADFF88-B5C7-4E99-957D-EB5969CEE0D6}" destId="{CD1B9230-1F4B-41C9-AEB6-37498640DDB0}" srcOrd="2" destOrd="0" presId="urn:microsoft.com/office/officeart/2008/layout/VerticalCurvedList"/>
    <dgm:cxn modelId="{905C37B2-DB92-475F-81EE-E775172970A7}" type="presParOf" srcId="{CD1B9230-1F4B-41C9-AEB6-37498640DDB0}" destId="{28C50CFF-93FB-4F98-A17A-1D34048861BB}" srcOrd="0" destOrd="0" presId="urn:microsoft.com/office/officeart/2008/layout/VerticalCurvedList"/>
    <dgm:cxn modelId="{27BAE57B-69CA-4C80-9B53-AF01B56F49E4}" type="presParOf" srcId="{21ADFF88-B5C7-4E99-957D-EB5969CEE0D6}" destId="{F0975CF7-7E6E-4B49-BBF7-FA55FE587CAB}" srcOrd="3" destOrd="0" presId="urn:microsoft.com/office/officeart/2008/layout/VerticalCurvedList"/>
    <dgm:cxn modelId="{F3CD71D5-96B6-4E7A-9160-BBC19735FE7B}" type="presParOf" srcId="{21ADFF88-B5C7-4E99-957D-EB5969CEE0D6}" destId="{E12BCF55-7771-4485-B061-73149FE08D7D}" srcOrd="4" destOrd="0" presId="urn:microsoft.com/office/officeart/2008/layout/VerticalCurvedList"/>
    <dgm:cxn modelId="{5D68254A-48E8-4481-A83C-509566D2397E}" type="presParOf" srcId="{E12BCF55-7771-4485-B061-73149FE08D7D}" destId="{09EE6C6B-C1D2-478E-A202-541212779A61}" srcOrd="0" destOrd="0" presId="urn:microsoft.com/office/officeart/2008/layout/VerticalCurvedList"/>
    <dgm:cxn modelId="{DF9EBB4E-FE89-4E99-832E-4E41B7A6038D}" type="presParOf" srcId="{21ADFF88-B5C7-4E99-957D-EB5969CEE0D6}" destId="{3CA7561A-DAA2-4672-97E1-96782BED0841}" srcOrd="5" destOrd="0" presId="urn:microsoft.com/office/officeart/2008/layout/VerticalCurvedList"/>
    <dgm:cxn modelId="{471039C8-DCCD-4EB5-8DA2-67693547EE78}" type="presParOf" srcId="{21ADFF88-B5C7-4E99-957D-EB5969CEE0D6}" destId="{ABF931CC-A0D1-4D7C-A468-8C73E11E5F60}" srcOrd="6" destOrd="0" presId="urn:microsoft.com/office/officeart/2008/layout/VerticalCurvedList"/>
    <dgm:cxn modelId="{3C3C2AAB-9807-40A2-ACBB-A0AA96A336FB}" type="presParOf" srcId="{ABF931CC-A0D1-4D7C-A468-8C73E11E5F60}" destId="{B2F0027E-28FC-4F80-99AE-918A285048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6E6412-61F2-4CE4-BA76-8913D813EAE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EAD77B1-FAF3-42E4-B835-86F0053ADD8A}">
      <dgm:prSet phldrT="[Text]" custT="1"/>
      <dgm:spPr/>
      <dgm:t>
        <a:bodyPr/>
        <a:lstStyle/>
        <a:p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If f(n) = </a:t>
          </a:r>
          <a:r>
            <a:rPr lang="el-GR" sz="2400" dirty="0" smtClean="0">
              <a:latin typeface="Arial" panose="020B0604020202020204" pitchFamily="34" charset="0"/>
              <a:cs typeface="Arial" panose="020B0604020202020204" pitchFamily="34" charset="0"/>
            </a:rPr>
            <a:t>Θ(</a:t>
          </a:r>
          <a:r>
            <a:rPr lang="en-IN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IN" sz="2400" baseline="30000" dirty="0" err="1" smtClean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) where c &lt; </a:t>
          </a:r>
          <a:r>
            <a:rPr lang="en-IN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Log</a:t>
          </a:r>
          <a:r>
            <a:rPr lang="en-IN" sz="2400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en-IN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 then T(n) = </a:t>
          </a:r>
          <a:r>
            <a:rPr lang="el-GR" sz="2400" dirty="0" smtClean="0">
              <a:latin typeface="Arial" panose="020B0604020202020204" pitchFamily="34" charset="0"/>
              <a:cs typeface="Arial" panose="020B0604020202020204" pitchFamily="34" charset="0"/>
            </a:rPr>
            <a:t>Θ(</a:t>
          </a:r>
          <a:r>
            <a:rPr lang="en-IN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IN" sz="2400" baseline="30000" dirty="0" err="1" smtClean="0">
              <a:latin typeface="Arial" panose="020B0604020202020204" pitchFamily="34" charset="0"/>
              <a:cs typeface="Arial" panose="020B0604020202020204" pitchFamily="34" charset="0"/>
            </a:rPr>
            <a:t>Log</a:t>
          </a:r>
          <a:r>
            <a:rPr lang="en-IN" sz="2400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en-IN" sz="2400" baseline="30000" dirty="0" err="1" smtClean="0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66B0F2-C5DE-4725-8FD6-E5D79652E7DF}" type="parTrans" cxnId="{068E944E-9479-4069-B38C-50DD404F511C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C12AFE-5688-4C9A-9998-4E1D40BE5B37}" type="sibTrans" cxnId="{068E944E-9479-4069-B38C-50DD404F511C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E4124B-FEA1-4FF4-A147-17E847EA7A3A}">
      <dgm:prSet phldrT="[Text]" custT="1"/>
      <dgm:spPr/>
      <dgm:t>
        <a:bodyPr/>
        <a:lstStyle/>
        <a:p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If f(n) = </a:t>
          </a:r>
          <a:r>
            <a:rPr lang="el-GR" sz="2400" dirty="0" smtClean="0">
              <a:latin typeface="Arial" panose="020B0604020202020204" pitchFamily="34" charset="0"/>
              <a:cs typeface="Arial" panose="020B0604020202020204" pitchFamily="34" charset="0"/>
            </a:rPr>
            <a:t>Θ(</a:t>
          </a:r>
          <a:r>
            <a:rPr lang="en-IN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IN" sz="2400" baseline="30000" dirty="0" err="1" smtClean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) where c = </a:t>
          </a:r>
          <a:r>
            <a:rPr lang="en-IN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Log</a:t>
          </a:r>
          <a:r>
            <a:rPr lang="en-IN" sz="2400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en-IN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 then T(n) = </a:t>
          </a:r>
          <a:r>
            <a:rPr lang="el-GR" sz="2400" dirty="0" smtClean="0">
              <a:latin typeface="Arial" panose="020B0604020202020204" pitchFamily="34" charset="0"/>
              <a:cs typeface="Arial" panose="020B0604020202020204" pitchFamily="34" charset="0"/>
            </a:rPr>
            <a:t>Θ(</a:t>
          </a:r>
          <a:r>
            <a:rPr lang="en-IN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IN" sz="2400" baseline="30000" dirty="0" err="1" smtClean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IN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Log</a:t>
          </a:r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 n)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D1E004-B032-4D66-99AC-5DB387D97C20}" type="parTrans" cxnId="{ECF88E01-DCDE-4593-9227-4CD66179920E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B6F08E-D3B5-44AA-99CF-AAF30FDA7479}" type="sibTrans" cxnId="{ECF88E01-DCDE-4593-9227-4CD66179920E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DC01A8-AE53-48B5-B6B0-A221438915F1}">
      <dgm:prSet phldrT="[Text]" custT="1"/>
      <dgm:spPr/>
      <dgm:t>
        <a:bodyPr/>
        <a:lstStyle/>
        <a:p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If f(n) = </a:t>
          </a:r>
          <a:r>
            <a:rPr lang="el-GR" sz="2400" dirty="0" smtClean="0">
              <a:latin typeface="Arial" panose="020B0604020202020204" pitchFamily="34" charset="0"/>
              <a:cs typeface="Arial" panose="020B0604020202020204" pitchFamily="34" charset="0"/>
            </a:rPr>
            <a:t>Θ(</a:t>
          </a:r>
          <a:r>
            <a:rPr lang="en-IN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IN" sz="2400" baseline="30000" dirty="0" err="1" smtClean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) where c &gt; </a:t>
          </a:r>
          <a:r>
            <a:rPr lang="en-IN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Log</a:t>
          </a:r>
          <a:r>
            <a:rPr lang="en-IN" sz="2400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en-IN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 then T(n) = </a:t>
          </a:r>
          <a:r>
            <a:rPr lang="el-GR" sz="2400" dirty="0" smtClean="0">
              <a:latin typeface="Arial" panose="020B0604020202020204" pitchFamily="34" charset="0"/>
              <a:cs typeface="Arial" panose="020B0604020202020204" pitchFamily="34" charset="0"/>
            </a:rPr>
            <a:t>Θ(</a:t>
          </a:r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f(n))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C8D838-335F-4671-8FBE-D73718897221}" type="parTrans" cxnId="{26999956-5F43-4637-9840-711E08FDE3FA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475995-F6C7-4DDC-A076-711C2DCC4503}" type="sibTrans" cxnId="{26999956-5F43-4637-9840-711E08FDE3FA}">
      <dgm:prSet/>
      <dgm:spPr/>
      <dgm:t>
        <a:bodyPr/>
        <a:lstStyle/>
        <a:p>
          <a:endParaRPr lang="en-IN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8C860E-23F9-48F6-916A-4D5F3CCAC3AC}" type="pres">
      <dgm:prSet presAssocID="{AB6E6412-61F2-4CE4-BA76-8913D813EAE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4E01CDB-4F11-4D67-BB81-ED648042E6C4}" type="pres">
      <dgm:prSet presAssocID="{6EAD77B1-FAF3-42E4-B835-86F0053ADD8A}" presName="parentLin" presStyleCnt="0"/>
      <dgm:spPr/>
    </dgm:pt>
    <dgm:pt modelId="{BF54281E-5C0C-4CB1-BBA8-BA78CCDD4594}" type="pres">
      <dgm:prSet presAssocID="{6EAD77B1-FAF3-42E4-B835-86F0053ADD8A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034C230F-B9CD-49F6-A179-770BAB1C81C9}" type="pres">
      <dgm:prSet presAssocID="{6EAD77B1-FAF3-42E4-B835-86F0053ADD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F0F1AA-4FC4-4325-BE6E-7560DC64A558}" type="pres">
      <dgm:prSet presAssocID="{6EAD77B1-FAF3-42E4-B835-86F0053ADD8A}" presName="negativeSpace" presStyleCnt="0"/>
      <dgm:spPr/>
    </dgm:pt>
    <dgm:pt modelId="{23FD1041-2A05-46CE-8FAB-033F08931E7D}" type="pres">
      <dgm:prSet presAssocID="{6EAD77B1-FAF3-42E4-B835-86F0053ADD8A}" presName="childText" presStyleLbl="conFgAcc1" presStyleIdx="0" presStyleCnt="3">
        <dgm:presLayoutVars>
          <dgm:bulletEnabled val="1"/>
        </dgm:presLayoutVars>
      </dgm:prSet>
      <dgm:spPr/>
    </dgm:pt>
    <dgm:pt modelId="{0044BB8F-C69C-4050-B8F8-533C1506D833}" type="pres">
      <dgm:prSet presAssocID="{6DC12AFE-5688-4C9A-9998-4E1D40BE5B37}" presName="spaceBetweenRectangles" presStyleCnt="0"/>
      <dgm:spPr/>
    </dgm:pt>
    <dgm:pt modelId="{4BF1AA0A-AA1F-4BAE-8BF6-F55AD5FF1A9A}" type="pres">
      <dgm:prSet presAssocID="{32E4124B-FEA1-4FF4-A147-17E847EA7A3A}" presName="parentLin" presStyleCnt="0"/>
      <dgm:spPr/>
    </dgm:pt>
    <dgm:pt modelId="{3E813E1F-CD07-4CBF-864C-3441E3EDDC34}" type="pres">
      <dgm:prSet presAssocID="{32E4124B-FEA1-4FF4-A147-17E847EA7A3A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4D0C4DC2-BC92-4AE4-9EBB-845BBA743275}" type="pres">
      <dgm:prSet presAssocID="{32E4124B-FEA1-4FF4-A147-17E847EA7A3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08D515-BC0F-428D-A699-54040980E57E}" type="pres">
      <dgm:prSet presAssocID="{32E4124B-FEA1-4FF4-A147-17E847EA7A3A}" presName="negativeSpace" presStyleCnt="0"/>
      <dgm:spPr/>
    </dgm:pt>
    <dgm:pt modelId="{7904138A-A050-4632-9DD8-B16EF2C99094}" type="pres">
      <dgm:prSet presAssocID="{32E4124B-FEA1-4FF4-A147-17E847EA7A3A}" presName="childText" presStyleLbl="conFgAcc1" presStyleIdx="1" presStyleCnt="3">
        <dgm:presLayoutVars>
          <dgm:bulletEnabled val="1"/>
        </dgm:presLayoutVars>
      </dgm:prSet>
      <dgm:spPr/>
    </dgm:pt>
    <dgm:pt modelId="{4184AA04-4430-42E6-AC86-D848F1326FA3}" type="pres">
      <dgm:prSet presAssocID="{D9B6F08E-D3B5-44AA-99CF-AAF30FDA7479}" presName="spaceBetweenRectangles" presStyleCnt="0"/>
      <dgm:spPr/>
    </dgm:pt>
    <dgm:pt modelId="{591D4DE2-019D-4EC1-9856-5FE13ED4E4F9}" type="pres">
      <dgm:prSet presAssocID="{4BDC01A8-AE53-48B5-B6B0-A221438915F1}" presName="parentLin" presStyleCnt="0"/>
      <dgm:spPr/>
    </dgm:pt>
    <dgm:pt modelId="{B380843A-C69C-4E22-98FC-EE49A207EB2C}" type="pres">
      <dgm:prSet presAssocID="{4BDC01A8-AE53-48B5-B6B0-A221438915F1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58EF458F-B312-4E2C-BACD-44E0A3FC24F8}" type="pres">
      <dgm:prSet presAssocID="{4BDC01A8-AE53-48B5-B6B0-A221438915F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A2BC79-2B59-454A-B8F6-361BDACFD967}" type="pres">
      <dgm:prSet presAssocID="{4BDC01A8-AE53-48B5-B6B0-A221438915F1}" presName="negativeSpace" presStyleCnt="0"/>
      <dgm:spPr/>
    </dgm:pt>
    <dgm:pt modelId="{A54BFDB3-B0BF-4DBE-B06C-06CB8467EBD7}" type="pres">
      <dgm:prSet presAssocID="{4BDC01A8-AE53-48B5-B6B0-A221438915F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68E944E-9479-4069-B38C-50DD404F511C}" srcId="{AB6E6412-61F2-4CE4-BA76-8913D813EAE9}" destId="{6EAD77B1-FAF3-42E4-B835-86F0053ADD8A}" srcOrd="0" destOrd="0" parTransId="{1C66B0F2-C5DE-4725-8FD6-E5D79652E7DF}" sibTransId="{6DC12AFE-5688-4C9A-9998-4E1D40BE5B37}"/>
    <dgm:cxn modelId="{29419975-CECB-4FCE-A188-A2B5893C53A7}" type="presOf" srcId="{6EAD77B1-FAF3-42E4-B835-86F0053ADD8A}" destId="{BF54281E-5C0C-4CB1-BBA8-BA78CCDD4594}" srcOrd="0" destOrd="0" presId="urn:microsoft.com/office/officeart/2005/8/layout/list1"/>
    <dgm:cxn modelId="{26999956-5F43-4637-9840-711E08FDE3FA}" srcId="{AB6E6412-61F2-4CE4-BA76-8913D813EAE9}" destId="{4BDC01A8-AE53-48B5-B6B0-A221438915F1}" srcOrd="2" destOrd="0" parTransId="{C7C8D838-335F-4671-8FBE-D73718897221}" sibTransId="{CB475995-F6C7-4DDC-A076-711C2DCC4503}"/>
    <dgm:cxn modelId="{7ECAA6F2-584A-4AAC-A642-4C83393550FF}" type="presOf" srcId="{4BDC01A8-AE53-48B5-B6B0-A221438915F1}" destId="{B380843A-C69C-4E22-98FC-EE49A207EB2C}" srcOrd="0" destOrd="0" presId="urn:microsoft.com/office/officeart/2005/8/layout/list1"/>
    <dgm:cxn modelId="{36FB1079-5EB3-442A-9F86-F60BE40EA40F}" type="presOf" srcId="{4BDC01A8-AE53-48B5-B6B0-A221438915F1}" destId="{58EF458F-B312-4E2C-BACD-44E0A3FC24F8}" srcOrd="1" destOrd="0" presId="urn:microsoft.com/office/officeart/2005/8/layout/list1"/>
    <dgm:cxn modelId="{E24F960A-CFEF-4721-BE99-A2A0199FC27F}" type="presOf" srcId="{32E4124B-FEA1-4FF4-A147-17E847EA7A3A}" destId="{3E813E1F-CD07-4CBF-864C-3441E3EDDC34}" srcOrd="0" destOrd="0" presId="urn:microsoft.com/office/officeart/2005/8/layout/list1"/>
    <dgm:cxn modelId="{ECF88E01-DCDE-4593-9227-4CD66179920E}" srcId="{AB6E6412-61F2-4CE4-BA76-8913D813EAE9}" destId="{32E4124B-FEA1-4FF4-A147-17E847EA7A3A}" srcOrd="1" destOrd="0" parTransId="{9ED1E004-B032-4D66-99AC-5DB387D97C20}" sibTransId="{D9B6F08E-D3B5-44AA-99CF-AAF30FDA7479}"/>
    <dgm:cxn modelId="{36B62AFC-4E02-475F-AB5D-0661EE2E5304}" type="presOf" srcId="{AB6E6412-61F2-4CE4-BA76-8913D813EAE9}" destId="{2A8C860E-23F9-48F6-916A-4D5F3CCAC3AC}" srcOrd="0" destOrd="0" presId="urn:microsoft.com/office/officeart/2005/8/layout/list1"/>
    <dgm:cxn modelId="{355CCEF6-CB2D-483C-88C7-DDFD06B694EC}" type="presOf" srcId="{32E4124B-FEA1-4FF4-A147-17E847EA7A3A}" destId="{4D0C4DC2-BC92-4AE4-9EBB-845BBA743275}" srcOrd="1" destOrd="0" presId="urn:microsoft.com/office/officeart/2005/8/layout/list1"/>
    <dgm:cxn modelId="{924BC5E0-0D82-4357-AB64-7E56BBC17217}" type="presOf" srcId="{6EAD77B1-FAF3-42E4-B835-86F0053ADD8A}" destId="{034C230F-B9CD-49F6-A179-770BAB1C81C9}" srcOrd="1" destOrd="0" presId="urn:microsoft.com/office/officeart/2005/8/layout/list1"/>
    <dgm:cxn modelId="{878277C0-03DC-42FE-8377-09E013839AF7}" type="presParOf" srcId="{2A8C860E-23F9-48F6-916A-4D5F3CCAC3AC}" destId="{B4E01CDB-4F11-4D67-BB81-ED648042E6C4}" srcOrd="0" destOrd="0" presId="urn:microsoft.com/office/officeart/2005/8/layout/list1"/>
    <dgm:cxn modelId="{9F36FBF9-317C-4DA9-BA28-74C21350046F}" type="presParOf" srcId="{B4E01CDB-4F11-4D67-BB81-ED648042E6C4}" destId="{BF54281E-5C0C-4CB1-BBA8-BA78CCDD4594}" srcOrd="0" destOrd="0" presId="urn:microsoft.com/office/officeart/2005/8/layout/list1"/>
    <dgm:cxn modelId="{A9BA4A1B-37F7-49CB-A24E-B2A17DAFCA75}" type="presParOf" srcId="{B4E01CDB-4F11-4D67-BB81-ED648042E6C4}" destId="{034C230F-B9CD-49F6-A179-770BAB1C81C9}" srcOrd="1" destOrd="0" presId="urn:microsoft.com/office/officeart/2005/8/layout/list1"/>
    <dgm:cxn modelId="{BCA733DF-FBA9-46E0-A7E8-231756ECCF99}" type="presParOf" srcId="{2A8C860E-23F9-48F6-916A-4D5F3CCAC3AC}" destId="{07F0F1AA-4FC4-4325-BE6E-7560DC64A558}" srcOrd="1" destOrd="0" presId="urn:microsoft.com/office/officeart/2005/8/layout/list1"/>
    <dgm:cxn modelId="{B3F753CC-7ED9-44D3-84B3-2981214BDEC3}" type="presParOf" srcId="{2A8C860E-23F9-48F6-916A-4D5F3CCAC3AC}" destId="{23FD1041-2A05-46CE-8FAB-033F08931E7D}" srcOrd="2" destOrd="0" presId="urn:microsoft.com/office/officeart/2005/8/layout/list1"/>
    <dgm:cxn modelId="{2B05DE1A-C4E2-4D74-AB22-953CAA4AEF21}" type="presParOf" srcId="{2A8C860E-23F9-48F6-916A-4D5F3CCAC3AC}" destId="{0044BB8F-C69C-4050-B8F8-533C1506D833}" srcOrd="3" destOrd="0" presId="urn:microsoft.com/office/officeart/2005/8/layout/list1"/>
    <dgm:cxn modelId="{1F801AC6-6FFB-49FD-A550-71676B0D0B6E}" type="presParOf" srcId="{2A8C860E-23F9-48F6-916A-4D5F3CCAC3AC}" destId="{4BF1AA0A-AA1F-4BAE-8BF6-F55AD5FF1A9A}" srcOrd="4" destOrd="0" presId="urn:microsoft.com/office/officeart/2005/8/layout/list1"/>
    <dgm:cxn modelId="{C784C431-5726-4400-9BFC-DA859743B69D}" type="presParOf" srcId="{4BF1AA0A-AA1F-4BAE-8BF6-F55AD5FF1A9A}" destId="{3E813E1F-CD07-4CBF-864C-3441E3EDDC34}" srcOrd="0" destOrd="0" presId="urn:microsoft.com/office/officeart/2005/8/layout/list1"/>
    <dgm:cxn modelId="{3BB95F05-06CA-4B0B-90B4-7312A7A01432}" type="presParOf" srcId="{4BF1AA0A-AA1F-4BAE-8BF6-F55AD5FF1A9A}" destId="{4D0C4DC2-BC92-4AE4-9EBB-845BBA743275}" srcOrd="1" destOrd="0" presId="urn:microsoft.com/office/officeart/2005/8/layout/list1"/>
    <dgm:cxn modelId="{A09B457D-8E86-4C84-8046-7635EA19FD16}" type="presParOf" srcId="{2A8C860E-23F9-48F6-916A-4D5F3CCAC3AC}" destId="{C908D515-BC0F-428D-A699-54040980E57E}" srcOrd="5" destOrd="0" presId="urn:microsoft.com/office/officeart/2005/8/layout/list1"/>
    <dgm:cxn modelId="{C2EF2E1F-9721-4189-A67F-BDCD51D4F59B}" type="presParOf" srcId="{2A8C860E-23F9-48F6-916A-4D5F3CCAC3AC}" destId="{7904138A-A050-4632-9DD8-B16EF2C99094}" srcOrd="6" destOrd="0" presId="urn:microsoft.com/office/officeart/2005/8/layout/list1"/>
    <dgm:cxn modelId="{900A497B-65AA-4E17-B889-C6630C2951C2}" type="presParOf" srcId="{2A8C860E-23F9-48F6-916A-4D5F3CCAC3AC}" destId="{4184AA04-4430-42E6-AC86-D848F1326FA3}" srcOrd="7" destOrd="0" presId="urn:microsoft.com/office/officeart/2005/8/layout/list1"/>
    <dgm:cxn modelId="{678F04C6-AD52-4B45-901F-554C98BF1059}" type="presParOf" srcId="{2A8C860E-23F9-48F6-916A-4D5F3CCAC3AC}" destId="{591D4DE2-019D-4EC1-9856-5FE13ED4E4F9}" srcOrd="8" destOrd="0" presId="urn:microsoft.com/office/officeart/2005/8/layout/list1"/>
    <dgm:cxn modelId="{22718CC6-912F-4396-890D-066B32A18063}" type="presParOf" srcId="{591D4DE2-019D-4EC1-9856-5FE13ED4E4F9}" destId="{B380843A-C69C-4E22-98FC-EE49A207EB2C}" srcOrd="0" destOrd="0" presId="urn:microsoft.com/office/officeart/2005/8/layout/list1"/>
    <dgm:cxn modelId="{C12DEAE9-A1E9-454F-8947-ABAAD592C434}" type="presParOf" srcId="{591D4DE2-019D-4EC1-9856-5FE13ED4E4F9}" destId="{58EF458F-B312-4E2C-BACD-44E0A3FC24F8}" srcOrd="1" destOrd="0" presId="urn:microsoft.com/office/officeart/2005/8/layout/list1"/>
    <dgm:cxn modelId="{A6C5BDE6-8E8D-43A1-B77C-83464DA12824}" type="presParOf" srcId="{2A8C860E-23F9-48F6-916A-4D5F3CCAC3AC}" destId="{D6A2BC79-2B59-454A-B8F6-361BDACFD967}" srcOrd="9" destOrd="0" presId="urn:microsoft.com/office/officeart/2005/8/layout/list1"/>
    <dgm:cxn modelId="{0963F1D6-99D5-41A7-BBF7-86DACD149E58}" type="presParOf" srcId="{2A8C860E-23F9-48F6-916A-4D5F3CCAC3AC}" destId="{A54BFDB3-B0BF-4DBE-B06C-06CB8467EBD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D8009-5A93-41EA-9D28-1AF0D1573C9B}">
      <dsp:nvSpPr>
        <dsp:cNvPr id="0" name=""/>
        <dsp:cNvSpPr/>
      </dsp:nvSpPr>
      <dsp:spPr>
        <a:xfrm>
          <a:off x="0" y="974868"/>
          <a:ext cx="2717562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Recurrence Relation</a:t>
          </a:r>
          <a:endParaRPr lang="en-IN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974868"/>
        <a:ext cx="2717562" cy="1287000"/>
      </dsp:txXfrm>
    </dsp:sp>
    <dsp:sp modelId="{A7F2884E-C305-4E5F-B5B2-06D5551C9AB2}">
      <dsp:nvSpPr>
        <dsp:cNvPr id="0" name=""/>
        <dsp:cNvSpPr/>
      </dsp:nvSpPr>
      <dsp:spPr>
        <a:xfrm>
          <a:off x="2717562" y="773774"/>
          <a:ext cx="543512" cy="168918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69E9E-F705-47CE-9351-E4C8ADEC03E8}">
      <dsp:nvSpPr>
        <dsp:cNvPr id="0" name=""/>
        <dsp:cNvSpPr/>
      </dsp:nvSpPr>
      <dsp:spPr>
        <a:xfrm>
          <a:off x="3478480" y="773774"/>
          <a:ext cx="7391770" cy="16891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A relation defining the states of the problem and how the main problem can be broken down into smaller sub-problems. </a:t>
          </a:r>
          <a:endParaRPr lang="en-IN" sz="2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This also includes the base case for stopping the recursion.</a:t>
          </a:r>
          <a:endParaRPr lang="en-IN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8480" y="773774"/>
        <a:ext cx="7391770" cy="1689187"/>
      </dsp:txXfrm>
    </dsp:sp>
    <dsp:sp modelId="{FE2F9926-C2C3-47B6-B5B7-17CE6DB3C219}">
      <dsp:nvSpPr>
        <dsp:cNvPr id="0" name=""/>
        <dsp:cNvSpPr/>
      </dsp:nvSpPr>
      <dsp:spPr>
        <a:xfrm>
          <a:off x="0" y="2696962"/>
          <a:ext cx="2717562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Recursion</a:t>
          </a:r>
        </a:p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Tree</a:t>
          </a:r>
          <a:endParaRPr lang="en-IN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696962"/>
        <a:ext cx="2717562" cy="1287000"/>
      </dsp:txXfrm>
    </dsp:sp>
    <dsp:sp modelId="{710E0410-0D4E-44CE-BCB7-5DCD5C822080}">
      <dsp:nvSpPr>
        <dsp:cNvPr id="0" name=""/>
        <dsp:cNvSpPr/>
      </dsp:nvSpPr>
      <dsp:spPr>
        <a:xfrm>
          <a:off x="2717562" y="2696962"/>
          <a:ext cx="543512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6A471-2326-4F24-AFC9-546D03284968}">
      <dsp:nvSpPr>
        <dsp:cNvPr id="0" name=""/>
        <dsp:cNvSpPr/>
      </dsp:nvSpPr>
      <dsp:spPr>
        <a:xfrm>
          <a:off x="3478480" y="2696962"/>
          <a:ext cx="7391770" cy="12870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showcases the first few, if not all calls to the function under consideration</a:t>
          </a:r>
          <a:endParaRPr lang="en-IN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8480" y="2696962"/>
        <a:ext cx="7391770" cy="1287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73E8F-4568-4F40-82FA-D5703A75DDC1}">
      <dsp:nvSpPr>
        <dsp:cNvPr id="0" name=""/>
        <dsp:cNvSpPr/>
      </dsp:nvSpPr>
      <dsp:spPr>
        <a:xfrm>
          <a:off x="-5764205" y="-882436"/>
          <a:ext cx="6863923" cy="6863923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E9072-84D7-41BF-A0D3-171BB6EE8F6C}">
      <dsp:nvSpPr>
        <dsp:cNvPr id="0" name=""/>
        <dsp:cNvSpPr/>
      </dsp:nvSpPr>
      <dsp:spPr>
        <a:xfrm>
          <a:off x="707748" y="509905"/>
          <a:ext cx="10880484" cy="1019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947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Substitution method</a:t>
          </a:r>
          <a:endParaRPr lang="en-IN" sz="2200" kern="1200" dirty="0"/>
        </a:p>
      </dsp:txBody>
      <dsp:txXfrm>
        <a:off x="707748" y="509905"/>
        <a:ext cx="10880484" cy="1019810"/>
      </dsp:txXfrm>
    </dsp:sp>
    <dsp:sp modelId="{28C50CFF-93FB-4F98-A17A-1D34048861BB}">
      <dsp:nvSpPr>
        <dsp:cNvPr id="0" name=""/>
        <dsp:cNvSpPr/>
      </dsp:nvSpPr>
      <dsp:spPr>
        <a:xfrm>
          <a:off x="70366" y="382428"/>
          <a:ext cx="1274762" cy="1274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75CF7-7E6E-4B49-BBF7-FA55FE587CAB}">
      <dsp:nvSpPr>
        <dsp:cNvPr id="0" name=""/>
        <dsp:cNvSpPr/>
      </dsp:nvSpPr>
      <dsp:spPr>
        <a:xfrm>
          <a:off x="1078449" y="2039620"/>
          <a:ext cx="10509784" cy="101981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947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Recurrence Tree</a:t>
          </a:r>
          <a:endParaRPr lang="en-IN" sz="2200" kern="1200" dirty="0"/>
        </a:p>
      </dsp:txBody>
      <dsp:txXfrm>
        <a:off x="1078449" y="2039620"/>
        <a:ext cx="10509784" cy="1019810"/>
      </dsp:txXfrm>
    </dsp:sp>
    <dsp:sp modelId="{09EE6C6B-C1D2-478E-A202-541212779A61}">
      <dsp:nvSpPr>
        <dsp:cNvPr id="0" name=""/>
        <dsp:cNvSpPr/>
      </dsp:nvSpPr>
      <dsp:spPr>
        <a:xfrm>
          <a:off x="441067" y="1912143"/>
          <a:ext cx="1274762" cy="1274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7561A-DAA2-4672-97E1-96782BED0841}">
      <dsp:nvSpPr>
        <dsp:cNvPr id="0" name=""/>
        <dsp:cNvSpPr/>
      </dsp:nvSpPr>
      <dsp:spPr>
        <a:xfrm>
          <a:off x="707748" y="3569335"/>
          <a:ext cx="10880484" cy="101981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947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Master method</a:t>
          </a:r>
          <a:endParaRPr lang="en-IN" sz="2200" kern="1200" dirty="0"/>
        </a:p>
      </dsp:txBody>
      <dsp:txXfrm>
        <a:off x="707748" y="3569335"/>
        <a:ext cx="10880484" cy="1019810"/>
      </dsp:txXfrm>
    </dsp:sp>
    <dsp:sp modelId="{B2F0027E-28FC-4F80-99AE-918A28504873}">
      <dsp:nvSpPr>
        <dsp:cNvPr id="0" name=""/>
        <dsp:cNvSpPr/>
      </dsp:nvSpPr>
      <dsp:spPr>
        <a:xfrm>
          <a:off x="70366" y="3441858"/>
          <a:ext cx="1274762" cy="1274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D1041-2A05-46CE-8FAB-033F08931E7D}">
      <dsp:nvSpPr>
        <dsp:cNvPr id="0" name=""/>
        <dsp:cNvSpPr/>
      </dsp:nvSpPr>
      <dsp:spPr>
        <a:xfrm>
          <a:off x="0" y="531889"/>
          <a:ext cx="114300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C230F-B9CD-49F6-A179-770BAB1C81C9}">
      <dsp:nvSpPr>
        <dsp:cNvPr id="0" name=""/>
        <dsp:cNvSpPr/>
      </dsp:nvSpPr>
      <dsp:spPr>
        <a:xfrm>
          <a:off x="571500" y="30049"/>
          <a:ext cx="8001000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19" tIns="0" rIns="30241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If f(n) = </a:t>
          </a:r>
          <a:r>
            <a:rPr lang="el-GR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Θ(</a:t>
          </a:r>
          <a:r>
            <a:rPr lang="en-IN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IN" sz="2400" kern="1200" baseline="30000" dirty="0" err="1" smtClean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) where c &lt; </a:t>
          </a:r>
          <a:r>
            <a:rPr lang="en-IN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Log</a:t>
          </a:r>
          <a:r>
            <a:rPr lang="en-IN" sz="2400" kern="1200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en-IN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then T(n) = </a:t>
          </a:r>
          <a:r>
            <a:rPr lang="el-GR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Θ(</a:t>
          </a:r>
          <a:r>
            <a:rPr lang="en-IN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IN" sz="2400" kern="1200" baseline="30000" dirty="0" err="1" smtClean="0">
              <a:latin typeface="Arial" panose="020B0604020202020204" pitchFamily="34" charset="0"/>
              <a:cs typeface="Arial" panose="020B0604020202020204" pitchFamily="34" charset="0"/>
            </a:rPr>
            <a:t>Log</a:t>
          </a:r>
          <a:r>
            <a:rPr lang="en-IN" sz="2400" kern="1200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en-IN" sz="2400" kern="1200" baseline="30000" dirty="0" err="1" smtClean="0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IN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0496" y="79045"/>
        <a:ext cx="7903008" cy="905688"/>
      </dsp:txXfrm>
    </dsp:sp>
    <dsp:sp modelId="{7904138A-A050-4632-9DD8-B16EF2C99094}">
      <dsp:nvSpPr>
        <dsp:cNvPr id="0" name=""/>
        <dsp:cNvSpPr/>
      </dsp:nvSpPr>
      <dsp:spPr>
        <a:xfrm>
          <a:off x="0" y="2074129"/>
          <a:ext cx="114300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C4DC2-BC92-4AE4-9EBB-845BBA743275}">
      <dsp:nvSpPr>
        <dsp:cNvPr id="0" name=""/>
        <dsp:cNvSpPr/>
      </dsp:nvSpPr>
      <dsp:spPr>
        <a:xfrm>
          <a:off x="571500" y="1572289"/>
          <a:ext cx="8001000" cy="1003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19" tIns="0" rIns="30241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If f(n) = </a:t>
          </a:r>
          <a:r>
            <a:rPr lang="el-GR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Θ(</a:t>
          </a:r>
          <a:r>
            <a:rPr lang="en-IN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IN" sz="2400" kern="1200" baseline="30000" dirty="0" err="1" smtClean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) where c = </a:t>
          </a:r>
          <a:r>
            <a:rPr lang="en-IN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Log</a:t>
          </a:r>
          <a:r>
            <a:rPr lang="en-IN" sz="2400" kern="1200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en-IN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then T(n) = </a:t>
          </a:r>
          <a:r>
            <a:rPr lang="el-GR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Θ(</a:t>
          </a:r>
          <a:r>
            <a:rPr lang="en-IN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IN" sz="2400" kern="1200" baseline="30000" dirty="0" err="1" smtClean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IN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Log</a:t>
          </a: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n)</a:t>
          </a:r>
          <a:endParaRPr lang="en-IN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0496" y="1621285"/>
        <a:ext cx="7903008" cy="905688"/>
      </dsp:txXfrm>
    </dsp:sp>
    <dsp:sp modelId="{A54BFDB3-B0BF-4DBE-B06C-06CB8467EBD7}">
      <dsp:nvSpPr>
        <dsp:cNvPr id="0" name=""/>
        <dsp:cNvSpPr/>
      </dsp:nvSpPr>
      <dsp:spPr>
        <a:xfrm>
          <a:off x="0" y="3616369"/>
          <a:ext cx="114300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F458F-B312-4E2C-BACD-44E0A3FC24F8}">
      <dsp:nvSpPr>
        <dsp:cNvPr id="0" name=""/>
        <dsp:cNvSpPr/>
      </dsp:nvSpPr>
      <dsp:spPr>
        <a:xfrm>
          <a:off x="571500" y="3114529"/>
          <a:ext cx="8001000" cy="1003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19" tIns="0" rIns="30241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If f(n) = </a:t>
          </a:r>
          <a:r>
            <a:rPr lang="el-GR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Θ(</a:t>
          </a:r>
          <a:r>
            <a:rPr lang="en-IN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</a:t>
          </a:r>
          <a:r>
            <a:rPr lang="en-IN" sz="2400" kern="1200" baseline="30000" dirty="0" err="1" smtClean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) where c &gt; </a:t>
          </a:r>
          <a:r>
            <a:rPr lang="en-IN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Log</a:t>
          </a:r>
          <a:r>
            <a:rPr lang="en-IN" sz="2400" kern="1200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b</a:t>
          </a:r>
          <a:r>
            <a:rPr lang="en-IN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</a:t>
          </a: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then T(n) = </a:t>
          </a:r>
          <a:r>
            <a:rPr lang="el-GR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Θ(</a:t>
          </a: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f(n))</a:t>
          </a:r>
          <a:endParaRPr lang="en-IN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0496" y="3163525"/>
        <a:ext cx="790300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1/10/2019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3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7" y="4580238"/>
            <a:ext cx="2662323" cy="483146"/>
          </a:xfrm>
        </p:spPr>
        <p:txBody>
          <a:bodyPr/>
          <a:lstStyle/>
          <a:p>
            <a:r>
              <a:rPr lang="en-SG" dirty="0" smtClean="0"/>
              <a:t>Recurrences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200" b="1" dirty="0">
                <a:solidFill>
                  <a:schemeClr val="accent2"/>
                </a:solidFill>
              </a:rPr>
              <a:t>Recurrence Relation: T(n) = 2T(</a:t>
            </a:r>
            <a:r>
              <a:rPr lang="en-US" sz="2200" b="1" dirty="0">
                <a:solidFill>
                  <a:schemeClr val="accent2"/>
                </a:solidFill>
                <a:sym typeface="Math B"/>
              </a:rPr>
              <a:t>n/2)  </a:t>
            </a:r>
            <a:r>
              <a:rPr lang="en-US" sz="2200" b="1" dirty="0">
                <a:solidFill>
                  <a:schemeClr val="accent2"/>
                </a:solidFill>
              </a:rPr>
              <a:t>+n 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First Iteration: </a:t>
            </a:r>
            <a:r>
              <a:rPr lang="en-US" sz="2200" dirty="0" smtClean="0">
                <a:solidFill>
                  <a:schemeClr val="tx1"/>
                </a:solidFill>
              </a:rPr>
              <a:t>T(n/2</a:t>
            </a:r>
            <a:r>
              <a:rPr lang="en-US" sz="2200" dirty="0">
                <a:solidFill>
                  <a:schemeClr val="tx1"/>
                </a:solidFill>
              </a:rPr>
              <a:t>) = 2T( (n/2) / 2) + </a:t>
            </a:r>
            <a:r>
              <a:rPr lang="en-US" sz="2200" dirty="0" smtClean="0">
                <a:solidFill>
                  <a:schemeClr val="tx1"/>
                </a:solidFill>
              </a:rPr>
              <a:t>2 = </a:t>
            </a:r>
            <a:r>
              <a:rPr lang="en-US" sz="2200" dirty="0">
                <a:solidFill>
                  <a:schemeClr val="tx1"/>
                </a:solidFill>
              </a:rPr>
              <a:t>2T( n/4 ) + </a:t>
            </a:r>
            <a:r>
              <a:rPr lang="en-US" sz="2200" dirty="0" smtClean="0">
                <a:solidFill>
                  <a:schemeClr val="tx1"/>
                </a:solidFill>
              </a:rPr>
              <a:t>2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Substituting the value in </a:t>
            </a:r>
            <a:r>
              <a:rPr lang="en-US" sz="2200" b="1" dirty="0">
                <a:solidFill>
                  <a:schemeClr val="tx1"/>
                </a:solidFill>
              </a:rPr>
              <a:t>original </a:t>
            </a:r>
            <a:r>
              <a:rPr lang="en-US" sz="2200" b="1" dirty="0" smtClean="0">
                <a:solidFill>
                  <a:schemeClr val="tx1"/>
                </a:solidFill>
              </a:rPr>
              <a:t>equation: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T(n</a:t>
            </a:r>
            <a:r>
              <a:rPr lang="en-US" sz="2200" dirty="0">
                <a:solidFill>
                  <a:schemeClr val="tx1"/>
                </a:solidFill>
              </a:rPr>
              <a:t>) </a:t>
            </a:r>
            <a:r>
              <a:rPr lang="en-US" sz="2200" dirty="0" smtClean="0">
                <a:solidFill>
                  <a:schemeClr val="tx1"/>
                </a:solidFill>
              </a:rPr>
              <a:t>	= 2T(n/2</a:t>
            </a:r>
            <a:r>
              <a:rPr lang="en-US" sz="2200" dirty="0">
                <a:solidFill>
                  <a:schemeClr val="tx1"/>
                </a:solidFill>
              </a:rPr>
              <a:t>) + 2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= </a:t>
            </a:r>
            <a:r>
              <a:rPr lang="en-US" sz="2200" dirty="0">
                <a:solidFill>
                  <a:schemeClr val="tx1"/>
                </a:solidFill>
              </a:rPr>
              <a:t>2( 2T( n/4 ) + 2) + 2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= </a:t>
            </a:r>
            <a:r>
              <a:rPr lang="en-US" sz="2200" dirty="0">
                <a:solidFill>
                  <a:schemeClr val="tx1"/>
                </a:solidFill>
              </a:rPr>
              <a:t>4T(n/4) + 4 + </a:t>
            </a:r>
            <a:r>
              <a:rPr lang="en-US" sz="2200" dirty="0" smtClean="0">
                <a:solidFill>
                  <a:schemeClr val="tx1"/>
                </a:solidFill>
              </a:rPr>
              <a:t>2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			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			T(n) = </a:t>
            </a:r>
            <a:r>
              <a:rPr lang="en-US" sz="2200" dirty="0">
                <a:solidFill>
                  <a:schemeClr val="tx1"/>
                </a:solidFill>
              </a:rPr>
              <a:t>4T(n/4) + 4 + 2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792614" y="5215316"/>
            <a:ext cx="3510448" cy="558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73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iteration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Second Iteration: </a:t>
            </a:r>
            <a:r>
              <a:rPr lang="en-IN" sz="2200" dirty="0"/>
              <a:t>T(n/4) = 2T( (n/4) / 2 ) + </a:t>
            </a:r>
            <a:r>
              <a:rPr lang="en-IN" sz="2200" dirty="0" smtClean="0"/>
              <a:t>2 =</a:t>
            </a:r>
            <a:r>
              <a:rPr lang="en-IN" sz="2200" dirty="0"/>
              <a:t> 2T(n/8) + </a:t>
            </a:r>
            <a:r>
              <a:rPr lang="en-IN" sz="2200" dirty="0" smtClean="0"/>
              <a:t>2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Substituting the </a:t>
            </a:r>
            <a:r>
              <a:rPr lang="en-US" sz="2200" b="1" dirty="0" smtClean="0">
                <a:solidFill>
                  <a:schemeClr val="tx1"/>
                </a:solidFill>
              </a:rPr>
              <a:t>value:</a:t>
            </a:r>
          </a:p>
          <a:p>
            <a:pPr marL="0" indent="0">
              <a:buNone/>
            </a:pPr>
            <a:r>
              <a:rPr lang="en-IN" sz="2200" dirty="0"/>
              <a:t>T(n) </a:t>
            </a:r>
            <a:r>
              <a:rPr lang="en-IN" sz="2200" dirty="0" smtClean="0"/>
              <a:t>	= </a:t>
            </a:r>
            <a:r>
              <a:rPr lang="en-IN" sz="2200" dirty="0"/>
              <a:t>4T(n/4) + 4 + 2</a:t>
            </a:r>
            <a:br>
              <a:rPr lang="en-IN" sz="2200" dirty="0"/>
            </a:br>
            <a:r>
              <a:rPr lang="en-IN" sz="2200" dirty="0" smtClean="0"/>
              <a:t>	= </a:t>
            </a:r>
            <a:r>
              <a:rPr lang="en-IN" sz="2200" dirty="0"/>
              <a:t>4(2T(n/8) + 2) + 4 + 2</a:t>
            </a:r>
            <a:br>
              <a:rPr lang="en-IN" sz="2200" dirty="0"/>
            </a:br>
            <a:r>
              <a:rPr lang="en-IN" sz="2200" dirty="0" smtClean="0"/>
              <a:t>	= </a:t>
            </a:r>
            <a:r>
              <a:rPr lang="en-IN" sz="2200" dirty="0"/>
              <a:t>8T(n/8) + 8+ 4 + </a:t>
            </a:r>
            <a:r>
              <a:rPr lang="en-IN" sz="2200" dirty="0" smtClean="0"/>
              <a:t>2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 smtClean="0"/>
          </a:p>
          <a:p>
            <a:pPr marL="0" indent="0">
              <a:buNone/>
            </a:pPr>
            <a:r>
              <a:rPr lang="en-IN" sz="2200" dirty="0" smtClean="0"/>
              <a:t> 				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 smtClean="0"/>
              <a:t>			T(n) </a:t>
            </a:r>
            <a:r>
              <a:rPr lang="en-IN" sz="2200" dirty="0"/>
              <a:t>= 8T(n/8) + 8+ 4 + 2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800704" y="4948279"/>
            <a:ext cx="3923143" cy="49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02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Third iteration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Third </a:t>
            </a:r>
            <a:r>
              <a:rPr lang="en-US" b="1" dirty="0">
                <a:solidFill>
                  <a:schemeClr val="tx1"/>
                </a:solidFill>
              </a:rPr>
              <a:t>Iteration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IN" dirty="0"/>
              <a:t>T(n/8) = 2T( (n/8) / 2 ) + </a:t>
            </a:r>
            <a:r>
              <a:rPr lang="en-IN" dirty="0" smtClean="0"/>
              <a:t>2 =</a:t>
            </a:r>
            <a:r>
              <a:rPr lang="en-IN" dirty="0"/>
              <a:t> 2T(n/16) + </a:t>
            </a:r>
            <a:r>
              <a:rPr lang="en-IN" dirty="0" smtClean="0"/>
              <a:t>2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Substituting the value:</a:t>
            </a:r>
          </a:p>
          <a:p>
            <a:pPr marL="0" indent="0">
              <a:buNone/>
            </a:pPr>
            <a:r>
              <a:rPr lang="en-IN" dirty="0"/>
              <a:t>T(n) </a:t>
            </a:r>
            <a:r>
              <a:rPr lang="en-IN" dirty="0" smtClean="0"/>
              <a:t>	= </a:t>
            </a:r>
            <a:r>
              <a:rPr lang="en-IN" dirty="0"/>
              <a:t>8T(n/8) + 8+ 4 + 2</a:t>
            </a:r>
            <a:br>
              <a:rPr lang="en-IN" dirty="0"/>
            </a:br>
            <a:r>
              <a:rPr lang="en-IN" dirty="0" smtClean="0"/>
              <a:t>	= 8(2T(n/16</a:t>
            </a:r>
            <a:r>
              <a:rPr lang="en-IN" dirty="0"/>
              <a:t>) + 2) + 8+ 4 + 2</a:t>
            </a:r>
            <a:br>
              <a:rPr lang="en-IN" dirty="0"/>
            </a:br>
            <a:r>
              <a:rPr lang="en-IN" dirty="0" smtClean="0"/>
              <a:t>	= </a:t>
            </a:r>
            <a:r>
              <a:rPr lang="en-IN" dirty="0"/>
              <a:t>16T(n/16)+16 + 8+ 4 + </a:t>
            </a:r>
            <a:r>
              <a:rPr lang="en-IN" dirty="0" smtClean="0"/>
              <a:t>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		T(n)= </a:t>
            </a:r>
            <a:r>
              <a:rPr lang="en-IN" dirty="0"/>
              <a:t>16T(n/16)+16 + 8+ 4 + 2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881625" y="4786438"/>
            <a:ext cx="4457217" cy="505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5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Fourth iteration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Fourth </a:t>
            </a:r>
            <a:r>
              <a:rPr lang="en-US" b="1" dirty="0">
                <a:solidFill>
                  <a:schemeClr val="tx1"/>
                </a:solidFill>
              </a:rPr>
              <a:t>Iteration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en-IN" dirty="0"/>
              <a:t>T(n/16) = 2T( (n/16) / 2 ) + </a:t>
            </a:r>
            <a:r>
              <a:rPr lang="en-IN" dirty="0" smtClean="0"/>
              <a:t>2=</a:t>
            </a:r>
            <a:r>
              <a:rPr lang="en-IN" dirty="0"/>
              <a:t> 2T(n/32) + </a:t>
            </a:r>
            <a:r>
              <a:rPr lang="en-IN" dirty="0" smtClean="0"/>
              <a:t>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Substituting the value:</a:t>
            </a:r>
          </a:p>
          <a:p>
            <a:pPr marL="0" indent="0">
              <a:buNone/>
            </a:pPr>
            <a:r>
              <a:rPr lang="en-IN" dirty="0"/>
              <a:t>T(n) </a:t>
            </a:r>
            <a:r>
              <a:rPr lang="en-IN" dirty="0" smtClean="0"/>
              <a:t>	= </a:t>
            </a:r>
            <a:r>
              <a:rPr lang="en-IN" dirty="0"/>
              <a:t>16T(n/16)+16 + 8+ 4 + 2</a:t>
            </a:r>
            <a:br>
              <a:rPr lang="en-IN" dirty="0"/>
            </a:br>
            <a:r>
              <a:rPr lang="en-IN" dirty="0" smtClean="0"/>
              <a:t>	=</a:t>
            </a:r>
            <a:r>
              <a:rPr lang="en-IN" dirty="0"/>
              <a:t>16(2T(n/32) + 2)+16 + 8+ 4 + 2</a:t>
            </a:r>
            <a:br>
              <a:rPr lang="en-IN" dirty="0"/>
            </a:br>
            <a:r>
              <a:rPr lang="en-IN" dirty="0" smtClean="0"/>
              <a:t>	= </a:t>
            </a:r>
            <a:r>
              <a:rPr lang="en-IN" dirty="0"/>
              <a:t>32T(n/32)+ 32 +16 + 8+ 4 + </a:t>
            </a:r>
            <a:r>
              <a:rPr lang="en-IN" dirty="0" smtClean="0"/>
              <a:t>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	T(n)= </a:t>
            </a:r>
            <a:r>
              <a:rPr lang="en-IN" dirty="0"/>
              <a:t>32T(n/32)+ 32 +16 + 8+ 4 + 2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955087" y="4766208"/>
            <a:ext cx="5205731" cy="505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8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the general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k=1, we had T(n) = 2T(n/2) + 2</a:t>
            </a:r>
          </a:p>
          <a:p>
            <a:pPr marL="0" indent="0">
              <a:buNone/>
            </a:pPr>
            <a:r>
              <a:rPr lang="en-US" dirty="0"/>
              <a:t>When k=2, we had T(n) = 4T(n/4) + 4 + 2</a:t>
            </a:r>
          </a:p>
          <a:p>
            <a:pPr marL="0" indent="0">
              <a:buNone/>
            </a:pPr>
            <a:r>
              <a:rPr lang="en-US" dirty="0"/>
              <a:t>When k=3, we had T(n) = 8T(n/8) + 8+ 4 + 2</a:t>
            </a:r>
          </a:p>
          <a:p>
            <a:pPr marL="0" indent="0">
              <a:buNone/>
            </a:pPr>
            <a:r>
              <a:rPr lang="en-US" dirty="0"/>
              <a:t>When k=4, we had T(n) = 16T(n/16)+16 + 8+ 4 + 2</a:t>
            </a:r>
          </a:p>
          <a:p>
            <a:pPr marL="0" indent="0">
              <a:buNone/>
            </a:pPr>
            <a:r>
              <a:rPr lang="en-US" dirty="0"/>
              <a:t>When k=5, we </a:t>
            </a:r>
            <a:r>
              <a:rPr lang="en-US" dirty="0" smtClean="0"/>
              <a:t>had </a:t>
            </a:r>
            <a:r>
              <a:rPr lang="en-US" dirty="0"/>
              <a:t>T(n) = 32T(n/32)+ 32 +16 + 8+ 4 +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General equation : </a:t>
            </a:r>
            <a:r>
              <a:rPr lang="en-IN" dirty="0"/>
              <a:t> </a:t>
            </a:r>
            <a:r>
              <a:rPr lang="en-IN" dirty="0" smtClean="0"/>
              <a:t>         T(n</a:t>
            </a:r>
            <a:r>
              <a:rPr lang="en-IN" dirty="0"/>
              <a:t>) = 2^k * T(n/ (2^k) )+ 2 *(2^k </a:t>
            </a:r>
            <a:r>
              <a:rPr lang="en-IN" dirty="0" smtClean="0"/>
              <a:t>- 1)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    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3707645" y="4527493"/>
            <a:ext cx="5132903" cy="598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6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Stopping criteria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We must now get our T(n) function from our general form to stop, therefore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	T(n</a:t>
            </a:r>
            <a:r>
              <a:rPr lang="en-US" sz="2200" dirty="0"/>
              <a:t>/(2^k))=</a:t>
            </a:r>
            <a:r>
              <a:rPr lang="en-US" sz="2200" dirty="0" smtClean="0"/>
              <a:t>C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	  n</a:t>
            </a:r>
            <a:r>
              <a:rPr lang="en-US" sz="2200" dirty="0"/>
              <a:t>/(2^k) </a:t>
            </a:r>
            <a:r>
              <a:rPr lang="en-US" sz="2200" dirty="0" smtClean="0"/>
              <a:t>= 1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	  k= log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n</a:t>
            </a:r>
          </a:p>
          <a:p>
            <a:r>
              <a:rPr lang="en-US" sz="2200" dirty="0" smtClean="0"/>
              <a:t>Substituting value of k in general equation</a:t>
            </a:r>
          </a:p>
          <a:p>
            <a:pPr marL="0" indent="0">
              <a:buNone/>
            </a:pPr>
            <a:r>
              <a:rPr lang="en-IN" sz="2200" dirty="0" smtClean="0"/>
              <a:t>		T(n</a:t>
            </a:r>
            <a:r>
              <a:rPr lang="en-IN" sz="2200" dirty="0"/>
              <a:t>) = 2</a:t>
            </a:r>
            <a:r>
              <a:rPr lang="en-IN" sz="2200" dirty="0" smtClean="0"/>
              <a:t>^(</a:t>
            </a:r>
            <a:r>
              <a:rPr lang="en-US" sz="2200" dirty="0" smtClean="0"/>
              <a:t>log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n</a:t>
            </a:r>
            <a:r>
              <a:rPr lang="en-IN" sz="2200" dirty="0" smtClean="0"/>
              <a:t>) </a:t>
            </a:r>
            <a:r>
              <a:rPr lang="en-IN" sz="2200" dirty="0"/>
              <a:t>* T(n/ (2</a:t>
            </a:r>
            <a:r>
              <a:rPr lang="en-IN" sz="2200" dirty="0" smtClean="0"/>
              <a:t>^(</a:t>
            </a:r>
            <a:r>
              <a:rPr lang="en-US" sz="2200" dirty="0" smtClean="0"/>
              <a:t>log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n</a:t>
            </a:r>
            <a:r>
              <a:rPr lang="en-IN" sz="2200" dirty="0" smtClean="0"/>
              <a:t>)) </a:t>
            </a:r>
            <a:r>
              <a:rPr lang="en-IN" sz="2200" dirty="0"/>
              <a:t>)+ 2 *(2</a:t>
            </a:r>
            <a:r>
              <a:rPr lang="en-IN" sz="2200" dirty="0" smtClean="0"/>
              <a:t>^(</a:t>
            </a:r>
            <a:r>
              <a:rPr lang="en-US" sz="2200" dirty="0" smtClean="0"/>
              <a:t>log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n</a:t>
            </a:r>
            <a:r>
              <a:rPr lang="en-IN" sz="2200" dirty="0" smtClean="0"/>
              <a:t>) </a:t>
            </a:r>
            <a:r>
              <a:rPr lang="en-IN" sz="2200" dirty="0"/>
              <a:t>-</a:t>
            </a:r>
            <a:r>
              <a:rPr lang="en-IN" sz="2200" dirty="0" smtClean="0"/>
              <a:t> </a:t>
            </a:r>
            <a:r>
              <a:rPr lang="en-IN" sz="2200" dirty="0"/>
              <a:t>1</a:t>
            </a:r>
            <a:r>
              <a:rPr lang="en-IN" sz="2200" dirty="0" smtClean="0"/>
              <a:t>)</a:t>
            </a:r>
          </a:p>
          <a:p>
            <a:pPr marL="0" indent="0">
              <a:buNone/>
            </a:pPr>
            <a:r>
              <a:rPr lang="pt-BR" sz="2200" dirty="0" smtClean="0"/>
              <a:t>		T(n</a:t>
            </a:r>
            <a:r>
              <a:rPr lang="pt-BR" sz="2200" dirty="0"/>
              <a:t>) = n * T(n/n) + 2( n </a:t>
            </a:r>
            <a:r>
              <a:rPr lang="pt-BR" sz="2200" dirty="0" smtClean="0"/>
              <a:t>-1</a:t>
            </a:r>
            <a:r>
              <a:rPr lang="pt-BR" sz="2200" dirty="0"/>
              <a:t>)</a:t>
            </a:r>
            <a:br>
              <a:rPr lang="pt-BR" sz="2200" dirty="0"/>
            </a:br>
            <a:r>
              <a:rPr lang="pt-BR" sz="2200" dirty="0" smtClean="0"/>
              <a:t>		T(n</a:t>
            </a:r>
            <a:r>
              <a:rPr lang="pt-BR" sz="2200" dirty="0"/>
              <a:t>) = n T(1) + 2n </a:t>
            </a:r>
            <a:r>
              <a:rPr lang="pt-BR" sz="2200" dirty="0" smtClean="0"/>
              <a:t>– 2				</a:t>
            </a:r>
            <a:r>
              <a:rPr lang="pt-BR" sz="2200" b="1" dirty="0" smtClean="0"/>
              <a:t>(Given T(1)=1)</a:t>
            </a:r>
            <a:r>
              <a:rPr lang="pt-BR" sz="2200" b="1" dirty="0"/>
              <a:t/>
            </a:r>
            <a:br>
              <a:rPr lang="pt-BR" sz="2200" b="1" dirty="0"/>
            </a:br>
            <a:r>
              <a:rPr lang="pt-BR" sz="2200" dirty="0" smtClean="0"/>
              <a:t>		T(n</a:t>
            </a:r>
            <a:r>
              <a:rPr lang="pt-BR" sz="2200" dirty="0"/>
              <a:t>) = </a:t>
            </a:r>
            <a:r>
              <a:rPr lang="pt-BR" sz="2200" dirty="0" smtClean="0"/>
              <a:t>n </a:t>
            </a:r>
            <a:r>
              <a:rPr lang="pt-BR" sz="2200" dirty="0"/>
              <a:t>+ 2n </a:t>
            </a:r>
            <a:r>
              <a:rPr lang="pt-BR" sz="2200" dirty="0" smtClean="0"/>
              <a:t>- </a:t>
            </a:r>
            <a:r>
              <a:rPr lang="pt-BR" sz="2200" dirty="0"/>
              <a:t>2</a:t>
            </a:r>
            <a:br>
              <a:rPr lang="pt-BR" sz="2200" dirty="0"/>
            </a:br>
            <a:r>
              <a:rPr lang="pt-BR" sz="2200" dirty="0" smtClean="0"/>
              <a:t>		T(n</a:t>
            </a:r>
            <a:r>
              <a:rPr lang="pt-BR" sz="2200" dirty="0"/>
              <a:t>) = 3</a:t>
            </a:r>
            <a:r>
              <a:rPr lang="pt-BR" sz="2200" dirty="0" smtClean="0"/>
              <a:t>n - 2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smtClean="0"/>
              <a:t>					</a:t>
            </a:r>
          </a:p>
          <a:p>
            <a:pPr marL="0" indent="0">
              <a:buNone/>
            </a:pPr>
            <a:r>
              <a:rPr lang="pt-BR" sz="2200" b="1" dirty="0"/>
              <a:t>	</a:t>
            </a:r>
            <a:r>
              <a:rPr lang="pt-BR" sz="2200" b="1" dirty="0" smtClean="0"/>
              <a:t>				T(n)= O(n)</a:t>
            </a:r>
            <a:endParaRPr lang="en-US" sz="22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682738" y="5632056"/>
            <a:ext cx="2142894" cy="49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9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class Practice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Q1: Solve the following recurrence equations using substitution method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</a:t>
            </a:r>
            <a:r>
              <a:rPr lang="en-IN" sz="2400" dirty="0" smtClean="0">
                <a:solidFill>
                  <a:schemeClr val="tx1"/>
                </a:solidFill>
              </a:rPr>
              <a:t>3T(n-1</a:t>
            </a:r>
            <a:r>
              <a:rPr lang="en-IN" sz="2400" dirty="0">
                <a:solidFill>
                  <a:schemeClr val="tx1"/>
                </a:solidFill>
              </a:rPr>
              <a:t>), if </a:t>
            </a:r>
            <a:r>
              <a:rPr lang="en-IN" sz="2400" dirty="0" smtClean="0">
                <a:solidFill>
                  <a:schemeClr val="tx1"/>
                </a:solidFill>
              </a:rPr>
              <a:t>n&gt;0,</a:t>
            </a:r>
          </a:p>
          <a:p>
            <a:pPr marL="1371600" lvl="3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    </a:t>
            </a:r>
          </a:p>
          <a:p>
            <a:pPr marL="1371600" lvl="3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    1</a:t>
            </a:r>
            <a:r>
              <a:rPr lang="en-IN" sz="2400" dirty="0">
                <a:solidFill>
                  <a:schemeClr val="tx1"/>
                </a:solidFill>
              </a:rPr>
              <a:t>, otherwise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smtClean="0"/>
              <a:t>2T(n-1</a:t>
            </a:r>
            <a:r>
              <a:rPr lang="en-IN" dirty="0"/>
              <a:t>) - 1, if n&gt;0</a:t>
            </a:r>
            <a:r>
              <a:rPr lang="en-IN" dirty="0" smtClean="0"/>
              <a:t>,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1, otherwise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457200" indent="-457200">
              <a:buAutoNum type="alphaLcParenR"/>
            </a:pPr>
            <a:endParaRPr lang="en-IN" dirty="0" smtClean="0"/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4098" name="Picture 2" descr="Image result for pract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16" y="2228838"/>
            <a:ext cx="3898535" cy="374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/>
          <p:cNvSpPr/>
          <p:nvPr/>
        </p:nvSpPr>
        <p:spPr>
          <a:xfrm>
            <a:off x="1737000" y="2368425"/>
            <a:ext cx="221274" cy="9978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49109" y="2651911"/>
            <a:ext cx="1223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a) T(n) </a:t>
            </a:r>
            <a:r>
              <a:rPr lang="en-IN" dirty="0" smtClean="0"/>
              <a:t>=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49109" y="4094119"/>
            <a:ext cx="1272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b) T(n) =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737000" y="3947465"/>
            <a:ext cx="221274" cy="9978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9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Solution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a) </a:t>
            </a:r>
            <a:r>
              <a:rPr lang="en-US" dirty="0"/>
              <a:t>Let us solve using substitution.</a:t>
            </a:r>
          </a:p>
          <a:p>
            <a:pPr marL="0" indent="0">
              <a:buNone/>
            </a:pPr>
            <a:r>
              <a:rPr lang="en-US" dirty="0"/>
              <a:t>T(n) </a:t>
            </a:r>
            <a:r>
              <a:rPr lang="en-US" dirty="0" smtClean="0"/>
              <a:t>	= </a:t>
            </a:r>
            <a:r>
              <a:rPr lang="en-US" dirty="0"/>
              <a:t>3T(n-1)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	= </a:t>
            </a:r>
            <a:r>
              <a:rPr lang="en-US" dirty="0"/>
              <a:t>3(3T(n-2))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	= </a:t>
            </a:r>
            <a:r>
              <a:rPr lang="en-US" dirty="0"/>
              <a:t>3</a:t>
            </a:r>
            <a:r>
              <a:rPr lang="en-US" baseline="30000" dirty="0"/>
              <a:t>2</a:t>
            </a:r>
            <a:r>
              <a:rPr lang="en-US" dirty="0"/>
              <a:t>T(n-2)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	= </a:t>
            </a:r>
            <a:r>
              <a:rPr lang="en-US" dirty="0"/>
              <a:t>3</a:t>
            </a:r>
            <a:r>
              <a:rPr lang="en-US" baseline="30000" dirty="0"/>
              <a:t>3</a:t>
            </a:r>
            <a:r>
              <a:rPr lang="en-US" dirty="0"/>
              <a:t>T(n-3)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	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	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	= </a:t>
            </a:r>
            <a:r>
              <a:rPr lang="en-US" dirty="0"/>
              <a:t>3</a:t>
            </a:r>
            <a:r>
              <a:rPr lang="en-US" baseline="30000" dirty="0"/>
              <a:t>n</a:t>
            </a:r>
            <a:r>
              <a:rPr lang="en-US" dirty="0"/>
              <a:t>T(n-n)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	= </a:t>
            </a:r>
            <a:r>
              <a:rPr lang="en-US" dirty="0"/>
              <a:t>3</a:t>
            </a:r>
            <a:r>
              <a:rPr lang="en-US" baseline="30000" dirty="0"/>
              <a:t>n</a:t>
            </a:r>
            <a:r>
              <a:rPr lang="en-US" dirty="0"/>
              <a:t>T(0)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	= </a:t>
            </a:r>
            <a:r>
              <a:rPr lang="en-US" dirty="0"/>
              <a:t>3</a:t>
            </a:r>
            <a:r>
              <a:rPr lang="en-US" baseline="30000" dirty="0"/>
              <a:t>n</a:t>
            </a:r>
          </a:p>
          <a:p>
            <a:pPr marL="0" indent="0">
              <a:buNone/>
            </a:pPr>
            <a:r>
              <a:rPr lang="en-US" dirty="0"/>
              <a:t>This clearly shows that the complexity </a:t>
            </a:r>
          </a:p>
          <a:p>
            <a:pPr marL="0" indent="0">
              <a:buNone/>
            </a:pPr>
            <a:r>
              <a:rPr lang="en-US" dirty="0"/>
              <a:t>of this function is O(3</a:t>
            </a:r>
            <a:r>
              <a:rPr lang="en-US" baseline="30000" dirty="0"/>
              <a:t>n</a:t>
            </a:r>
            <a:r>
              <a:rPr lang="en-US" dirty="0"/>
              <a:t>).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5167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b) </a:t>
            </a:r>
            <a:r>
              <a:rPr lang="en-US" dirty="0"/>
              <a:t>Let us try solving this function with substitution.</a:t>
            </a:r>
          </a:p>
          <a:p>
            <a:pPr marL="0" indent="0">
              <a:buNone/>
            </a:pPr>
            <a:r>
              <a:rPr lang="en-US" dirty="0"/>
              <a:t>T(n) = 2T(n-1) - 1</a:t>
            </a:r>
          </a:p>
          <a:p>
            <a:pPr marL="0" indent="0">
              <a:buNone/>
            </a:pPr>
            <a:r>
              <a:rPr lang="en-US" dirty="0"/>
              <a:t>     = 2(2T(n-2)-1)-1 </a:t>
            </a:r>
          </a:p>
          <a:p>
            <a:pPr marL="0" indent="0">
              <a:buNone/>
            </a:pPr>
            <a:r>
              <a:rPr lang="en-US" dirty="0"/>
              <a:t>     = 2</a:t>
            </a:r>
            <a:r>
              <a:rPr lang="en-US" baseline="30000" dirty="0"/>
              <a:t>2</a:t>
            </a:r>
            <a:r>
              <a:rPr lang="en-US" dirty="0"/>
              <a:t>(T(n-2)) - 2 - 1</a:t>
            </a:r>
          </a:p>
          <a:p>
            <a:pPr marL="0" indent="0">
              <a:buNone/>
            </a:pPr>
            <a:r>
              <a:rPr lang="en-US" dirty="0"/>
              <a:t>     = 2</a:t>
            </a:r>
            <a:r>
              <a:rPr lang="en-US" baseline="30000" dirty="0"/>
              <a:t>2</a:t>
            </a:r>
            <a:r>
              <a:rPr lang="en-US" dirty="0"/>
              <a:t>(2T(n-3)-1) - 2 - 1 </a:t>
            </a:r>
          </a:p>
          <a:p>
            <a:pPr marL="0" indent="0">
              <a:buNone/>
            </a:pPr>
            <a:r>
              <a:rPr lang="en-US" dirty="0"/>
              <a:t>     = 2</a:t>
            </a:r>
            <a:r>
              <a:rPr lang="en-US" baseline="30000" dirty="0"/>
              <a:t>3</a:t>
            </a:r>
            <a:r>
              <a:rPr lang="en-US" dirty="0"/>
              <a:t>T(n-3) - 2</a:t>
            </a:r>
            <a:r>
              <a:rPr lang="en-US" baseline="30000" dirty="0"/>
              <a:t>2</a:t>
            </a:r>
            <a:r>
              <a:rPr lang="en-US" dirty="0"/>
              <a:t> - 2</a:t>
            </a:r>
            <a:r>
              <a:rPr lang="en-US" baseline="30000" dirty="0"/>
              <a:t>1</a:t>
            </a:r>
            <a:r>
              <a:rPr lang="en-US" dirty="0"/>
              <a:t> - 2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r>
              <a:rPr lang="en-US" dirty="0"/>
              <a:t>       .....</a:t>
            </a:r>
          </a:p>
          <a:p>
            <a:pPr marL="0" indent="0">
              <a:buNone/>
            </a:pPr>
            <a:r>
              <a:rPr lang="en-US" dirty="0" smtClean="0"/>
              <a:t>     =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T(n-n) - 2</a:t>
            </a:r>
            <a:r>
              <a:rPr lang="en-US" baseline="30000" dirty="0"/>
              <a:t>n-1</a:t>
            </a:r>
            <a:r>
              <a:rPr lang="en-US" dirty="0"/>
              <a:t> - 2</a:t>
            </a:r>
            <a:r>
              <a:rPr lang="en-US" baseline="30000" dirty="0"/>
              <a:t>n-2</a:t>
            </a:r>
            <a:r>
              <a:rPr lang="en-US" dirty="0"/>
              <a:t> - </a:t>
            </a:r>
            <a:r>
              <a:rPr lang="en-US" dirty="0" smtClean="0"/>
              <a:t>2</a:t>
            </a:r>
            <a:r>
              <a:rPr lang="en-US" baseline="30000" dirty="0" smtClean="0"/>
              <a:t>n-3</a:t>
            </a:r>
            <a:r>
              <a:rPr lang="en-US" dirty="0" smtClean="0"/>
              <a:t>..... 2</a:t>
            </a:r>
            <a:r>
              <a:rPr lang="en-US" baseline="30000" dirty="0" smtClean="0"/>
              <a:t>2</a:t>
            </a:r>
            <a:r>
              <a:rPr lang="en-US" dirty="0" smtClean="0"/>
              <a:t> - 2</a:t>
            </a:r>
            <a:r>
              <a:rPr lang="en-US" baseline="30000" dirty="0" smtClean="0"/>
              <a:t>1</a:t>
            </a:r>
            <a:r>
              <a:rPr lang="en-US" dirty="0" smtClean="0"/>
              <a:t> - 2</a:t>
            </a:r>
            <a:r>
              <a:rPr lang="en-US" baseline="30000" dirty="0" smtClean="0"/>
              <a:t>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= 2</a:t>
            </a:r>
            <a:r>
              <a:rPr lang="en-US" baseline="30000" dirty="0"/>
              <a:t>n</a:t>
            </a:r>
            <a:r>
              <a:rPr lang="en-US" dirty="0"/>
              <a:t> - 2</a:t>
            </a:r>
            <a:r>
              <a:rPr lang="en-US" baseline="30000" dirty="0"/>
              <a:t>n-1</a:t>
            </a:r>
            <a:r>
              <a:rPr lang="en-US" dirty="0"/>
              <a:t> - 2</a:t>
            </a:r>
            <a:r>
              <a:rPr lang="en-US" baseline="30000" dirty="0"/>
              <a:t>n-2</a:t>
            </a:r>
            <a:r>
              <a:rPr lang="en-US" dirty="0"/>
              <a:t> - </a:t>
            </a:r>
            <a:r>
              <a:rPr lang="en-US" dirty="0" smtClean="0"/>
              <a:t>2</a:t>
            </a:r>
            <a:r>
              <a:rPr lang="en-US" baseline="30000" dirty="0" smtClean="0"/>
              <a:t>n-3 </a:t>
            </a:r>
            <a:r>
              <a:rPr lang="en-US" dirty="0" smtClean="0"/>
              <a:t>..... </a:t>
            </a: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- 2</a:t>
            </a:r>
            <a:r>
              <a:rPr lang="en-US" baseline="30000" dirty="0"/>
              <a:t>1</a:t>
            </a:r>
            <a:r>
              <a:rPr lang="en-US" dirty="0"/>
              <a:t> - 2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= 2</a:t>
            </a:r>
            <a:r>
              <a:rPr lang="en-US" baseline="30000" dirty="0"/>
              <a:t>n</a:t>
            </a:r>
            <a:r>
              <a:rPr lang="en-US" dirty="0"/>
              <a:t> - (2</a:t>
            </a:r>
            <a:r>
              <a:rPr lang="en-US" baseline="30000" dirty="0"/>
              <a:t>n</a:t>
            </a:r>
            <a:r>
              <a:rPr lang="en-US" dirty="0"/>
              <a:t>-1) </a:t>
            </a:r>
            <a:r>
              <a:rPr lang="en-US" dirty="0" smtClean="0"/>
              <a:t>					[</a:t>
            </a:r>
            <a:r>
              <a:rPr lang="en-US" dirty="0"/>
              <a:t>Note: 2</a:t>
            </a:r>
            <a:r>
              <a:rPr lang="en-US" baseline="30000" dirty="0"/>
              <a:t>n-1</a:t>
            </a:r>
            <a:r>
              <a:rPr lang="en-US" dirty="0"/>
              <a:t> + </a:t>
            </a:r>
            <a:r>
              <a:rPr lang="en-US" dirty="0" smtClean="0"/>
              <a:t>2</a:t>
            </a:r>
            <a:r>
              <a:rPr lang="en-US" baseline="30000" dirty="0" smtClean="0"/>
              <a:t>n-2</a:t>
            </a:r>
            <a:r>
              <a:rPr lang="en-US" dirty="0" smtClean="0"/>
              <a:t> </a:t>
            </a:r>
            <a:r>
              <a:rPr lang="en-US" dirty="0"/>
              <a:t>+ ...... +  2</a:t>
            </a:r>
            <a:r>
              <a:rPr lang="en-US" baseline="30000" dirty="0"/>
              <a:t>0</a:t>
            </a:r>
            <a:r>
              <a:rPr lang="en-US" dirty="0"/>
              <a:t> = 2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T(n</a:t>
            </a:r>
            <a:r>
              <a:rPr lang="en-US" dirty="0"/>
              <a:t>) = 1</a:t>
            </a:r>
          </a:p>
          <a:p>
            <a:pPr marL="0" indent="0">
              <a:buNone/>
            </a:pPr>
            <a:r>
              <a:rPr lang="en-US" dirty="0"/>
              <a:t>Time Complexity is O(1).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720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A </a:t>
            </a:r>
            <a:r>
              <a:rPr lang="en-US" sz="2800" b="1" dirty="0">
                <a:solidFill>
                  <a:schemeClr val="tx1"/>
                </a:solidFill>
                <a:latin typeface="Perpetua" panose="02020502060401020303" pitchFamily="18" charset="0"/>
              </a:rPr>
              <a:t>recursion tree </a:t>
            </a:r>
            <a:r>
              <a:rPr lang="en-US" sz="2800" dirty="0">
                <a:solidFill>
                  <a:prstClr val="black"/>
                </a:solidFill>
                <a:latin typeface="Perpetua" panose="02020502060401020303" pitchFamily="18" charset="0"/>
              </a:rPr>
              <a:t>is used to present a problem as a composition of </a:t>
            </a:r>
            <a:r>
              <a:rPr lang="en-US" sz="2800" dirty="0" smtClean="0">
                <a:solidFill>
                  <a:prstClr val="black"/>
                </a:solidFill>
                <a:latin typeface="Perpetua" panose="02020502060401020303" pitchFamily="18" charset="0"/>
              </a:rPr>
              <a:t>sub-problems.</a:t>
            </a:r>
          </a:p>
          <a:p>
            <a:pPr algn="just"/>
            <a:r>
              <a:rPr lang="en-US" sz="2800" dirty="0">
                <a:latin typeface="Perpetua" panose="02020502060401020303" pitchFamily="18" charset="0"/>
              </a:rPr>
              <a:t>Each node represents the cost of a single </a:t>
            </a:r>
            <a:r>
              <a:rPr lang="en-US" sz="2800" dirty="0" smtClean="0">
                <a:latin typeface="Perpetua" panose="02020502060401020303" pitchFamily="18" charset="0"/>
              </a:rPr>
              <a:t>sub-problem</a:t>
            </a:r>
            <a:r>
              <a:rPr lang="en-US" sz="2800" dirty="0">
                <a:latin typeface="Perpetua" panose="02020502060401020303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Perpetua" panose="02020502060401020303" pitchFamily="18" charset="0"/>
              </a:rPr>
              <a:t>Usually </a:t>
            </a:r>
            <a:r>
              <a:rPr lang="en-US" sz="2800" dirty="0">
                <a:latin typeface="Perpetua" panose="02020502060401020303" pitchFamily="18" charset="0"/>
              </a:rPr>
              <a:t>each level of the tree corresponds to one step of the recursion.</a:t>
            </a:r>
          </a:p>
          <a:p>
            <a:pPr marL="0" indent="0">
              <a:buNone/>
            </a:pPr>
            <a:endParaRPr lang="en-US" sz="2800" dirty="0" smtClean="0">
              <a:solidFill>
                <a:prstClr val="black"/>
              </a:solidFill>
              <a:latin typeface="Perpetua" panose="02020502060401020303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19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75" y="3701988"/>
            <a:ext cx="10391340" cy="242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 equation or inequality that describes a function in terms of its value on smaller inputs.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/>
              <a:t>		</a:t>
            </a:r>
            <a:r>
              <a:rPr lang="en-US" sz="2200" dirty="0" smtClean="0"/>
              <a:t>	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			Ex:  </a:t>
            </a:r>
            <a:r>
              <a:rPr lang="en-US" sz="2200" dirty="0"/>
              <a:t>T(n) = T(n-1) + </a:t>
            </a:r>
            <a:r>
              <a:rPr lang="en-US" sz="2200" dirty="0" smtClean="0"/>
              <a:t>n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>
                <a:solidFill>
                  <a:schemeClr val="tx1"/>
                </a:solidFill>
              </a:rPr>
              <a:t>A recurrence relation is a rule for finding future </a:t>
            </a:r>
            <a:r>
              <a:rPr lang="en-US" sz="2200" dirty="0" smtClean="0">
                <a:solidFill>
                  <a:schemeClr val="tx1"/>
                </a:solidFill>
              </a:rPr>
              <a:t>values </a:t>
            </a:r>
            <a:r>
              <a:rPr lang="en-US" sz="2200" dirty="0">
                <a:solidFill>
                  <a:schemeClr val="tx1"/>
                </a:solidFill>
              </a:rPr>
              <a:t>from previous values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200" dirty="0">
                <a:solidFill>
                  <a:schemeClr val="tx1"/>
                </a:solidFill>
              </a:rPr>
              <a:t>Recurrences arise when an algorithm contains </a:t>
            </a:r>
            <a:r>
              <a:rPr lang="en-US" sz="2200" dirty="0" smtClean="0">
                <a:solidFill>
                  <a:schemeClr val="tx1"/>
                </a:solidFill>
              </a:rPr>
              <a:t>recursive </a:t>
            </a:r>
            <a:r>
              <a:rPr lang="en-US" sz="2200" dirty="0">
                <a:solidFill>
                  <a:schemeClr val="tx1"/>
                </a:solidFill>
              </a:rPr>
              <a:t>calls to </a:t>
            </a:r>
            <a:r>
              <a:rPr lang="en-US" sz="2200" dirty="0" smtClean="0">
                <a:solidFill>
                  <a:schemeClr val="tx1"/>
                </a:solidFill>
              </a:rPr>
              <a:t>itself.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3074" name="Picture 2" descr="https://miro.medium.com/max/2625/1*3Kti9X9KAL0_XCk1cdjbDw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365" y="4132215"/>
            <a:ext cx="4281147" cy="223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5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</a:t>
            </a:r>
            <a:r>
              <a:rPr lang="en-US" dirty="0" smtClean="0"/>
              <a:t>Method: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Recurrence relation: </a:t>
            </a:r>
            <a:r>
              <a:rPr lang="en-IN" dirty="0">
                <a:solidFill>
                  <a:schemeClr val="accent2"/>
                </a:solidFill>
              </a:rPr>
              <a:t>T(n) = </a:t>
            </a:r>
            <a:r>
              <a:rPr lang="en-IN" dirty="0" smtClean="0">
                <a:solidFill>
                  <a:schemeClr val="accent2"/>
                </a:solidFill>
              </a:rPr>
              <a:t>3T(n/4) </a:t>
            </a:r>
            <a:r>
              <a:rPr lang="en-IN" dirty="0">
                <a:solidFill>
                  <a:schemeClr val="accent2"/>
                </a:solidFill>
              </a:rPr>
              <a:t>+ </a:t>
            </a:r>
            <a:r>
              <a:rPr lang="el-GR" dirty="0">
                <a:solidFill>
                  <a:schemeClr val="accent2"/>
                </a:solidFill>
              </a:rPr>
              <a:t>Θ(</a:t>
            </a:r>
            <a:r>
              <a:rPr lang="en-IN" dirty="0" smtClean="0">
                <a:solidFill>
                  <a:schemeClr val="accent2"/>
                </a:solidFill>
              </a:rPr>
              <a:t>n</a:t>
            </a:r>
            <a:r>
              <a:rPr lang="en-IN" baseline="30000" dirty="0" smtClean="0">
                <a:solidFill>
                  <a:schemeClr val="accent2"/>
                </a:solidFill>
              </a:rPr>
              <a:t>2</a:t>
            </a:r>
            <a:r>
              <a:rPr lang="en-IN" dirty="0" smtClean="0">
                <a:solidFill>
                  <a:schemeClr val="accent2"/>
                </a:solidFill>
              </a:rPr>
              <a:t>)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20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734" y="2529483"/>
            <a:ext cx="2624329" cy="2119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93" y="1900574"/>
            <a:ext cx="5217611" cy="3495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65" y="3004978"/>
            <a:ext cx="952500" cy="8286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668627" y="3249467"/>
            <a:ext cx="831107" cy="33969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179525" y="3249467"/>
            <a:ext cx="831107" cy="33969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8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recursive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21</a:t>
            </a:fld>
            <a:endParaRPr lang="en-SG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8398" y="1533328"/>
            <a:ext cx="10227076" cy="47420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73652" y="5879507"/>
            <a:ext cx="1038314" cy="371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9007972" y="5819686"/>
            <a:ext cx="1457058" cy="49138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Class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Q: Solve the following recurrence relations using recursion tree method:</a:t>
            </a:r>
          </a:p>
          <a:p>
            <a:pPr marL="0" indent="0">
              <a:buNone/>
            </a:pPr>
            <a:r>
              <a:rPr lang="en-IN" dirty="0"/>
              <a:t>a) T(n) = T(n/3) + T(2n/3) + </a:t>
            </a:r>
            <a:r>
              <a:rPr lang="en-IN" dirty="0" err="1"/>
              <a:t>cn</a:t>
            </a:r>
            <a:r>
              <a:rPr lang="en-IN" dirty="0"/>
              <a:t>.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)</a:t>
            </a:r>
            <a:r>
              <a:rPr lang="en-IN" dirty="0"/>
              <a:t> T(n) = T(n/5) + T(4n/5) + n</a:t>
            </a:r>
            <a:endParaRPr lang="en-IN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569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23</a:t>
            </a:fld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a)</a:t>
            </a:r>
            <a:endParaRPr lang="en-IN" dirty="0"/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28" y="1680127"/>
            <a:ext cx="7581583" cy="458351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12384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b)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24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41" y="1865013"/>
            <a:ext cx="6624653" cy="36408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9392" y="5699292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rgbClr val="303030"/>
                </a:solidFill>
                <a:latin typeface="Arimo"/>
              </a:rPr>
              <a:t>θ(</a:t>
            </a:r>
            <a:r>
              <a:rPr lang="en-IN" b="1" dirty="0">
                <a:solidFill>
                  <a:srgbClr val="303030"/>
                </a:solidFill>
                <a:latin typeface="Arimo"/>
              </a:rPr>
              <a:t>nlog</a:t>
            </a:r>
            <a:r>
              <a:rPr lang="en-IN" b="1" baseline="-25000" dirty="0">
                <a:solidFill>
                  <a:srgbClr val="303030"/>
                </a:solidFill>
                <a:latin typeface="Arimo"/>
              </a:rPr>
              <a:t>5/4</a:t>
            </a:r>
            <a:r>
              <a:rPr lang="en-IN" sz="1200" b="1" dirty="0">
                <a:solidFill>
                  <a:srgbClr val="303030"/>
                </a:solidFill>
                <a:latin typeface="Arimo"/>
              </a:rPr>
              <a:t>n</a:t>
            </a:r>
            <a:r>
              <a:rPr lang="en-IN" b="1" dirty="0">
                <a:solidFill>
                  <a:srgbClr val="303030"/>
                </a:solidFill>
                <a:latin typeface="Arimo"/>
              </a:rPr>
              <a:t>)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95567" y="5444797"/>
            <a:ext cx="2426329" cy="28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5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Master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master theorem is a formula for solving recurrences of the </a:t>
            </a:r>
            <a:r>
              <a:rPr lang="en-US" sz="2600" dirty="0" smtClean="0"/>
              <a:t>form: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	</a:t>
            </a:r>
          </a:p>
          <a:p>
            <a:pPr marL="0" indent="0"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			T(n</a:t>
            </a:r>
            <a:r>
              <a:rPr lang="en-US" sz="2600" b="1" dirty="0"/>
              <a:t>) = </a:t>
            </a:r>
            <a:r>
              <a:rPr lang="en-US" sz="2600" b="1" dirty="0" err="1"/>
              <a:t>aT</a:t>
            </a:r>
            <a:r>
              <a:rPr lang="en-US" sz="2600" b="1" dirty="0"/>
              <a:t>(n/b) +</a:t>
            </a:r>
            <a:r>
              <a:rPr lang="en-US" sz="2600" b="1" dirty="0" smtClean="0"/>
              <a:t>f(n), </a:t>
            </a:r>
            <a:r>
              <a:rPr lang="en-US" sz="2600" dirty="0" smtClean="0"/>
              <a:t>where </a:t>
            </a:r>
            <a:r>
              <a:rPr lang="en-US" sz="2600" dirty="0"/>
              <a:t>a ≥ 1 and b &gt; 1 </a:t>
            </a:r>
            <a:r>
              <a:rPr lang="en-US" sz="2600" dirty="0" smtClean="0"/>
              <a:t>and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		 			  f(n</a:t>
            </a:r>
            <a:r>
              <a:rPr lang="en-US" sz="2600" dirty="0"/>
              <a:t>) is </a:t>
            </a:r>
            <a:r>
              <a:rPr lang="en-US" sz="2600" dirty="0" smtClean="0"/>
              <a:t>asymptotically </a:t>
            </a:r>
            <a:r>
              <a:rPr lang="en-US" sz="2600" dirty="0"/>
              <a:t>positive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Arise often in </a:t>
            </a:r>
            <a:r>
              <a:rPr lang="en-US" sz="2600" b="1" dirty="0"/>
              <a:t>divide and </a:t>
            </a:r>
            <a:r>
              <a:rPr lang="en-US" sz="2600" b="1" dirty="0" smtClean="0"/>
              <a:t>conquer problems</a:t>
            </a:r>
            <a:endParaRPr lang="en-IN" sz="26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 </a:t>
            </a:r>
            <a:r>
              <a:rPr lang="en-IN" sz="2600" dirty="0" smtClean="0"/>
              <a:t>  </a:t>
            </a:r>
            <a:r>
              <a:rPr lang="en-IN" sz="2600" dirty="0"/>
              <a:t> </a:t>
            </a:r>
            <a:r>
              <a:rPr lang="en-IN" sz="2600" dirty="0" smtClean="0"/>
              <a:t>n = Problem size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 smtClean="0"/>
              <a:t>    a= number of sub-problems n can be divided into.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600" dirty="0"/>
              <a:t> </a:t>
            </a:r>
            <a:r>
              <a:rPr lang="en-IN" sz="2600" dirty="0" smtClean="0"/>
              <a:t>   b= factor by which each sub-problem is divided at each level.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 smtClean="0"/>
              <a:t>    f(n)= time </a:t>
            </a:r>
            <a:r>
              <a:rPr lang="en-US" sz="2600" dirty="0"/>
              <a:t>of divide and combine steps</a:t>
            </a:r>
            <a:endParaRPr lang="en-IN" sz="26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1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26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28" y="1485130"/>
            <a:ext cx="8831429" cy="49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Conditions for master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27</a:t>
            </a:fld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3273830"/>
              </p:ext>
            </p:extLst>
          </p:nvPr>
        </p:nvGraphicFramePr>
        <p:xfrm>
          <a:off x="457200" y="1723148"/>
          <a:ext cx="11430000" cy="4503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6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Recurrence Relation: T(n</a:t>
            </a:r>
            <a:r>
              <a:rPr lang="en-US" b="1" dirty="0">
                <a:solidFill>
                  <a:schemeClr val="accent2"/>
                </a:solidFill>
              </a:rPr>
              <a:t>) = 9T(n/3) + </a:t>
            </a:r>
            <a:r>
              <a:rPr lang="en-US" b="1" dirty="0" smtClean="0">
                <a:solidFill>
                  <a:schemeClr val="accent2"/>
                </a:solidFill>
              </a:rPr>
              <a:t>n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Solution: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Given: </a:t>
            </a:r>
            <a:r>
              <a:rPr lang="en-US" dirty="0" smtClean="0">
                <a:solidFill>
                  <a:schemeClr val="tx1"/>
                </a:solidFill>
              </a:rPr>
              <a:t>a=9</a:t>
            </a:r>
            <a:r>
              <a:rPr lang="en-US" dirty="0">
                <a:solidFill>
                  <a:schemeClr val="tx1"/>
                </a:solidFill>
              </a:rPr>
              <a:t>, b=3, f(n) = </a:t>
            </a:r>
            <a:r>
              <a:rPr lang="en-US" dirty="0" smtClean="0">
                <a:solidFill>
                  <a:schemeClr val="tx1"/>
                </a:solidFill>
              </a:rPr>
              <a:t>n, c=1</a:t>
            </a:r>
            <a:endParaRPr lang="en-US" dirty="0">
              <a:solidFill>
                <a:schemeClr val="tx1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Calculate </a:t>
            </a:r>
            <a:r>
              <a:rPr lang="en-US" sz="2400" dirty="0" err="1" smtClean="0">
                <a:solidFill>
                  <a:schemeClr val="tx1"/>
                </a:solidFill>
              </a:rPr>
              <a:t>log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b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 = </a:t>
            </a:r>
            <a:r>
              <a:rPr lang="en-US" sz="2400" dirty="0" smtClean="0">
                <a:solidFill>
                  <a:schemeClr val="tx1"/>
                </a:solidFill>
              </a:rPr>
              <a:t>log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9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lang="en-US" sz="2400" baseline="300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Case 1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applies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: c &lt; </a:t>
            </a:r>
            <a:r>
              <a:rPr lang="en-US" sz="24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log</a:t>
            </a:r>
            <a:r>
              <a:rPr lang="en-US" sz="2400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sz="24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endParaRPr lang="en-US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Thus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the solution is T(n) = 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(n</a:t>
            </a:r>
            <a:r>
              <a:rPr lang="en-US" sz="24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28</a:t>
            </a:fld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8134817" y="3051427"/>
            <a:ext cx="2145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CASE 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5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Recurrence Relation: </a:t>
            </a:r>
            <a:r>
              <a:rPr lang="pt-BR" b="1" dirty="0" smtClean="0">
                <a:solidFill>
                  <a:schemeClr val="accent2"/>
                </a:solidFill>
              </a:rPr>
              <a:t>T </a:t>
            </a:r>
            <a:r>
              <a:rPr lang="pt-BR" b="1" dirty="0">
                <a:solidFill>
                  <a:schemeClr val="accent2"/>
                </a:solidFill>
              </a:rPr>
              <a:t>(n) = 2T (n/2) + n log </a:t>
            </a:r>
            <a:r>
              <a:rPr lang="pt-BR" b="1" dirty="0" smtClean="0">
                <a:solidFill>
                  <a:schemeClr val="accent2"/>
                </a:solidFill>
              </a:rPr>
              <a:t>n</a:t>
            </a:r>
          </a:p>
          <a:p>
            <a:pPr marL="0" indent="0">
              <a:buNone/>
            </a:pPr>
            <a:endParaRPr lang="pt-B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tx1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Given: </a:t>
            </a:r>
            <a:r>
              <a:rPr lang="en-US" dirty="0" smtClean="0">
                <a:solidFill>
                  <a:schemeClr val="tx1"/>
                </a:solidFill>
              </a:rPr>
              <a:t>a=2, b=2, </a:t>
            </a:r>
            <a:r>
              <a:rPr lang="en-US" dirty="0">
                <a:solidFill>
                  <a:schemeClr val="tx1"/>
                </a:solidFill>
              </a:rPr>
              <a:t>f(n) = </a:t>
            </a:r>
            <a:r>
              <a:rPr lang="en-US" dirty="0" err="1" smtClean="0">
                <a:solidFill>
                  <a:schemeClr val="tx1"/>
                </a:solidFill>
              </a:rPr>
              <a:t>nlogn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c=1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Calculate </a:t>
            </a:r>
            <a:r>
              <a:rPr lang="en-US" sz="2400" dirty="0" smtClean="0">
                <a:solidFill>
                  <a:schemeClr val="tx1"/>
                </a:solidFill>
              </a:rPr>
              <a:t>log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2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log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2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400" baseline="30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Case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2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applies: c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log</a:t>
            </a:r>
            <a:r>
              <a:rPr lang="en-US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Thus the solution is T(n) = 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nlogn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sz="2400" baseline="30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pt-BR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29</a:t>
            </a:fld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8134817" y="3051427"/>
            <a:ext cx="2145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CASE 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293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Factorial of a number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9" y="1455680"/>
            <a:ext cx="5109973" cy="4796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56" y="1499787"/>
            <a:ext cx="5236546" cy="439931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866874" y="3496399"/>
            <a:ext cx="1268263" cy="35775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52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Recurrence Relation: </a:t>
            </a:r>
            <a:r>
              <a:rPr lang="pt-BR" b="1" dirty="0" smtClean="0">
                <a:solidFill>
                  <a:schemeClr val="accent2"/>
                </a:solidFill>
              </a:rPr>
              <a:t>T </a:t>
            </a:r>
            <a:r>
              <a:rPr lang="pt-BR" b="1" dirty="0">
                <a:solidFill>
                  <a:schemeClr val="accent2"/>
                </a:solidFill>
              </a:rPr>
              <a:t>(n) = 2T (n/4) + </a:t>
            </a:r>
            <a:r>
              <a:rPr lang="pt-BR" b="1" dirty="0" smtClean="0">
                <a:solidFill>
                  <a:schemeClr val="accent2"/>
                </a:solidFill>
              </a:rPr>
              <a:t>n</a:t>
            </a:r>
            <a:r>
              <a:rPr lang="pt-BR" b="1" baseline="30000" dirty="0" smtClean="0">
                <a:solidFill>
                  <a:schemeClr val="accent2"/>
                </a:solidFill>
              </a:rPr>
              <a:t>0.51</a:t>
            </a:r>
          </a:p>
          <a:p>
            <a:pPr marL="0" indent="0">
              <a:buNone/>
            </a:pPr>
            <a:endParaRPr lang="pt-BR" b="1" baseline="30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Given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a=2, </a:t>
            </a:r>
            <a:r>
              <a:rPr lang="en-US" dirty="0" smtClean="0">
                <a:solidFill>
                  <a:schemeClr val="tx1"/>
                </a:solidFill>
              </a:rPr>
              <a:t>b=4, </a:t>
            </a:r>
            <a:r>
              <a:rPr lang="en-US" dirty="0">
                <a:solidFill>
                  <a:schemeClr val="tx1"/>
                </a:solidFill>
              </a:rPr>
              <a:t>f(n) = </a:t>
            </a:r>
            <a:r>
              <a:rPr lang="pt-BR" dirty="0" smtClean="0">
                <a:solidFill>
                  <a:schemeClr val="tx1"/>
                </a:solidFill>
              </a:rPr>
              <a:t>n</a:t>
            </a:r>
            <a:r>
              <a:rPr lang="pt-BR" baseline="30000" dirty="0" smtClean="0">
                <a:solidFill>
                  <a:schemeClr val="tx1"/>
                </a:solidFill>
              </a:rPr>
              <a:t>0.51</a:t>
            </a:r>
            <a:r>
              <a:rPr lang="en-US" dirty="0" smtClean="0">
                <a:solidFill>
                  <a:schemeClr val="tx1"/>
                </a:solidFill>
              </a:rPr>
              <a:t>, c = 0.51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Calculate </a:t>
            </a:r>
            <a:r>
              <a:rPr lang="en-US" sz="2400" dirty="0" smtClean="0">
                <a:solidFill>
                  <a:schemeClr val="tx1"/>
                </a:solidFill>
              </a:rPr>
              <a:t>log</a:t>
            </a:r>
            <a:r>
              <a:rPr lang="en-US" sz="2400" baseline="-25000" dirty="0" smtClean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2 = </a:t>
            </a:r>
            <a:r>
              <a:rPr lang="en-US" sz="2400" dirty="0" smtClean="0">
                <a:solidFill>
                  <a:schemeClr val="tx1"/>
                </a:solidFill>
              </a:rPr>
              <a:t>log</a:t>
            </a:r>
            <a:r>
              <a:rPr lang="en-US" sz="2400" baseline="-25000" dirty="0" smtClean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2 =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0.50</a:t>
            </a: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sz="2400" baseline="30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Case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3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applies: c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log</a:t>
            </a:r>
            <a:r>
              <a:rPr lang="en-US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sz="2400" dirty="0" err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Thus the solution is T(n) = 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pt-BR" sz="2400" dirty="0">
                <a:solidFill>
                  <a:schemeClr val="tx1"/>
                </a:solidFill>
              </a:rPr>
              <a:t>n</a:t>
            </a:r>
            <a:r>
              <a:rPr lang="pt-BR" sz="2400" baseline="30000" dirty="0">
                <a:solidFill>
                  <a:schemeClr val="tx1"/>
                </a:solidFill>
              </a:rPr>
              <a:t>0.51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30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8134817" y="3051427"/>
            <a:ext cx="2145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CASE 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0284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class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t-BR" dirty="0" smtClean="0"/>
              <a:t>T(n</a:t>
            </a:r>
            <a:r>
              <a:rPr lang="pt-BR" dirty="0"/>
              <a:t>) = 3T (n/2) + </a:t>
            </a:r>
            <a:r>
              <a:rPr lang="pt-BR" dirty="0" smtClean="0"/>
              <a:t>n</a:t>
            </a:r>
            <a:r>
              <a:rPr lang="pt-BR" baseline="30000" dirty="0" smtClean="0"/>
              <a:t>2</a:t>
            </a:r>
            <a:endParaRPr lang="en-IN" dirty="0"/>
          </a:p>
          <a:p>
            <a:pPr marL="457200" indent="-457200">
              <a:buAutoNum type="arabicPeriod"/>
            </a:pPr>
            <a:r>
              <a:rPr lang="pt-BR" dirty="0" smtClean="0"/>
              <a:t>T(n</a:t>
            </a:r>
            <a:r>
              <a:rPr lang="pt-BR" dirty="0"/>
              <a:t>) = 4T (n/2) + </a:t>
            </a:r>
            <a:r>
              <a:rPr lang="pt-BR" dirty="0" smtClean="0"/>
              <a:t>n</a:t>
            </a:r>
            <a:r>
              <a:rPr lang="pt-BR" baseline="30000" dirty="0" smtClean="0"/>
              <a:t>2</a:t>
            </a:r>
            <a:endParaRPr lang="en-IN" dirty="0"/>
          </a:p>
          <a:p>
            <a:pPr marL="457200" indent="-457200">
              <a:buAutoNum type="arabicPeriod"/>
            </a:pPr>
            <a:r>
              <a:rPr lang="pt-BR" dirty="0" smtClean="0"/>
              <a:t>T(n</a:t>
            </a:r>
            <a:r>
              <a:rPr lang="pt-BR" dirty="0"/>
              <a:t>) = T (n/2) + </a:t>
            </a:r>
            <a:r>
              <a:rPr lang="pt-BR" dirty="0" smtClean="0"/>
              <a:t>2</a:t>
            </a:r>
            <a:r>
              <a:rPr lang="pt-BR" baseline="30000" dirty="0" smtClean="0"/>
              <a:t>n</a:t>
            </a:r>
            <a:endParaRPr lang="en-IN" baseline="30000" dirty="0"/>
          </a:p>
          <a:p>
            <a:pPr marL="457200" indent="-457200">
              <a:buAutoNum type="arabicPeriod"/>
            </a:pPr>
            <a:r>
              <a:rPr lang="pt-BR" dirty="0" smtClean="0"/>
              <a:t>T </a:t>
            </a:r>
            <a:r>
              <a:rPr lang="pt-BR" dirty="0"/>
              <a:t>(n) = 2</a:t>
            </a:r>
            <a:r>
              <a:rPr lang="pt-BR" baseline="30000" dirty="0"/>
              <a:t>n</a:t>
            </a:r>
            <a:r>
              <a:rPr lang="pt-BR" dirty="0"/>
              <a:t>T (n/2) + n</a:t>
            </a:r>
            <a:r>
              <a:rPr lang="pt-BR" baseline="30000" dirty="0"/>
              <a:t> </a:t>
            </a:r>
            <a:r>
              <a:rPr lang="pt-BR" baseline="30000" dirty="0" smtClean="0"/>
              <a:t>n</a:t>
            </a:r>
            <a:endParaRPr lang="en-IN" dirty="0"/>
          </a:p>
          <a:p>
            <a:pPr marL="457200" indent="-457200">
              <a:buAutoNum type="arabicPeriod"/>
            </a:pPr>
            <a:r>
              <a:rPr lang="pt-BR" dirty="0"/>
              <a:t>T (n) = 16T (n/4) + </a:t>
            </a:r>
            <a:r>
              <a:rPr lang="pt-BR" dirty="0" smtClean="0"/>
              <a:t>n</a:t>
            </a:r>
            <a:endParaRPr lang="en-IN" dirty="0"/>
          </a:p>
          <a:p>
            <a:pPr marL="457200" indent="-457200">
              <a:buAutoNum type="arabicPeriod"/>
            </a:pPr>
            <a:r>
              <a:rPr lang="pt-BR" dirty="0"/>
              <a:t>T (n) = √ 2T (n/2) + log 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31</a:t>
            </a:fld>
            <a:endParaRPr lang="en-SG" dirty="0"/>
          </a:p>
        </p:txBody>
      </p:sp>
      <p:pic>
        <p:nvPicPr>
          <p:cNvPr id="5122" name="Picture 2" descr="Image result for pract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882" y="2028221"/>
            <a:ext cx="573405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1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t-BR" dirty="0" smtClean="0"/>
              <a:t>T(n</a:t>
            </a:r>
            <a:r>
              <a:rPr lang="pt-BR" dirty="0"/>
              <a:t>) = 3T (n/2) + n</a:t>
            </a:r>
            <a:r>
              <a:rPr lang="pt-BR" baseline="30000" dirty="0"/>
              <a:t> 2 </a:t>
            </a:r>
            <a:r>
              <a:rPr lang="pt-BR" dirty="0" smtClean="0"/>
              <a:t>⇒ </a:t>
            </a:r>
            <a:r>
              <a:rPr lang="pt-BR" dirty="0"/>
              <a:t>T (n) = </a:t>
            </a:r>
            <a:r>
              <a:rPr lang="pt-BR" dirty="0" smtClean="0"/>
              <a:t>Θ(n</a:t>
            </a:r>
            <a:r>
              <a:rPr lang="pt-BR" baseline="30000" dirty="0" smtClean="0"/>
              <a:t>2 </a:t>
            </a:r>
            <a:r>
              <a:rPr lang="pt-BR" dirty="0"/>
              <a:t>) (Case 3) </a:t>
            </a:r>
            <a:endParaRPr lang="pt-BR" dirty="0" smtClean="0"/>
          </a:p>
          <a:p>
            <a:pPr marL="457200" indent="-457200">
              <a:buAutoNum type="arabicPeriod"/>
            </a:pPr>
            <a:r>
              <a:rPr lang="pt-BR" dirty="0" smtClean="0"/>
              <a:t>T </a:t>
            </a:r>
            <a:r>
              <a:rPr lang="pt-BR" dirty="0"/>
              <a:t>(n) = 4T (n/2) + </a:t>
            </a:r>
            <a:r>
              <a:rPr lang="pt-BR" dirty="0" smtClean="0"/>
              <a:t>n</a:t>
            </a:r>
            <a:r>
              <a:rPr lang="pt-BR" baseline="30000" dirty="0" smtClean="0"/>
              <a:t>2</a:t>
            </a:r>
            <a:r>
              <a:rPr lang="pt-BR" dirty="0" smtClean="0"/>
              <a:t> ⇒ </a:t>
            </a:r>
            <a:r>
              <a:rPr lang="pt-BR" dirty="0"/>
              <a:t>T (n) = </a:t>
            </a:r>
            <a:r>
              <a:rPr lang="pt-BR" dirty="0" smtClean="0"/>
              <a:t>Θ(n</a:t>
            </a:r>
            <a:r>
              <a:rPr lang="pt-BR" baseline="30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log n) (Case 2</a:t>
            </a:r>
            <a:r>
              <a:rPr lang="pt-BR" dirty="0" smtClean="0"/>
              <a:t>)</a:t>
            </a:r>
          </a:p>
          <a:p>
            <a:pPr marL="457200" indent="-457200">
              <a:buAutoNum type="arabicPeriod"/>
            </a:pPr>
            <a:r>
              <a:rPr lang="pt-BR" dirty="0" smtClean="0"/>
              <a:t>T </a:t>
            </a:r>
            <a:r>
              <a:rPr lang="pt-BR" dirty="0"/>
              <a:t>(n) = T (n/2) + </a:t>
            </a:r>
            <a:r>
              <a:rPr lang="pt-BR" dirty="0" smtClean="0"/>
              <a:t>2</a:t>
            </a:r>
            <a:r>
              <a:rPr lang="pt-BR" baseline="30000" dirty="0" smtClean="0"/>
              <a:t>n</a:t>
            </a:r>
            <a:r>
              <a:rPr lang="pt-BR" dirty="0" smtClean="0"/>
              <a:t> ⇒ </a:t>
            </a:r>
            <a:r>
              <a:rPr lang="pt-BR" dirty="0"/>
              <a:t>Θ(2</a:t>
            </a:r>
            <a:r>
              <a:rPr lang="pt-BR" baseline="30000" dirty="0"/>
              <a:t>n</a:t>
            </a:r>
            <a:r>
              <a:rPr lang="pt-BR" dirty="0"/>
              <a:t> ) (Case 3</a:t>
            </a:r>
            <a:r>
              <a:rPr lang="pt-BR" dirty="0" smtClean="0"/>
              <a:t>)</a:t>
            </a:r>
          </a:p>
          <a:p>
            <a:pPr marL="457200" indent="-457200">
              <a:buAutoNum type="arabicPeriod"/>
            </a:pPr>
            <a:r>
              <a:rPr lang="pt-BR" dirty="0" smtClean="0"/>
              <a:t>T </a:t>
            </a:r>
            <a:r>
              <a:rPr lang="pt-BR" dirty="0"/>
              <a:t>(n) = 2</a:t>
            </a:r>
            <a:r>
              <a:rPr lang="pt-BR" baseline="30000" dirty="0"/>
              <a:t>n</a:t>
            </a:r>
            <a:r>
              <a:rPr lang="pt-BR" dirty="0"/>
              <a:t>T (n/2) + n </a:t>
            </a:r>
            <a:r>
              <a:rPr lang="pt-BR" baseline="30000" dirty="0"/>
              <a:t>n</a:t>
            </a:r>
            <a:r>
              <a:rPr lang="pt-BR" dirty="0"/>
              <a:t> </a:t>
            </a:r>
            <a:r>
              <a:rPr lang="pt-BR" dirty="0" smtClean="0"/>
              <a:t>⇒ </a:t>
            </a:r>
            <a:r>
              <a:rPr lang="pt-BR" dirty="0"/>
              <a:t>Does not apply (a is not </a:t>
            </a:r>
            <a:r>
              <a:rPr lang="pt-BR" dirty="0" smtClean="0"/>
              <a:t>constant)</a:t>
            </a:r>
          </a:p>
          <a:p>
            <a:pPr marL="457200" indent="-457200">
              <a:buAutoNum type="arabicPeriod"/>
            </a:pPr>
            <a:r>
              <a:rPr lang="pt-BR" dirty="0" smtClean="0"/>
              <a:t>T </a:t>
            </a:r>
            <a:r>
              <a:rPr lang="pt-BR" dirty="0"/>
              <a:t>(n) = 16T (n/4) + n </a:t>
            </a:r>
            <a:r>
              <a:rPr lang="pt-BR" dirty="0" smtClean="0"/>
              <a:t>⇒ </a:t>
            </a:r>
            <a:r>
              <a:rPr lang="pt-BR" dirty="0"/>
              <a:t>T (n) = </a:t>
            </a:r>
            <a:r>
              <a:rPr lang="pt-BR" dirty="0" smtClean="0"/>
              <a:t>Θ(n</a:t>
            </a:r>
            <a:r>
              <a:rPr lang="pt-BR" baseline="30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) (Case 1) </a:t>
            </a:r>
            <a:endParaRPr lang="pt-BR" dirty="0" smtClean="0"/>
          </a:p>
          <a:p>
            <a:pPr marL="457200" indent="-457200">
              <a:buAutoNum type="arabicPeriod"/>
            </a:pPr>
            <a:r>
              <a:rPr lang="pt-BR" dirty="0"/>
              <a:t>T (n) = </a:t>
            </a:r>
            <a:r>
              <a:rPr lang="pt-BR" dirty="0" smtClean="0"/>
              <a:t>√2T </a:t>
            </a:r>
            <a:r>
              <a:rPr lang="pt-BR" dirty="0"/>
              <a:t>(n/2) + log n </a:t>
            </a:r>
            <a:r>
              <a:rPr lang="pt-BR" dirty="0" smtClean="0"/>
              <a:t>⇒ </a:t>
            </a:r>
            <a:r>
              <a:rPr lang="pt-BR" dirty="0"/>
              <a:t>T (n) = Θ(</a:t>
            </a:r>
            <a:r>
              <a:rPr lang="pt-BR" dirty="0" smtClean="0"/>
              <a:t>√n</a:t>
            </a:r>
            <a:r>
              <a:rPr lang="pt-BR" dirty="0"/>
              <a:t>) (Case 1)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671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Representing </a:t>
            </a:r>
            <a:r>
              <a:rPr lang="en-IN" dirty="0"/>
              <a:t>r</a:t>
            </a:r>
            <a:r>
              <a:rPr lang="en-IN" dirty="0" smtClean="0"/>
              <a:t>ecursive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4827894"/>
              </p:ext>
            </p:extLst>
          </p:nvPr>
        </p:nvGraphicFramePr>
        <p:xfrm>
          <a:off x="256374" y="1681519"/>
          <a:ext cx="10870251" cy="47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0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Class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Q. What </a:t>
            </a:r>
            <a:r>
              <a:rPr lang="en-US" sz="2200" dirty="0"/>
              <a:t>is recurrence relation for binary search algorithm?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36" y="2288693"/>
            <a:ext cx="3835119" cy="383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2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Binary </a:t>
            </a:r>
            <a:r>
              <a:rPr lang="en-US" sz="2200" dirty="0"/>
              <a:t>Search is called on a </a:t>
            </a:r>
            <a:r>
              <a:rPr lang="en-US" sz="2200" dirty="0" smtClean="0"/>
              <a:t>sub-array </a:t>
            </a:r>
            <a:r>
              <a:rPr lang="en-US" sz="2200" dirty="0"/>
              <a:t>of length approximately </a:t>
            </a:r>
            <a:r>
              <a:rPr lang="en-US" sz="2200" dirty="0" smtClean="0"/>
              <a:t>N/2 </a:t>
            </a:r>
            <a:r>
              <a:rPr lang="en-US" sz="2200" dirty="0"/>
              <a:t>and there are 3</a:t>
            </a:r>
          </a:p>
          <a:p>
            <a:pPr marL="0" indent="0">
              <a:buNone/>
            </a:pPr>
            <a:r>
              <a:rPr lang="en-US" sz="2200" dirty="0"/>
              <a:t>comparisons in the worst case before a recursive call is needed again. 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So </a:t>
            </a:r>
            <a:r>
              <a:rPr lang="en-US" sz="2200" dirty="0"/>
              <a:t>the </a:t>
            </a:r>
            <a:r>
              <a:rPr lang="en-US" sz="2200" dirty="0" smtClean="0"/>
              <a:t>recurrence relation is: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 </a:t>
            </a:r>
            <a:r>
              <a:rPr lang="en-US" sz="2200" dirty="0"/>
              <a:t>T(n) </a:t>
            </a:r>
            <a:r>
              <a:rPr lang="en-US" sz="2200" dirty="0" smtClean="0"/>
              <a:t>= </a:t>
            </a:r>
            <a:r>
              <a:rPr lang="en-US" sz="2200" dirty="0"/>
              <a:t>T(n/2) + </a:t>
            </a:r>
            <a:r>
              <a:rPr lang="en-US" sz="2200" dirty="0" smtClean="0"/>
              <a:t>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  <p:pic>
        <p:nvPicPr>
          <p:cNvPr id="8" name="Picture 2" descr="Image result for binary sear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628" y="3974757"/>
            <a:ext cx="5939299" cy="23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40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solve recurrence relations??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104657"/>
              </p:ext>
            </p:extLst>
          </p:nvPr>
        </p:nvGraphicFramePr>
        <p:xfrm>
          <a:off x="312738" y="1425575"/>
          <a:ext cx="11658600" cy="509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11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Substitution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Guess</a:t>
            </a:r>
            <a:r>
              <a:rPr lang="en-US" sz="2200" dirty="0"/>
              <a:t> the form of the solution.</a:t>
            </a:r>
          </a:p>
          <a:p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Verify</a:t>
            </a:r>
            <a:r>
              <a:rPr lang="en-US" sz="2200" dirty="0"/>
              <a:t> by induction.</a:t>
            </a:r>
          </a:p>
          <a:p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Solve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/>
              <a:t>for constants.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1026" name="Picture 2" descr="Image result for substit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796" y="2924164"/>
            <a:ext cx="5112907" cy="34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9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</a:t>
            </a:r>
            <a:r>
              <a:rPr lang="en-IN" dirty="0" smtClean="0"/>
              <a:t>method: Example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246826"/>
              </p:ext>
            </p:extLst>
          </p:nvPr>
        </p:nvGraphicFramePr>
        <p:xfrm>
          <a:off x="3048043" y="2817377"/>
          <a:ext cx="48355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3" imgW="1638000" imgH="914400" progId="">
                  <p:embed/>
                </p:oleObj>
              </mc:Choice>
              <mc:Fallback>
                <p:oleObj name="Equation" r:id="rId3" imgW="163800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43" y="2817377"/>
                        <a:ext cx="483552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92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1127</Words>
  <Application>Microsoft Office PowerPoint</Application>
  <PresentationFormat>Widescreen</PresentationFormat>
  <Paragraphs>246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Arimo</vt:lpstr>
      <vt:lpstr>Calibri</vt:lpstr>
      <vt:lpstr>Math B</vt:lpstr>
      <vt:lpstr>Perpetua</vt:lpstr>
      <vt:lpstr>Symbol</vt:lpstr>
      <vt:lpstr>Wingdings</vt:lpstr>
      <vt:lpstr>Office Theme</vt:lpstr>
      <vt:lpstr>Equation</vt:lpstr>
      <vt:lpstr>Lecture 3</vt:lpstr>
      <vt:lpstr>Recurrences</vt:lpstr>
      <vt:lpstr>Example: Factorial of a number</vt:lpstr>
      <vt:lpstr>Representing recursive problems</vt:lpstr>
      <vt:lpstr>In Class Practice</vt:lpstr>
      <vt:lpstr>Solution</vt:lpstr>
      <vt:lpstr>How to solve recurrence relations??</vt:lpstr>
      <vt:lpstr>Substitution method</vt:lpstr>
      <vt:lpstr>Substitution method: Example</vt:lpstr>
      <vt:lpstr>Solution</vt:lpstr>
      <vt:lpstr>Second iteration</vt:lpstr>
      <vt:lpstr>Third iteration</vt:lpstr>
      <vt:lpstr>Fourth iteration</vt:lpstr>
      <vt:lpstr>Finding the general equation</vt:lpstr>
      <vt:lpstr>Stopping criteria</vt:lpstr>
      <vt:lpstr>In class Practice </vt:lpstr>
      <vt:lpstr>Solutions</vt:lpstr>
      <vt:lpstr>PowerPoint Presentation</vt:lpstr>
      <vt:lpstr>Recursion Tree Method</vt:lpstr>
      <vt:lpstr>Recursion Tree Method: Example</vt:lpstr>
      <vt:lpstr>Final recursive tree</vt:lpstr>
      <vt:lpstr>In Class Practice</vt:lpstr>
      <vt:lpstr>Solutions</vt:lpstr>
      <vt:lpstr>PowerPoint Presentation</vt:lpstr>
      <vt:lpstr>Master method</vt:lpstr>
      <vt:lpstr>PowerPoint Presentation</vt:lpstr>
      <vt:lpstr>Conditions for master method</vt:lpstr>
      <vt:lpstr>Example 1</vt:lpstr>
      <vt:lpstr>Example 2</vt:lpstr>
      <vt:lpstr>Example 3</vt:lpstr>
      <vt:lpstr>In class Practice</vt:lpstr>
      <vt:lpstr>Solutions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</cp:lastModifiedBy>
  <cp:revision>85</cp:revision>
  <dcterms:created xsi:type="dcterms:W3CDTF">2019-07-12T07:18:02Z</dcterms:created>
  <dcterms:modified xsi:type="dcterms:W3CDTF">2019-10-01T08:41:48Z</dcterms:modified>
</cp:coreProperties>
</file>