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60" r:id="rId4"/>
    <p:sldId id="257" r:id="rId5"/>
    <p:sldId id="258" r:id="rId6"/>
    <p:sldId id="261" r:id="rId7"/>
    <p:sldId id="259" r:id="rId8"/>
    <p:sldId id="271" r:id="rId9"/>
    <p:sldId id="262" r:id="rId10"/>
    <p:sldId id="263" r:id="rId11"/>
    <p:sldId id="265" r:id="rId12"/>
    <p:sldId id="273" r:id="rId13"/>
    <p:sldId id="264" r:id="rId14"/>
    <p:sldId id="267" r:id="rId15"/>
    <p:sldId id="268" r:id="rId16"/>
    <p:sldId id="269" r:id="rId17"/>
    <p:sldId id="270" r:id="rId18"/>
    <p:sldId id="274" r:id="rId19"/>
    <p:sldId id="275" r:id="rId20"/>
    <p:sldId id="272"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266"/>
            <p14:sldId id="260"/>
            <p14:sldId id="257"/>
            <p14:sldId id="258"/>
            <p14:sldId id="261"/>
            <p14:sldId id="259"/>
            <p14:sldId id="271"/>
            <p14:sldId id="262"/>
            <p14:sldId id="263"/>
            <p14:sldId id="265"/>
            <p14:sldId id="273"/>
            <p14:sldId id="264"/>
            <p14:sldId id="267"/>
            <p14:sldId id="268"/>
            <p14:sldId id="269"/>
            <p14:sldId id="270"/>
            <p14:sldId id="274"/>
            <p14:sldId id="275"/>
            <p14:sldId id="272"/>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2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AAF09-A2EE-4F85-8273-620B882022E5}" type="doc">
      <dgm:prSet loTypeId="urn:microsoft.com/office/officeart/2005/8/layout/arrow1" loCatId="relationship" qsTypeId="urn:microsoft.com/office/officeart/2005/8/quickstyle/simple1" qsCatId="simple" csTypeId="urn:microsoft.com/office/officeart/2005/8/colors/colorful1" csCatId="colorful" phldr="1"/>
      <dgm:spPr/>
      <dgm:t>
        <a:bodyPr/>
        <a:lstStyle/>
        <a:p>
          <a:endParaRPr lang="en-IN"/>
        </a:p>
      </dgm:t>
    </dgm:pt>
    <dgm:pt modelId="{05616312-A1C4-40C9-967C-4E458270DD46}">
      <dgm:prSet phldrT="[Text]"/>
      <dgm:spPr/>
      <dgm:t>
        <a:bodyPr/>
        <a:lstStyle/>
        <a:p>
          <a:r>
            <a:rPr lang="en-IN" dirty="0" smtClean="0"/>
            <a:t>Decision Problems</a:t>
          </a:r>
          <a:endParaRPr lang="en-IN" dirty="0"/>
        </a:p>
      </dgm:t>
    </dgm:pt>
    <dgm:pt modelId="{3CC0320F-4B9C-46E7-9090-67458A337998}" type="parTrans" cxnId="{DF0EDD87-448E-4FD0-B887-7895723ADF12}">
      <dgm:prSet/>
      <dgm:spPr/>
      <dgm:t>
        <a:bodyPr/>
        <a:lstStyle/>
        <a:p>
          <a:endParaRPr lang="en-IN"/>
        </a:p>
      </dgm:t>
    </dgm:pt>
    <dgm:pt modelId="{25812151-0E97-484C-AFF5-10A666937B7C}" type="sibTrans" cxnId="{DF0EDD87-448E-4FD0-B887-7895723ADF12}">
      <dgm:prSet/>
      <dgm:spPr/>
      <dgm:t>
        <a:bodyPr/>
        <a:lstStyle/>
        <a:p>
          <a:endParaRPr lang="en-IN"/>
        </a:p>
      </dgm:t>
    </dgm:pt>
    <dgm:pt modelId="{CD206CC1-A2E5-43F4-B7F4-137A1F13F88E}">
      <dgm:prSet phldrT="[Text]"/>
      <dgm:spPr/>
      <dgm:t>
        <a:bodyPr/>
        <a:lstStyle/>
        <a:p>
          <a:r>
            <a:rPr lang="en-IN" dirty="0" smtClean="0"/>
            <a:t>Optimisation Problems</a:t>
          </a:r>
          <a:endParaRPr lang="en-IN" dirty="0"/>
        </a:p>
      </dgm:t>
    </dgm:pt>
    <dgm:pt modelId="{DACA8466-3A0C-4474-9DAD-6E8B2E0E1085}" type="parTrans" cxnId="{A15A5821-7EB6-4D01-8FF4-B3472051BA77}">
      <dgm:prSet/>
      <dgm:spPr/>
      <dgm:t>
        <a:bodyPr/>
        <a:lstStyle/>
        <a:p>
          <a:endParaRPr lang="en-IN"/>
        </a:p>
      </dgm:t>
    </dgm:pt>
    <dgm:pt modelId="{5A8F0595-AAF1-4A4C-B061-12236836099F}" type="sibTrans" cxnId="{A15A5821-7EB6-4D01-8FF4-B3472051BA77}">
      <dgm:prSet/>
      <dgm:spPr/>
      <dgm:t>
        <a:bodyPr/>
        <a:lstStyle/>
        <a:p>
          <a:endParaRPr lang="en-IN"/>
        </a:p>
      </dgm:t>
    </dgm:pt>
    <dgm:pt modelId="{D38BB25D-C5E1-42A9-9F81-8AFB129B29FD}" type="pres">
      <dgm:prSet presAssocID="{289AAF09-A2EE-4F85-8273-620B882022E5}" presName="cycle" presStyleCnt="0">
        <dgm:presLayoutVars>
          <dgm:dir/>
          <dgm:resizeHandles val="exact"/>
        </dgm:presLayoutVars>
      </dgm:prSet>
      <dgm:spPr/>
    </dgm:pt>
    <dgm:pt modelId="{7475E808-8826-4991-B740-3BA92178D49B}" type="pres">
      <dgm:prSet presAssocID="{05616312-A1C4-40C9-967C-4E458270DD46}" presName="arrow" presStyleLbl="node1" presStyleIdx="0" presStyleCnt="2">
        <dgm:presLayoutVars>
          <dgm:bulletEnabled val="1"/>
        </dgm:presLayoutVars>
      </dgm:prSet>
      <dgm:spPr/>
    </dgm:pt>
    <dgm:pt modelId="{5F71D97D-560A-4526-96D8-4E5192FAD38D}" type="pres">
      <dgm:prSet presAssocID="{CD206CC1-A2E5-43F4-B7F4-137A1F13F88E}" presName="arrow" presStyleLbl="node1" presStyleIdx="1" presStyleCnt="2">
        <dgm:presLayoutVars>
          <dgm:bulletEnabled val="1"/>
        </dgm:presLayoutVars>
      </dgm:prSet>
      <dgm:spPr/>
    </dgm:pt>
  </dgm:ptLst>
  <dgm:cxnLst>
    <dgm:cxn modelId="{45507BB6-D00D-4704-ABF5-3CD6230167D7}" type="presOf" srcId="{289AAF09-A2EE-4F85-8273-620B882022E5}" destId="{D38BB25D-C5E1-42A9-9F81-8AFB129B29FD}" srcOrd="0" destOrd="0" presId="urn:microsoft.com/office/officeart/2005/8/layout/arrow1"/>
    <dgm:cxn modelId="{FAB2BDC1-231C-48EC-92E4-C1C5A778BA68}" type="presOf" srcId="{CD206CC1-A2E5-43F4-B7F4-137A1F13F88E}" destId="{5F71D97D-560A-4526-96D8-4E5192FAD38D}" srcOrd="0" destOrd="0" presId="urn:microsoft.com/office/officeart/2005/8/layout/arrow1"/>
    <dgm:cxn modelId="{DF0EDD87-448E-4FD0-B887-7895723ADF12}" srcId="{289AAF09-A2EE-4F85-8273-620B882022E5}" destId="{05616312-A1C4-40C9-967C-4E458270DD46}" srcOrd="0" destOrd="0" parTransId="{3CC0320F-4B9C-46E7-9090-67458A337998}" sibTransId="{25812151-0E97-484C-AFF5-10A666937B7C}"/>
    <dgm:cxn modelId="{C505D9CA-139B-439D-96F1-0C091C8D0DB8}" type="presOf" srcId="{05616312-A1C4-40C9-967C-4E458270DD46}" destId="{7475E808-8826-4991-B740-3BA92178D49B}" srcOrd="0" destOrd="0" presId="urn:microsoft.com/office/officeart/2005/8/layout/arrow1"/>
    <dgm:cxn modelId="{A15A5821-7EB6-4D01-8FF4-B3472051BA77}" srcId="{289AAF09-A2EE-4F85-8273-620B882022E5}" destId="{CD206CC1-A2E5-43F4-B7F4-137A1F13F88E}" srcOrd="1" destOrd="0" parTransId="{DACA8466-3A0C-4474-9DAD-6E8B2E0E1085}" sibTransId="{5A8F0595-AAF1-4A4C-B061-12236836099F}"/>
    <dgm:cxn modelId="{3DA41A5C-4611-4768-B15F-ABB28EF20D80}" type="presParOf" srcId="{D38BB25D-C5E1-42A9-9F81-8AFB129B29FD}" destId="{7475E808-8826-4991-B740-3BA92178D49B}" srcOrd="0" destOrd="0" presId="urn:microsoft.com/office/officeart/2005/8/layout/arrow1"/>
    <dgm:cxn modelId="{494BFBBE-09E3-4408-A095-5E895B781A59}" type="presParOf" srcId="{D38BB25D-C5E1-42A9-9F81-8AFB129B29FD}" destId="{5F71D97D-560A-4526-96D8-4E5192FAD38D}"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5E808-8826-4991-B740-3BA92178D49B}">
      <dsp:nvSpPr>
        <dsp:cNvPr id="0" name=""/>
        <dsp:cNvSpPr/>
      </dsp:nvSpPr>
      <dsp:spPr>
        <a:xfrm rot="16200000">
          <a:off x="592" y="2047"/>
          <a:ext cx="3368793" cy="3368793"/>
        </a:xfrm>
        <a:prstGeom prst="up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IN" sz="3400" kern="1200" dirty="0" smtClean="0"/>
            <a:t>Decision Problems</a:t>
          </a:r>
          <a:endParaRPr lang="en-IN" sz="3400" kern="1200" dirty="0"/>
        </a:p>
      </dsp:txBody>
      <dsp:txXfrm rot="5400000">
        <a:off x="590132" y="844244"/>
        <a:ext cx="2779254" cy="1684397"/>
      </dsp:txXfrm>
    </dsp:sp>
    <dsp:sp modelId="{5F71D97D-560A-4526-96D8-4E5192FAD38D}">
      <dsp:nvSpPr>
        <dsp:cNvPr id="0" name=""/>
        <dsp:cNvSpPr/>
      </dsp:nvSpPr>
      <dsp:spPr>
        <a:xfrm rot="5400000">
          <a:off x="5243958" y="2047"/>
          <a:ext cx="3368793" cy="3368793"/>
        </a:xfrm>
        <a:prstGeom prst="up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IN" sz="3400" kern="1200" dirty="0" smtClean="0"/>
            <a:t>Optimisation Problems</a:t>
          </a:r>
          <a:endParaRPr lang="en-IN" sz="3400" kern="1200" dirty="0"/>
        </a:p>
      </dsp:txBody>
      <dsp:txXfrm rot="-5400000">
        <a:off x="5243959" y="844245"/>
        <a:ext cx="2779254" cy="1684397"/>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12/4/2020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Yes-no_question" TargetMode="External"/><Relationship Id="rId2" Type="http://schemas.openxmlformats.org/officeDocument/2006/relationships/hyperlink" Target="https://en.wikipedia.org/wiki/Computability_the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xlinux.nist.gov/dads/HTML/objective.html" TargetMode="External"/><Relationship Id="rId2" Type="http://schemas.openxmlformats.org/officeDocument/2006/relationships/hyperlink" Target="https://xlinux.nist.gov/dads/HTML/feasiblereg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Lecture </a:t>
            </a:r>
            <a:r>
              <a:rPr lang="en-SG" dirty="0" smtClean="0"/>
              <a:t>21</a:t>
            </a:r>
            <a:endParaRPr lang="en-SG" dirty="0"/>
          </a:p>
        </p:txBody>
      </p:sp>
      <p:sp>
        <p:nvSpPr>
          <p:cNvPr id="3" name="Subtitle 2"/>
          <p:cNvSpPr>
            <a:spLocks noGrp="1"/>
          </p:cNvSpPr>
          <p:nvPr>
            <p:ph type="subTitle" idx="1"/>
          </p:nvPr>
        </p:nvSpPr>
        <p:spPr>
          <a:xfrm>
            <a:off x="7715414" y="4385431"/>
            <a:ext cx="4476586" cy="751112"/>
          </a:xfrm>
        </p:spPr>
        <p:txBody>
          <a:bodyPr>
            <a:normAutofit/>
          </a:bodyPr>
          <a:lstStyle/>
          <a:p>
            <a:r>
              <a:rPr lang="en-SG" dirty="0" smtClean="0"/>
              <a:t>P and NP Problems</a:t>
            </a:r>
            <a:endParaRPr lang="en-SG" dirty="0"/>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Nondeterminism</a:t>
            </a:r>
            <a:endParaRPr lang="en-IN" dirty="0"/>
          </a:p>
        </p:txBody>
      </p:sp>
      <p:sp>
        <p:nvSpPr>
          <p:cNvPr id="3" name="Content Placeholder 2"/>
          <p:cNvSpPr>
            <a:spLocks noGrp="1"/>
          </p:cNvSpPr>
          <p:nvPr>
            <p:ph idx="1"/>
          </p:nvPr>
        </p:nvSpPr>
        <p:spPr/>
        <p:txBody>
          <a:bodyPr/>
          <a:lstStyle/>
          <a:p>
            <a:pPr algn="just"/>
            <a:r>
              <a:rPr lang="en-US" sz="2200" b="1" dirty="0">
                <a:solidFill>
                  <a:schemeClr val="tx1"/>
                </a:solidFill>
              </a:rPr>
              <a:t>In a </a:t>
            </a:r>
            <a:r>
              <a:rPr lang="en-US" sz="2200" b="1" i="1" dirty="0">
                <a:solidFill>
                  <a:schemeClr val="tx1"/>
                </a:solidFill>
              </a:rPr>
              <a:t>non-deterministic algorithm</a:t>
            </a:r>
            <a:r>
              <a:rPr lang="en-US" sz="2200" i="1" dirty="0">
                <a:solidFill>
                  <a:schemeClr val="tx1"/>
                </a:solidFill>
              </a:rPr>
              <a:t>, there are one or </a:t>
            </a:r>
            <a:r>
              <a:rPr lang="en-US" sz="2200" i="1" dirty="0" smtClean="0">
                <a:solidFill>
                  <a:schemeClr val="tx1"/>
                </a:solidFill>
              </a:rPr>
              <a:t>more </a:t>
            </a:r>
            <a:r>
              <a:rPr lang="en-US" sz="2200" dirty="0" smtClean="0">
                <a:solidFill>
                  <a:schemeClr val="tx1"/>
                </a:solidFill>
              </a:rPr>
              <a:t>possibilities </a:t>
            </a:r>
            <a:r>
              <a:rPr lang="en-US" sz="2200" dirty="0">
                <a:solidFill>
                  <a:schemeClr val="tx1"/>
                </a:solidFill>
              </a:rPr>
              <a:t>for being the next computation step, and the algorithm chooses one of them.</a:t>
            </a:r>
          </a:p>
          <a:p>
            <a:pPr algn="just"/>
            <a:r>
              <a:rPr lang="en-US" sz="2200" dirty="0">
                <a:solidFill>
                  <a:schemeClr val="tx1"/>
                </a:solidFill>
              </a:rPr>
              <a:t>Think of a non-deterministic computer as a computer that magically </a:t>
            </a:r>
            <a:r>
              <a:rPr lang="ja-JP" altLang="en-US" sz="2200" dirty="0">
                <a:solidFill>
                  <a:schemeClr val="tx1"/>
                </a:solidFill>
              </a:rPr>
              <a:t>“</a:t>
            </a:r>
            <a:r>
              <a:rPr lang="en-US" altLang="ja-JP" sz="2200" dirty="0">
                <a:solidFill>
                  <a:schemeClr val="tx1"/>
                </a:solidFill>
              </a:rPr>
              <a:t>guesses</a:t>
            </a:r>
            <a:r>
              <a:rPr lang="ja-JP" altLang="en-US" sz="2200" dirty="0">
                <a:solidFill>
                  <a:schemeClr val="tx1"/>
                </a:solidFill>
              </a:rPr>
              <a:t>”</a:t>
            </a:r>
            <a:r>
              <a:rPr lang="en-US" altLang="ja-JP" sz="2200" dirty="0">
                <a:solidFill>
                  <a:schemeClr val="tx1"/>
                </a:solidFill>
              </a:rPr>
              <a:t> a solution, then has to verify that it is correct</a:t>
            </a:r>
          </a:p>
          <a:p>
            <a:pPr lvl="1" algn="just"/>
            <a:r>
              <a:rPr lang="en-US" sz="2200" dirty="0">
                <a:solidFill>
                  <a:schemeClr val="tx1"/>
                </a:solidFill>
              </a:rPr>
              <a:t>If a solution exists, computer always guesses </a:t>
            </a:r>
            <a:r>
              <a:rPr lang="en-US" sz="2200" dirty="0" smtClean="0">
                <a:solidFill>
                  <a:schemeClr val="tx1"/>
                </a:solidFill>
              </a:rPr>
              <a:t>it.</a:t>
            </a:r>
          </a:p>
          <a:p>
            <a:pPr lvl="1" algn="just"/>
            <a:r>
              <a:rPr lang="en-US" sz="2200" dirty="0" smtClean="0">
                <a:solidFill>
                  <a:schemeClr val="tx1"/>
                </a:solidFill>
              </a:rPr>
              <a:t>One </a:t>
            </a:r>
            <a:r>
              <a:rPr lang="en-US" sz="2200" dirty="0">
                <a:solidFill>
                  <a:schemeClr val="tx1"/>
                </a:solidFill>
              </a:rPr>
              <a:t>way to imagine it: a parallel computer that can freely spawn an infinite number of processes</a:t>
            </a:r>
          </a:p>
          <a:p>
            <a:pPr lvl="2" algn="just"/>
            <a:r>
              <a:rPr lang="en-US" sz="2200" dirty="0">
                <a:solidFill>
                  <a:schemeClr val="tx1"/>
                </a:solidFill>
              </a:rPr>
              <a:t>Have one processor work on each possible solution</a:t>
            </a:r>
          </a:p>
          <a:p>
            <a:pPr lvl="2" algn="just"/>
            <a:r>
              <a:rPr lang="en-US" sz="2200" dirty="0">
                <a:solidFill>
                  <a:schemeClr val="tx1"/>
                </a:solidFill>
              </a:rPr>
              <a:t>All processors attempt to verify that their solution works</a:t>
            </a:r>
          </a:p>
          <a:p>
            <a:pPr lvl="2" algn="just"/>
            <a:r>
              <a:rPr lang="en-US" sz="2200" dirty="0">
                <a:solidFill>
                  <a:schemeClr val="tx1"/>
                </a:solidFill>
              </a:rPr>
              <a:t>If a processor finds it has a working </a:t>
            </a:r>
            <a:r>
              <a:rPr lang="en-US" sz="2200" dirty="0" smtClean="0">
                <a:solidFill>
                  <a:schemeClr val="tx1"/>
                </a:solidFill>
              </a:rPr>
              <a:t>solution</a:t>
            </a:r>
          </a:p>
          <a:p>
            <a:pPr lvl="2" algn="just"/>
            <a:r>
              <a:rPr lang="en-US" sz="2200" dirty="0" smtClean="0">
                <a:solidFill>
                  <a:schemeClr val="tx1"/>
                </a:solidFill>
              </a:rPr>
              <a:t>So</a:t>
            </a:r>
            <a:r>
              <a:rPr lang="en-US" sz="2200" dirty="0">
                <a:solidFill>
                  <a:schemeClr val="tx1"/>
                </a:solidFill>
              </a:rPr>
              <a:t>: </a:t>
            </a:r>
            <a:r>
              <a:rPr lang="en-US" sz="2200" b="1" dirty="0">
                <a:solidFill>
                  <a:schemeClr val="tx1"/>
                </a:solidFill>
              </a:rPr>
              <a:t>NP</a:t>
            </a:r>
            <a:r>
              <a:rPr lang="en-US" sz="2200" dirty="0">
                <a:solidFill>
                  <a:schemeClr val="tx1"/>
                </a:solidFill>
              </a:rPr>
              <a:t> = problems </a:t>
            </a:r>
            <a:r>
              <a:rPr lang="en-US" sz="2200" i="1" dirty="0">
                <a:solidFill>
                  <a:schemeClr val="tx1"/>
                </a:solidFill>
              </a:rPr>
              <a:t>verifiable</a:t>
            </a:r>
            <a:r>
              <a:rPr lang="en-US" sz="2200" dirty="0">
                <a:solidFill>
                  <a:schemeClr val="tx1"/>
                </a:solidFill>
              </a:rPr>
              <a:t> in polynomial time</a:t>
            </a:r>
          </a:p>
          <a:p>
            <a:endParaRPr lang="en-IN" dirty="0">
              <a:solidFill>
                <a:schemeClr val="tx1"/>
              </a:solidFill>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10</a:t>
            </a:fld>
            <a:endParaRPr lang="en-SG" dirty="0"/>
          </a:p>
        </p:txBody>
      </p:sp>
    </p:spTree>
    <p:extLst>
      <p:ext uri="{BB962C8B-B14F-4D97-AF65-F5344CB8AC3E}">
        <p14:creationId xmlns:p14="http://schemas.microsoft.com/office/powerpoint/2010/main" val="364239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NP</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11</a:t>
            </a:fld>
            <a:endParaRPr lang="en-SG" dirty="0"/>
          </a:p>
        </p:txBody>
      </p:sp>
      <p:sp>
        <p:nvSpPr>
          <p:cNvPr id="6" name="Content Placeholder 5"/>
          <p:cNvSpPr>
            <a:spLocks noGrp="1"/>
          </p:cNvSpPr>
          <p:nvPr>
            <p:ph idx="1"/>
          </p:nvPr>
        </p:nvSpPr>
        <p:spPr/>
        <p:txBody>
          <a:bodyPr>
            <a:normAutofit/>
          </a:bodyPr>
          <a:lstStyle/>
          <a:p>
            <a:r>
              <a:rPr lang="en-US" sz="2200" dirty="0" smtClean="0"/>
              <a:t>HAMILTON-PATH: </a:t>
            </a:r>
          </a:p>
          <a:p>
            <a:pPr marL="0" indent="0">
              <a:buNone/>
            </a:pPr>
            <a:r>
              <a:rPr lang="en-US" sz="2200" dirty="0"/>
              <a:t>	</a:t>
            </a:r>
            <a:r>
              <a:rPr lang="en-US" sz="2200" dirty="0" smtClean="0"/>
              <a:t>Given </a:t>
            </a:r>
            <a:r>
              <a:rPr lang="en-US" sz="2200" dirty="0"/>
              <a:t>an undirected graph G = (V, E), does there exist </a:t>
            </a:r>
            <a:r>
              <a:rPr lang="en-US" sz="2200" dirty="0" smtClean="0"/>
              <a:t>a simple </a:t>
            </a:r>
            <a:r>
              <a:rPr lang="en-US" sz="2200" dirty="0"/>
              <a:t>path P that visits </a:t>
            </a:r>
            <a:r>
              <a:rPr lang="en-US" sz="2200" dirty="0" smtClean="0"/>
              <a:t>	every </a:t>
            </a:r>
            <a:r>
              <a:rPr lang="en-US" sz="2200" dirty="0"/>
              <a:t>node</a:t>
            </a:r>
            <a:r>
              <a:rPr lang="en-US" sz="2200" dirty="0" smtClean="0"/>
              <a:t>?</a:t>
            </a:r>
          </a:p>
          <a:p>
            <a:r>
              <a:rPr lang="en-US" sz="2200" dirty="0"/>
              <a:t>Even though we don’t have a fast polynomial time algorithm to determine whether a graph contains a HAMPATH or </a:t>
            </a:r>
            <a:r>
              <a:rPr lang="en-US" sz="2200" dirty="0" smtClean="0"/>
              <a:t>not.</a:t>
            </a:r>
          </a:p>
          <a:p>
            <a:r>
              <a:rPr lang="en-US" sz="2200" dirty="0" smtClean="0"/>
              <a:t> </a:t>
            </a:r>
            <a:r>
              <a:rPr lang="en-US" sz="2200" dirty="0"/>
              <a:t>I</a:t>
            </a:r>
            <a:r>
              <a:rPr lang="en-US" sz="2200" dirty="0" smtClean="0"/>
              <a:t>f </a:t>
            </a:r>
            <a:r>
              <a:rPr lang="en-US" sz="2200" dirty="0"/>
              <a:t>such a path is discovered somehow (maybe with exponential time brute force searching) we could easily-work it out whether the path is HAMPATH or not, in polynomial time</a:t>
            </a:r>
            <a:r>
              <a:rPr lang="en-US" sz="2200" dirty="0" smtClean="0"/>
              <a:t>.</a:t>
            </a:r>
          </a:p>
          <a:p>
            <a:r>
              <a:rPr lang="en-US" sz="2200" dirty="0" smtClean="0"/>
              <a:t> </a:t>
            </a:r>
            <a:r>
              <a:rPr lang="en-US" sz="2200" dirty="0"/>
              <a:t>Here the certificate will be a Hamiltonian path from s to t itself in G if exists. So HAMPATH is in </a:t>
            </a:r>
            <a:r>
              <a:rPr lang="en-US" sz="2200" dirty="0" smtClean="0"/>
              <a:t>NP.</a:t>
            </a:r>
            <a:endParaRPr lang="en-IN" sz="2200" dirty="0"/>
          </a:p>
        </p:txBody>
      </p:sp>
    </p:spTree>
    <p:extLst>
      <p:ext uri="{BB962C8B-B14F-4D97-AF65-F5344CB8AC3E}">
        <p14:creationId xmlns:p14="http://schemas.microsoft.com/office/powerpoint/2010/main" val="386624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 NP</a:t>
            </a:r>
            <a:endParaRPr lang="en-IN" dirty="0"/>
          </a:p>
        </p:txBody>
      </p:sp>
      <p:sp>
        <p:nvSpPr>
          <p:cNvPr id="3" name="Content Placeholder 2"/>
          <p:cNvSpPr>
            <a:spLocks noGrp="1"/>
          </p:cNvSpPr>
          <p:nvPr>
            <p:ph idx="1"/>
          </p:nvPr>
        </p:nvSpPr>
        <p:spPr/>
        <p:txBody>
          <a:bodyPr/>
          <a:lstStyle/>
          <a:p>
            <a:r>
              <a:rPr lang="en-US" b="1" i="1" dirty="0"/>
              <a:t>TSP is NP-Complete</a:t>
            </a:r>
            <a:r>
              <a:rPr lang="en-US" dirty="0"/>
              <a:t>, first we have to prove that </a:t>
            </a:r>
            <a:r>
              <a:rPr lang="en-US" b="1" i="1" dirty="0"/>
              <a:t>TSP belongs to NP</a:t>
            </a:r>
            <a:r>
              <a:rPr lang="en-US" dirty="0"/>
              <a:t>. </a:t>
            </a:r>
            <a:endParaRPr lang="en-US" dirty="0" smtClean="0"/>
          </a:p>
          <a:p>
            <a:r>
              <a:rPr lang="en-US" dirty="0" smtClean="0"/>
              <a:t>In </a:t>
            </a:r>
            <a:r>
              <a:rPr lang="en-US" dirty="0"/>
              <a:t>TSP, we find a tour and check that the tour contains each vertex once</a:t>
            </a:r>
            <a:r>
              <a:rPr lang="en-US" dirty="0" smtClean="0"/>
              <a:t>.</a:t>
            </a:r>
          </a:p>
          <a:p>
            <a:r>
              <a:rPr lang="en-US" dirty="0" smtClean="0"/>
              <a:t> </a:t>
            </a:r>
            <a:r>
              <a:rPr lang="en-US" dirty="0"/>
              <a:t>Then the total cost of the edges of the tour is calculated</a:t>
            </a:r>
            <a:r>
              <a:rPr lang="en-US" dirty="0" smtClean="0"/>
              <a:t>.</a:t>
            </a:r>
          </a:p>
          <a:p>
            <a:r>
              <a:rPr lang="en-US" dirty="0" smtClean="0"/>
              <a:t> </a:t>
            </a:r>
            <a:r>
              <a:rPr lang="en-US" dirty="0"/>
              <a:t>Finally, we check if the cost is minimum. This can be completed in polynomial </a:t>
            </a:r>
            <a:r>
              <a:rPr lang="en-US" dirty="0" smtClean="0"/>
              <a:t>time.</a:t>
            </a:r>
          </a:p>
          <a:p>
            <a:r>
              <a:rPr lang="en-US" dirty="0" smtClean="0"/>
              <a:t>Thus</a:t>
            </a:r>
            <a:r>
              <a:rPr lang="en-US" dirty="0"/>
              <a:t> </a:t>
            </a:r>
            <a:r>
              <a:rPr lang="en-US" b="1" i="1" dirty="0"/>
              <a:t>TSP belongs to NP</a:t>
            </a:r>
            <a:r>
              <a:rPr lang="en-US" dirty="0"/>
              <a:t>.</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12</a:t>
            </a:fld>
            <a:endParaRPr lang="en-SG" dirty="0"/>
          </a:p>
        </p:txBody>
      </p:sp>
    </p:spTree>
    <p:extLst>
      <p:ext uri="{BB962C8B-B14F-4D97-AF65-F5344CB8AC3E}">
        <p14:creationId xmlns:p14="http://schemas.microsoft.com/office/powerpoint/2010/main" val="401907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Glimpse</a:t>
            </a:r>
            <a:endParaRPr lang="en-IN" dirty="0"/>
          </a:p>
        </p:txBody>
      </p:sp>
      <p:sp>
        <p:nvSpPr>
          <p:cNvPr id="3" name="Content Placeholder 2"/>
          <p:cNvSpPr>
            <a:spLocks noGrp="1"/>
          </p:cNvSpPr>
          <p:nvPr>
            <p:ph idx="1"/>
          </p:nvPr>
        </p:nvSpPr>
        <p:spPr/>
        <p:txBody>
          <a:bodyPr/>
          <a:lstStyle/>
          <a:p>
            <a:pPr>
              <a:buFontTx/>
              <a:buNone/>
            </a:pPr>
            <a:r>
              <a:rPr lang="en-US" dirty="0" smtClean="0"/>
              <a:t>So </a:t>
            </a:r>
            <a:r>
              <a:rPr lang="en-US" dirty="0"/>
              <a:t>far:</a:t>
            </a:r>
          </a:p>
          <a:p>
            <a:pPr>
              <a:buFontTx/>
              <a:buNone/>
            </a:pPr>
            <a:endParaRPr lang="en-US" dirty="0"/>
          </a:p>
          <a:p>
            <a:pPr lvl="1"/>
            <a:r>
              <a:rPr lang="en-US" sz="2400" b="1" dirty="0">
                <a:solidFill>
                  <a:schemeClr val="tx1"/>
                </a:solidFill>
              </a:rPr>
              <a:t>P</a:t>
            </a:r>
            <a:r>
              <a:rPr lang="en-US" sz="2400" dirty="0">
                <a:solidFill>
                  <a:schemeClr val="tx1"/>
                </a:solidFill>
              </a:rPr>
              <a:t> = problems that can be solved in polynomial time</a:t>
            </a:r>
          </a:p>
          <a:p>
            <a:pPr lvl="1"/>
            <a:r>
              <a:rPr lang="en-US" sz="2400" b="1" dirty="0">
                <a:solidFill>
                  <a:schemeClr val="tx1"/>
                </a:solidFill>
              </a:rPr>
              <a:t>NP</a:t>
            </a:r>
            <a:r>
              <a:rPr lang="en-US" sz="2400" dirty="0">
                <a:solidFill>
                  <a:schemeClr val="tx1"/>
                </a:solidFill>
              </a:rPr>
              <a:t> = problems for which a solution can be verified in polynomial time</a:t>
            </a:r>
          </a:p>
          <a:p>
            <a:pPr lvl="1"/>
            <a:r>
              <a:rPr lang="en-US" sz="2400" dirty="0">
                <a:solidFill>
                  <a:schemeClr val="tx1"/>
                </a:solidFill>
              </a:rPr>
              <a:t>Unknown whether </a:t>
            </a:r>
            <a:r>
              <a:rPr lang="en-US" sz="2400" b="1" dirty="0">
                <a:solidFill>
                  <a:schemeClr val="tx1"/>
                </a:solidFill>
              </a:rPr>
              <a:t>P = NP</a:t>
            </a:r>
            <a:r>
              <a:rPr lang="en-US" sz="2400" dirty="0">
                <a:solidFill>
                  <a:schemeClr val="tx1"/>
                </a:solidFill>
              </a:rPr>
              <a:t> (most suspect not)</a:t>
            </a:r>
            <a:endParaRPr lang="en-US" sz="2400" b="1"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13</a:t>
            </a:fld>
            <a:endParaRPr lang="en-SG" dirty="0"/>
          </a:p>
        </p:txBody>
      </p:sp>
    </p:spTree>
    <p:extLst>
      <p:ext uri="{BB962C8B-B14F-4D97-AF65-F5344CB8AC3E}">
        <p14:creationId xmlns:p14="http://schemas.microsoft.com/office/powerpoint/2010/main" val="29312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42672" y="1902865"/>
            <a:ext cx="6928689" cy="4604887"/>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P </a:t>
            </a:r>
            <a:r>
              <a:rPr lang="en-US" dirty="0">
                <a:sym typeface="Symbol" charset="2"/>
              </a:rPr>
              <a:t></a:t>
            </a:r>
            <a:r>
              <a:rPr lang="en-US" dirty="0"/>
              <a:t> NP, because every problem in P has a solution in NP</a:t>
            </a:r>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14</a:t>
            </a:fld>
            <a:endParaRPr lang="en-SG" dirty="0"/>
          </a:p>
        </p:txBody>
      </p:sp>
    </p:spTree>
    <p:extLst>
      <p:ext uri="{BB962C8B-B14F-4D97-AF65-F5344CB8AC3E}">
        <p14:creationId xmlns:p14="http://schemas.microsoft.com/office/powerpoint/2010/main" val="104483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Reduction</a:t>
            </a:r>
            <a:endParaRPr lang="en-IN" dirty="0"/>
          </a:p>
        </p:txBody>
      </p:sp>
      <p:sp>
        <p:nvSpPr>
          <p:cNvPr id="3" name="Content Placeholder 2"/>
          <p:cNvSpPr>
            <a:spLocks noGrp="1"/>
          </p:cNvSpPr>
          <p:nvPr>
            <p:ph idx="1"/>
          </p:nvPr>
        </p:nvSpPr>
        <p:spPr/>
        <p:txBody>
          <a:bodyPr/>
          <a:lstStyle/>
          <a:p>
            <a:r>
              <a:rPr lang="en-US" dirty="0"/>
              <a:t>Let L</a:t>
            </a:r>
            <a:r>
              <a:rPr lang="en-US" baseline="-25000" dirty="0"/>
              <a:t>1</a:t>
            </a:r>
            <a:r>
              <a:rPr lang="en-US" dirty="0"/>
              <a:t> and L</a:t>
            </a:r>
            <a:r>
              <a:rPr lang="en-US" baseline="-25000" dirty="0"/>
              <a:t>2</a:t>
            </a:r>
            <a:r>
              <a:rPr lang="en-US" dirty="0"/>
              <a:t> be two decision problems. </a:t>
            </a:r>
            <a:endParaRPr lang="en-US" dirty="0" smtClean="0"/>
          </a:p>
          <a:p>
            <a:r>
              <a:rPr lang="en-US" dirty="0" smtClean="0"/>
              <a:t>Suppose </a:t>
            </a:r>
            <a:r>
              <a:rPr lang="en-US" dirty="0"/>
              <a:t>algorithm A</a:t>
            </a:r>
            <a:r>
              <a:rPr lang="en-US" baseline="-25000" dirty="0"/>
              <a:t>2</a:t>
            </a:r>
            <a:r>
              <a:rPr lang="en-US" dirty="0"/>
              <a:t> solves L</a:t>
            </a:r>
            <a:r>
              <a:rPr lang="en-US" baseline="-25000" dirty="0"/>
              <a:t>2</a:t>
            </a:r>
            <a:r>
              <a:rPr lang="en-US" dirty="0"/>
              <a:t>. That is, if y is an input for L</a:t>
            </a:r>
            <a:r>
              <a:rPr lang="en-US" baseline="-25000" dirty="0"/>
              <a:t>2</a:t>
            </a:r>
            <a:r>
              <a:rPr lang="en-US" dirty="0"/>
              <a:t> then algorithm A</a:t>
            </a:r>
            <a:r>
              <a:rPr lang="en-US" baseline="-25000" dirty="0"/>
              <a:t>2</a:t>
            </a:r>
            <a:r>
              <a:rPr lang="en-US" dirty="0"/>
              <a:t> will answer Yes or No depending upon whether y belongs to L</a:t>
            </a:r>
            <a:r>
              <a:rPr lang="en-US" baseline="-25000" dirty="0"/>
              <a:t>2</a:t>
            </a:r>
            <a:r>
              <a:rPr lang="en-US" dirty="0"/>
              <a:t> or </a:t>
            </a:r>
            <a:r>
              <a:rPr lang="en-US" dirty="0" smtClean="0"/>
              <a:t>not.</a:t>
            </a:r>
          </a:p>
          <a:p>
            <a:r>
              <a:rPr lang="en-US" dirty="0" smtClean="0"/>
              <a:t>The </a:t>
            </a:r>
            <a:r>
              <a:rPr lang="en-US" dirty="0"/>
              <a:t>idea is to find a transformation from L</a:t>
            </a:r>
            <a:r>
              <a:rPr lang="en-US" baseline="-25000" dirty="0"/>
              <a:t>1</a:t>
            </a:r>
            <a:r>
              <a:rPr lang="en-US" dirty="0"/>
              <a:t> to L</a:t>
            </a:r>
            <a:r>
              <a:rPr lang="en-US" baseline="-25000" dirty="0"/>
              <a:t>2</a:t>
            </a:r>
            <a:r>
              <a:rPr lang="en-US" dirty="0"/>
              <a:t> so that the algorithm A</a:t>
            </a:r>
            <a:r>
              <a:rPr lang="en-US" baseline="-25000" dirty="0"/>
              <a:t>2</a:t>
            </a:r>
            <a:r>
              <a:rPr lang="en-US" dirty="0"/>
              <a:t> can be part of an algorithm A</a:t>
            </a:r>
            <a:r>
              <a:rPr lang="en-US" baseline="-25000" dirty="0"/>
              <a:t>1</a:t>
            </a:r>
            <a:r>
              <a:rPr lang="en-US" dirty="0"/>
              <a:t> to solve L</a:t>
            </a:r>
            <a:r>
              <a:rPr lang="en-US" baseline="-25000" dirty="0"/>
              <a:t>1</a:t>
            </a:r>
            <a:r>
              <a:rPr lang="en-US" dirty="0"/>
              <a:t>.</a:t>
            </a: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15</a:t>
            </a:fld>
            <a:endParaRPr lang="en-SG" dirty="0"/>
          </a:p>
        </p:txBody>
      </p:sp>
      <p:pic>
        <p:nvPicPr>
          <p:cNvPr id="5" name="Picture 4"/>
          <p:cNvPicPr>
            <a:picLocks noChangeAspect="1"/>
          </p:cNvPicPr>
          <p:nvPr/>
        </p:nvPicPr>
        <p:blipFill>
          <a:blip r:embed="rId2"/>
          <a:stretch>
            <a:fillRect/>
          </a:stretch>
        </p:blipFill>
        <p:spPr>
          <a:xfrm>
            <a:off x="1815980" y="3974757"/>
            <a:ext cx="8449387" cy="2134383"/>
          </a:xfrm>
          <a:prstGeom prst="rect">
            <a:avLst/>
          </a:prstGeom>
        </p:spPr>
      </p:pic>
    </p:spTree>
    <p:extLst>
      <p:ext uri="{BB962C8B-B14F-4D97-AF65-F5344CB8AC3E}">
        <p14:creationId xmlns:p14="http://schemas.microsoft.com/office/powerpoint/2010/main" val="32985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Hard and NP Completeness</a:t>
            </a:r>
            <a:endParaRPr lang="en-IN" dirty="0"/>
          </a:p>
        </p:txBody>
      </p:sp>
      <p:sp>
        <p:nvSpPr>
          <p:cNvPr id="3" name="Content Placeholder 2"/>
          <p:cNvSpPr>
            <a:spLocks noGrp="1"/>
          </p:cNvSpPr>
          <p:nvPr>
            <p:ph idx="1"/>
          </p:nvPr>
        </p:nvSpPr>
        <p:spPr/>
        <p:txBody>
          <a:bodyPr/>
          <a:lstStyle/>
          <a:p>
            <a:r>
              <a:rPr lang="en-US" dirty="0"/>
              <a:t>Problems for which there is no polynomial time complexity, are computationally </a:t>
            </a:r>
            <a:r>
              <a:rPr lang="en-US" dirty="0" smtClean="0"/>
              <a:t>related.</a:t>
            </a:r>
            <a:endParaRPr lang="en-US" dirty="0"/>
          </a:p>
          <a:p>
            <a:r>
              <a:rPr lang="en-US" dirty="0">
                <a:solidFill>
                  <a:schemeClr val="tx1"/>
                </a:solidFill>
              </a:rPr>
              <a:t>There are two classes of such </a:t>
            </a:r>
            <a:r>
              <a:rPr lang="en-US" dirty="0" smtClean="0">
                <a:solidFill>
                  <a:schemeClr val="tx1"/>
                </a:solidFill>
              </a:rPr>
              <a:t>problems:</a:t>
            </a:r>
          </a:p>
          <a:p>
            <a:pPr lvl="1"/>
            <a:r>
              <a:rPr lang="en-US" dirty="0" smtClean="0">
                <a:solidFill>
                  <a:schemeClr val="tx1"/>
                </a:solidFill>
              </a:rPr>
              <a:t> </a:t>
            </a:r>
            <a:r>
              <a:rPr lang="en-US" dirty="0">
                <a:solidFill>
                  <a:schemeClr val="tx1"/>
                </a:solidFill>
              </a:rPr>
              <a:t>NP  HARD </a:t>
            </a:r>
            <a:r>
              <a:rPr lang="en-US" dirty="0" smtClean="0">
                <a:solidFill>
                  <a:schemeClr val="tx1"/>
                </a:solidFill>
              </a:rPr>
              <a:t> </a:t>
            </a:r>
          </a:p>
          <a:p>
            <a:pPr lvl="1"/>
            <a:r>
              <a:rPr lang="en-US" dirty="0" smtClean="0">
                <a:solidFill>
                  <a:schemeClr val="tx1"/>
                </a:solidFill>
              </a:rPr>
              <a:t>NP  </a:t>
            </a:r>
            <a:r>
              <a:rPr lang="en-US" dirty="0">
                <a:solidFill>
                  <a:schemeClr val="tx1"/>
                </a:solidFill>
              </a:rPr>
              <a:t>COMPLETE</a:t>
            </a:r>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16</a:t>
            </a:fld>
            <a:endParaRPr lang="en-SG" dirty="0"/>
          </a:p>
        </p:txBody>
      </p:sp>
    </p:spTree>
    <p:extLst>
      <p:ext uri="{BB962C8B-B14F-4D97-AF65-F5344CB8AC3E}">
        <p14:creationId xmlns:p14="http://schemas.microsoft.com/office/powerpoint/2010/main" val="265639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Complete</a:t>
            </a:r>
            <a:endParaRPr lang="en-IN" dirty="0"/>
          </a:p>
        </p:txBody>
      </p:sp>
      <p:sp>
        <p:nvSpPr>
          <p:cNvPr id="3" name="Content Placeholder 2"/>
          <p:cNvSpPr>
            <a:spLocks noGrp="1"/>
          </p:cNvSpPr>
          <p:nvPr>
            <p:ph idx="1"/>
          </p:nvPr>
        </p:nvSpPr>
        <p:spPr/>
        <p:txBody>
          <a:bodyPr/>
          <a:lstStyle/>
          <a:p>
            <a:r>
              <a:rPr lang="en-US" dirty="0"/>
              <a:t>These are the hardest problems in NP. Such a problem is NP-hard and in </a:t>
            </a:r>
            <a:r>
              <a:rPr lang="en-US" dirty="0" smtClean="0"/>
              <a:t>NP.</a:t>
            </a:r>
          </a:p>
          <a:p>
            <a:r>
              <a:rPr lang="en-US" dirty="0" smtClean="0"/>
              <a:t>A </a:t>
            </a:r>
            <a:r>
              <a:rPr lang="en-US" dirty="0"/>
              <a:t>problem is in the class NPC if it is in NP and is as </a:t>
            </a:r>
            <a:r>
              <a:rPr lang="en-US" b="1" dirty="0"/>
              <a:t>hard</a:t>
            </a:r>
            <a:r>
              <a:rPr lang="en-US" dirty="0"/>
              <a:t> as any problem in NP</a:t>
            </a:r>
            <a:r>
              <a:rPr lang="en-US" dirty="0" smtClean="0"/>
              <a:t>.</a:t>
            </a:r>
          </a:p>
          <a:p>
            <a:r>
              <a:rPr lang="en-US" dirty="0"/>
              <a:t>If a polynomial time algorithm exists for any of these problems, all problems in NP would be polynomial time solvable. These problems are called </a:t>
            </a:r>
            <a:r>
              <a:rPr lang="en-US" b="1" dirty="0"/>
              <a:t>NP-complete</a:t>
            </a:r>
            <a:r>
              <a:rPr lang="en-US" dirty="0"/>
              <a:t>.</a:t>
            </a:r>
            <a:endParaRPr lang="en-US" dirty="0" smtClean="0"/>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17</a:t>
            </a:fld>
            <a:endParaRPr lang="en-SG" dirty="0"/>
          </a:p>
        </p:txBody>
      </p:sp>
      <p:pic>
        <p:nvPicPr>
          <p:cNvPr id="5" name="Picture 4"/>
          <p:cNvPicPr>
            <a:picLocks noChangeAspect="1"/>
          </p:cNvPicPr>
          <p:nvPr/>
        </p:nvPicPr>
        <p:blipFill>
          <a:blip r:embed="rId2"/>
          <a:stretch>
            <a:fillRect/>
          </a:stretch>
        </p:blipFill>
        <p:spPr>
          <a:xfrm>
            <a:off x="1993707" y="3568101"/>
            <a:ext cx="6825553" cy="2685327"/>
          </a:xfrm>
          <a:prstGeom prst="rect">
            <a:avLst/>
          </a:prstGeom>
        </p:spPr>
      </p:pic>
    </p:spTree>
    <p:extLst>
      <p:ext uri="{BB962C8B-B14F-4D97-AF65-F5344CB8AC3E}">
        <p14:creationId xmlns:p14="http://schemas.microsoft.com/office/powerpoint/2010/main" val="21234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Completeness</a:t>
            </a:r>
            <a:endParaRPr lang="en-IN" dirty="0"/>
          </a:p>
        </p:txBody>
      </p:sp>
      <p:sp>
        <p:nvSpPr>
          <p:cNvPr id="3" name="Content Placeholder 2"/>
          <p:cNvSpPr>
            <a:spLocks noGrp="1"/>
          </p:cNvSpPr>
          <p:nvPr>
            <p:ph idx="1"/>
          </p:nvPr>
        </p:nvSpPr>
        <p:spPr/>
        <p:txBody>
          <a:bodyPr/>
          <a:lstStyle/>
          <a:p>
            <a:pPr marL="0" indent="0" algn="just">
              <a:buNone/>
            </a:pPr>
            <a:endParaRPr lang="en-US" sz="2200" b="1" i="1" dirty="0" smtClean="0">
              <a:ln w="10541" cmpd="sng">
                <a:solidFill>
                  <a:srgbClr val="7D7D7D">
                    <a:tint val="100000"/>
                    <a:shade val="100000"/>
                    <a:satMod val="110000"/>
                  </a:srgbClr>
                </a:solidFill>
                <a:prstDash val="solid"/>
              </a:ln>
              <a:solidFill>
                <a:schemeClr val="bg2">
                  <a:lumMod val="10000"/>
                </a:schemeClr>
              </a:solidFill>
            </a:endParaRPr>
          </a:p>
          <a:p>
            <a:pPr marL="0" indent="0" algn="just">
              <a:buNone/>
            </a:pPr>
            <a:endParaRPr lang="en-US" sz="2200" b="1" i="1" dirty="0">
              <a:ln w="10541" cmpd="sng">
                <a:solidFill>
                  <a:srgbClr val="7D7D7D">
                    <a:tint val="100000"/>
                    <a:shade val="100000"/>
                    <a:satMod val="110000"/>
                  </a:srgbClr>
                </a:solidFill>
                <a:prstDash val="solid"/>
              </a:ln>
              <a:solidFill>
                <a:schemeClr val="bg2">
                  <a:lumMod val="10000"/>
                </a:schemeClr>
              </a:solidFill>
            </a:endParaRPr>
          </a:p>
          <a:p>
            <a:pPr marL="0" indent="0" algn="just">
              <a:buNone/>
            </a:pPr>
            <a:endParaRPr lang="en-US" sz="2200" b="1" i="1" dirty="0" smtClean="0">
              <a:ln w="10541" cmpd="sng">
                <a:solidFill>
                  <a:srgbClr val="7D7D7D">
                    <a:tint val="100000"/>
                    <a:shade val="100000"/>
                    <a:satMod val="110000"/>
                  </a:srgbClr>
                </a:solidFill>
                <a:prstDash val="solid"/>
              </a:ln>
              <a:solidFill>
                <a:schemeClr val="bg2">
                  <a:lumMod val="10000"/>
                </a:schemeClr>
              </a:solidFill>
            </a:endParaRPr>
          </a:p>
          <a:p>
            <a:pPr marL="0" indent="0" algn="just">
              <a:buNone/>
            </a:pPr>
            <a:endParaRPr lang="en-US" sz="2200" b="1" i="1" dirty="0">
              <a:ln w="10541" cmpd="sng">
                <a:solidFill>
                  <a:srgbClr val="7D7D7D">
                    <a:tint val="100000"/>
                    <a:shade val="100000"/>
                    <a:satMod val="110000"/>
                  </a:srgbClr>
                </a:solidFill>
                <a:prstDash val="solid"/>
              </a:ln>
              <a:solidFill>
                <a:schemeClr val="bg2">
                  <a:lumMod val="10000"/>
                </a:schemeClr>
              </a:solidFill>
            </a:endParaRPr>
          </a:p>
          <a:p>
            <a:pPr marL="0" indent="0" algn="ctr">
              <a:buNone/>
            </a:pPr>
            <a:r>
              <a:rPr lang="en-US" sz="2200" b="1" i="1" dirty="0" smtClean="0">
                <a:ln w="10541" cmpd="sng">
                  <a:solidFill>
                    <a:srgbClr val="7D7D7D">
                      <a:tint val="100000"/>
                      <a:shade val="100000"/>
                      <a:satMod val="110000"/>
                    </a:srgbClr>
                  </a:solidFill>
                  <a:prstDash val="solid"/>
                </a:ln>
                <a:solidFill>
                  <a:schemeClr val="bg2">
                    <a:lumMod val="10000"/>
                  </a:schemeClr>
                </a:solidFill>
              </a:rPr>
              <a:t>The </a:t>
            </a:r>
            <a:r>
              <a:rPr lang="en-US" sz="2200" b="1" i="1" dirty="0">
                <a:ln w="10541" cmpd="sng">
                  <a:solidFill>
                    <a:srgbClr val="7D7D7D">
                      <a:tint val="100000"/>
                      <a:shade val="100000"/>
                      <a:satMod val="110000"/>
                    </a:srgbClr>
                  </a:solidFill>
                  <a:prstDash val="solid"/>
                </a:ln>
                <a:solidFill>
                  <a:schemeClr val="bg2">
                    <a:lumMod val="10000"/>
                  </a:schemeClr>
                </a:solidFill>
              </a:rPr>
              <a:t>problem that is NP complete has the property that it can be solved in polynomial time if and only if all the other NP complete problems can be solved in polynomial </a:t>
            </a:r>
            <a:r>
              <a:rPr lang="en-US" sz="2200" b="1" i="1" dirty="0" smtClean="0">
                <a:ln w="10541" cmpd="sng">
                  <a:solidFill>
                    <a:srgbClr val="7D7D7D">
                      <a:tint val="100000"/>
                      <a:shade val="100000"/>
                      <a:satMod val="110000"/>
                    </a:srgbClr>
                  </a:solidFill>
                  <a:prstDash val="solid"/>
                </a:ln>
                <a:solidFill>
                  <a:schemeClr val="bg2">
                    <a:lumMod val="10000"/>
                  </a:schemeClr>
                </a:solidFill>
              </a:rPr>
              <a:t>time.</a:t>
            </a:r>
            <a:endParaRPr lang="en-US" sz="2200" b="1" i="1" dirty="0">
              <a:ln w="10541" cmpd="sng">
                <a:solidFill>
                  <a:srgbClr val="7D7D7D">
                    <a:tint val="100000"/>
                    <a:shade val="100000"/>
                    <a:satMod val="110000"/>
                  </a:srgbClr>
                </a:solidFill>
                <a:prstDash val="solid"/>
              </a:ln>
              <a:solidFill>
                <a:schemeClr val="bg2">
                  <a:lumMod val="10000"/>
                </a:schemeClr>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18</a:t>
            </a:fld>
            <a:endParaRPr lang="en-SG" dirty="0"/>
          </a:p>
        </p:txBody>
      </p:sp>
    </p:spTree>
    <p:extLst>
      <p:ext uri="{BB962C8B-B14F-4D97-AF65-F5344CB8AC3E}">
        <p14:creationId xmlns:p14="http://schemas.microsoft.com/office/powerpoint/2010/main" val="91187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NPC</a:t>
            </a:r>
            <a:endParaRPr lang="en-IN" dirty="0"/>
          </a:p>
        </p:txBody>
      </p:sp>
      <p:sp>
        <p:nvSpPr>
          <p:cNvPr id="3" name="Content Placeholder 2"/>
          <p:cNvSpPr>
            <a:spLocks noGrp="1"/>
          </p:cNvSpPr>
          <p:nvPr>
            <p:ph idx="1"/>
          </p:nvPr>
        </p:nvSpPr>
        <p:spPr/>
        <p:txBody>
          <a:bodyPr/>
          <a:lstStyle/>
          <a:p>
            <a:r>
              <a:rPr lang="en-IN" dirty="0" err="1" smtClean="0"/>
              <a:t>Satisfiability</a:t>
            </a:r>
            <a:r>
              <a:rPr lang="en-IN" dirty="0" smtClean="0"/>
              <a:t> Problem</a:t>
            </a:r>
          </a:p>
          <a:p>
            <a:r>
              <a:rPr lang="en-IN" dirty="0" smtClean="0"/>
              <a:t>Clique Problem</a:t>
            </a:r>
          </a:p>
          <a:p>
            <a:r>
              <a:rPr lang="en-IN" dirty="0" smtClean="0"/>
              <a:t>Graph </a:t>
            </a:r>
            <a:r>
              <a:rPr lang="en-IN" dirty="0" err="1" smtClean="0"/>
              <a:t>Coloring</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19</a:t>
            </a:fld>
            <a:endParaRPr lang="en-SG" dirty="0"/>
          </a:p>
        </p:txBody>
      </p:sp>
    </p:spTree>
    <p:extLst>
      <p:ext uri="{BB962C8B-B14F-4D97-AF65-F5344CB8AC3E}">
        <p14:creationId xmlns:p14="http://schemas.microsoft.com/office/powerpoint/2010/main" val="251941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Time complexity </a:t>
            </a:r>
            <a:endParaRPr lang="en-IN" dirty="0"/>
          </a:p>
        </p:txBody>
      </p:sp>
      <p:pic>
        <p:nvPicPr>
          <p:cNvPr id="9" name="Content Placeholder 8"/>
          <p:cNvPicPr>
            <a:picLocks noGrp="1" noChangeAspect="1"/>
          </p:cNvPicPr>
          <p:nvPr>
            <p:ph idx="1"/>
          </p:nvPr>
        </p:nvPicPr>
        <p:blipFill>
          <a:blip r:embed="rId2"/>
          <a:stretch>
            <a:fillRect/>
          </a:stretch>
        </p:blipFill>
        <p:spPr>
          <a:xfrm>
            <a:off x="313038" y="1473139"/>
            <a:ext cx="11480157" cy="4878806"/>
          </a:xfrm>
          <a:prstGeom prst="rect">
            <a:avLst/>
          </a:prstGeom>
        </p:spPr>
      </p:pic>
      <p:sp>
        <p:nvSpPr>
          <p:cNvPr id="4" name="Slide Number Placeholder 3"/>
          <p:cNvSpPr>
            <a:spLocks noGrp="1"/>
          </p:cNvSpPr>
          <p:nvPr>
            <p:ph type="sldNum" sz="quarter" idx="12"/>
          </p:nvPr>
        </p:nvSpPr>
        <p:spPr/>
        <p:txBody>
          <a:bodyPr/>
          <a:lstStyle/>
          <a:p>
            <a:fld id="{56693B4B-36E0-40EA-BD24-5FA98D4B3C74}" type="slidenum">
              <a:rPr lang="en-SG" smtClean="0"/>
              <a:pPr/>
              <a:t>2</a:t>
            </a:fld>
            <a:endParaRPr lang="en-SG" dirty="0"/>
          </a:p>
        </p:txBody>
      </p:sp>
    </p:spTree>
    <p:extLst>
      <p:ext uri="{BB962C8B-B14F-4D97-AF65-F5344CB8AC3E}">
        <p14:creationId xmlns:p14="http://schemas.microsoft.com/office/powerpoint/2010/main" val="2995311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Hard Problems</a:t>
            </a:r>
            <a:endParaRPr lang="en-IN" dirty="0"/>
          </a:p>
        </p:txBody>
      </p:sp>
      <p:sp>
        <p:nvSpPr>
          <p:cNvPr id="3" name="Content Placeholder 2"/>
          <p:cNvSpPr>
            <a:spLocks noGrp="1"/>
          </p:cNvSpPr>
          <p:nvPr>
            <p:ph idx="1"/>
          </p:nvPr>
        </p:nvSpPr>
        <p:spPr/>
        <p:txBody>
          <a:bodyPr>
            <a:normAutofit lnSpcReduction="10000"/>
          </a:bodyPr>
          <a:lstStyle/>
          <a:p>
            <a:r>
              <a:rPr lang="en-US" sz="2200" dirty="0">
                <a:solidFill>
                  <a:schemeClr val="tx1"/>
                </a:solidFill>
              </a:rPr>
              <a:t>At least as hard as the hardest problems in NP. Such problems need not be in NP; indeed, they may not even be decision </a:t>
            </a:r>
            <a:r>
              <a:rPr lang="en-US" sz="2200" dirty="0" smtClean="0">
                <a:solidFill>
                  <a:schemeClr val="tx1"/>
                </a:solidFill>
              </a:rPr>
              <a:t>problems.</a:t>
            </a:r>
          </a:p>
          <a:p>
            <a:endParaRPr lang="en-US" sz="2200" dirty="0" smtClean="0">
              <a:solidFill>
                <a:schemeClr val="tx1"/>
              </a:solidFill>
            </a:endParaRPr>
          </a:p>
          <a:p>
            <a:endParaRPr lang="en-US" sz="2200" dirty="0" smtClean="0">
              <a:solidFill>
                <a:schemeClr val="tx1"/>
              </a:solidFill>
            </a:endParaRPr>
          </a:p>
          <a:p>
            <a:endParaRPr lang="en-US" sz="2200" dirty="0">
              <a:solidFill>
                <a:schemeClr val="tx1"/>
              </a:solidFill>
            </a:endParaRPr>
          </a:p>
          <a:p>
            <a:endParaRPr lang="en-US" sz="2200" dirty="0" smtClean="0">
              <a:solidFill>
                <a:schemeClr val="tx1"/>
              </a:solidFill>
            </a:endParaRPr>
          </a:p>
          <a:p>
            <a:endParaRPr lang="en-US" sz="2200" dirty="0">
              <a:solidFill>
                <a:schemeClr val="tx1"/>
              </a:solidFill>
            </a:endParaRPr>
          </a:p>
          <a:p>
            <a:endParaRPr lang="en-US" sz="2200" dirty="0" smtClean="0">
              <a:solidFill>
                <a:schemeClr val="tx1"/>
              </a:solidFill>
            </a:endParaRPr>
          </a:p>
          <a:p>
            <a:r>
              <a:rPr lang="en-US" sz="2200" dirty="0" smtClean="0">
                <a:solidFill>
                  <a:schemeClr val="tx1"/>
                </a:solidFill>
              </a:rPr>
              <a:t>The </a:t>
            </a:r>
            <a:r>
              <a:rPr lang="en-US" sz="2200" dirty="0">
                <a:solidFill>
                  <a:schemeClr val="tx1"/>
                </a:solidFill>
              </a:rPr>
              <a:t>following problems are NP-Hard</a:t>
            </a:r>
          </a:p>
          <a:p>
            <a:pPr lvl="1"/>
            <a:r>
              <a:rPr lang="en-US" sz="2200" dirty="0">
                <a:solidFill>
                  <a:schemeClr val="tx1"/>
                </a:solidFill>
              </a:rPr>
              <a:t>The circuit-</a:t>
            </a:r>
            <a:r>
              <a:rPr lang="en-US" sz="2200" dirty="0" err="1">
                <a:solidFill>
                  <a:schemeClr val="tx1"/>
                </a:solidFill>
              </a:rPr>
              <a:t>satisfiability</a:t>
            </a:r>
            <a:r>
              <a:rPr lang="en-US" sz="2200" dirty="0">
                <a:solidFill>
                  <a:schemeClr val="tx1"/>
                </a:solidFill>
              </a:rPr>
              <a:t> problem</a:t>
            </a:r>
          </a:p>
          <a:p>
            <a:pPr lvl="1"/>
            <a:r>
              <a:rPr lang="en-US" sz="2200" dirty="0">
                <a:solidFill>
                  <a:schemeClr val="tx1"/>
                </a:solidFill>
              </a:rPr>
              <a:t>Set Cover</a:t>
            </a:r>
          </a:p>
          <a:p>
            <a:pPr lvl="1"/>
            <a:r>
              <a:rPr lang="en-US" sz="2200" dirty="0">
                <a:solidFill>
                  <a:schemeClr val="tx1"/>
                </a:solidFill>
              </a:rPr>
              <a:t>Vertex Cover</a:t>
            </a:r>
          </a:p>
          <a:p>
            <a:pPr lvl="1"/>
            <a:r>
              <a:rPr lang="en-US" sz="2200" dirty="0">
                <a:solidFill>
                  <a:schemeClr val="tx1"/>
                </a:solidFill>
              </a:rPr>
              <a:t>Travelling Salesman Problem</a:t>
            </a:r>
          </a:p>
          <a:p>
            <a:pPr marL="0" indent="0">
              <a:buNone/>
            </a:pPr>
            <a:endParaRPr lang="en-IN" sz="2200" dirty="0">
              <a:solidFill>
                <a:schemeClr val="tx1"/>
              </a:solidFill>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20</a:t>
            </a:fld>
            <a:endParaRPr lang="en-SG" dirty="0"/>
          </a:p>
        </p:txBody>
      </p:sp>
      <p:pic>
        <p:nvPicPr>
          <p:cNvPr id="5" name="Picture 4"/>
          <p:cNvPicPr>
            <a:picLocks noChangeAspect="1"/>
          </p:cNvPicPr>
          <p:nvPr/>
        </p:nvPicPr>
        <p:blipFill>
          <a:blip r:embed="rId2"/>
          <a:stretch>
            <a:fillRect/>
          </a:stretch>
        </p:blipFill>
        <p:spPr>
          <a:xfrm>
            <a:off x="641272" y="2300005"/>
            <a:ext cx="7391776" cy="1774394"/>
          </a:xfrm>
          <a:prstGeom prst="rect">
            <a:avLst/>
          </a:prstGeom>
        </p:spPr>
      </p:pic>
    </p:spTree>
    <p:extLst>
      <p:ext uri="{BB962C8B-B14F-4D97-AF65-F5344CB8AC3E}">
        <p14:creationId xmlns:p14="http://schemas.microsoft.com/office/powerpoint/2010/main" val="398393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Hard and </a:t>
            </a:r>
            <a:r>
              <a:rPr lang="en-IN" smtClean="0"/>
              <a:t>NP Complete</a:t>
            </a:r>
            <a:endParaRPr lang="en-IN"/>
          </a:p>
        </p:txBody>
      </p:sp>
      <p:sp>
        <p:nvSpPr>
          <p:cNvPr id="3" name="Content Placeholder 2"/>
          <p:cNvSpPr>
            <a:spLocks noGrp="1"/>
          </p:cNvSpPr>
          <p:nvPr>
            <p:ph idx="1"/>
          </p:nvPr>
        </p:nvSpPr>
        <p:spPr/>
        <p:txBody>
          <a:bodyPr/>
          <a:lstStyle/>
          <a:p>
            <a:r>
              <a:rPr lang="en-US" b="1" dirty="0"/>
              <a:t>NP-hard</a:t>
            </a:r>
            <a:r>
              <a:rPr lang="en-US" dirty="0"/>
              <a:t>-- Now suppose we found that A is reducible to B, then it means that B is at least as hard as A.</a:t>
            </a:r>
          </a:p>
          <a:p>
            <a:r>
              <a:rPr lang="en-US" b="1" dirty="0"/>
              <a:t>NP-Complete</a:t>
            </a:r>
            <a:r>
              <a:rPr lang="en-US" dirty="0"/>
              <a:t> -- The group of problems which are both in NP and NP-hard are known as NP-Complete problem.</a:t>
            </a:r>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21</a:t>
            </a:fld>
            <a:endParaRPr lang="en-SG" dirty="0"/>
          </a:p>
        </p:txBody>
      </p:sp>
    </p:spTree>
    <p:extLst>
      <p:ext uri="{BB962C8B-B14F-4D97-AF65-F5344CB8AC3E}">
        <p14:creationId xmlns:p14="http://schemas.microsoft.com/office/powerpoint/2010/main" val="407760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14538" y="1657802"/>
            <a:ext cx="7600307" cy="4823462"/>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22</a:t>
            </a:fld>
            <a:endParaRPr lang="en-SG" dirty="0"/>
          </a:p>
        </p:txBody>
      </p:sp>
    </p:spTree>
    <p:extLst>
      <p:ext uri="{BB962C8B-B14F-4D97-AF65-F5344CB8AC3E}">
        <p14:creationId xmlns:p14="http://schemas.microsoft.com/office/powerpoint/2010/main" val="327810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1478444"/>
              </p:ext>
            </p:extLst>
          </p:nvPr>
        </p:nvGraphicFramePr>
        <p:xfrm>
          <a:off x="1752705" y="1959687"/>
          <a:ext cx="8613344" cy="3372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6693B4B-36E0-40EA-BD24-5FA98D4B3C74}" type="slidenum">
              <a:rPr lang="en-SG" smtClean="0"/>
              <a:pPr/>
              <a:t>3</a:t>
            </a:fld>
            <a:endParaRPr lang="en-SG" dirty="0"/>
          </a:p>
        </p:txBody>
      </p:sp>
    </p:spTree>
    <p:extLst>
      <p:ext uri="{BB962C8B-B14F-4D97-AF65-F5344CB8AC3E}">
        <p14:creationId xmlns:p14="http://schemas.microsoft.com/office/powerpoint/2010/main" val="170793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Problem</a:t>
            </a:r>
            <a:endParaRPr lang="en-IN" dirty="0"/>
          </a:p>
        </p:txBody>
      </p:sp>
      <p:sp>
        <p:nvSpPr>
          <p:cNvPr id="3" name="Content Placeholder 2"/>
          <p:cNvSpPr>
            <a:spLocks noGrp="1"/>
          </p:cNvSpPr>
          <p:nvPr>
            <p:ph idx="1"/>
          </p:nvPr>
        </p:nvSpPr>
        <p:spPr/>
        <p:txBody>
          <a:bodyPr/>
          <a:lstStyle/>
          <a:p>
            <a:r>
              <a:rPr lang="en-US" dirty="0"/>
              <a:t>In </a:t>
            </a:r>
            <a:r>
              <a:rPr lang="en-US" dirty="0">
                <a:hlinkClick r:id="rId2" tooltip="Computability theory"/>
              </a:rPr>
              <a:t>computability </a:t>
            </a:r>
            <a:r>
              <a:rPr lang="en-US" dirty="0" smtClean="0">
                <a:hlinkClick r:id="rId2" tooltip="Computability theory"/>
              </a:rPr>
              <a:t>theory</a:t>
            </a:r>
            <a:r>
              <a:rPr lang="en-US" dirty="0" smtClean="0"/>
              <a:t>, </a:t>
            </a:r>
            <a:r>
              <a:rPr lang="en-US" dirty="0"/>
              <a:t>a </a:t>
            </a:r>
            <a:r>
              <a:rPr lang="en-US" b="1" dirty="0"/>
              <a:t>decision problem</a:t>
            </a:r>
            <a:r>
              <a:rPr lang="en-US" dirty="0"/>
              <a:t> is a problem that can be posed as a </a:t>
            </a:r>
            <a:r>
              <a:rPr lang="en-US" dirty="0">
                <a:hlinkClick r:id="rId3" tooltip="Yes-no question"/>
              </a:rPr>
              <a:t>yes-no question</a:t>
            </a:r>
            <a:r>
              <a:rPr lang="en-US" dirty="0"/>
              <a:t> of the input values</a:t>
            </a:r>
            <a:r>
              <a:rPr lang="en-US" dirty="0" smtClean="0"/>
              <a:t>.</a:t>
            </a:r>
          </a:p>
          <a:p>
            <a:r>
              <a:rPr lang="en-US" dirty="0" smtClean="0"/>
              <a:t>Ex: “Given </a:t>
            </a:r>
            <a:r>
              <a:rPr lang="en-US" dirty="0"/>
              <a:t>two numbers </a:t>
            </a:r>
            <a:r>
              <a:rPr lang="en-US" i="1" dirty="0"/>
              <a:t>x</a:t>
            </a:r>
            <a:r>
              <a:rPr lang="en-US" dirty="0"/>
              <a:t> and </a:t>
            </a:r>
            <a:r>
              <a:rPr lang="en-US" i="1" dirty="0"/>
              <a:t>y</a:t>
            </a:r>
            <a:r>
              <a:rPr lang="en-US" dirty="0"/>
              <a:t>, does </a:t>
            </a:r>
            <a:r>
              <a:rPr lang="en-US" i="1" dirty="0"/>
              <a:t>x</a:t>
            </a:r>
            <a:r>
              <a:rPr lang="en-US" dirty="0"/>
              <a:t> evenly divide </a:t>
            </a:r>
            <a:r>
              <a:rPr lang="en-US" i="1" dirty="0"/>
              <a:t>y</a:t>
            </a:r>
            <a:r>
              <a:rPr lang="en-US" dirty="0"/>
              <a:t>?". </a:t>
            </a:r>
            <a:endParaRPr lang="en-US" dirty="0" smtClean="0"/>
          </a:p>
          <a:p>
            <a:r>
              <a:rPr lang="en-US" dirty="0" smtClean="0"/>
              <a:t>The </a:t>
            </a:r>
            <a:r>
              <a:rPr lang="en-US" dirty="0"/>
              <a:t>answer is either 'yes' or 'no' depending upon the values of </a:t>
            </a:r>
            <a:r>
              <a:rPr lang="en-US" i="1" dirty="0"/>
              <a:t>x</a:t>
            </a:r>
            <a:r>
              <a:rPr lang="en-US" dirty="0"/>
              <a:t> and </a:t>
            </a:r>
            <a:r>
              <a:rPr lang="en-US" i="1" dirty="0"/>
              <a:t>y</a:t>
            </a:r>
            <a:r>
              <a:rPr lang="en-US" dirty="0"/>
              <a:t>.</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4</a:t>
            </a:fld>
            <a:endParaRPr lang="en-SG" dirty="0"/>
          </a:p>
        </p:txBody>
      </p:sp>
    </p:spTree>
    <p:extLst>
      <p:ext uri="{BB962C8B-B14F-4D97-AF65-F5344CB8AC3E}">
        <p14:creationId xmlns:p14="http://schemas.microsoft.com/office/powerpoint/2010/main" val="224213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Optimisation Problems</a:t>
            </a:r>
            <a:endParaRPr lang="en-IN" dirty="0"/>
          </a:p>
        </p:txBody>
      </p:sp>
      <p:sp>
        <p:nvSpPr>
          <p:cNvPr id="3" name="Content Placeholder 2"/>
          <p:cNvSpPr>
            <a:spLocks noGrp="1"/>
          </p:cNvSpPr>
          <p:nvPr>
            <p:ph idx="1"/>
          </p:nvPr>
        </p:nvSpPr>
        <p:spPr/>
        <p:txBody>
          <a:bodyPr/>
          <a:lstStyle/>
          <a:p>
            <a:r>
              <a:rPr lang="en-US" dirty="0"/>
              <a:t>A</a:t>
            </a:r>
            <a:r>
              <a:rPr lang="en-US" dirty="0" smtClean="0"/>
              <a:t>n </a:t>
            </a:r>
            <a:r>
              <a:rPr lang="en-US" dirty="0"/>
              <a:t>optimization problem is the problem of finding the best solution from all feasible </a:t>
            </a:r>
            <a:r>
              <a:rPr lang="en-US" dirty="0" smtClean="0"/>
              <a:t>solutions.</a:t>
            </a:r>
          </a:p>
          <a:p>
            <a:r>
              <a:rPr lang="en-US" dirty="0"/>
              <a:t>find a solution in the </a:t>
            </a:r>
            <a:r>
              <a:rPr lang="en-US" i="1" dirty="0">
                <a:hlinkClick r:id="rId2"/>
              </a:rPr>
              <a:t>feasible region</a:t>
            </a:r>
            <a:r>
              <a:rPr lang="en-US" dirty="0"/>
              <a:t> which has the minimum (or maximum) value of the </a:t>
            </a:r>
            <a:r>
              <a:rPr lang="en-US" i="1" dirty="0">
                <a:hlinkClick r:id="rId3"/>
              </a:rPr>
              <a:t>objective function</a:t>
            </a:r>
            <a:r>
              <a:rPr lang="en-US" dirty="0"/>
              <a:t>.</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5</a:t>
            </a:fld>
            <a:endParaRPr lang="en-SG" dirty="0"/>
          </a:p>
        </p:txBody>
      </p:sp>
    </p:spTree>
    <p:extLst>
      <p:ext uri="{BB962C8B-B14F-4D97-AF65-F5344CB8AC3E}">
        <p14:creationId xmlns:p14="http://schemas.microsoft.com/office/powerpoint/2010/main" val="230331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ll MT" panose="02020503060305020303" pitchFamily="18" charset="0"/>
              </a:rPr>
              <a:t>P and </a:t>
            </a:r>
            <a:r>
              <a:rPr lang="en-US" dirty="0" smtClean="0">
                <a:latin typeface="Bell MT" panose="02020503060305020303" pitchFamily="18" charset="0"/>
              </a:rPr>
              <a:t>NP Problems</a:t>
            </a:r>
            <a:endParaRPr lang="en-IN" dirty="0"/>
          </a:p>
        </p:txBody>
      </p:sp>
      <p:sp>
        <p:nvSpPr>
          <p:cNvPr id="3" name="Content Placeholder 2"/>
          <p:cNvSpPr>
            <a:spLocks noGrp="1"/>
          </p:cNvSpPr>
          <p:nvPr>
            <p:ph idx="1"/>
          </p:nvPr>
        </p:nvSpPr>
        <p:spPr/>
        <p:txBody>
          <a:bodyPr/>
          <a:lstStyle/>
          <a:p>
            <a:r>
              <a:rPr lang="en-US" b="1" dirty="0" smtClean="0"/>
              <a:t>P</a:t>
            </a:r>
            <a:r>
              <a:rPr lang="en-US" dirty="0" smtClean="0"/>
              <a:t> </a:t>
            </a:r>
            <a:r>
              <a:rPr lang="en-US" dirty="0"/>
              <a:t>is set of </a:t>
            </a:r>
            <a:r>
              <a:rPr lang="en-US" dirty="0" smtClean="0"/>
              <a:t>decision problems </a:t>
            </a:r>
            <a:r>
              <a:rPr lang="en-US" dirty="0"/>
              <a:t>that can be solved in polynomial time by a </a:t>
            </a:r>
            <a:r>
              <a:rPr lang="en-US" i="1" dirty="0">
                <a:solidFill>
                  <a:srgbClr val="C00000"/>
                </a:solidFill>
              </a:rPr>
              <a:t>deterministic</a:t>
            </a:r>
            <a:r>
              <a:rPr lang="en-US" dirty="0"/>
              <a:t> </a:t>
            </a:r>
            <a:r>
              <a:rPr lang="en-US" i="1" dirty="0">
                <a:solidFill>
                  <a:srgbClr val="FF0000"/>
                </a:solidFill>
              </a:rPr>
              <a:t>computer: </a:t>
            </a:r>
            <a:r>
              <a:rPr lang="en-US" dirty="0"/>
              <a:t>which means that at any time during the computation, the next computation step is uniquely determined</a:t>
            </a:r>
            <a:r>
              <a:rPr lang="en-US" dirty="0" smtClean="0"/>
              <a:t>.</a:t>
            </a:r>
          </a:p>
          <a:p>
            <a:r>
              <a:rPr lang="en-US" dirty="0"/>
              <a:t> </a:t>
            </a:r>
            <a:r>
              <a:rPr lang="en-US" dirty="0" smtClean="0"/>
              <a:t>These </a:t>
            </a:r>
            <a:r>
              <a:rPr lang="en-US" dirty="0"/>
              <a:t>problems can be solved in time </a:t>
            </a:r>
            <a:r>
              <a:rPr lang="en-US" b="1" i="1" dirty="0"/>
              <a:t>O(</a:t>
            </a:r>
            <a:r>
              <a:rPr lang="en-US" b="1" i="1" dirty="0" err="1"/>
              <a:t>n</a:t>
            </a:r>
            <a:r>
              <a:rPr lang="en-US" b="1" i="1" baseline="30000" dirty="0" err="1"/>
              <a:t>k</a:t>
            </a:r>
            <a:r>
              <a:rPr lang="en-US" b="1" i="1" dirty="0"/>
              <a:t>)</a:t>
            </a:r>
            <a:r>
              <a:rPr lang="en-US" dirty="0"/>
              <a:t> in worst-case, where </a:t>
            </a:r>
            <a:r>
              <a:rPr lang="en-US" b="1" dirty="0"/>
              <a:t>k</a:t>
            </a:r>
            <a:r>
              <a:rPr lang="en-US" dirty="0"/>
              <a:t> is constant.</a:t>
            </a:r>
          </a:p>
          <a:p>
            <a:r>
              <a:rPr lang="en-US" dirty="0"/>
              <a:t>These problems are called </a:t>
            </a:r>
            <a:r>
              <a:rPr lang="en-US" b="1" dirty="0"/>
              <a:t>tractable</a:t>
            </a:r>
            <a:r>
              <a:rPr lang="en-US" dirty="0"/>
              <a:t>, while others are called </a:t>
            </a:r>
            <a:r>
              <a:rPr lang="en-US" b="1" dirty="0"/>
              <a:t>intractable or </a:t>
            </a:r>
            <a:r>
              <a:rPr lang="en-US" b="1" dirty="0" err="1"/>
              <a:t>superpolynomial</a:t>
            </a:r>
            <a:r>
              <a:rPr lang="en-US" dirty="0"/>
              <a:t>.</a:t>
            </a:r>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6</a:t>
            </a:fld>
            <a:endParaRPr lang="en-SG" dirty="0"/>
          </a:p>
        </p:txBody>
      </p:sp>
    </p:spTree>
    <p:extLst>
      <p:ext uri="{BB962C8B-B14F-4D97-AF65-F5344CB8AC3E}">
        <p14:creationId xmlns:p14="http://schemas.microsoft.com/office/powerpoint/2010/main" val="350919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Intractable Problems</a:t>
            </a:r>
          </a:p>
        </p:txBody>
      </p:sp>
      <p:sp>
        <p:nvSpPr>
          <p:cNvPr id="3" name="Content Placeholder 2"/>
          <p:cNvSpPr>
            <a:spLocks noGrp="1"/>
          </p:cNvSpPr>
          <p:nvPr>
            <p:ph idx="1"/>
          </p:nvPr>
        </p:nvSpPr>
        <p:spPr/>
        <p:txBody>
          <a:bodyPr/>
          <a:lstStyle/>
          <a:p>
            <a:r>
              <a:rPr lang="en-US" dirty="0"/>
              <a:t>A</a:t>
            </a:r>
            <a:r>
              <a:rPr lang="en-US" dirty="0" smtClean="0"/>
              <a:t>s the Problem size </a:t>
            </a:r>
            <a:r>
              <a:rPr lang="en-US" dirty="0"/>
              <a:t>grow large, we are unable to solve them in reasonable </a:t>
            </a:r>
            <a:r>
              <a:rPr lang="en-US" dirty="0" smtClean="0"/>
              <a:t>time</a:t>
            </a:r>
          </a:p>
          <a:p>
            <a:r>
              <a:rPr lang="en-US" dirty="0"/>
              <a:t>What constitutes reasonable time</a:t>
            </a:r>
            <a:r>
              <a:rPr lang="en-US" dirty="0" smtClean="0"/>
              <a:t>?</a:t>
            </a:r>
            <a:r>
              <a:rPr lang="en-US" dirty="0"/>
              <a:t> </a:t>
            </a:r>
            <a:endParaRPr lang="en-US" dirty="0" smtClean="0"/>
          </a:p>
          <a:p>
            <a:r>
              <a:rPr lang="en-US" dirty="0" smtClean="0"/>
              <a:t>Standard </a:t>
            </a:r>
            <a:r>
              <a:rPr lang="en-US" dirty="0"/>
              <a:t>working definition: </a:t>
            </a:r>
            <a:r>
              <a:rPr lang="en-US" i="1" dirty="0">
                <a:solidFill>
                  <a:schemeClr val="tx2"/>
                </a:solidFill>
              </a:rPr>
              <a:t>polynomial time</a:t>
            </a:r>
            <a:endParaRPr lang="en-US" dirty="0">
              <a:solidFill>
                <a:schemeClr val="tx2"/>
              </a:solidFill>
            </a:endParaRPr>
          </a:p>
          <a:p>
            <a:pPr lvl="1"/>
            <a:r>
              <a:rPr lang="en-US" sz="2400" dirty="0"/>
              <a:t>On an input of size </a:t>
            </a:r>
            <a:r>
              <a:rPr lang="en-US" sz="2400" i="1" dirty="0"/>
              <a:t>n</a:t>
            </a:r>
            <a:r>
              <a:rPr lang="en-US" sz="2400" dirty="0"/>
              <a:t> the worst-case running time is O(</a:t>
            </a:r>
            <a:r>
              <a:rPr lang="en-US" sz="2400" i="1" dirty="0" err="1"/>
              <a:t>n</a:t>
            </a:r>
            <a:r>
              <a:rPr lang="en-US" sz="2400" i="1" baseline="30000" dirty="0" err="1"/>
              <a:t>k</a:t>
            </a:r>
            <a:r>
              <a:rPr lang="en-US" sz="2400" dirty="0"/>
              <a:t>) for some constant </a:t>
            </a:r>
            <a:r>
              <a:rPr lang="en-US" sz="2400" i="1" dirty="0"/>
              <a:t>k</a:t>
            </a:r>
          </a:p>
          <a:p>
            <a:pPr lvl="1"/>
            <a:r>
              <a:rPr lang="en-US" sz="2400" dirty="0"/>
              <a:t>Polynomial time: O(n</a:t>
            </a:r>
            <a:r>
              <a:rPr lang="en-US" sz="2400" baseline="30000" dirty="0"/>
              <a:t>2</a:t>
            </a:r>
            <a:r>
              <a:rPr lang="en-US" sz="2400" dirty="0"/>
              <a:t>), O(n</a:t>
            </a:r>
            <a:r>
              <a:rPr lang="en-US" sz="2400" baseline="30000" dirty="0"/>
              <a:t>3</a:t>
            </a:r>
            <a:r>
              <a:rPr lang="en-US" sz="2400" dirty="0"/>
              <a:t>), O(1), O(n </a:t>
            </a:r>
            <a:r>
              <a:rPr lang="en-US" sz="2400" dirty="0" err="1"/>
              <a:t>lg</a:t>
            </a:r>
            <a:r>
              <a:rPr lang="en-US" sz="2400" dirty="0"/>
              <a:t> n) </a:t>
            </a:r>
          </a:p>
          <a:p>
            <a:pPr lvl="1"/>
            <a:r>
              <a:rPr lang="en-US" sz="2400" dirty="0"/>
              <a:t>Not in polynomial time: O(2</a:t>
            </a:r>
            <a:r>
              <a:rPr lang="en-US" sz="2400" i="1" baseline="30000" dirty="0"/>
              <a:t>n</a:t>
            </a:r>
            <a:r>
              <a:rPr lang="en-US" sz="2400" dirty="0"/>
              <a:t>), O(</a:t>
            </a:r>
            <a:r>
              <a:rPr lang="en-US" sz="2400" i="1" dirty="0" err="1"/>
              <a:t>n</a:t>
            </a:r>
            <a:r>
              <a:rPr lang="en-US" sz="2400" baseline="30000" dirty="0" err="1"/>
              <a:t>n</a:t>
            </a:r>
            <a:r>
              <a:rPr lang="en-US" sz="2400" dirty="0"/>
              <a:t>), O(</a:t>
            </a:r>
            <a:r>
              <a:rPr lang="en-US" sz="2400" i="1" dirty="0"/>
              <a:t>n</a:t>
            </a:r>
            <a:r>
              <a:rPr lang="en-US" sz="2400" dirty="0"/>
              <a:t>!)</a:t>
            </a:r>
          </a:p>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7</a:t>
            </a:fld>
            <a:endParaRPr lang="en-SG" dirty="0"/>
          </a:p>
        </p:txBody>
      </p:sp>
    </p:spTree>
    <p:extLst>
      <p:ext uri="{BB962C8B-B14F-4D97-AF65-F5344CB8AC3E}">
        <p14:creationId xmlns:p14="http://schemas.microsoft.com/office/powerpoint/2010/main" val="199892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P Problems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8</a:t>
            </a:fld>
            <a:endParaRPr lang="en-SG" dirty="0"/>
          </a:p>
        </p:txBody>
      </p:sp>
      <p:pic>
        <p:nvPicPr>
          <p:cNvPr id="5" name="Picture 4"/>
          <p:cNvPicPr>
            <a:picLocks noChangeAspect="1"/>
          </p:cNvPicPr>
          <p:nvPr/>
        </p:nvPicPr>
        <p:blipFill>
          <a:blip r:embed="rId2"/>
          <a:stretch>
            <a:fillRect/>
          </a:stretch>
        </p:blipFill>
        <p:spPr>
          <a:xfrm>
            <a:off x="634840" y="1684617"/>
            <a:ext cx="10693480" cy="3370925"/>
          </a:xfrm>
          <a:prstGeom prst="rect">
            <a:avLst/>
          </a:prstGeom>
        </p:spPr>
      </p:pic>
    </p:spTree>
    <p:extLst>
      <p:ext uri="{BB962C8B-B14F-4D97-AF65-F5344CB8AC3E}">
        <p14:creationId xmlns:p14="http://schemas.microsoft.com/office/powerpoint/2010/main" val="397329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Problems</a:t>
            </a:r>
            <a:endParaRPr lang="en-IN" dirty="0"/>
          </a:p>
        </p:txBody>
      </p:sp>
      <p:sp>
        <p:nvSpPr>
          <p:cNvPr id="3" name="Content Placeholder 2"/>
          <p:cNvSpPr>
            <a:spLocks noGrp="1"/>
          </p:cNvSpPr>
          <p:nvPr>
            <p:ph idx="1"/>
          </p:nvPr>
        </p:nvSpPr>
        <p:spPr/>
        <p:txBody>
          <a:bodyPr/>
          <a:lstStyle/>
          <a:p>
            <a:r>
              <a:rPr lang="en-US" b="1" dirty="0"/>
              <a:t>NP</a:t>
            </a:r>
            <a:r>
              <a:rPr lang="en-US" dirty="0"/>
              <a:t> (</a:t>
            </a:r>
            <a:r>
              <a:rPr lang="en-US" i="1" dirty="0"/>
              <a:t>nondeterministic polynomial time</a:t>
            </a:r>
            <a:r>
              <a:rPr lang="en-US" dirty="0"/>
              <a:t>) is the set of problems that can be solved in polynomial time by a </a:t>
            </a:r>
            <a:r>
              <a:rPr lang="en-US" i="1" dirty="0">
                <a:solidFill>
                  <a:srgbClr val="C00000"/>
                </a:solidFill>
              </a:rPr>
              <a:t>nondeterministic</a:t>
            </a:r>
            <a:r>
              <a:rPr lang="en-US" dirty="0"/>
              <a:t> </a:t>
            </a:r>
            <a:r>
              <a:rPr lang="en-US" dirty="0" smtClean="0"/>
              <a:t>computer.</a:t>
            </a:r>
          </a:p>
          <a:p>
            <a:r>
              <a:rPr lang="en-US" dirty="0">
                <a:ea typeface="ＭＳ Ｐゴシック" charset="-128"/>
              </a:rPr>
              <a:t>N</a:t>
            </a:r>
            <a:r>
              <a:rPr lang="en-US" dirty="0" smtClean="0">
                <a:ea typeface="ＭＳ Ｐゴシック" charset="-128"/>
              </a:rPr>
              <a:t>on-deterministic </a:t>
            </a:r>
            <a:r>
              <a:rPr lang="en-US" dirty="0">
                <a:ea typeface="ＭＳ Ｐゴシック" charset="-128"/>
              </a:rPr>
              <a:t>machine basically tries all alternatives in parallel, with the time complexity being equal to the longest path (always polynomial length) in the potentially exponentially wide search </a:t>
            </a:r>
            <a:r>
              <a:rPr lang="en-US" dirty="0" smtClean="0">
                <a:ea typeface="ＭＳ Ｐゴシック" charset="-128"/>
              </a:rPr>
              <a:t>tree.</a:t>
            </a:r>
          </a:p>
          <a:p>
            <a:r>
              <a:rPr lang="en-US" dirty="0" smtClean="0"/>
              <a:t>Thus</a:t>
            </a:r>
            <a:r>
              <a:rPr lang="en-US" dirty="0"/>
              <a:t>, the class NP are those problems that can be tested/verified in polynomial </a:t>
            </a:r>
            <a:r>
              <a:rPr lang="en-US" dirty="0" smtClean="0"/>
              <a:t>time.</a:t>
            </a:r>
          </a:p>
          <a:p>
            <a:r>
              <a:rPr lang="en-US" dirty="0">
                <a:ea typeface="ＭＳ Ｐゴシック" charset="-128"/>
                <a:cs typeface="ＭＳ Ｐゴシック" charset="-128"/>
              </a:rPr>
              <a:t>Deterministic implementations of non-deterministic machines require checking all possible solutions leading to exponential time complexity</a:t>
            </a:r>
          </a:p>
          <a:p>
            <a:endParaRPr lang="en-US" dirty="0"/>
          </a:p>
          <a:p>
            <a:endParaRPr lang="en-US" dirty="0">
              <a:solidFill>
                <a:schemeClr val="accent1"/>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9</a:t>
            </a:fld>
            <a:endParaRPr lang="en-SG" dirty="0"/>
          </a:p>
        </p:txBody>
      </p:sp>
    </p:spTree>
    <p:extLst>
      <p:ext uri="{BB962C8B-B14F-4D97-AF65-F5344CB8AC3E}">
        <p14:creationId xmlns:p14="http://schemas.microsoft.com/office/powerpoint/2010/main" val="392861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2408</TotalTime>
  <Words>640</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PGothic</vt:lpstr>
      <vt:lpstr>游ゴシック</vt:lpstr>
      <vt:lpstr>Arial</vt:lpstr>
      <vt:lpstr>Bell MT</vt:lpstr>
      <vt:lpstr>Calibri</vt:lpstr>
      <vt:lpstr>Symbol</vt:lpstr>
      <vt:lpstr>Office Theme</vt:lpstr>
      <vt:lpstr>Lecture 21</vt:lpstr>
      <vt:lpstr>Time complexity </vt:lpstr>
      <vt:lpstr>Introduction</vt:lpstr>
      <vt:lpstr>Decision Problem</vt:lpstr>
      <vt:lpstr>Optimisation Problems</vt:lpstr>
      <vt:lpstr>P and NP Problems</vt:lpstr>
      <vt:lpstr>Intractable Problems</vt:lpstr>
      <vt:lpstr>Examples: P Problems</vt:lpstr>
      <vt:lpstr>NP Problems</vt:lpstr>
      <vt:lpstr>Nondeterminism</vt:lpstr>
      <vt:lpstr>Example: NP</vt:lpstr>
      <vt:lpstr>Example 2: NP</vt:lpstr>
      <vt:lpstr>A Glimpse</vt:lpstr>
      <vt:lpstr>PowerPoint Presentation</vt:lpstr>
      <vt:lpstr>Reduction</vt:lpstr>
      <vt:lpstr>NP Hard and NP Completeness</vt:lpstr>
      <vt:lpstr>NP Complete</vt:lpstr>
      <vt:lpstr>NP Completeness</vt:lpstr>
      <vt:lpstr>Examples: NPC</vt:lpstr>
      <vt:lpstr>NP Hard Problems</vt:lpstr>
      <vt:lpstr>NP Hard and NP Complete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garima sharma</cp:lastModifiedBy>
  <cp:revision>137</cp:revision>
  <dcterms:created xsi:type="dcterms:W3CDTF">2019-07-12T07:18:02Z</dcterms:created>
  <dcterms:modified xsi:type="dcterms:W3CDTF">2020-04-12T11:33:15Z</dcterms:modified>
</cp:coreProperties>
</file>